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9" autoCompressPictures="0">
  <p:sldMasterIdLst>
    <p:sldMasterId id="2147483648" r:id="rId1"/>
  </p:sldMasterIdLst>
  <p:sldIdLst>
    <p:sldId id="256" r:id="rId2"/>
    <p:sldId id="277" r:id="rId3"/>
    <p:sldId id="257" r:id="rId4"/>
    <p:sldId id="278" r:id="rId5"/>
    <p:sldId id="259" r:id="rId6"/>
    <p:sldId id="260" r:id="rId7"/>
    <p:sldId id="269" r:id="rId8"/>
    <p:sldId id="262" r:id="rId9"/>
    <p:sldId id="263" r:id="rId10"/>
    <p:sldId id="264" r:id="rId11"/>
    <p:sldId id="265" r:id="rId12"/>
    <p:sldId id="280" r:id="rId13"/>
    <p:sldId id="281" r:id="rId14"/>
    <p:sldId id="282" r:id="rId15"/>
    <p:sldId id="293" r:id="rId16"/>
    <p:sldId id="294" r:id="rId17"/>
    <p:sldId id="295" r:id="rId18"/>
    <p:sldId id="288" r:id="rId19"/>
    <p:sldId id="285" r:id="rId20"/>
    <p:sldId id="290" r:id="rId21"/>
    <p:sldId id="291" r:id="rId22"/>
    <p:sldId id="292" r:id="rId23"/>
    <p:sldId id="28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5A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060F21-EFAC-4256-B5FB-FF7925FA78B4}" v="23" dt="2020-07-03T07:49:05.1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7" y="2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9" y="2099733"/>
            <a:ext cx="8825659" cy="2677648"/>
          </a:xfrm>
          <a:prstGeom prst="rect">
            <a:avLst/>
          </a:prstGeom>
        </p:spPr>
        <p:txBody>
          <a:bodyPr anchor="b"/>
          <a:lstStyle>
            <a:lvl1pPr>
              <a:defRPr sz="540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9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9" y="1792225"/>
            <a:ext cx="990599" cy="304798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3"/>
            <a:ext cx="3867912" cy="310896"/>
          </a:xfrm>
        </p:spPr>
        <p:txBody>
          <a:bodyPr/>
          <a:lstStyle>
            <a:lvl1pPr>
              <a:defRPr sz="1001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6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13" y="292611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7" y="2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8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9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6" indent="0">
              <a:buNone/>
              <a:defRPr sz="1600"/>
            </a:lvl2pPr>
            <a:lvl3pPr marL="914433" indent="0">
              <a:buNone/>
              <a:defRPr sz="1600"/>
            </a:lvl3pPr>
            <a:lvl4pPr marL="1371653" indent="0">
              <a:buNone/>
              <a:defRPr sz="1600"/>
            </a:lvl4pPr>
            <a:lvl5pPr marL="1828869" indent="0">
              <a:buNone/>
              <a:defRPr sz="1600"/>
            </a:lvl5pPr>
            <a:lvl6pPr marL="2286085" indent="0">
              <a:buNone/>
              <a:defRPr sz="1600"/>
            </a:lvl6pPr>
            <a:lvl7pPr marL="2743302" indent="0">
              <a:buNone/>
              <a:defRPr sz="1600"/>
            </a:lvl7pPr>
            <a:lvl8pPr marL="3200522" indent="0">
              <a:buNone/>
              <a:defRPr sz="1600"/>
            </a:lvl8pPr>
            <a:lvl9pPr marL="3657738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7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16" indent="0">
              <a:buNone/>
              <a:defRPr sz="1200"/>
            </a:lvl2pPr>
            <a:lvl3pPr marL="914433" indent="0">
              <a:buNone/>
              <a:defRPr sz="1001"/>
            </a:lvl3pPr>
            <a:lvl4pPr marL="1371653" indent="0">
              <a:buNone/>
              <a:defRPr sz="900"/>
            </a:lvl4pPr>
            <a:lvl5pPr marL="1828869" indent="0">
              <a:buNone/>
              <a:defRPr sz="900"/>
            </a:lvl5pPr>
            <a:lvl6pPr marL="2286085" indent="0">
              <a:buNone/>
              <a:defRPr sz="900"/>
            </a:lvl6pPr>
            <a:lvl7pPr marL="2743302" indent="0">
              <a:buNone/>
              <a:defRPr sz="900"/>
            </a:lvl7pPr>
            <a:lvl8pPr marL="3200522" indent="0">
              <a:buNone/>
              <a:defRPr sz="900"/>
            </a:lvl8pPr>
            <a:lvl9pPr marL="3657738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6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7" y="2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8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1"/>
            </a:lvl1pPr>
            <a:lvl2pPr marL="457216" indent="0">
              <a:buNone/>
              <a:defRPr sz="1200"/>
            </a:lvl2pPr>
            <a:lvl3pPr marL="914433" indent="0">
              <a:buNone/>
              <a:defRPr sz="1001"/>
            </a:lvl3pPr>
            <a:lvl4pPr marL="1371653" indent="0">
              <a:buNone/>
              <a:defRPr sz="900"/>
            </a:lvl4pPr>
            <a:lvl5pPr marL="1828869" indent="0">
              <a:buNone/>
              <a:defRPr sz="900"/>
            </a:lvl5pPr>
            <a:lvl6pPr marL="2286085" indent="0">
              <a:buNone/>
              <a:defRPr sz="900"/>
            </a:lvl6pPr>
            <a:lvl7pPr marL="2743302" indent="0">
              <a:buNone/>
              <a:defRPr sz="900"/>
            </a:lvl7pPr>
            <a:lvl8pPr marL="3200522" indent="0">
              <a:buNone/>
              <a:defRPr sz="900"/>
            </a:lvl8pPr>
            <a:lvl9pPr marL="3657738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6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7" y="2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6" y="980520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50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1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9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1"/>
            </a:lvl1pPr>
            <a:lvl2pPr marL="457216" indent="0">
              <a:buNone/>
              <a:defRPr sz="1200"/>
            </a:lvl2pPr>
            <a:lvl3pPr marL="914433" indent="0">
              <a:buNone/>
              <a:defRPr sz="1001"/>
            </a:lvl3pPr>
            <a:lvl4pPr marL="1371653" indent="0">
              <a:buNone/>
              <a:defRPr sz="900"/>
            </a:lvl4pPr>
            <a:lvl5pPr marL="1828869" indent="0">
              <a:buNone/>
              <a:defRPr sz="900"/>
            </a:lvl5pPr>
            <a:lvl6pPr marL="2286085" indent="0">
              <a:buNone/>
              <a:defRPr sz="900"/>
            </a:lvl6pPr>
            <a:lvl7pPr marL="2743302" indent="0">
              <a:buNone/>
              <a:defRPr sz="900"/>
            </a:lvl7pPr>
            <a:lvl8pPr marL="3200522" indent="0">
              <a:buNone/>
              <a:defRPr sz="900"/>
            </a:lvl8pPr>
            <a:lvl9pPr marL="3657738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6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7" y="2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9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9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1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5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6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8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30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52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73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6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9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16" indent="0">
              <a:buNone/>
              <a:defRPr sz="2000" b="1"/>
            </a:lvl2pPr>
            <a:lvl3pPr marL="914433" indent="0">
              <a:buNone/>
              <a:defRPr sz="1801" b="1"/>
            </a:lvl3pPr>
            <a:lvl4pPr marL="1371653" indent="0">
              <a:buNone/>
              <a:defRPr sz="1600" b="1"/>
            </a:lvl4pPr>
            <a:lvl5pPr marL="1828869" indent="0">
              <a:buNone/>
              <a:defRPr sz="1600" b="1"/>
            </a:lvl5pPr>
            <a:lvl6pPr marL="2286085" indent="0">
              <a:buNone/>
              <a:defRPr sz="1600" b="1"/>
            </a:lvl6pPr>
            <a:lvl7pPr marL="2743302" indent="0">
              <a:buNone/>
              <a:defRPr sz="1600" b="1"/>
            </a:lvl7pPr>
            <a:lvl8pPr marL="3200522" indent="0">
              <a:buNone/>
              <a:defRPr sz="1600" b="1"/>
            </a:lvl8pPr>
            <a:lvl9pPr marL="3657738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7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1"/>
            </a:lvl1pPr>
            <a:lvl2pPr marL="457216" indent="0">
              <a:buNone/>
              <a:defRPr sz="1200"/>
            </a:lvl2pPr>
            <a:lvl3pPr marL="914433" indent="0">
              <a:buNone/>
              <a:defRPr sz="1001"/>
            </a:lvl3pPr>
            <a:lvl4pPr marL="1371653" indent="0">
              <a:buNone/>
              <a:defRPr sz="900"/>
            </a:lvl4pPr>
            <a:lvl5pPr marL="1828869" indent="0">
              <a:buNone/>
              <a:defRPr sz="900"/>
            </a:lvl5pPr>
            <a:lvl6pPr marL="2286085" indent="0">
              <a:buNone/>
              <a:defRPr sz="900"/>
            </a:lvl6pPr>
            <a:lvl7pPr marL="2743302" indent="0">
              <a:buNone/>
              <a:defRPr sz="900"/>
            </a:lvl7pPr>
            <a:lvl8pPr marL="3200522" indent="0">
              <a:buNone/>
              <a:defRPr sz="900"/>
            </a:lvl8pPr>
            <a:lvl9pPr marL="3657738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2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16" indent="0">
              <a:buNone/>
              <a:defRPr sz="2000" b="1"/>
            </a:lvl2pPr>
            <a:lvl3pPr marL="914433" indent="0">
              <a:buNone/>
              <a:defRPr sz="1801" b="1"/>
            </a:lvl3pPr>
            <a:lvl4pPr marL="1371653" indent="0">
              <a:buNone/>
              <a:defRPr sz="1600" b="1"/>
            </a:lvl4pPr>
            <a:lvl5pPr marL="1828869" indent="0">
              <a:buNone/>
              <a:defRPr sz="1600" b="1"/>
            </a:lvl5pPr>
            <a:lvl6pPr marL="2286085" indent="0">
              <a:buNone/>
              <a:defRPr sz="1600" b="1"/>
            </a:lvl6pPr>
            <a:lvl7pPr marL="2743302" indent="0">
              <a:buNone/>
              <a:defRPr sz="1600" b="1"/>
            </a:lvl7pPr>
            <a:lvl8pPr marL="3200522" indent="0">
              <a:buNone/>
              <a:defRPr sz="1600" b="1"/>
            </a:lvl8pPr>
            <a:lvl9pPr marL="3657738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2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1"/>
            </a:lvl1pPr>
            <a:lvl2pPr marL="457216" indent="0">
              <a:buNone/>
              <a:defRPr sz="1200"/>
            </a:lvl2pPr>
            <a:lvl3pPr marL="914433" indent="0">
              <a:buNone/>
              <a:defRPr sz="1001"/>
            </a:lvl3pPr>
            <a:lvl4pPr marL="1371653" indent="0">
              <a:buNone/>
              <a:defRPr sz="900"/>
            </a:lvl4pPr>
            <a:lvl5pPr marL="1828869" indent="0">
              <a:buNone/>
              <a:defRPr sz="900"/>
            </a:lvl5pPr>
            <a:lvl6pPr marL="2286085" indent="0">
              <a:buNone/>
              <a:defRPr sz="900"/>
            </a:lvl6pPr>
            <a:lvl7pPr marL="2743302" indent="0">
              <a:buNone/>
              <a:defRPr sz="900"/>
            </a:lvl7pPr>
            <a:lvl8pPr marL="3200522" indent="0">
              <a:buNone/>
              <a:defRPr sz="900"/>
            </a:lvl8pPr>
            <a:lvl9pPr marL="3657738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5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16" indent="0">
              <a:buNone/>
              <a:defRPr sz="2000" b="1"/>
            </a:lvl2pPr>
            <a:lvl3pPr marL="914433" indent="0">
              <a:buNone/>
              <a:defRPr sz="1801" b="1"/>
            </a:lvl3pPr>
            <a:lvl4pPr marL="1371653" indent="0">
              <a:buNone/>
              <a:defRPr sz="1600" b="1"/>
            </a:lvl4pPr>
            <a:lvl5pPr marL="1828869" indent="0">
              <a:buNone/>
              <a:defRPr sz="1600" b="1"/>
            </a:lvl5pPr>
            <a:lvl6pPr marL="2286085" indent="0">
              <a:buNone/>
              <a:defRPr sz="1600" b="1"/>
            </a:lvl6pPr>
            <a:lvl7pPr marL="2743302" indent="0">
              <a:buNone/>
              <a:defRPr sz="1600" b="1"/>
            </a:lvl7pPr>
            <a:lvl8pPr marL="3200522" indent="0">
              <a:buNone/>
              <a:defRPr sz="1600" b="1"/>
            </a:lvl8pPr>
            <a:lvl9pPr marL="3657738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5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1"/>
            </a:lvl1pPr>
            <a:lvl2pPr marL="457216" indent="0">
              <a:buNone/>
              <a:defRPr sz="1200"/>
            </a:lvl2pPr>
            <a:lvl3pPr marL="914433" indent="0">
              <a:buNone/>
              <a:defRPr sz="1001"/>
            </a:lvl3pPr>
            <a:lvl4pPr marL="1371653" indent="0">
              <a:buNone/>
              <a:defRPr sz="900"/>
            </a:lvl4pPr>
            <a:lvl5pPr marL="1828869" indent="0">
              <a:buNone/>
              <a:defRPr sz="900"/>
            </a:lvl5pPr>
            <a:lvl6pPr marL="2286085" indent="0">
              <a:buNone/>
              <a:defRPr sz="900"/>
            </a:lvl6pPr>
            <a:lvl7pPr marL="2743302" indent="0">
              <a:buNone/>
              <a:defRPr sz="900"/>
            </a:lvl7pPr>
            <a:lvl8pPr marL="3200522" indent="0">
              <a:buNone/>
              <a:defRPr sz="900"/>
            </a:lvl8pPr>
            <a:lvl9pPr marL="3657738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4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9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9" y="4532845"/>
            <a:ext cx="3050437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16" indent="0">
              <a:buNone/>
              <a:defRPr sz="2000" b="1"/>
            </a:lvl2pPr>
            <a:lvl3pPr marL="914433" indent="0">
              <a:buNone/>
              <a:defRPr sz="1801" b="1"/>
            </a:lvl3pPr>
            <a:lvl4pPr marL="1371653" indent="0">
              <a:buNone/>
              <a:defRPr sz="1600" b="1"/>
            </a:lvl4pPr>
            <a:lvl5pPr marL="1828869" indent="0">
              <a:buNone/>
              <a:defRPr sz="1600" b="1"/>
            </a:lvl5pPr>
            <a:lvl6pPr marL="2286085" indent="0">
              <a:buNone/>
              <a:defRPr sz="1600" b="1"/>
            </a:lvl6pPr>
            <a:lvl7pPr marL="2743302" indent="0">
              <a:buNone/>
              <a:defRPr sz="1600" b="1"/>
            </a:lvl7pPr>
            <a:lvl8pPr marL="3200522" indent="0">
              <a:buNone/>
              <a:defRPr sz="1600" b="1"/>
            </a:lvl8pPr>
            <a:lvl9pPr marL="3657738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1" y="2610917"/>
            <a:ext cx="2691243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6" indent="0">
              <a:buNone/>
              <a:defRPr sz="1600"/>
            </a:lvl2pPr>
            <a:lvl3pPr marL="914433" indent="0">
              <a:buNone/>
              <a:defRPr sz="1600"/>
            </a:lvl3pPr>
            <a:lvl4pPr marL="1371653" indent="0">
              <a:buNone/>
              <a:defRPr sz="1600"/>
            </a:lvl4pPr>
            <a:lvl5pPr marL="1828869" indent="0">
              <a:buNone/>
              <a:defRPr sz="1600"/>
            </a:lvl5pPr>
            <a:lvl6pPr marL="2286085" indent="0">
              <a:buNone/>
              <a:defRPr sz="1600"/>
            </a:lvl6pPr>
            <a:lvl7pPr marL="2743302" indent="0">
              <a:buNone/>
              <a:defRPr sz="1600"/>
            </a:lvl7pPr>
            <a:lvl8pPr marL="3200522" indent="0">
              <a:buNone/>
              <a:defRPr sz="1600"/>
            </a:lvl8pPr>
            <a:lvl9pPr marL="3657738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9" y="5109110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1"/>
            </a:lvl1pPr>
            <a:lvl2pPr marL="457216" indent="0">
              <a:buNone/>
              <a:defRPr sz="1200"/>
            </a:lvl2pPr>
            <a:lvl3pPr marL="914433" indent="0">
              <a:buNone/>
              <a:defRPr sz="1001"/>
            </a:lvl3pPr>
            <a:lvl4pPr marL="1371653" indent="0">
              <a:buNone/>
              <a:defRPr sz="900"/>
            </a:lvl4pPr>
            <a:lvl5pPr marL="1828869" indent="0">
              <a:buNone/>
              <a:defRPr sz="900"/>
            </a:lvl5pPr>
            <a:lvl6pPr marL="2286085" indent="0">
              <a:buNone/>
              <a:defRPr sz="900"/>
            </a:lvl6pPr>
            <a:lvl7pPr marL="2743302" indent="0">
              <a:buNone/>
              <a:defRPr sz="900"/>
            </a:lvl7pPr>
            <a:lvl8pPr marL="3200522" indent="0">
              <a:buNone/>
              <a:defRPr sz="900"/>
            </a:lvl8pPr>
            <a:lvl9pPr marL="3657738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70" y="4532842"/>
            <a:ext cx="305043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16" indent="0">
              <a:buNone/>
              <a:defRPr sz="2000" b="1"/>
            </a:lvl2pPr>
            <a:lvl3pPr marL="914433" indent="0">
              <a:buNone/>
              <a:defRPr sz="1801" b="1"/>
            </a:lvl3pPr>
            <a:lvl4pPr marL="1371653" indent="0">
              <a:buNone/>
              <a:defRPr sz="1600" b="1"/>
            </a:lvl4pPr>
            <a:lvl5pPr marL="1828869" indent="0">
              <a:buNone/>
              <a:defRPr sz="1600" b="1"/>
            </a:lvl5pPr>
            <a:lvl6pPr marL="2286085" indent="0">
              <a:buNone/>
              <a:defRPr sz="1600" b="1"/>
            </a:lvl6pPr>
            <a:lvl7pPr marL="2743302" indent="0">
              <a:buNone/>
              <a:defRPr sz="1600" b="1"/>
            </a:lvl7pPr>
            <a:lvl8pPr marL="3200522" indent="0">
              <a:buNone/>
              <a:defRPr sz="1600" b="1"/>
            </a:lvl8pPr>
            <a:lvl9pPr marL="3657738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1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6" indent="0">
              <a:buNone/>
              <a:defRPr sz="1600"/>
            </a:lvl2pPr>
            <a:lvl3pPr marL="914433" indent="0">
              <a:buNone/>
              <a:defRPr sz="1600"/>
            </a:lvl3pPr>
            <a:lvl4pPr marL="1371653" indent="0">
              <a:buNone/>
              <a:defRPr sz="1600"/>
            </a:lvl4pPr>
            <a:lvl5pPr marL="1828869" indent="0">
              <a:buNone/>
              <a:defRPr sz="1600"/>
            </a:lvl5pPr>
            <a:lvl6pPr marL="2286085" indent="0">
              <a:buNone/>
              <a:defRPr sz="1600"/>
            </a:lvl6pPr>
            <a:lvl7pPr marL="2743302" indent="0">
              <a:buNone/>
              <a:defRPr sz="1600"/>
            </a:lvl7pPr>
            <a:lvl8pPr marL="3200522" indent="0">
              <a:buNone/>
              <a:defRPr sz="1600"/>
            </a:lvl8pPr>
            <a:lvl9pPr marL="3657738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70" y="5109109"/>
            <a:ext cx="3050437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1"/>
            </a:lvl1pPr>
            <a:lvl2pPr marL="457216" indent="0">
              <a:buNone/>
              <a:defRPr sz="1200"/>
            </a:lvl2pPr>
            <a:lvl3pPr marL="914433" indent="0">
              <a:buNone/>
              <a:defRPr sz="1001"/>
            </a:lvl3pPr>
            <a:lvl4pPr marL="1371653" indent="0">
              <a:buNone/>
              <a:defRPr sz="900"/>
            </a:lvl4pPr>
            <a:lvl5pPr marL="1828869" indent="0">
              <a:buNone/>
              <a:defRPr sz="900"/>
            </a:lvl5pPr>
            <a:lvl6pPr marL="2286085" indent="0">
              <a:buNone/>
              <a:defRPr sz="900"/>
            </a:lvl6pPr>
            <a:lvl7pPr marL="2743302" indent="0">
              <a:buNone/>
              <a:defRPr sz="900"/>
            </a:lvl7pPr>
            <a:lvl8pPr marL="3200522" indent="0">
              <a:buNone/>
              <a:defRPr sz="900"/>
            </a:lvl8pPr>
            <a:lvl9pPr marL="3657738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8" y="4532842"/>
            <a:ext cx="305043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16" indent="0">
              <a:buNone/>
              <a:defRPr sz="2000" b="1"/>
            </a:lvl2pPr>
            <a:lvl3pPr marL="914433" indent="0">
              <a:buNone/>
              <a:defRPr sz="1801" b="1"/>
            </a:lvl3pPr>
            <a:lvl4pPr marL="1371653" indent="0">
              <a:buNone/>
              <a:defRPr sz="1600" b="1"/>
            </a:lvl4pPr>
            <a:lvl5pPr marL="1828869" indent="0">
              <a:buNone/>
              <a:defRPr sz="1600" b="1"/>
            </a:lvl5pPr>
            <a:lvl6pPr marL="2286085" indent="0">
              <a:buNone/>
              <a:defRPr sz="1600" b="1"/>
            </a:lvl6pPr>
            <a:lvl7pPr marL="2743302" indent="0">
              <a:buNone/>
              <a:defRPr sz="1600" b="1"/>
            </a:lvl7pPr>
            <a:lvl8pPr marL="3200522" indent="0">
              <a:buNone/>
              <a:defRPr sz="1600" b="1"/>
            </a:lvl8pPr>
            <a:lvl9pPr marL="3657738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1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6" indent="0">
              <a:buNone/>
              <a:defRPr sz="1600"/>
            </a:lvl2pPr>
            <a:lvl3pPr marL="914433" indent="0">
              <a:buNone/>
              <a:defRPr sz="1600"/>
            </a:lvl3pPr>
            <a:lvl4pPr marL="1371653" indent="0">
              <a:buNone/>
              <a:defRPr sz="1600"/>
            </a:lvl4pPr>
            <a:lvl5pPr marL="1828869" indent="0">
              <a:buNone/>
              <a:defRPr sz="1600"/>
            </a:lvl5pPr>
            <a:lvl6pPr marL="2286085" indent="0">
              <a:buNone/>
              <a:defRPr sz="1600"/>
            </a:lvl6pPr>
            <a:lvl7pPr marL="2743302" indent="0">
              <a:buNone/>
              <a:defRPr sz="1600"/>
            </a:lvl7pPr>
            <a:lvl8pPr marL="3200522" indent="0">
              <a:buNone/>
              <a:defRPr sz="1600"/>
            </a:lvl8pPr>
            <a:lvl9pPr marL="3657738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8" y="5109108"/>
            <a:ext cx="3050437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1"/>
            </a:lvl1pPr>
            <a:lvl2pPr marL="457216" indent="0">
              <a:buNone/>
              <a:defRPr sz="1200"/>
            </a:lvl2pPr>
            <a:lvl3pPr marL="914433" indent="0">
              <a:buNone/>
              <a:defRPr sz="1001"/>
            </a:lvl3pPr>
            <a:lvl4pPr marL="1371653" indent="0">
              <a:buNone/>
              <a:defRPr sz="900"/>
            </a:lvl4pPr>
            <a:lvl5pPr marL="1828869" indent="0">
              <a:buNone/>
              <a:defRPr sz="900"/>
            </a:lvl5pPr>
            <a:lvl6pPr marL="2286085" indent="0">
              <a:buNone/>
              <a:defRPr sz="900"/>
            </a:lvl6pPr>
            <a:lvl7pPr marL="2743302" indent="0">
              <a:buNone/>
              <a:defRPr sz="900"/>
            </a:lvl7pPr>
            <a:lvl8pPr marL="3200522" indent="0">
              <a:buNone/>
              <a:defRPr sz="900"/>
            </a:lvl8pPr>
            <a:lvl9pPr marL="3657738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6" y="2603503"/>
            <a:ext cx="2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3" y="2603503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9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9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7" y="2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8" y="1278466"/>
            <a:ext cx="1441566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6" y="1278465"/>
            <a:ext cx="6256025" cy="474859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6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9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9" y="2603500"/>
            <a:ext cx="8825659" cy="34163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1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7" y="2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679192"/>
            <a:ext cx="4343401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80" y="2679192"/>
            <a:ext cx="3758185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1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5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6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8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30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52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73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1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6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5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7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9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16" indent="0">
              <a:buNone/>
              <a:defRPr sz="2000" b="1"/>
            </a:lvl2pPr>
            <a:lvl3pPr marL="914433" indent="0">
              <a:buNone/>
              <a:defRPr sz="1801" b="1"/>
            </a:lvl3pPr>
            <a:lvl4pPr marL="1371653" indent="0">
              <a:buNone/>
              <a:defRPr sz="1600" b="1"/>
            </a:lvl4pPr>
            <a:lvl5pPr marL="1828869" indent="0">
              <a:buNone/>
              <a:defRPr sz="1600" b="1"/>
            </a:lvl5pPr>
            <a:lvl6pPr marL="2286085" indent="0">
              <a:buNone/>
              <a:defRPr sz="1600" b="1"/>
            </a:lvl6pPr>
            <a:lvl7pPr marL="2743302" indent="0">
              <a:buNone/>
              <a:defRPr sz="1600" b="1"/>
            </a:lvl7pPr>
            <a:lvl8pPr marL="3200522" indent="0">
              <a:buNone/>
              <a:defRPr sz="1600" b="1"/>
            </a:lvl8pPr>
            <a:lvl9pPr marL="3657738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5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7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16" indent="0">
              <a:buNone/>
              <a:defRPr sz="2000" b="1"/>
            </a:lvl2pPr>
            <a:lvl3pPr marL="914433" indent="0">
              <a:buNone/>
              <a:defRPr sz="1801" b="1"/>
            </a:lvl3pPr>
            <a:lvl4pPr marL="1371653" indent="0">
              <a:buNone/>
              <a:defRPr sz="1600" b="1"/>
            </a:lvl4pPr>
            <a:lvl5pPr marL="1828869" indent="0">
              <a:buNone/>
              <a:defRPr sz="1600" b="1"/>
            </a:lvl5pPr>
            <a:lvl6pPr marL="2286085" indent="0">
              <a:buNone/>
              <a:defRPr sz="1600" b="1"/>
            </a:lvl6pPr>
            <a:lvl7pPr marL="2743302" indent="0">
              <a:buNone/>
              <a:defRPr sz="1600" b="1"/>
            </a:lvl7pPr>
            <a:lvl8pPr marL="3200522" indent="0">
              <a:buNone/>
              <a:defRPr sz="1600" b="1"/>
            </a:lvl8pPr>
            <a:lvl9pPr marL="3657738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6" y="3187924"/>
            <a:ext cx="4825161" cy="2854311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8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6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7" y="2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6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16" indent="0">
              <a:buNone/>
              <a:defRPr sz="1200"/>
            </a:lvl2pPr>
            <a:lvl3pPr marL="914433" indent="0">
              <a:buNone/>
              <a:defRPr sz="1001"/>
            </a:lvl3pPr>
            <a:lvl4pPr marL="1371653" indent="0">
              <a:buNone/>
              <a:defRPr sz="900"/>
            </a:lvl4pPr>
            <a:lvl5pPr marL="1828869" indent="0">
              <a:buNone/>
              <a:defRPr sz="900"/>
            </a:lvl5pPr>
            <a:lvl6pPr marL="2286085" indent="0">
              <a:buNone/>
              <a:defRPr sz="900"/>
            </a:lvl6pPr>
            <a:lvl7pPr marL="2743302" indent="0">
              <a:buNone/>
              <a:defRPr sz="900"/>
            </a:lvl7pPr>
            <a:lvl8pPr marL="3200522" indent="0">
              <a:buNone/>
              <a:defRPr sz="900"/>
            </a:lvl8pPr>
            <a:lvl9pPr marL="3657738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6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7" y="2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6" indent="0">
              <a:buNone/>
              <a:defRPr sz="1600"/>
            </a:lvl2pPr>
            <a:lvl3pPr marL="914433" indent="0">
              <a:buNone/>
              <a:defRPr sz="1600"/>
            </a:lvl3pPr>
            <a:lvl4pPr marL="1371653" indent="0">
              <a:buNone/>
              <a:defRPr sz="1600"/>
            </a:lvl4pPr>
            <a:lvl5pPr marL="1828869" indent="0">
              <a:buNone/>
              <a:defRPr sz="1600"/>
            </a:lvl5pPr>
            <a:lvl6pPr marL="2286085" indent="0">
              <a:buNone/>
              <a:defRPr sz="1600"/>
            </a:lvl6pPr>
            <a:lvl7pPr marL="2743302" indent="0">
              <a:buNone/>
              <a:defRPr sz="1600"/>
            </a:lvl7pPr>
            <a:lvl8pPr marL="3200522" indent="0">
              <a:buNone/>
              <a:defRPr sz="1600"/>
            </a:lvl8pPr>
            <a:lvl9pPr marL="3657738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9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16" indent="0">
              <a:buNone/>
              <a:defRPr sz="1200"/>
            </a:lvl2pPr>
            <a:lvl3pPr marL="914433" indent="0">
              <a:buNone/>
              <a:defRPr sz="1001"/>
            </a:lvl3pPr>
            <a:lvl4pPr marL="1371653" indent="0">
              <a:buNone/>
              <a:defRPr sz="900"/>
            </a:lvl4pPr>
            <a:lvl5pPr marL="1828869" indent="0">
              <a:buNone/>
              <a:defRPr sz="900"/>
            </a:lvl5pPr>
            <a:lvl6pPr marL="2286085" indent="0">
              <a:buNone/>
              <a:defRPr sz="900"/>
            </a:lvl6pPr>
            <a:lvl7pPr marL="2743302" indent="0">
              <a:buNone/>
              <a:defRPr sz="900"/>
            </a:lvl7pPr>
            <a:lvl8pPr marL="3200522" indent="0">
              <a:buNone/>
              <a:defRPr sz="900"/>
            </a:lvl8pPr>
            <a:lvl9pPr marL="3657738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6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7" y="2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9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9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1" y="6391659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1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8" y="6391656"/>
            <a:ext cx="3867913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1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6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5" y="295732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16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13" indent="-342913" algn="l" defTabSz="45721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1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78" indent="-285760" algn="l" defTabSz="45721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44" indent="-228609" algn="l" defTabSz="45721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1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60" indent="-228609" algn="l" defTabSz="45721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78" indent="-228609" algn="l" defTabSz="45721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96" indent="-228609" algn="l" defTabSz="45721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913" indent="-228609" algn="l" defTabSz="45721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129" indent="-228609" algn="l" defTabSz="45721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345" indent="-228609" algn="l" defTabSz="45721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1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6" algn="l" defTabSz="45721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33" algn="l" defTabSz="45721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3" algn="l" defTabSz="45721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69" algn="l" defTabSz="45721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85" algn="l" defTabSz="45721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02" algn="l" defTabSz="45721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2" algn="l" defTabSz="45721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738" algn="l" defTabSz="45721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2765" y="2870204"/>
            <a:ext cx="11217275" cy="2844802"/>
          </a:xfrm>
        </p:spPr>
        <p:txBody>
          <a:bodyPr/>
          <a:lstStyle/>
          <a:p>
            <a:pPr algn="ctr"/>
            <a:r>
              <a:rPr lang="pl-PL" sz="7200" dirty="0">
                <a:solidFill>
                  <a:schemeClr val="bg1"/>
                </a:solidFill>
              </a:rPr>
              <a:t>Powiślańska Szkoła Wyższa</a:t>
            </a:r>
            <a:br>
              <a:rPr lang="pl-PL" sz="7200" dirty="0">
                <a:solidFill>
                  <a:schemeClr val="bg1"/>
                </a:solidFill>
              </a:rPr>
            </a:br>
            <a:endParaRPr lang="pl-PL" sz="7200" dirty="0">
              <a:solidFill>
                <a:schemeClr val="bg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472" y="-1"/>
            <a:ext cx="2366628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1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612505" y="316823"/>
            <a:ext cx="10375058" cy="3359820"/>
          </a:xfrm>
        </p:spPr>
        <p:txBody>
          <a:bodyPr/>
          <a:lstStyle/>
          <a:p>
            <a:pPr marL="342913" indent="-342913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1"/>
                </a:solidFill>
              </a:rPr>
              <a:t>Powiślańska Szkoła Wyższa w Kwidzynie podejmuje szereg działań, by umożliwić studiowanie jak największej liczbie osób. Służy temu między innymi system stypendialny. Studenci znajdujący się w trudnej sytuacji materialnej otrzymują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pomoc finansową – stypendia socjalne oraz zapomogi,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a studenci zdolni – stypendium Rektora.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870374" y="767395"/>
            <a:ext cx="2799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u="sng" dirty="0">
                <a:solidFill>
                  <a:srgbClr val="FFFFFF"/>
                </a:solidFill>
                <a:latin typeface="+mj-lt"/>
              </a:rPr>
              <a:t>Stypendia </a:t>
            </a:r>
            <a:endParaRPr lang="pl-PL" sz="3200" u="sng" dirty="0">
              <a:latin typeface="+mj-lt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05269" y="4040239"/>
            <a:ext cx="103750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1"/>
                </a:solidFill>
              </a:rPr>
              <a:t>Szczególne przywileje skierowane są w stronę osób niepełnosprawnych. </a:t>
            </a:r>
            <a:r>
              <a:rPr lang="pl-PL" sz="2000" dirty="0">
                <a:solidFill>
                  <a:schemeClr val="bg1"/>
                </a:solidFill>
                <a:latin typeface="+mj-lt"/>
              </a:rPr>
              <a:t>Stypendium socjalne oraz dla osób niepełnosprawnych, student może otrzymywać przez cały okres studiów, również na pierwszym roku, natomiast stypendium za wyniki w nauce lub sportowe – począwszy od drugiego roku studiów.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472" y="-1"/>
            <a:ext cx="2366628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0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870374" y="3284220"/>
            <a:ext cx="10345317" cy="2117312"/>
          </a:xfrm>
        </p:spPr>
        <p:txBody>
          <a:bodyPr/>
          <a:lstStyle/>
          <a:p>
            <a:pPr algn="just">
              <a:buClr>
                <a:schemeClr val="accent1"/>
              </a:buClr>
            </a:pPr>
            <a:br>
              <a:rPr lang="pl-PL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br>
              <a:rPr lang="pl-PL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br>
              <a:rPr lang="pl-PL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br>
              <a:rPr lang="pl-PL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pl-PL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Podczas organizowania zajęć praktycznych oraz praktyk studenckich kierujemy się</a:t>
            </a:r>
            <a:br>
              <a:rPr lang="pl-PL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pl-PL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zasadą, że praktyka musi pomóc studentowi w przygotowaniu się do poruszania na rynku pracy, aby posiadał odpowiednie doświadczenie, potrafił określić swoje miejsce na konkurencyjnym rynku pracy oraz pomóc w wyborze własnej drogi rozwoju. </a:t>
            </a:r>
            <a:br>
              <a:rPr lang="pl-PL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br>
              <a:rPr lang="pl-PL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pl-PL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Obecnie z uczelnią współpracuje ponad 100 głównych pracodawców z Pomorza m.in. </a:t>
            </a:r>
            <a:r>
              <a:rPr lang="pl-PL" sz="20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Lacroix</a:t>
            </a:r>
            <a:r>
              <a:rPr lang="pl-PL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Electronics, Nadleśnictwo Kwidzyn, EMC Szpital Zdrowie w Kwidzynie, Regionalny Szpital Specjalistyczny im. dr. Wł. Biegańskiego w Grudziądzu, Copernicus podmiot leczniczy w Gdańsku, 7 Szpital Marynarki Wojennej w Gdańsku, Kociewskie Centrum Zdrowia w Starogardzie Gdańskim i wiele innych.</a:t>
            </a:r>
          </a:p>
        </p:txBody>
      </p:sp>
      <p:sp>
        <p:nvSpPr>
          <p:cNvPr id="5" name="Prostokąt 4"/>
          <p:cNvSpPr/>
          <p:nvPr/>
        </p:nvSpPr>
        <p:spPr>
          <a:xfrm>
            <a:off x="870374" y="767395"/>
            <a:ext cx="5347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200" u="sng" dirty="0">
                <a:solidFill>
                  <a:srgbClr val="FFFFFF"/>
                </a:solidFill>
                <a:latin typeface="+mj-lt"/>
              </a:rPr>
              <a:t>Zajęcia praktyczne</a:t>
            </a:r>
            <a:endParaRPr lang="pl-PL" sz="3200" u="sng" dirty="0">
              <a:latin typeface="+mj-lt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472" y="-1"/>
            <a:ext cx="2366628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2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870374" y="3594100"/>
            <a:ext cx="10345317" cy="1625600"/>
          </a:xfrm>
        </p:spPr>
        <p:txBody>
          <a:bodyPr/>
          <a:lstStyle/>
          <a:p>
            <a:r>
              <a:rPr lang="pl-PL" sz="2000" dirty="0">
                <a:solidFill>
                  <a:schemeClr val="bg1"/>
                </a:solidFill>
              </a:rPr>
              <a:t>Współpraca międzynarodowa jest jednym z priorytetów działalności</a:t>
            </a:r>
            <a:r>
              <a:rPr lang="en-US" sz="2000" dirty="0">
                <a:solidFill>
                  <a:schemeClr val="bg1"/>
                </a:solidFill>
              </a:rPr>
              <a:t> PSW. </a:t>
            </a:r>
            <a:r>
              <a:rPr lang="pl-PL" sz="2000" dirty="0">
                <a:solidFill>
                  <a:schemeClr val="bg1"/>
                </a:solidFill>
              </a:rPr>
              <a:t>Kontakty z zagranicznymi uczelniami i instytucjami partnerskimi w ramach programu </a:t>
            </a:r>
            <a:r>
              <a:rPr lang="en-US" sz="2000" dirty="0">
                <a:solidFill>
                  <a:schemeClr val="bg1"/>
                </a:solidFill>
              </a:rPr>
              <a:t>Erasmus +</a:t>
            </a:r>
            <a:r>
              <a:rPr lang="pl-PL" sz="2000" dirty="0">
                <a:solidFill>
                  <a:schemeClr val="bg1"/>
                </a:solidFill>
              </a:rPr>
              <a:t> stwarzają naszym studentom możliwość rozwoju pod 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okiem międzynarodowych autorytetów, zarówno podczas wyjazdów 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na studia, jak i praktyki studenckie.</a:t>
            </a:r>
            <a:br>
              <a:rPr lang="pl-PL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Współpracujemy z ponad 160 Uniwersytetami z Europy i nawet ze świata, są to Uniwersytety z Hiszpanii, Niemiec, Słowacji, Portugalii, Cypru, Chorwacji, Słowenii, Kosowa, Turcji, Litwy, Rumunii, Portugalii, Czech, Słowacji, Hiszpanii, Estonii, Francji, Argentyny, Algierii, Azerbejdżanu, Armenii, Albanii, Białorusi, Bangladeszu, Gruzji, Indii, Jordanii, Libanu, Malezji, Mołdawii, Palestyny, Syrii, Serbii, Uzbekistanu, Ukrainy …. I wiele, wiele więcej.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870370" y="767397"/>
            <a:ext cx="21226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u="sng" dirty="0">
                <a:solidFill>
                  <a:srgbClr val="FFFFFF"/>
                </a:solidFill>
                <a:latin typeface="+mj-lt"/>
              </a:rPr>
              <a:t>Erasmus +</a:t>
            </a:r>
            <a:endParaRPr lang="pl-PL" sz="3200" u="sng" dirty="0">
              <a:latin typeface="+mj-lt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472" y="-1"/>
            <a:ext cx="2366628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0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24" y="1504951"/>
            <a:ext cx="7110715" cy="4781150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7721605" y="2882901"/>
            <a:ext cx="4196133" cy="1371600"/>
          </a:xfrm>
        </p:spPr>
        <p:txBody>
          <a:bodyPr/>
          <a:lstStyle/>
          <a:p>
            <a:pPr algn="ctr"/>
            <a:r>
              <a:rPr lang="pl-PL" sz="2000" dirty="0">
                <a:solidFill>
                  <a:schemeClr val="bg1"/>
                </a:solidFill>
              </a:rPr>
              <a:t>Kierunki międzynarodowej współpracy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Powiślańskiej Szkoły Wyższej </a:t>
            </a:r>
            <a:br>
              <a:rPr lang="pl-PL" sz="2000" dirty="0">
                <a:solidFill>
                  <a:schemeClr val="bg1"/>
                </a:solidFill>
              </a:rPr>
            </a:b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870370" y="767397"/>
            <a:ext cx="21226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u="sng" dirty="0">
                <a:solidFill>
                  <a:srgbClr val="FFFFFF"/>
                </a:solidFill>
                <a:latin typeface="+mj-lt"/>
              </a:rPr>
              <a:t>Erasmus +</a:t>
            </a:r>
            <a:endParaRPr lang="pl-PL" sz="3200" u="sng" dirty="0">
              <a:latin typeface="+mj-lt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472" y="-1"/>
            <a:ext cx="2366628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3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870370" y="767397"/>
            <a:ext cx="21226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u="sng" dirty="0">
                <a:solidFill>
                  <a:srgbClr val="FFFFFF"/>
                </a:solidFill>
                <a:latin typeface="+mj-lt"/>
              </a:rPr>
              <a:t>Erasmus +</a:t>
            </a:r>
            <a:endParaRPr lang="pl-PL" sz="3200" u="sng" dirty="0">
              <a:latin typeface="+mj-lt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472" y="-1"/>
            <a:ext cx="2366628" cy="1333500"/>
          </a:xfrm>
          <a:prstGeom prst="rect">
            <a:avLst/>
          </a:prstGeom>
        </p:spPr>
      </p:pic>
      <p:pic>
        <p:nvPicPr>
          <p:cNvPr id="2" name="Picture 2" descr="Obraz może zawierać: 1 osoba, drzewo, buty, dom, niebo, na zewnątrz i przyro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9" y="1527207"/>
            <a:ext cx="2613026" cy="468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366" y="2032001"/>
            <a:ext cx="596053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870370" y="767397"/>
            <a:ext cx="260680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u="sng" dirty="0">
                <a:solidFill>
                  <a:srgbClr val="FFFFFF"/>
                </a:solidFill>
                <a:latin typeface="+mj-lt"/>
              </a:rPr>
              <a:t>Erasmus +</a:t>
            </a:r>
          </a:p>
          <a:p>
            <a:r>
              <a:rPr lang="pl-PL" sz="2000" u="sng" dirty="0">
                <a:solidFill>
                  <a:srgbClr val="FFFFFF"/>
                </a:solidFill>
                <a:latin typeface="+mj-lt"/>
              </a:rPr>
              <a:t>Kierunek Ekonomia:</a:t>
            </a:r>
            <a:endParaRPr lang="pl-PL" sz="2000" u="sng" dirty="0">
              <a:latin typeface="+mj-lt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472" y="-1"/>
            <a:ext cx="2366628" cy="13335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778" y="1333499"/>
            <a:ext cx="6922326" cy="49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1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870370" y="767397"/>
            <a:ext cx="382348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u="sng" dirty="0">
                <a:solidFill>
                  <a:srgbClr val="FFFFFF"/>
                </a:solidFill>
                <a:latin typeface="+mj-lt"/>
              </a:rPr>
              <a:t>Erasmus +</a:t>
            </a:r>
          </a:p>
          <a:p>
            <a:r>
              <a:rPr lang="pl-PL" sz="2400" u="sng" dirty="0">
                <a:solidFill>
                  <a:srgbClr val="FFFFFF"/>
                </a:solidFill>
                <a:latin typeface="+mj-lt"/>
              </a:rPr>
              <a:t>Kierunek Pielęgniarstwo,</a:t>
            </a:r>
          </a:p>
          <a:p>
            <a:r>
              <a:rPr lang="pl-PL" sz="2400" u="sng" dirty="0">
                <a:solidFill>
                  <a:srgbClr val="FFFFFF"/>
                </a:solidFill>
                <a:latin typeface="+mj-lt"/>
              </a:rPr>
              <a:t>Ratownictwo medyczne</a:t>
            </a:r>
            <a:endParaRPr lang="pl-PL" sz="3200" u="sng" dirty="0">
              <a:latin typeface="+mj-lt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472" y="-1"/>
            <a:ext cx="2366628" cy="133350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671" y="1333499"/>
            <a:ext cx="5663744" cy="483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7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870370" y="767397"/>
            <a:ext cx="36583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u="sng" dirty="0">
                <a:solidFill>
                  <a:srgbClr val="FFFFFF"/>
                </a:solidFill>
                <a:latin typeface="+mj-lt"/>
              </a:rPr>
              <a:t>Erasmus +</a:t>
            </a:r>
          </a:p>
          <a:p>
            <a:r>
              <a:rPr lang="pl-PL" sz="2400" u="sng" dirty="0">
                <a:solidFill>
                  <a:srgbClr val="FFFFFF"/>
                </a:solidFill>
                <a:latin typeface="+mj-lt"/>
              </a:rPr>
              <a:t>Kierunek Kosmetologia,</a:t>
            </a:r>
          </a:p>
          <a:p>
            <a:r>
              <a:rPr lang="pl-PL" sz="2400" u="sng" dirty="0">
                <a:solidFill>
                  <a:srgbClr val="FFFFFF"/>
                </a:solidFill>
                <a:latin typeface="+mj-lt"/>
              </a:rPr>
              <a:t>Dietetyka</a:t>
            </a:r>
            <a:endParaRPr lang="pl-PL" sz="3200" u="sng" dirty="0">
              <a:latin typeface="+mj-lt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80" y="4244195"/>
            <a:ext cx="2366628" cy="13335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420" y="983410"/>
            <a:ext cx="5975266" cy="51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4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533939" y="577320"/>
            <a:ext cx="26324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u="sng" dirty="0">
                <a:solidFill>
                  <a:srgbClr val="FFFFFF"/>
                </a:solidFill>
                <a:latin typeface="+mj-lt"/>
              </a:rPr>
              <a:t>Projekty europejskie</a:t>
            </a:r>
            <a:endParaRPr lang="pl-PL" sz="20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03853" y="1086933"/>
            <a:ext cx="10972798" cy="48349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endParaRPr lang="pl-PL" sz="1401" dirty="0">
              <a:solidFill>
                <a:schemeClr val="bg1"/>
              </a:solidFill>
            </a:endParaRPr>
          </a:p>
          <a:p>
            <a:pPr lvl="0"/>
            <a:endParaRPr lang="pl-PL" sz="1401" dirty="0">
              <a:solidFill>
                <a:schemeClr val="bg1"/>
              </a:solidFill>
            </a:endParaRPr>
          </a:p>
          <a:p>
            <a:pPr lvl="0"/>
            <a:r>
              <a:rPr lang="pl-PL" sz="1401" dirty="0">
                <a:solidFill>
                  <a:schemeClr val="bg1"/>
                </a:solidFill>
              </a:rPr>
              <a:t>1. Projekt p.n. </a:t>
            </a:r>
            <a:r>
              <a:rPr lang="pl-PL" sz="1401" dirty="0">
                <a:solidFill>
                  <a:srgbClr val="FF0000"/>
                </a:solidFill>
              </a:rPr>
              <a:t>"Powiślańskie </a:t>
            </a:r>
            <a:r>
              <a:rPr lang="pl-PL" sz="1401" dirty="0" err="1">
                <a:solidFill>
                  <a:srgbClr val="FF0000"/>
                </a:solidFill>
              </a:rPr>
              <a:t>Monoprofilowe</a:t>
            </a:r>
            <a:r>
              <a:rPr lang="pl-PL" sz="1401" dirty="0">
                <a:solidFill>
                  <a:srgbClr val="FF0000"/>
                </a:solidFill>
              </a:rPr>
              <a:t> Centrum Symulacji Medycznych"</a:t>
            </a:r>
            <a:r>
              <a:rPr lang="pl-PL" sz="1401" dirty="0">
                <a:solidFill>
                  <a:schemeClr val="bg1"/>
                </a:solidFill>
              </a:rPr>
              <a:t>, Rozbudowa PSW o MCSM na cele kształcenia studentów pielęgniarstwa PSW i kształcenia kadry PSW. Projekt realizowany w Partnerstwie z podmiotem leczniczym Copernicus. Wartość dofinansowania z UE 2 206 802,62 zł</a:t>
            </a:r>
          </a:p>
          <a:p>
            <a:pPr lvl="0"/>
            <a:endParaRPr lang="pl-PL" sz="1401" dirty="0">
              <a:solidFill>
                <a:schemeClr val="bg1"/>
              </a:solidFill>
            </a:endParaRPr>
          </a:p>
          <a:p>
            <a:pPr lvl="0"/>
            <a:r>
              <a:rPr lang="pl-PL" sz="1401" dirty="0">
                <a:solidFill>
                  <a:schemeClr val="bg1"/>
                </a:solidFill>
              </a:rPr>
              <a:t>2. Projekt p.n. </a:t>
            </a:r>
            <a:r>
              <a:rPr lang="pl-PL" sz="1401" dirty="0">
                <a:solidFill>
                  <a:srgbClr val="FF0000"/>
                </a:solidFill>
              </a:rPr>
              <a:t>"Wspólnie na rzecz rozwoju Pielęgniarstwa"</a:t>
            </a:r>
            <a:r>
              <a:rPr lang="pl-PL" sz="1401" dirty="0">
                <a:solidFill>
                  <a:schemeClr val="bg1"/>
                </a:solidFill>
              </a:rPr>
              <a:t>, program stypendialny i motywacyjny dla studentów pielęgniarstwa PSW wraz ze szkoleniami na potrzeby partnerów. Projekt realizowany w Partnerstwie z COPERNICUS Podmiot Leczniczy Sp. z o. o w Gdańsku, Kociewskim Centrum Zdrowia sp. z o.o. w Starogardzie Gdańskim, Samodzielnym Publicznym Zakładem Opieki Zdrowotnej w Człuchowie. Wartość dofinansowania z UE 6 034 121,17 zł.</a:t>
            </a:r>
          </a:p>
          <a:p>
            <a:pPr lvl="0"/>
            <a:endParaRPr lang="pl-PL" sz="1401" dirty="0">
              <a:solidFill>
                <a:schemeClr val="bg1"/>
              </a:solidFill>
            </a:endParaRPr>
          </a:p>
          <a:p>
            <a:pPr lvl="0"/>
            <a:r>
              <a:rPr lang="pl-PL" sz="1401" dirty="0">
                <a:solidFill>
                  <a:schemeClr val="bg1"/>
                </a:solidFill>
              </a:rPr>
              <a:t>3. Projekt p.n. </a:t>
            </a:r>
            <a:r>
              <a:rPr lang="pl-PL" sz="1401" dirty="0">
                <a:solidFill>
                  <a:srgbClr val="FF0000"/>
                </a:solidFill>
              </a:rPr>
              <a:t>"Zintegrowana Szkoła Wyższa"</a:t>
            </a:r>
            <a:r>
              <a:rPr lang="pl-PL" sz="1401" dirty="0">
                <a:solidFill>
                  <a:schemeClr val="bg1"/>
                </a:solidFill>
              </a:rPr>
              <a:t>, działania mające polepszyć infrastrukturę informatyczną PSW, szkolenia studentów PSW i kadry PSW. Wartość dofinansowania z UE 1 797 893,44 zł.</a:t>
            </a:r>
          </a:p>
          <a:p>
            <a:pPr lvl="0"/>
            <a:endParaRPr lang="pl-PL" sz="1401" dirty="0">
              <a:solidFill>
                <a:schemeClr val="bg1"/>
              </a:solidFill>
            </a:endParaRPr>
          </a:p>
          <a:p>
            <a:pPr lvl="0"/>
            <a:r>
              <a:rPr lang="pl-PL" sz="1401" dirty="0">
                <a:solidFill>
                  <a:schemeClr val="bg1"/>
                </a:solidFill>
              </a:rPr>
              <a:t>4. Projekt p.n. </a:t>
            </a:r>
            <a:r>
              <a:rPr lang="pl-PL" sz="1401" dirty="0">
                <a:solidFill>
                  <a:srgbClr val="FF0000"/>
                </a:solidFill>
              </a:rPr>
              <a:t>"Dostępna i bez barier Powiślańska Szkoła Wyższa"</a:t>
            </a:r>
            <a:r>
              <a:rPr lang="pl-PL" sz="1401" dirty="0">
                <a:solidFill>
                  <a:schemeClr val="bg1"/>
                </a:solidFill>
              </a:rPr>
              <a:t>, działania mające dostosować zasoby PSW do kształcenia osób z niepełnosprawnościami wraz z podnoszeniem kompetencji kadry PSW w tym zakresie. Wartość dofinansowania z UE 2 329 085,90 zł.</a:t>
            </a:r>
          </a:p>
          <a:p>
            <a:pPr lvl="0"/>
            <a:endParaRPr lang="pl-PL" sz="1401" dirty="0">
              <a:solidFill>
                <a:schemeClr val="bg1"/>
              </a:solidFill>
            </a:endParaRPr>
          </a:p>
          <a:p>
            <a:pPr lvl="0"/>
            <a:r>
              <a:rPr lang="pl-PL" sz="1401" dirty="0">
                <a:solidFill>
                  <a:schemeClr val="bg1"/>
                </a:solidFill>
              </a:rPr>
              <a:t>5. Projekt p.n. </a:t>
            </a:r>
            <a:r>
              <a:rPr lang="pl-PL" sz="1401" dirty="0">
                <a:solidFill>
                  <a:srgbClr val="FF0000"/>
                </a:solidFill>
              </a:rPr>
              <a:t>„Pomorska strefa współpracy dla rozwoju BPO”</a:t>
            </a:r>
            <a:r>
              <a:rPr lang="pl-PL" sz="1401" dirty="0">
                <a:solidFill>
                  <a:schemeClr val="bg1"/>
                </a:solidFill>
              </a:rPr>
              <a:t>, działania mające za cel rozwój kadr dla sektora usług dla biznesu (np. BPO, SSC, IT) poprzez podniesienie kompetencji studentów Powiślańskiej Szkoły Wyższej (PSW) w Kwidzynie na kierunku Ekonomia. Wartość dofinansowanie z UE 915 437,50 zł.</a:t>
            </a:r>
          </a:p>
          <a:p>
            <a:endParaRPr lang="pl-PL" sz="1401" dirty="0">
              <a:solidFill>
                <a:schemeClr val="bg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472" y="-1"/>
            <a:ext cx="2366628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8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756076" y="2584455"/>
            <a:ext cx="10345317" cy="2843212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Po</a:t>
            </a:r>
            <a:r>
              <a:rPr lang="pl-PL" sz="2000" dirty="0">
                <a:solidFill>
                  <a:schemeClr val="bg1"/>
                </a:solidFill>
              </a:rPr>
              <a:t>wiślańska Szkoła Wyższa jest jedyną w regionie Uczelnią wyższą kształcącą studentów w kierunkach praktycznych, które umożliwiają podjęcie pracy 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w wymarzonym zawodzie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br>
              <a:rPr lang="pl-PL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- Jesteśmy dla studenta!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- Posiadamy najlepszą kadrę naukową z całej Polski!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- Stawiamy na jakość kształcenia oraz indywidualne podejście do studenta!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- Cenimy komfort nauki, dlatego też zajęcia odbywają się w niewielkich grupach!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- Jesteśmy przyjazną uczelnią – wspieramy, pomagamy, doradzamy!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- Student nie jest dla nas kolejnym numerem albumu!</a:t>
            </a:r>
          </a:p>
        </p:txBody>
      </p:sp>
      <p:sp>
        <p:nvSpPr>
          <p:cNvPr id="5" name="Prostokąt 4"/>
          <p:cNvSpPr/>
          <p:nvPr/>
        </p:nvSpPr>
        <p:spPr>
          <a:xfrm>
            <a:off x="870375" y="767397"/>
            <a:ext cx="3304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u="sng" dirty="0">
                <a:solidFill>
                  <a:srgbClr val="FFFFFF"/>
                </a:solidFill>
                <a:latin typeface="+mj-lt"/>
              </a:rPr>
              <a:t>Dlaczego PSW?</a:t>
            </a:r>
            <a:endParaRPr lang="pl-PL" sz="3200" u="sng" dirty="0">
              <a:latin typeface="+mj-lt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472" y="-1"/>
            <a:ext cx="2366628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3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41" y="1155687"/>
            <a:ext cx="8382000" cy="471487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472" y="-1"/>
            <a:ext cx="2366628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17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22300" y="431800"/>
            <a:ext cx="10998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200" u="sng" dirty="0">
                <a:solidFill>
                  <a:srgbClr val="FFFFFF"/>
                </a:solidFill>
                <a:latin typeface="+mj-lt"/>
              </a:rPr>
              <a:t>Partnerzy</a:t>
            </a:r>
          </a:p>
          <a:p>
            <a:pPr algn="just"/>
            <a:r>
              <a:rPr lang="pl-PL" sz="1600" u="sng" dirty="0">
                <a:solidFill>
                  <a:schemeClr val="bg1"/>
                </a:solidFill>
                <a:latin typeface="Calibri" panose="020F0502020204030204" pitchFamily="34" charset="0"/>
              </a:rPr>
              <a:t>Instytucje samorządowe: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</a:rPr>
              <a:t>- Urząd Miejski w Kwidzynie,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</a:rPr>
              <a:t>- Starostwo Powiatowe w Kwidzynie,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</a:rPr>
              <a:t>- Urząd Gminy Kwidzyn,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</a:rPr>
              <a:t>- Urząd Miasta w Gdyni,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</a:rPr>
              <a:t>- Urząd Marszałkowski woj. Pomorskiego,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</a:rPr>
              <a:t>- Urząd Miasta w Tczewie / Dom Przedsiębiorcy w Tczewie,</a:t>
            </a:r>
          </a:p>
          <a:p>
            <a:pPr algn="just"/>
            <a:r>
              <a:rPr lang="pl-PL" sz="1600" u="sng" dirty="0">
                <a:solidFill>
                  <a:schemeClr val="bg1"/>
                </a:solidFill>
                <a:latin typeface="Calibri" panose="020F0502020204030204" pitchFamily="34" charset="0"/>
              </a:rPr>
              <a:t>Administracja lokalna: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</a:rPr>
              <a:t>- Nadleśnictwo Kwidzyn,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</a:rPr>
              <a:t>- Powiatowy Urząd Pracy w Kwidzynie,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</a:rPr>
              <a:t>- Kwidzyńskie Centrum Kultury,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</a:rPr>
              <a:t>- Wojewódzki Urząd Pracy w Gdańsku,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</a:rPr>
              <a:t>- Komornik Sądowy przy Sądzie Rejonowym Maciej Czop.</a:t>
            </a:r>
          </a:p>
          <a:p>
            <a:pPr algn="just"/>
            <a:r>
              <a:rPr lang="pl-PL" sz="1600" u="sng" dirty="0">
                <a:solidFill>
                  <a:schemeClr val="bg1"/>
                </a:solidFill>
                <a:latin typeface="Calibri" panose="020F0502020204030204" pitchFamily="34" charset="0"/>
              </a:rPr>
              <a:t>Samorząd zawodowy: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</a:rPr>
              <a:t>- Okręgowa Izba Pielęgniarek i Położnych w Gdańsku,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</a:rPr>
              <a:t>- Okręgowa Izba Pielęgniarek i Położnych w Toruniu,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</a:rPr>
              <a:t>- Okręgowa Izba Pielęgniarek i Położnych Regionu Warmii i Mazur z siedzibą w Olsztynie,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</a:rPr>
              <a:t>- Okręgowa Izba Pielęgniarek i Położnych w Elblągu,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</a:rPr>
              <a:t>- Okręgowa Izba Pielęgniarek i Położnych w Bydgoszczy,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</a:rPr>
              <a:t>- Okręgowa Izba Pielęgniarek i Położnych we Włocławku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</a:rPr>
              <a:t>- Okręgowa Izba Pielęgniarek i Położnych w Białymstoku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</a:rPr>
              <a:t>- Szczecińska Izba Pielęgniarek i Położnych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472" y="-1"/>
            <a:ext cx="2366628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2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22300" y="457200"/>
            <a:ext cx="9347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Okręgowa Izba Pielęgniarek i Położnych w Koszalinie.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Instytucje naukowe / badawcze: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Kwidzyński Park Przemysłowo-Technologiczny,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Pomorski Park Naukowo-Technologiczny,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Pomorskie Obserwatorium Rynku Pracy,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Partnerzy społeczni: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Fundacja Misericordia w Kwidzynie,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Rodzinne Ogródki Działkowe w Kwidzynie,</a:t>
            </a:r>
            <a:endParaRPr lang="pl-PL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Media: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Puls Kwidzyna,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Dziennik Bałtycki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Radio Gdańsk</a:t>
            </a:r>
          </a:p>
          <a:p>
            <a:pPr algn="just"/>
            <a:r>
              <a:rPr lang="pl-PL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Przedsiębiorcy: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Lacroix</a:t>
            </a:r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Electronics Kwidzyn,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Centrum Konferencyjno-Bankietowe WEIS,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Arbonne</a:t>
            </a:r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Niezależny Konsultant Katarzyna </a:t>
            </a:r>
            <a:r>
              <a:rPr lang="pl-P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Warelich</a:t>
            </a:r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ROBI- </a:t>
            </a:r>
            <a:r>
              <a:rPr lang="pl-P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frima</a:t>
            </a:r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transportowa,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PSM </a:t>
            </a:r>
            <a:r>
              <a:rPr lang="pl-P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Renawa</a:t>
            </a:r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Firma Usługowo-Przemysłowo-Handlowa „El-Bud”,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WZPOW Kwidzyn,</a:t>
            </a:r>
          </a:p>
          <a:p>
            <a:pPr algn="just"/>
            <a:r>
              <a:rPr lang="pl-PL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Stowarzyszenia / Fundacje: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- Stowarzyszenie „</a:t>
            </a:r>
            <a:r>
              <a:rPr lang="pl-P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KwidzyMamki</a:t>
            </a:r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- Stowarzyszenie ”Nasza Europa” Kwidzyn,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472" y="-1"/>
            <a:ext cx="2366628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05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60400" y="685443"/>
            <a:ext cx="5943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Szkoły / instytucje edukacyjne: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- Zespół Szkół Ponadpodstawowych nr 1 w Kwidzynie,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Liceum Ogólnokształcące Mundurowe "SPARTAKUS" w Kwidzynie,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Liceum Ogólnokształcące Mundurowe „SPARTAKUS” w Gdańsku,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Centrum Szkoleń „KORA” w Gdyni,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Fundacja "Bursztynowym Szlakiem",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EUR Consulting,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EduMe</a:t>
            </a:r>
            <a:endParaRPr lang="pl-PL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Jednostki ochrony zdrowia: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- Hospicjum im. Św. Wojciecha w Kwidzynie.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Podmiot Leczniczy Copernicus w Gdańsku,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Kociewskie Centrum Zdrowia w Starogardzie Gdańskim,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Samodzielny Publiczny Zakład Opieki Zdrowotnej w Człuchowie,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Szpital Specjalistyczny im. Wł. Biegańskiego w Grudziądzu,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EMC Szpital Zdrowie w Kwidzynie,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Uczelnie wyższe: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Kolegium Jagiellońskie Toruńska Szkoła Wyższa,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Wyższa Szkoła Turystyki i Hotelarstwa w Gdańsku,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Sopocka Szkoła Wyższa,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Centrum Symulacji Medycznych Akademii Humanistyczno-Ekonomicznej w Łodzi,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Państwowa Wyższa Szkoła Zawodowa w Nysie.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472" y="-1"/>
            <a:ext cx="2366628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8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509141" y="3485635"/>
            <a:ext cx="5844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u="sng" dirty="0">
                <a:solidFill>
                  <a:schemeClr val="bg1"/>
                </a:solidFill>
              </a:rPr>
              <a:t>Dziękuję za uwagę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447778" y="965815"/>
            <a:ext cx="2959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bg1"/>
                </a:solidFill>
              </a:rPr>
              <a:t>Powiślańska Szkoła Wyższa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422378" y="1903930"/>
            <a:ext cx="2832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chemeClr val="bg1"/>
                </a:solidFill>
              </a:rPr>
              <a:t>psw.kwidzyn</a:t>
            </a:r>
            <a:endParaRPr lang="pl-PL" sz="1600" b="1" dirty="0">
              <a:solidFill>
                <a:schemeClr val="bg1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75" y="983282"/>
            <a:ext cx="304763" cy="304763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59" y="1929868"/>
            <a:ext cx="304763" cy="304763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1422378" y="2903893"/>
            <a:ext cx="2260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bg1"/>
                </a:solidFill>
              </a:rPr>
              <a:t>psw.kwidzyn.edu.pl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12" y="2937685"/>
            <a:ext cx="304763" cy="304763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472" y="-1"/>
            <a:ext cx="2366628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6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03292" y="1928961"/>
            <a:ext cx="10715625" cy="1441451"/>
          </a:xfrm>
        </p:spPr>
        <p:txBody>
          <a:bodyPr/>
          <a:lstStyle/>
          <a:p>
            <a:pPr marL="342913" indent="-342913" algn="just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1"/>
                </a:solidFill>
                <a:ea typeface="+mn-ea"/>
                <a:cs typeface="+mn-cs"/>
              </a:rPr>
              <a:t>Powiślańska Szkoła Wyższa rozpoczęła działalność w 1999 roku jako uczelnia</a:t>
            </a:r>
            <a:br>
              <a:rPr lang="pl-PL" sz="2000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pl-PL" sz="2000" dirty="0">
                <a:solidFill>
                  <a:schemeClr val="bg1"/>
                </a:solidFill>
                <a:ea typeface="+mn-ea"/>
                <a:cs typeface="+mn-cs"/>
              </a:rPr>
              <a:t>niepaństwowa wpisana pod numerem 166 do Ewidencji Uczelni Niepublicznych</a:t>
            </a:r>
            <a:br>
              <a:rPr lang="pl-PL" sz="2000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pl-PL" sz="2000" dirty="0">
                <a:solidFill>
                  <a:schemeClr val="bg1"/>
                </a:solidFill>
                <a:ea typeface="+mn-ea"/>
                <a:cs typeface="+mn-cs"/>
              </a:rPr>
              <a:t>(dawniej: Rejestru Uczelni Niepublicznych i Związków Uczelni Niepublicznych)</a:t>
            </a:r>
            <a:br>
              <a:rPr lang="pl-PL" sz="2000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pl-PL" sz="2000" dirty="0">
                <a:solidFill>
                  <a:schemeClr val="bg1"/>
                </a:solidFill>
                <a:ea typeface="+mn-ea"/>
                <a:cs typeface="+mn-cs"/>
              </a:rPr>
              <a:t>prowadzonej przez Ministra Nauki i Szkolnictwa Wyższego.</a:t>
            </a: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903292" y="3711373"/>
            <a:ext cx="10715625" cy="2097842"/>
          </a:xfrm>
        </p:spPr>
        <p:txBody>
          <a:bodyPr>
            <a:noAutofit/>
          </a:bodyPr>
          <a:lstStyle/>
          <a:p>
            <a:pPr marL="342913" indent="-342913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sz="2000" cap="none" dirty="0">
                <a:solidFill>
                  <a:schemeClr val="bg1"/>
                </a:solidFill>
                <a:latin typeface="+mj-lt"/>
              </a:rPr>
              <a:t>Powiślańska Szkoła Wyższa jest organizacją non-profit. Jej założycielem jest Towarzystwo Edukacji Ekonomicznej i Ekologicznej w Kwidzynie, reprezentowane przez osoby, które są profesjonalnie związane z różnymi formami edukacji i których pasją jest ciągłe doskonalenie metod i efektów kształcenia. Solidne kształcenie studentów jest dla nas sprawą priorytetową, dlatego szczególną staranność wykazujemy przy wyborze wykładowców, biorąc pod uwagę ich wiedzę, kwalifikacje, doświadczenie i umiejętności.</a:t>
            </a:r>
          </a:p>
        </p:txBody>
      </p:sp>
      <p:sp>
        <p:nvSpPr>
          <p:cNvPr id="6" name="Prostokąt 5"/>
          <p:cNvSpPr/>
          <p:nvPr/>
        </p:nvSpPr>
        <p:spPr>
          <a:xfrm>
            <a:off x="671511" y="761989"/>
            <a:ext cx="5589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u="sng" dirty="0">
                <a:solidFill>
                  <a:schemeClr val="bg1"/>
                </a:solidFill>
              </a:rPr>
              <a:t>O uczelni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472" y="-1"/>
            <a:ext cx="2366628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2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671516" y="2240036"/>
            <a:ext cx="10715625" cy="2097842"/>
          </a:xfrm>
        </p:spPr>
        <p:txBody>
          <a:bodyPr>
            <a:noAutofit/>
          </a:bodyPr>
          <a:lstStyle/>
          <a:p>
            <a:pPr marL="342913" indent="-342913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sz="2000" cap="none" dirty="0">
                <a:solidFill>
                  <a:schemeClr val="bg1"/>
                </a:solidFill>
                <a:latin typeface="+mj-lt"/>
              </a:rPr>
              <a:t>Kadrę Powiślańskiej Szkoły Wyższej tworzą wysokiej klasy specjaliści, mający ugruntowany autorytet naukowy i bogatą wiedzę praktyczną. Są to osoby o znaczącym dorobku naukowym, liczącym się w kraju i za granicą. </a:t>
            </a:r>
            <a:br>
              <a:rPr lang="pl-PL" sz="2000" cap="none" dirty="0">
                <a:solidFill>
                  <a:schemeClr val="bg1"/>
                </a:solidFill>
                <a:latin typeface="+mj-lt"/>
              </a:rPr>
            </a:br>
            <a:r>
              <a:rPr lang="pl-PL" sz="2000" cap="none" dirty="0">
                <a:solidFill>
                  <a:schemeClr val="bg1"/>
                </a:solidFill>
                <a:latin typeface="+mj-lt"/>
              </a:rPr>
              <a:t>Podstawą doboru kadry jest pozytywna ocena zgodności profilu naukowego </a:t>
            </a:r>
            <a:br>
              <a:rPr lang="pl-PL" sz="2000" cap="none" dirty="0">
                <a:solidFill>
                  <a:schemeClr val="bg1"/>
                </a:solidFill>
                <a:latin typeface="+mj-lt"/>
              </a:rPr>
            </a:br>
            <a:r>
              <a:rPr lang="pl-PL" sz="2000" cap="none" dirty="0">
                <a:solidFill>
                  <a:schemeClr val="bg1"/>
                </a:solidFill>
                <a:latin typeface="+mj-lt"/>
              </a:rPr>
              <a:t>z dziedziną i dyscypliną naukową a tym samym z kierunkami kształcenia PSW. </a:t>
            </a:r>
          </a:p>
          <a:p>
            <a:pPr marL="342913" indent="-342913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l-PL" sz="2000" cap="none" dirty="0">
              <a:solidFill>
                <a:schemeClr val="bg1"/>
              </a:solidFill>
              <a:latin typeface="+mj-lt"/>
            </a:endParaRPr>
          </a:p>
          <a:p>
            <a:pPr marL="342913" indent="-342913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sz="2000" cap="none" dirty="0">
                <a:solidFill>
                  <a:schemeClr val="bg1"/>
                </a:solidFill>
                <a:latin typeface="+mj-lt"/>
              </a:rPr>
              <a:t>Podstawą kadry są także doświadczeni PRAKTYCY, w tym menedżerowie wysokiego szczebla oraz dyrektorzy ds. pielęgniarstwa </a:t>
            </a:r>
            <a:br>
              <a:rPr lang="pl-PL" sz="2000" cap="none" dirty="0">
                <a:solidFill>
                  <a:schemeClr val="bg1"/>
                </a:solidFill>
                <a:latin typeface="+mj-lt"/>
              </a:rPr>
            </a:br>
            <a:r>
              <a:rPr lang="pl-PL" sz="2000" cap="none" dirty="0">
                <a:solidFill>
                  <a:schemeClr val="bg1"/>
                </a:solidFill>
                <a:latin typeface="+mj-lt"/>
              </a:rPr>
              <a:t>z największych placówek leczniczych w regionie.</a:t>
            </a:r>
          </a:p>
        </p:txBody>
      </p:sp>
      <p:sp>
        <p:nvSpPr>
          <p:cNvPr id="6" name="Prostokąt 5"/>
          <p:cNvSpPr/>
          <p:nvPr/>
        </p:nvSpPr>
        <p:spPr>
          <a:xfrm>
            <a:off x="671511" y="761989"/>
            <a:ext cx="5589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u="sng" dirty="0">
                <a:solidFill>
                  <a:schemeClr val="bg1"/>
                </a:solidFill>
              </a:rPr>
              <a:t>Kadra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472" y="-1"/>
            <a:ext cx="2366628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71514" y="761988"/>
            <a:ext cx="76088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u="sng" dirty="0">
                <a:solidFill>
                  <a:schemeClr val="bg1"/>
                </a:solidFill>
              </a:rPr>
              <a:t>Zapewniamy praktyczną edukację</a:t>
            </a:r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965204" y="2860830"/>
            <a:ext cx="8825659" cy="2647493"/>
          </a:xfrm>
        </p:spPr>
        <p:txBody>
          <a:bodyPr/>
          <a:lstStyle/>
          <a:p>
            <a:pPr>
              <a:buClr>
                <a:srgbClr val="92D050"/>
              </a:buClr>
            </a:pPr>
            <a:r>
              <a:rPr lang="en-US" sz="2000" dirty="0">
                <a:solidFill>
                  <a:schemeClr val="bg1"/>
                </a:solidFill>
              </a:rPr>
              <a:t>•	</a:t>
            </a:r>
            <a:r>
              <a:rPr lang="pl-PL" sz="1801" dirty="0">
                <a:solidFill>
                  <a:schemeClr val="bg1"/>
                </a:solidFill>
              </a:rPr>
              <a:t>ekonomia menadżerska</a:t>
            </a:r>
            <a:br>
              <a:rPr lang="en-US" sz="1801" dirty="0">
                <a:solidFill>
                  <a:schemeClr val="bg1"/>
                </a:solidFill>
              </a:rPr>
            </a:br>
            <a:r>
              <a:rPr lang="en-US" sz="1801" dirty="0">
                <a:solidFill>
                  <a:schemeClr val="bg1"/>
                </a:solidFill>
              </a:rPr>
              <a:t>•	e</a:t>
            </a:r>
            <a:r>
              <a:rPr lang="pl-PL" sz="1801" dirty="0">
                <a:solidFill>
                  <a:schemeClr val="bg1"/>
                </a:solidFill>
              </a:rPr>
              <a:t>k</a:t>
            </a:r>
            <a:r>
              <a:rPr lang="en-US" sz="1801" dirty="0" err="1">
                <a:solidFill>
                  <a:schemeClr val="bg1"/>
                </a:solidFill>
              </a:rPr>
              <a:t>onomi</a:t>
            </a:r>
            <a:r>
              <a:rPr lang="pl-PL" sz="1801" dirty="0">
                <a:solidFill>
                  <a:schemeClr val="bg1"/>
                </a:solidFill>
              </a:rPr>
              <a:t>a procesów usługowo - produkcyjnych</a:t>
            </a:r>
            <a:br>
              <a:rPr lang="en-US" sz="1801" dirty="0">
                <a:solidFill>
                  <a:schemeClr val="bg1"/>
                </a:solidFill>
              </a:rPr>
            </a:br>
            <a:r>
              <a:rPr lang="en-US" sz="1801" dirty="0">
                <a:solidFill>
                  <a:schemeClr val="bg1"/>
                </a:solidFill>
              </a:rPr>
              <a:t>•	transport / s</a:t>
            </a:r>
            <a:r>
              <a:rPr lang="pl-PL" sz="1801" dirty="0" err="1">
                <a:solidFill>
                  <a:schemeClr val="bg1"/>
                </a:solidFill>
              </a:rPr>
              <a:t>pedycja</a:t>
            </a:r>
            <a:r>
              <a:rPr lang="en-US" sz="1801" dirty="0">
                <a:solidFill>
                  <a:schemeClr val="bg1"/>
                </a:solidFill>
              </a:rPr>
              <a:t> / </a:t>
            </a:r>
            <a:r>
              <a:rPr lang="en-US" sz="1801" dirty="0" err="1">
                <a:solidFill>
                  <a:schemeClr val="bg1"/>
                </a:solidFill>
              </a:rPr>
              <a:t>logist</a:t>
            </a:r>
            <a:r>
              <a:rPr lang="pl-PL" sz="1801" dirty="0" err="1">
                <a:solidFill>
                  <a:schemeClr val="bg1"/>
                </a:solidFill>
              </a:rPr>
              <a:t>yka</a:t>
            </a:r>
            <a:br>
              <a:rPr lang="en-US" sz="1801" dirty="0">
                <a:solidFill>
                  <a:schemeClr val="bg1"/>
                </a:solidFill>
              </a:rPr>
            </a:br>
            <a:r>
              <a:rPr lang="en-US" sz="1801" dirty="0">
                <a:solidFill>
                  <a:schemeClr val="bg1"/>
                </a:solidFill>
              </a:rPr>
              <a:t>•	</a:t>
            </a:r>
            <a:r>
              <a:rPr lang="pl-PL" sz="1801" dirty="0" err="1">
                <a:solidFill>
                  <a:schemeClr val="bg1"/>
                </a:solidFill>
              </a:rPr>
              <a:t>f</a:t>
            </a:r>
            <a:r>
              <a:rPr lang="en-US" sz="1801" dirty="0" err="1">
                <a:solidFill>
                  <a:schemeClr val="bg1"/>
                </a:solidFill>
              </a:rPr>
              <a:t>inan</a:t>
            </a:r>
            <a:r>
              <a:rPr lang="pl-PL" sz="1801" dirty="0">
                <a:solidFill>
                  <a:schemeClr val="bg1"/>
                </a:solidFill>
              </a:rPr>
              <a:t>s</a:t>
            </a:r>
            <a:r>
              <a:rPr lang="en-US" sz="1801" dirty="0">
                <a:solidFill>
                  <a:schemeClr val="bg1"/>
                </a:solidFill>
              </a:rPr>
              <a:t>e / bank</a:t>
            </a:r>
            <a:r>
              <a:rPr lang="pl-PL" sz="1801" dirty="0">
                <a:solidFill>
                  <a:schemeClr val="bg1"/>
                </a:solidFill>
              </a:rPr>
              <a:t>owość</a:t>
            </a:r>
            <a:r>
              <a:rPr lang="en-US" sz="1801" dirty="0">
                <a:solidFill>
                  <a:schemeClr val="bg1"/>
                </a:solidFill>
              </a:rPr>
              <a:t> / </a:t>
            </a:r>
            <a:r>
              <a:rPr lang="pl-PL" sz="1801" dirty="0">
                <a:solidFill>
                  <a:schemeClr val="bg1"/>
                </a:solidFill>
              </a:rPr>
              <a:t>rachunkowość</a:t>
            </a:r>
            <a:br>
              <a:rPr lang="en-US" sz="1801" dirty="0">
                <a:solidFill>
                  <a:schemeClr val="bg1"/>
                </a:solidFill>
              </a:rPr>
            </a:br>
            <a:r>
              <a:rPr lang="en-US" sz="1801" dirty="0">
                <a:solidFill>
                  <a:schemeClr val="bg1"/>
                </a:solidFill>
              </a:rPr>
              <a:t>•	</a:t>
            </a:r>
            <a:r>
              <a:rPr lang="pl-PL" sz="1801" dirty="0">
                <a:solidFill>
                  <a:schemeClr val="bg1"/>
                </a:solidFill>
              </a:rPr>
              <a:t>informatyka stosowana (ACS)</a:t>
            </a:r>
            <a:br>
              <a:rPr lang="en-US" sz="1801" dirty="0">
                <a:solidFill>
                  <a:schemeClr val="bg1"/>
                </a:solidFill>
              </a:rPr>
            </a:br>
            <a:r>
              <a:rPr lang="en-US" sz="1801" dirty="0">
                <a:solidFill>
                  <a:schemeClr val="bg1"/>
                </a:solidFill>
              </a:rPr>
              <a:t>•	</a:t>
            </a:r>
            <a:r>
              <a:rPr lang="pl-PL" sz="1801" dirty="0">
                <a:solidFill>
                  <a:schemeClr val="bg1"/>
                </a:solidFill>
              </a:rPr>
              <a:t>gospodarowanie kadrami (HR)</a:t>
            </a:r>
            <a:br>
              <a:rPr lang="en-US" sz="1801" dirty="0">
                <a:solidFill>
                  <a:schemeClr val="bg1"/>
                </a:solidFill>
              </a:rPr>
            </a:br>
            <a:r>
              <a:rPr lang="en-US" sz="1801" dirty="0">
                <a:solidFill>
                  <a:schemeClr val="bg1"/>
                </a:solidFill>
              </a:rPr>
              <a:t>•	</a:t>
            </a:r>
            <a:r>
              <a:rPr lang="pl-PL" sz="1801" dirty="0" err="1">
                <a:solidFill>
                  <a:schemeClr val="bg1"/>
                </a:solidFill>
              </a:rPr>
              <a:t>agroekonomia</a:t>
            </a:r>
            <a:br>
              <a:rPr lang="en-US" sz="2000" dirty="0">
                <a:solidFill>
                  <a:schemeClr val="bg1"/>
                </a:solidFill>
              </a:rPr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8" name="Prostokąt 7"/>
          <p:cNvSpPr/>
          <p:nvPr/>
        </p:nvSpPr>
        <p:spPr>
          <a:xfrm>
            <a:off x="537790" y="1535604"/>
            <a:ext cx="11218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+mj-lt"/>
              </a:rPr>
              <a:t>WYDZIAŁ NAUK EKONOMICZNO - SPOŁECZNYCH</a:t>
            </a:r>
          </a:p>
        </p:txBody>
      </p:sp>
      <p:sp>
        <p:nvSpPr>
          <p:cNvPr id="9" name="Prostokąt 8"/>
          <p:cNvSpPr/>
          <p:nvPr/>
        </p:nvSpPr>
        <p:spPr>
          <a:xfrm>
            <a:off x="537790" y="1935715"/>
            <a:ext cx="11218020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801" b="1" dirty="0">
                <a:solidFill>
                  <a:schemeClr val="bg1"/>
                </a:solidFill>
              </a:rPr>
              <a:t>KIERUNEK EKONOMIA – STUDIA LICENCJACKIE</a:t>
            </a:r>
            <a:endParaRPr lang="pl-PL" sz="1801" dirty="0">
              <a:solidFill>
                <a:schemeClr val="bg1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965200" y="2491492"/>
            <a:ext cx="518160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r>
              <a:rPr lang="pl-PL" sz="1801" b="1" dirty="0">
                <a:solidFill>
                  <a:schemeClr val="bg1"/>
                </a:solidFill>
              </a:rPr>
              <a:t>Specjalności:</a:t>
            </a:r>
            <a:endParaRPr lang="pl-PL" sz="1801" dirty="0"/>
          </a:p>
        </p:txBody>
      </p:sp>
      <p:sp>
        <p:nvSpPr>
          <p:cNvPr id="4" name="Prostokąt 3"/>
          <p:cNvSpPr/>
          <p:nvPr/>
        </p:nvSpPr>
        <p:spPr>
          <a:xfrm>
            <a:off x="4861840" y="4879837"/>
            <a:ext cx="2569934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801" b="1" dirty="0">
                <a:solidFill>
                  <a:schemeClr val="bg1"/>
                </a:solidFill>
              </a:rPr>
              <a:t>STUDIA MAGISTERSKIE</a:t>
            </a:r>
            <a:endParaRPr lang="pl-PL" sz="1801" dirty="0">
              <a:solidFill>
                <a:schemeClr val="bg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965200" y="5342392"/>
            <a:ext cx="10591801" cy="677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bg1"/>
                </a:solidFill>
              </a:rPr>
              <a:t>•</a:t>
            </a:r>
            <a:r>
              <a:rPr lang="pl-PL" sz="2000" dirty="0">
                <a:solidFill>
                  <a:schemeClr val="bg1"/>
                </a:solidFill>
              </a:rPr>
              <a:t> KIERUNEK </a:t>
            </a:r>
            <a:r>
              <a:rPr lang="pl-PL" sz="1801" dirty="0">
                <a:solidFill>
                  <a:schemeClr val="bg1"/>
                </a:solidFill>
                <a:latin typeface="+mj-lt"/>
              </a:rPr>
              <a:t>ADMINISTRACYJNO-EKONOMICZNY</a:t>
            </a:r>
          </a:p>
          <a:p>
            <a:pPr algn="just"/>
            <a:r>
              <a:rPr lang="pl-PL" sz="1801" dirty="0">
                <a:solidFill>
                  <a:schemeClr val="bg1"/>
                </a:solidFill>
                <a:latin typeface="+mj-lt"/>
              </a:rPr>
              <a:t>(we współpracy z Kolegium Jagiellońskie Toruńska Szkoła Wyższa)</a:t>
            </a:r>
            <a:endParaRPr lang="pl-PL" sz="1801" dirty="0">
              <a:latin typeface="+mj-lt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472" y="-1"/>
            <a:ext cx="2366628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8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71509" y="761989"/>
            <a:ext cx="7977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u="sng" dirty="0">
                <a:solidFill>
                  <a:schemeClr val="bg1"/>
                </a:solidFill>
              </a:rPr>
              <a:t>Zapewniamy praktyczną edukację</a:t>
            </a:r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870370" y="2590297"/>
            <a:ext cx="10375058" cy="2059341"/>
          </a:xfrm>
        </p:spPr>
        <p:txBody>
          <a:bodyPr/>
          <a:lstStyle/>
          <a:p>
            <a:r>
              <a:rPr lang="pl-PL" sz="1801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KIERUNEK PIELĘGNIARSTWO</a:t>
            </a:r>
            <a:br>
              <a:rPr lang="pl-PL" sz="1801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pl-PL" sz="1801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KIERUNEK PIELĘGNIARSTWO W RAMACH STUDIÓW POMOSTOWYCH</a:t>
            </a:r>
            <a:br>
              <a:rPr lang="pl-PL" sz="1801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pl-PL" sz="1801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KIERUNEK RATOWNICTWO MEDYCZNE</a:t>
            </a:r>
            <a:br>
              <a:rPr lang="pl-PL" sz="1801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pl-PL" sz="1801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KIERUNEK KOSMETOLOGIA</a:t>
            </a:r>
            <a:br>
              <a:rPr lang="pl-PL" sz="1801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pl-PL" sz="1801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KIERUNEK DIETETYKA</a:t>
            </a:r>
          </a:p>
        </p:txBody>
      </p:sp>
      <p:sp>
        <p:nvSpPr>
          <p:cNvPr id="8" name="Prostokąt 7"/>
          <p:cNvSpPr/>
          <p:nvPr/>
        </p:nvSpPr>
        <p:spPr>
          <a:xfrm>
            <a:off x="448889" y="2065443"/>
            <a:ext cx="11218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</a:rPr>
              <a:t>WYDZIAŁ NAUK O ZDROWIU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870370" y="2693759"/>
            <a:ext cx="669883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1" dirty="0">
                <a:solidFill>
                  <a:schemeClr val="bg1"/>
                </a:solidFill>
              </a:rPr>
              <a:t>Studia licencjackie:</a:t>
            </a:r>
            <a:endParaRPr lang="pl-PL" sz="180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70370" y="4713069"/>
            <a:ext cx="562610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1" dirty="0">
                <a:solidFill>
                  <a:schemeClr val="bg1"/>
                </a:solidFill>
              </a:rPr>
              <a:t>Studia magisterskie:</a:t>
            </a:r>
            <a:endParaRPr lang="pl-PL" sz="180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70370" y="5082405"/>
            <a:ext cx="497163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1" b="1" dirty="0">
                <a:solidFill>
                  <a:schemeClr val="bg1"/>
                </a:solidFill>
              </a:rPr>
              <a:t>KIERUNEK PIELĘGNIARSTWO </a:t>
            </a:r>
            <a:endParaRPr lang="pl-PL" sz="1801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472" y="-1"/>
            <a:ext cx="2366628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6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71511" y="761989"/>
            <a:ext cx="71590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u="sng" dirty="0">
                <a:solidFill>
                  <a:schemeClr val="bg1"/>
                </a:solidFill>
              </a:rPr>
              <a:t>W przyszłości: </a:t>
            </a:r>
          </a:p>
        </p:txBody>
      </p:sp>
      <p:sp>
        <p:nvSpPr>
          <p:cNvPr id="7" name="Prostokąt 6"/>
          <p:cNvSpPr/>
          <p:nvPr/>
        </p:nvSpPr>
        <p:spPr>
          <a:xfrm>
            <a:off x="842578" y="1680538"/>
            <a:ext cx="10261600" cy="3262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Studia licencjackie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pl-PL" sz="2400" dirty="0">
                <a:solidFill>
                  <a:schemeClr val="bg1"/>
                </a:solidFill>
              </a:rPr>
              <a:t> Kryminologia z kryminalistyką</a:t>
            </a:r>
            <a:r>
              <a:rPr lang="en-US" sz="2400" dirty="0">
                <a:solidFill>
                  <a:schemeClr val="bg1"/>
                </a:solidFill>
              </a:rPr>
              <a:t>*</a:t>
            </a:r>
            <a:endParaRPr lang="pl-PL" sz="2400" dirty="0">
              <a:solidFill>
                <a:schemeClr val="bg1"/>
              </a:solidFill>
            </a:endParaRPr>
          </a:p>
          <a:p>
            <a:r>
              <a:rPr lang="pl-PL" sz="2400" dirty="0">
                <a:solidFill>
                  <a:schemeClr val="bg1"/>
                </a:solidFill>
              </a:rPr>
              <a:t>						   Położnictwo</a:t>
            </a:r>
            <a:r>
              <a:rPr lang="en-US" sz="2400" dirty="0">
                <a:solidFill>
                  <a:schemeClr val="bg1"/>
                </a:solidFill>
              </a:rPr>
              <a:t>*</a:t>
            </a:r>
            <a:endParaRPr lang="pl-PL" sz="2400" dirty="0">
              <a:solidFill>
                <a:schemeClr val="bg1"/>
              </a:solidFill>
            </a:endParaRPr>
          </a:p>
          <a:p>
            <a:r>
              <a:rPr lang="pl-PL" sz="2400" dirty="0">
                <a:solidFill>
                  <a:schemeClr val="bg1"/>
                </a:solidFill>
              </a:rPr>
              <a:t>                                    Psychologia*</a:t>
            </a:r>
          </a:p>
          <a:p>
            <a:endParaRPr lang="pl-PL" sz="2400" dirty="0">
              <a:solidFill>
                <a:schemeClr val="bg1"/>
              </a:solidFill>
            </a:endParaRPr>
          </a:p>
          <a:p>
            <a:endParaRPr lang="pl-PL" sz="2400" dirty="0">
              <a:solidFill>
                <a:schemeClr val="bg1"/>
              </a:solidFill>
            </a:endParaRPr>
          </a:p>
          <a:p>
            <a:endParaRPr lang="pl-PL" sz="2400" dirty="0">
              <a:solidFill>
                <a:schemeClr val="bg1"/>
              </a:solidFill>
            </a:endParaRPr>
          </a:p>
          <a:p>
            <a:r>
              <a:rPr lang="pl-PL" sz="2400" dirty="0">
                <a:solidFill>
                  <a:schemeClr val="bg1"/>
                </a:solidFill>
              </a:rPr>
              <a:t>						   </a:t>
            </a:r>
          </a:p>
          <a:p>
            <a:r>
              <a:rPr lang="pl-PL" sz="2400" dirty="0">
                <a:solidFill>
                  <a:schemeClr val="bg1"/>
                </a:solidFill>
              </a:rPr>
              <a:t>Filie Uczelni: Gdańsk / Toruń / Kościerzyna*</a:t>
            </a:r>
            <a:endParaRPr lang="en-US" sz="1401" dirty="0">
              <a:solidFill>
                <a:schemeClr val="bg1"/>
              </a:solidFill>
            </a:endParaRPr>
          </a:p>
          <a:p>
            <a:pPr marL="342913" indent="-342913">
              <a:buFontTx/>
              <a:buChar char="-"/>
            </a:pPr>
            <a:endParaRPr lang="en-US" sz="1401" dirty="0">
              <a:solidFill>
                <a:schemeClr val="bg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143005" y="5683939"/>
            <a:ext cx="8483600" cy="307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1" dirty="0">
                <a:solidFill>
                  <a:schemeClr val="bg1"/>
                </a:solidFill>
              </a:rPr>
              <a:t>* </a:t>
            </a:r>
            <a:r>
              <a:rPr lang="pl-PL" sz="1401" dirty="0">
                <a:solidFill>
                  <a:schemeClr val="bg1"/>
                </a:solidFill>
              </a:rPr>
              <a:t>Wniosek złożony do </a:t>
            </a:r>
            <a:r>
              <a:rPr lang="pl-PL" sz="1401" dirty="0" err="1">
                <a:solidFill>
                  <a:schemeClr val="bg1"/>
                </a:solidFill>
              </a:rPr>
              <a:t>MNiSW</a:t>
            </a:r>
            <a:endParaRPr lang="en-US" sz="1401" dirty="0">
              <a:solidFill>
                <a:schemeClr val="bg1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472" y="-1"/>
            <a:ext cx="2366628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0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768770" y="1987676"/>
            <a:ext cx="10375058" cy="1597712"/>
          </a:xfrm>
        </p:spPr>
        <p:txBody>
          <a:bodyPr/>
          <a:lstStyle/>
          <a:p>
            <a:pPr algn="just"/>
            <a:r>
              <a:rPr lang="pl-PL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Powiślańska Szkoła Wyższa w Kwidzynie każdego roku proponuje różnorodne kierunki studiów podyplomowych dla osób chcących podnieść swoje kwalifikacje zawodowe. Studenci kierunków podyplomowych pogłębiają swoją wiedzę </a:t>
            </a:r>
            <a:br>
              <a:rPr lang="pl-PL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pl-PL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 danej dziedzinie oraz zdobywają praktyczne umiejętności, które zwiększają konkurencyjność na rynku pracy.</a:t>
            </a:r>
          </a:p>
        </p:txBody>
      </p:sp>
      <p:sp>
        <p:nvSpPr>
          <p:cNvPr id="4" name="Prostokąt 3"/>
          <p:cNvSpPr/>
          <p:nvPr/>
        </p:nvSpPr>
        <p:spPr>
          <a:xfrm>
            <a:off x="768770" y="88813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u="sng" dirty="0">
                <a:solidFill>
                  <a:schemeClr val="bg1"/>
                </a:solidFill>
              </a:rPr>
              <a:t>Studia podyplomowe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889000" y="3849307"/>
            <a:ext cx="10254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2000" dirty="0">
                <a:solidFill>
                  <a:schemeClr val="bg1"/>
                </a:solidFill>
              </a:rPr>
              <a:t>Studia dla: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087781" y="4284814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>
              <a:buFontTx/>
              <a:buChar char="-"/>
            </a:pPr>
            <a:r>
              <a:rPr lang="pl-PL" sz="2000" dirty="0">
                <a:solidFill>
                  <a:schemeClr val="bg1"/>
                </a:solidFill>
              </a:rPr>
              <a:t>menadżerów</a:t>
            </a:r>
          </a:p>
          <a:p>
            <a:pPr marL="285760" indent="-285760">
              <a:buFontTx/>
              <a:buChar char="-"/>
            </a:pPr>
            <a:r>
              <a:rPr lang="pl-PL" sz="2000" dirty="0">
                <a:solidFill>
                  <a:schemeClr val="bg1"/>
                </a:solidFill>
              </a:rPr>
              <a:t>nauczycieli</a:t>
            </a:r>
          </a:p>
          <a:p>
            <a:pPr marL="285760" indent="-285760">
              <a:buFontTx/>
              <a:buChar char="-"/>
            </a:pPr>
            <a:r>
              <a:rPr lang="pl-PL" sz="2000" dirty="0">
                <a:solidFill>
                  <a:schemeClr val="bg1"/>
                </a:solidFill>
              </a:rPr>
              <a:t>urzędników</a:t>
            </a:r>
          </a:p>
          <a:p>
            <a:pPr marL="285760" indent="-285760">
              <a:buFontTx/>
              <a:buChar char="-"/>
            </a:pPr>
            <a:r>
              <a:rPr lang="pl-PL" sz="2000" dirty="0">
                <a:solidFill>
                  <a:schemeClr val="bg1"/>
                </a:solidFill>
              </a:rPr>
              <a:t>kadr medycznych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472" y="-1"/>
            <a:ext cx="2366628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9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706989" y="2109773"/>
            <a:ext cx="10375058" cy="3056316"/>
          </a:xfrm>
        </p:spPr>
        <p:txBody>
          <a:bodyPr/>
          <a:lstStyle/>
          <a:p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Proponowane studia podyplomowe:</a:t>
            </a:r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- </a:t>
            </a:r>
            <a:r>
              <a:rPr lang="pl-PL" sz="2000" dirty="0">
                <a:solidFill>
                  <a:schemeClr val="bg1"/>
                </a:solidFill>
              </a:rPr>
              <a:t>Zarządzanie Sportem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- Psychologia Sportu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- Logistyka i Transport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- Trener, </a:t>
            </a:r>
            <a:r>
              <a:rPr lang="pl-PL" sz="2000" dirty="0" err="1">
                <a:solidFill>
                  <a:schemeClr val="bg1"/>
                </a:solidFill>
              </a:rPr>
              <a:t>Coach</a:t>
            </a:r>
            <a:r>
              <a:rPr lang="pl-PL" sz="2000" dirty="0">
                <a:solidFill>
                  <a:schemeClr val="bg1"/>
                </a:solidFill>
              </a:rPr>
              <a:t>, Mentor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- Zarządzanie Projektami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- </a:t>
            </a:r>
            <a:r>
              <a:rPr lang="pl-PL" sz="2000" dirty="0">
                <a:solidFill>
                  <a:schemeClr val="bg1"/>
                </a:solidFill>
              </a:rPr>
              <a:t>Zarządzanie w ochronie zdrowia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- Zarządzanie w oświacie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- Gerontologia i geriatria z podstawami zarządzania i organizowania opieki długoterminowej</a:t>
            </a:r>
          </a:p>
        </p:txBody>
      </p:sp>
      <p:sp>
        <p:nvSpPr>
          <p:cNvPr id="8" name="Prostokąt 7"/>
          <p:cNvSpPr/>
          <p:nvPr/>
        </p:nvSpPr>
        <p:spPr>
          <a:xfrm>
            <a:off x="706989" y="882652"/>
            <a:ext cx="44791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u="sng" dirty="0">
                <a:solidFill>
                  <a:schemeClr val="bg1"/>
                </a:solidFill>
              </a:rPr>
              <a:t>Studia podyplomowe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8568289" y="5608380"/>
            <a:ext cx="4690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+mj-lt"/>
              </a:rPr>
              <a:t>i wiele innych.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472" y="-1"/>
            <a:ext cx="2366628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Niestandardowy 16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>
    <a:spDef>
      <a:spPr>
        <a:solidFill>
          <a:schemeClr val="bg1"/>
        </a:solidFill>
        <a:ln>
          <a:solidFill>
            <a:schemeClr val="accent3">
              <a:lumMod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Override1.xml><?xml version="1.0" encoding="utf-8"?>
<a:themeOverride xmlns:a="http://schemas.openxmlformats.org/drawingml/2006/main">
  <a:clrScheme name="Niestandardowy 16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</TotalTime>
  <Words>903</Words>
  <Application>Microsoft Office PowerPoint</Application>
  <PresentationFormat>Widescreen</PresentationFormat>
  <Paragraphs>145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Jon (sala konferencyjna)</vt:lpstr>
      <vt:lpstr>Powiślańska Szkoła Wyższa </vt:lpstr>
      <vt:lpstr>PowerPoint Presentation</vt:lpstr>
      <vt:lpstr>Powiślańska Szkoła Wyższa rozpoczęła działalność w 1999 roku jako uczelnia niepaństwowa wpisana pod numerem 166 do Ewidencji Uczelni Niepublicznych (dawniej: Rejestru Uczelni Niepublicznych i Związków Uczelni Niepublicznych) prowadzonej przez Ministra Nauki i Szkolnictwa Wyższego.</vt:lpstr>
      <vt:lpstr>PowerPoint Presentation</vt:lpstr>
      <vt:lpstr>• ekonomia menadżerska • ekonomia procesów usługowo - produkcyjnych • transport / spedycja / logistyka • finanse / bankowość / rachunkowość • informatyka stosowana (ACS) • gospodarowanie kadrami (HR) • agroekonomia  </vt:lpstr>
      <vt:lpstr>KIERUNEK PIELĘGNIARSTWO KIERUNEK PIELĘGNIARSTWO W RAMACH STUDIÓW POMOSTOWYCH KIERUNEK RATOWNICTWO MEDYCZNE KIERUNEK KOSMETOLOGIA KIERUNEK DIETETYKA</vt:lpstr>
      <vt:lpstr>PowerPoint Presentation</vt:lpstr>
      <vt:lpstr>Powiślańska Szkoła Wyższa w Kwidzynie każdego roku proponuje różnorodne kierunki studiów podyplomowych dla osób chcących podnieść swoje kwalifikacje zawodowe. Studenci kierunków podyplomowych pogłębiają swoją wiedzę  w danej dziedzinie oraz zdobywają praktyczne umiejętności, które zwiększają konkurencyjność na rynku pracy.</vt:lpstr>
      <vt:lpstr> Proponowane studia podyplomowe: - Zarządzanie Sportem - Psychologia Sportu - Logistyka i Transport - Trener, Coach, Mentor - Zarządzanie Projektami - Zarządzanie w ochronie zdrowia - Zarządzanie w oświacie - Gerontologia i geriatria z podstawami zarządzania i organizowania opieki długoterminowej</vt:lpstr>
      <vt:lpstr>Powiślańska Szkoła Wyższa w Kwidzynie podejmuje szereg działań, by umożliwić studiowanie jak największej liczbie osób. Służy temu między innymi system stypendialny. Studenci znajdujący się w trudnej sytuacji materialnej otrzymują pomoc finansową – stypendia socjalne oraz zapomogi, a studenci zdolni – stypendium Rektora. </vt:lpstr>
      <vt:lpstr>    Podczas organizowania zajęć praktycznych oraz praktyk studenckich kierujemy się zasadą, że praktyka musi pomóc studentowi w przygotowaniu się do poruszania na rynku pracy, aby posiadał odpowiednie doświadczenie, potrafił określić swoje miejsce na konkurencyjnym rynku pracy oraz pomóc w wyborze własnej drogi rozwoju.   Obecnie z uczelnią współpracuje ponad 100 głównych pracodawców z Pomorza m.in. Lacroix Electronics, Nadleśnictwo Kwidzyn, EMC Szpital Zdrowie w Kwidzynie, Regionalny Szpital Specjalistyczny im. dr. Wł. Biegańskiego w Grudziądzu, Copernicus podmiot leczniczy w Gdańsku, 7 Szpital Marynarki Wojennej w Gdańsku, Kociewskie Centrum Zdrowia w Starogardzie Gdańskim i wiele innych.</vt:lpstr>
      <vt:lpstr>Współpraca międzynarodowa jest jednym z priorytetów działalności PSW. Kontakty z zagranicznymi uczelniami i instytucjami partnerskimi w ramach programu Erasmus + stwarzają naszym studentom możliwość rozwoju pod  okiem międzynarodowych autorytetów, zarówno podczas wyjazdów  na studia, jak i praktyki studenckie.  Współpracujemy z ponad 160 Uniwersytetami z Europy i nawet ze świata, są to Uniwersytety z Hiszpanii, Niemiec, Słowacji, Portugalii, Cypru, Chorwacji, Słowenii, Kosowa, Turcji, Litwy, Rumunii, Portugalii, Czech, Słowacji, Hiszpanii, Estonii, Francji, Argentyny, Algierii, Azerbejdżanu, Armenii, Albanii, Białorusi, Bangladeszu, Gruzji, Indii, Jordanii, Libanu, Malezji, Mołdawii, Palestyny, Syrii, Serbii, Uzbekistanu, Ukrainy …. I wiele, wiele więcej. </vt:lpstr>
      <vt:lpstr>Kierunki międzynarodowej współpracy Powiślańskiej Szkoły Wyższej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Powiślańska Szkoła Wyższa jest jedyną w regionie Uczelnią wyższą kształcącą studentów w kierunkach praktycznych, które umożliwiają podjęcie pracy  w wymarzonym zawodzie.  - Jesteśmy dla studenta! - Posiadamy najlepszą kadrę naukową z całej Polski! - Stawiamy na jakość kształcenia oraz indywidualne podejście do studenta! - Cenimy komfort nauki, dlatego też zajęcia odbywają się w niewielkich grupach! - Jesteśmy przyjazną uczelnią – wspieramy, pomagamy, doradzamy! - Student nie jest dla nas kolejnym numerem albumu!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Powislanski College  in Kwidzyn</dc:title>
  <dc:creator>PSW KWIDZYN</dc:creator>
  <cp:lastModifiedBy>KSO</cp:lastModifiedBy>
  <cp:revision>97</cp:revision>
  <dcterms:created xsi:type="dcterms:W3CDTF">2018-04-19T08:48:27Z</dcterms:created>
  <dcterms:modified xsi:type="dcterms:W3CDTF">2020-09-10T14:38:39Z</dcterms:modified>
</cp:coreProperties>
</file>