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71" r:id="rId2"/>
  </p:sldMasterIdLst>
  <p:sldIdLst>
    <p:sldId id="256" r:id="rId3"/>
    <p:sldId id="268" r:id="rId4"/>
    <p:sldId id="277" r:id="rId5"/>
    <p:sldId id="282" r:id="rId6"/>
    <p:sldId id="284" r:id="rId7"/>
    <p:sldId id="285" r:id="rId8"/>
    <p:sldId id="312" r:id="rId9"/>
    <p:sldId id="313" r:id="rId10"/>
    <p:sldId id="314" r:id="rId11"/>
    <p:sldId id="278" r:id="rId12"/>
    <p:sldId id="335" r:id="rId13"/>
    <p:sldId id="316" r:id="rId14"/>
    <p:sldId id="336" r:id="rId15"/>
    <p:sldId id="337" r:id="rId16"/>
    <p:sldId id="318" r:id="rId17"/>
    <p:sldId id="319" r:id="rId18"/>
    <p:sldId id="338" r:id="rId19"/>
    <p:sldId id="339" r:id="rId20"/>
    <p:sldId id="340" r:id="rId21"/>
    <p:sldId id="279" r:id="rId22"/>
    <p:sldId id="341" r:id="rId23"/>
    <p:sldId id="321" r:id="rId24"/>
    <p:sldId id="323" r:id="rId25"/>
    <p:sldId id="324" r:id="rId26"/>
    <p:sldId id="342" r:id="rId27"/>
    <p:sldId id="280" r:id="rId28"/>
    <p:sldId id="343" r:id="rId29"/>
    <p:sldId id="326" r:id="rId30"/>
    <p:sldId id="328" r:id="rId31"/>
    <p:sldId id="329" r:id="rId32"/>
    <p:sldId id="344" r:id="rId33"/>
    <p:sldId id="276" r:id="rId34"/>
    <p:sldId id="345" r:id="rId35"/>
    <p:sldId id="331" r:id="rId36"/>
    <p:sldId id="334" r:id="rId37"/>
    <p:sldId id="274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DC85E5-41C2-DDCB-9282-64435A90F3E2}" v="2" dt="2020-09-11T10:17:18.2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microsoft.com/office/2015/10/relationships/revisionInfo" Target="revisionInfo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E9462EF3-3C4F-43EE-ACEE-D4B806740EA3}" type="datetimeFigureOut">
              <a:rPr lang="en-US" dirty="0"/>
              <a:pPr/>
              <a:t>9/11/2020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7" name="Picture 2" descr="FE POWER poziom pl 1 rgb now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432" y="5470905"/>
            <a:ext cx="656113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Obraz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390" y="571500"/>
            <a:ext cx="2523221" cy="142173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43B39-165A-4B68-AA5C-581F5336313C}" type="datetimeFigureOut">
              <a:rPr lang="en-US" dirty="0"/>
              <a:t>9/11/2020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8C57-33F9-4259-AC4F-0E3F5BEC9B94}" type="datetimeFigureOut">
              <a:rPr lang="en-US" dirty="0"/>
              <a:t>9/11/2020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8" name="Obraz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84" y="521166"/>
            <a:ext cx="2523221" cy="142173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772B-8FA2-401F-A0A1-A59855EDBC3E}" type="datetimeFigureOut">
              <a:rPr lang="en-US" dirty="0"/>
              <a:t>9/11/2020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5BDE-5A90-4611-82E9-0FC5746D30C5}" type="datetimeFigureOut">
              <a:rPr lang="en-US" dirty="0"/>
              <a:t>9/11/2020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A17D-0BEA-4E76-A7FC-F7C188BC48D1}" type="datetimeFigureOut">
              <a:rPr lang="en-US" dirty="0"/>
              <a:t>9/11/2020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AC7D-18CA-4236-82B9-D75EB1D66EAE}" type="datetimeFigureOut">
              <a:rPr lang="en-US" dirty="0"/>
              <a:t>9/11/2020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300E-C023-45CD-A0BE-EDB7A8C6EA8B}" type="datetimeFigureOut">
              <a:rPr lang="en-US" dirty="0"/>
              <a:t>9/11/2020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0EAD-E369-4933-8469-ED7764B56A1B}" type="datetimeFigureOut">
              <a:rPr lang="en-US" dirty="0"/>
              <a:t>9/11/2020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65958-B189-4A00-B3E1-55A4BF54FEBA}" type="datetimeFigureOut">
              <a:rPr lang="pl-PL" smtClean="0"/>
              <a:t>11.09.2020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52D0-A7DD-44E4-982F-9243F5412B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22365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65958-B189-4A00-B3E1-55A4BF54FEBA}" type="datetimeFigureOut">
              <a:rPr lang="pl-PL" smtClean="0"/>
              <a:t>11.09.2020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52D0-A7DD-44E4-982F-9243F5412B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6372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0EF2-9919-473B-8215-8616BAF10692}" type="datetimeFigureOut">
              <a:rPr lang="en-US" dirty="0"/>
              <a:t>9/11/2020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Picture 2" descr="FE POWER poziom pl 1 rgb now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164" y="5805678"/>
            <a:ext cx="656113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84" y="521166"/>
            <a:ext cx="2523221" cy="142173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65958-B189-4A00-B3E1-55A4BF54FEBA}" type="datetimeFigureOut">
              <a:rPr lang="pl-PL" smtClean="0"/>
              <a:t>11.09.2020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52D0-A7DD-44E4-982F-9243F5412B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52299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65958-B189-4A00-B3E1-55A4BF54FEBA}" type="datetimeFigureOut">
              <a:rPr lang="pl-PL" smtClean="0"/>
              <a:t>11.09.2020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52D0-A7DD-44E4-982F-9243F5412B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61994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65958-B189-4A00-B3E1-55A4BF54FEBA}" type="datetimeFigureOut">
              <a:rPr lang="pl-PL" smtClean="0"/>
              <a:t>11.09.2020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52D0-A7DD-44E4-982F-9243F5412B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65363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65958-B189-4A00-B3E1-55A4BF54FEBA}" type="datetimeFigureOut">
              <a:rPr lang="pl-PL" smtClean="0"/>
              <a:t>11.09.2020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52D0-A7DD-44E4-982F-9243F5412B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7347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65958-B189-4A00-B3E1-55A4BF54FEBA}" type="datetimeFigureOut">
              <a:rPr lang="pl-PL" smtClean="0"/>
              <a:t>11.09.2020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52D0-A7DD-44E4-982F-9243F5412B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12871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65958-B189-4A00-B3E1-55A4BF54FEBA}" type="datetimeFigureOut">
              <a:rPr lang="pl-PL" smtClean="0"/>
              <a:t>11.09.2020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52D0-A7DD-44E4-982F-9243F5412B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04855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65958-B189-4A00-B3E1-55A4BF54FEBA}" type="datetimeFigureOut">
              <a:rPr lang="pl-PL" smtClean="0"/>
              <a:t>11.09.2020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52D0-A7DD-44E4-982F-9243F5412B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46203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65958-B189-4A00-B3E1-55A4BF54FEBA}" type="datetimeFigureOut">
              <a:rPr lang="pl-PL" smtClean="0"/>
              <a:t>11.09.2020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52D0-A7DD-44E4-982F-9243F5412B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83672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65958-B189-4A00-B3E1-55A4BF54FEBA}" type="datetimeFigureOut">
              <a:rPr lang="pl-PL" smtClean="0"/>
              <a:t>11.09.2020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52D0-A7DD-44E4-982F-9243F5412B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7992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72EB-AC54-4713-BFC2-BEB621108C63}" type="datetimeFigureOut">
              <a:rPr lang="en-US" dirty="0"/>
              <a:t>9/11/2020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8" name="Picture 2" descr="FE POWER poziom pl 1 rgb now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669" y="5814231"/>
            <a:ext cx="656113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Obraz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84" y="521166"/>
            <a:ext cx="2523221" cy="142173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5A0C-791E-4545-B787-F98AD45CD761}" type="datetimeFigureOut">
              <a:rPr lang="en-US" dirty="0"/>
              <a:t>9/11/2020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Picture 2" descr="FE POWER poziom pl 1 rgb now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432" y="5805678"/>
            <a:ext cx="656113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84" y="521166"/>
            <a:ext cx="2523221" cy="142173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6B77-F4F4-4427-AC4F-9A623798AD82}" type="datetimeFigureOut">
              <a:rPr lang="en-US" dirty="0"/>
              <a:t>9/11/2020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0" name="Picture 2" descr="FE POWER poziom pl 1 rgb now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432" y="5816894"/>
            <a:ext cx="656113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az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84" y="521166"/>
            <a:ext cx="2523221" cy="142173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790C-34EB-4565-8437-CACF4CDB7822}" type="datetimeFigureOut">
              <a:rPr lang="en-US" dirty="0"/>
              <a:t>9/11/2020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6" name="Picture 2" descr="FE POWER poziom pl 1 rgb now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432" y="5743955"/>
            <a:ext cx="656113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84" y="521166"/>
            <a:ext cx="2523221" cy="142173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4C11-22B8-4A4E-8126-B3AF6B948A8E}" type="datetimeFigureOut">
              <a:rPr lang="en-US" dirty="0"/>
              <a:t>9/11/2020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D06B6-C816-4861-964D-15A98395707D}" type="datetimeFigureOut">
              <a:rPr lang="en-US" dirty="0"/>
              <a:t>9/11/2020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A8AB-EA7C-4B1B-9D73-E2551851FABE}" type="datetimeFigureOut">
              <a:rPr lang="en-US" dirty="0"/>
              <a:t>9/11/2020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0786BE5-D2A3-4BF0-8B30-D7403E61B3DC}" type="datetimeFigureOut">
              <a:rPr lang="en-US" dirty="0"/>
              <a:t>9/11/2020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65958-B189-4A00-B3E1-55A4BF54FEBA}" type="datetimeFigureOut">
              <a:rPr lang="pl-PL" smtClean="0"/>
              <a:t>11.09.2020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F52D0-A7DD-44E4-982F-9243F5412B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2975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ibiuroprojektow@psw.kwidzyn.edu.pl" TargetMode="External"/><Relationship Id="rId2" Type="http://schemas.openxmlformats.org/officeDocument/2006/relationships/hyperlink" Target="http://www.psw.kwidzyn.edu.pl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7000">
              <a:schemeClr val="accent1">
                <a:lumMod val="45000"/>
                <a:lumOff val="55000"/>
              </a:schemeClr>
            </a:gs>
            <a:gs pos="4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69899" y="1921933"/>
            <a:ext cx="11217275" cy="3953934"/>
          </a:xfrm>
        </p:spPr>
        <p:txBody>
          <a:bodyPr/>
          <a:lstStyle/>
          <a:p>
            <a:pPr algn="ctr"/>
            <a:r>
              <a:rPr lang="en-GB" dirty="0" err="1">
                <a:solidFill>
                  <a:schemeClr val="bg1"/>
                </a:solidFill>
              </a:rPr>
              <a:t>Powi</a:t>
            </a:r>
            <a:r>
              <a:rPr lang="pl-PL" dirty="0">
                <a:solidFill>
                  <a:schemeClr val="bg1"/>
                </a:solidFill>
              </a:rPr>
              <a:t>ś</a:t>
            </a:r>
            <a:r>
              <a:rPr lang="en-GB" dirty="0">
                <a:solidFill>
                  <a:schemeClr val="bg1"/>
                </a:solidFill>
              </a:rPr>
              <a:t>la</a:t>
            </a:r>
            <a:r>
              <a:rPr lang="pl-PL" dirty="0">
                <a:solidFill>
                  <a:schemeClr val="bg1"/>
                </a:solidFill>
              </a:rPr>
              <a:t>ń</a:t>
            </a:r>
            <a:r>
              <a:rPr lang="en-GB" dirty="0" err="1">
                <a:solidFill>
                  <a:schemeClr val="bg1"/>
                </a:solidFill>
              </a:rPr>
              <a:t>sk</a:t>
            </a:r>
            <a:r>
              <a:rPr lang="pl-PL" dirty="0">
                <a:solidFill>
                  <a:schemeClr val="bg1"/>
                </a:solidFill>
              </a:rPr>
              <a:t>a Szkoła</a:t>
            </a:r>
            <a:br>
              <a:rPr lang="pl-PL" dirty="0">
                <a:solidFill>
                  <a:schemeClr val="bg1"/>
                </a:solidFill>
              </a:rPr>
            </a:br>
            <a:r>
              <a:rPr lang="pl-PL" dirty="0">
                <a:solidFill>
                  <a:schemeClr val="bg1"/>
                </a:solidFill>
              </a:rPr>
              <a:t>Wyższa</a:t>
            </a:r>
            <a:br>
              <a:rPr lang="pl-PL" dirty="0">
                <a:solidFill>
                  <a:schemeClr val="bg1"/>
                </a:solidFill>
              </a:rPr>
            </a:br>
            <a:r>
              <a:rPr lang="pl-PL" dirty="0">
                <a:solidFill>
                  <a:schemeClr val="bg1"/>
                </a:solidFill>
              </a:rPr>
              <a:t> Realizowane Projekty UE</a:t>
            </a:r>
            <a:br>
              <a:rPr lang="pl-PL" dirty="0">
                <a:solidFill>
                  <a:schemeClr val="bg1"/>
                </a:solidFill>
              </a:rPr>
            </a:b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01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75000" y="1060704"/>
            <a:ext cx="6813058" cy="1371600"/>
          </a:xfrm>
        </p:spPr>
        <p:txBody>
          <a:bodyPr/>
          <a:lstStyle/>
          <a:p>
            <a:r>
              <a:rPr lang="pl-PL" sz="2800" dirty="0"/>
              <a:t>Powiślańska Szkoła Wyższa zaprasza do udziału w projekcie </a:t>
            </a:r>
            <a:r>
              <a:rPr lang="pl-PL" sz="2800" b="1" dirty="0"/>
              <a:t>Wspólnie na rzecz rozwoju Pielęgniarstwa</a:t>
            </a:r>
          </a:p>
        </p:txBody>
      </p:sp>
      <p:pic>
        <p:nvPicPr>
          <p:cNvPr id="11266" name="Picture 2" descr="Obraz może zawierać: co najmniej jedna osoba, tekst „Fundusze Europejskie WiedzaEdukacjaRozwój Rzeczpospolita Polska Unia Europejska EuropejskiFunduszSpoleczny WSPÓLNIE DLA ROZWOJU PIELĘGNIARSTWA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3092330"/>
            <a:ext cx="719137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25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Głównym celem projektu jest poprawa jakości kształcenia wyższego na kierunku pielęgniarstwo w Powiślańskiej Szkole Wyższej, która przyczyni się do zwiększenia zainteresowania studiami na ww. kierunku i tym samym przełoży się na wzrost wykształcenia dodatkowej liczby absolwentów kierunku pielęgniarstwo oraz rozwój kompetencji zawodowych i kwalifikacji kadr medycznych w okresie </a:t>
            </a:r>
            <a:r>
              <a:rPr lang="pl-PL" b="1" dirty="0"/>
              <a:t>01.10.2018-31.12.2023 r.</a:t>
            </a:r>
            <a:endParaRPr lang="pl-PL" dirty="0"/>
          </a:p>
          <a:p>
            <a:r>
              <a:rPr lang="pl-PL" dirty="0"/>
              <a:t>Wkład Europejskiego Funduszu Społecznego wynosi: 6 034 121,17 zł</a:t>
            </a:r>
          </a:p>
          <a:p>
            <a:r>
              <a:rPr lang="pl-PL" b="1" dirty="0"/>
              <a:t>Partnerzy Projektu:</a:t>
            </a:r>
          </a:p>
          <a:p>
            <a:pPr lvl="1"/>
            <a:r>
              <a:rPr lang="pl-PL" b="1" dirty="0"/>
              <a:t>COPERNICUS Podmiot Leczniczy Sp. z o. o w Gdańsku,</a:t>
            </a:r>
          </a:p>
          <a:p>
            <a:pPr lvl="1"/>
            <a:r>
              <a:rPr lang="pl-PL" b="1" dirty="0"/>
              <a:t>Kociewskie Centrum Zdrowia sp. z o.o. w Starogardzie Gdańskim,</a:t>
            </a:r>
          </a:p>
          <a:p>
            <a:pPr lvl="1"/>
            <a:r>
              <a:rPr lang="pl-PL" b="1" dirty="0"/>
              <a:t>Samodzielny Publiczny Zakład Opieki Zdrowotnej w Człuchowie.</a:t>
            </a:r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3200400" y="973138"/>
            <a:ext cx="6780213" cy="708025"/>
          </a:xfrm>
        </p:spPr>
        <p:txBody>
          <a:bodyPr/>
          <a:lstStyle/>
          <a:p>
            <a:r>
              <a:rPr lang="pl-PL" b="1" dirty="0"/>
              <a:t>INFORMACJE O PROJEKCIE</a:t>
            </a:r>
            <a:br>
              <a:rPr lang="pl-PL" b="1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4860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Działania projektowe zrealizujemy poprzez:</a:t>
            </a:r>
          </a:p>
          <a:p>
            <a:r>
              <a:rPr lang="pl-PL" dirty="0"/>
              <a:t>Poprawa jakości i uatrakcyjnienie kształcenia wyższego na kierunku pielęgniarstwo, poprzez zapewnienie finansowania i zatrudnienia dla absolwentów (ogółem 85 osób w tym 72 kobiety i 13 mężczyzn) którzy osiągnęli najlepsze wyniki w nauce; które przełożą się na zwiększenie zainteresowania studiami, a w dalszej perspektywie na wzrost jakości usług medycznych.</a:t>
            </a:r>
          </a:p>
          <a:p>
            <a:r>
              <a:rPr lang="pl-PL" dirty="0"/>
              <a:t>Zmotywowanie studentów i absolwentów do podejmowania pracy w zawodzie, poprzez inwestowanie w kształcenie, programy rozwojowe absolwentów pielęgniarstwa, w tym stworzenie konkurencyjnych warunków zatrudnienia (stypendia) (ogółem 85 osób w tym 72 kobiety i 13 mężczyzn).</a:t>
            </a:r>
          </a:p>
          <a:p>
            <a:pPr lvl="1"/>
            <a:endParaRPr lang="pl-PL" sz="2600" dirty="0"/>
          </a:p>
          <a:p>
            <a:pPr lvl="1"/>
            <a:endParaRPr lang="pl-PL" dirty="0"/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3124200" y="973669"/>
            <a:ext cx="6856413" cy="706964"/>
          </a:xfrm>
        </p:spPr>
        <p:txBody>
          <a:bodyPr/>
          <a:lstStyle/>
          <a:p>
            <a:r>
              <a:rPr lang="pl-PL" b="1" dirty="0"/>
              <a:t>REALIZACJA PROJEKTU</a:t>
            </a:r>
            <a:br>
              <a:rPr lang="pl-PL" b="1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484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Dostosowanie kompetencji i umiejętności absolwentów pielęgniarstwa w zakresie potrzeb epidemiologicznych i demograficznych kraju (geriatria, kardiologia, onkologia, psychiatria), a tym samym zapewnienie wysokiej jakości, bezpieczeństwa i dostępności do opieki pielęgniarskiej dla pacjentów (ogółem 85 osób w tym 72 kobiety i 13 mężczyzn).</a:t>
            </a:r>
          </a:p>
          <a:p>
            <a:r>
              <a:rPr lang="pl-PL" dirty="0"/>
              <a:t>- Poprawa efektywności zatrudnieniowej na poziomie 85% oraz zwiększenie liczby pielęgniarek o deficytowych specjalizacjach na terenie woj. pomorskiego (ogółem 240 osób w tym 204 kobiety i 36 mężczyzn) zatrudnienie.</a:t>
            </a:r>
          </a:p>
          <a:p>
            <a:endParaRPr lang="pl-PL" dirty="0"/>
          </a:p>
          <a:p>
            <a:pPr lvl="1"/>
            <a:endParaRPr lang="pl-PL" sz="2600" dirty="0"/>
          </a:p>
          <a:p>
            <a:pPr lvl="1"/>
            <a:endParaRPr lang="pl-PL" dirty="0"/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3124200" y="973669"/>
            <a:ext cx="6856413" cy="706964"/>
          </a:xfrm>
        </p:spPr>
        <p:txBody>
          <a:bodyPr/>
          <a:lstStyle/>
          <a:p>
            <a:r>
              <a:rPr lang="pl-PL" b="1" dirty="0"/>
              <a:t>REALIZACJA PROJEKTU</a:t>
            </a:r>
            <a:br>
              <a:rPr lang="pl-PL" b="1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1239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Nabycie umiejętności oraz wiedzy z zakresu komunikacji z pacjentami, kształtowanie poczucia odpowiedzialności za jakość obsługi pacjentów, w tym pacjentów geriatrycznych, pacjentów ze współwystępującymi chorobami nowotworowymi i kardiologicznymi oraz dbanie o wizerunek podmiotu leczniczego, dzięki szkoleniom poświęconych komunikacji interpersonalnej (ogółem 240 osób w tym 204 kobiety i 36 mężczyzn).</a:t>
            </a:r>
          </a:p>
          <a:p>
            <a:r>
              <a:rPr lang="pl-PL" dirty="0"/>
              <a:t>Rozszerzenie współpracy z pracodawcami- podmiotami leczniczymi z woj. pomorskiego poprzez wypracowanie modelu (standardu) współpracy pomiędzy PSW a Partnerami w celu upraktycznienia systemu kształcenia pielęgniarek.</a:t>
            </a:r>
          </a:p>
          <a:p>
            <a:endParaRPr lang="pl-PL" dirty="0"/>
          </a:p>
          <a:p>
            <a:pPr lvl="1"/>
            <a:endParaRPr lang="pl-PL" sz="2600" dirty="0"/>
          </a:p>
          <a:p>
            <a:pPr lvl="1"/>
            <a:endParaRPr lang="pl-PL" dirty="0"/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3124200" y="973669"/>
            <a:ext cx="6856413" cy="706964"/>
          </a:xfrm>
        </p:spPr>
        <p:txBody>
          <a:bodyPr/>
          <a:lstStyle/>
          <a:p>
            <a:r>
              <a:rPr lang="pl-PL" b="1" dirty="0"/>
              <a:t>REALIZACJA PROJEKTU</a:t>
            </a:r>
            <a:br>
              <a:rPr lang="pl-PL" b="1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1624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Projekt realizowany jest przez PSW, posiadającą pozytywną ocenę PKA w zakresie oceny programowej obejmującej ocenę jakości kształcenia na kierunku pielęgniarstwo, w partnerstwie z podmiotami leczniczymi z woj. pomorskiego, którzy zapewnią zatrudnienie </a:t>
            </a:r>
            <a:r>
              <a:rPr lang="pl-PL" b="1" dirty="0"/>
              <a:t>85% studentom </a:t>
            </a:r>
            <a:r>
              <a:rPr lang="pl-PL" dirty="0"/>
              <a:t>kończącym edukację, w sumie 230 osób przez nieprzerwany okres co najmniej 3 m-</a:t>
            </a:r>
            <a:r>
              <a:rPr lang="pl-PL" dirty="0" err="1"/>
              <a:t>cy</a:t>
            </a:r>
            <a:r>
              <a:rPr lang="pl-PL" dirty="0"/>
              <a:t> na 1/2 etatu. Zatrudnienie nastąpi w terminie 6 m-</a:t>
            </a:r>
            <a:r>
              <a:rPr lang="pl-PL" dirty="0" err="1"/>
              <a:t>cy</a:t>
            </a:r>
            <a:r>
              <a:rPr lang="pl-PL" dirty="0"/>
              <a:t> od otrzymania Prawa Wykonywania Zawodu</a:t>
            </a:r>
          </a:p>
          <a:p>
            <a:endParaRPr lang="pl-PL" dirty="0"/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3225800" y="973138"/>
            <a:ext cx="6754813" cy="708025"/>
          </a:xfrm>
        </p:spPr>
        <p:txBody>
          <a:bodyPr/>
          <a:lstStyle/>
          <a:p>
            <a:r>
              <a:rPr lang="pl-PL" b="1" dirty="0"/>
              <a:t>EFEKTY REALIZACJI PROJEKTU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9764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58067" y="973669"/>
            <a:ext cx="8153400" cy="706964"/>
          </a:xfrm>
        </p:spPr>
        <p:txBody>
          <a:bodyPr/>
          <a:lstStyle/>
          <a:p>
            <a:r>
              <a:rPr lang="pl-PL" b="1" dirty="0"/>
              <a:t>Korzyści dla studentów PSW płynące z uczestnictwa w Projekcie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Korzyści bezpośrednie dla studentów</a:t>
            </a:r>
            <a:endParaRPr lang="pl-PL" dirty="0"/>
          </a:p>
          <a:p>
            <a:r>
              <a:rPr lang="pl-PL" dirty="0"/>
              <a:t>Na jednego studenta przeznaczono blisko 40 tys. zł brutto w ramach Stypendium Motywacyjnego, Programu Płatnych Praktyk i Programu Rozwojowego Absolwentów* (w przypadku uczestników poniżej 26 r.ż.)</a:t>
            </a:r>
            <a:endParaRPr lang="pl-PL" sz="1600" dirty="0"/>
          </a:p>
          <a:p>
            <a:r>
              <a:rPr lang="pl-PL" dirty="0"/>
              <a:t>Poprawa jakości i uatrakcyjnienie kształcenia wyższego na kierunku pielęgniarstwo, poprzez zapewnienie finansowania i zatrudnienia dla absolwentów (ogółem 85 osób w tym 72 kobiety i 13 mężczyzn) którzy osiągnęli najlepsze wyniki w nauce (Stypendium Motywacyjne); które przełożą się na zwiększenie zainteresowania studiami, a w dalszej perspektywie na wzrost jakości usług medycznych, 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4351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58067" y="973669"/>
            <a:ext cx="8153400" cy="706964"/>
          </a:xfrm>
        </p:spPr>
        <p:txBody>
          <a:bodyPr/>
          <a:lstStyle/>
          <a:p>
            <a:r>
              <a:rPr lang="pl-PL" b="1" dirty="0"/>
              <a:t>Korzyści dla studentów PSW płynące z uczestnictwa w Projekcie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Zmotywowanie studentów i absolwentów do podejmowania pracy w zawodzie, poprzez inwestowanie w kształcenie, programy rozwojowe absolwentów pielęgniarstwa, w tym stworzenie konkurencyjnych warunków zatrudnienia (Program Rozwojowy Absolwentów) (ogółem 85 osób w tym 72 kobiety i 13 mężczyzn)</a:t>
            </a:r>
            <a:endParaRPr lang="pl-PL" sz="1600" dirty="0"/>
          </a:p>
          <a:p>
            <a:r>
              <a:rPr lang="pl-PL" dirty="0"/>
              <a:t>Dostosowanie kompetencji i umiejętności absolwentów pielęgniarstwa w zakresie potrzeb </a:t>
            </a:r>
            <a:r>
              <a:rPr lang="pl-PL" dirty="0" err="1"/>
              <a:t>epid</a:t>
            </a:r>
            <a:r>
              <a:rPr lang="pl-PL" dirty="0"/>
              <a:t>. i demograf. kraju (geriatria, kardiologia, onkologia, psychiatria), a tym samym zapewnienie wysokiej jakości, bezpieczeństwa i dostępności do opieki pielęgniarskiej dla pacjentów (ogółem 85 osób w tym 72 kobiety i 13 mężczyzn) </a:t>
            </a:r>
            <a:endParaRPr lang="pl-PL" sz="1600" dirty="0"/>
          </a:p>
          <a:p>
            <a:r>
              <a:rPr lang="pl-PL" dirty="0"/>
              <a:t>Możliwość bezpłatnego uczestniczenia w ponad 20 różnych kursach specjalistycznych i kwalifikacyjnych</a:t>
            </a:r>
          </a:p>
        </p:txBody>
      </p:sp>
    </p:spTree>
    <p:extLst>
      <p:ext uri="{BB962C8B-B14F-4D97-AF65-F5344CB8AC3E}">
        <p14:creationId xmlns:p14="http://schemas.microsoft.com/office/powerpoint/2010/main" val="55502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58067" y="973669"/>
            <a:ext cx="8153400" cy="706964"/>
          </a:xfrm>
        </p:spPr>
        <p:txBody>
          <a:bodyPr/>
          <a:lstStyle/>
          <a:p>
            <a:r>
              <a:rPr lang="pl-PL" b="1" dirty="0"/>
              <a:t>Korzyści dla studentów PSW płynące z uczestnictwa w Projekcie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/>
              <a:t>Nabycie umiejętności oraz wiedzy z zakresu komunikacji z pacjentami, kształtowanie poczucia odpowiedzialności za jakość obsługi pacjentów, w tym pacjentów geriatrycznych, pacjentów ze współwystępującymi chorobami nowotworowymi i kardiologicznymi oraz dbanie o wizerunek podmiotu leczniczego, dzięki szkoleniom poświęconych komunikacji interpersonalnej (ogółem 240 osób w tym 204 kobiety i 36 mężczyzn)</a:t>
            </a:r>
          </a:p>
          <a:p>
            <a:r>
              <a:rPr lang="pl-PL" dirty="0"/>
              <a:t>Możliwość bezpłatnego uczestniczenia w następujących szkoleniach:</a:t>
            </a:r>
          </a:p>
          <a:p>
            <a:pPr lvl="1"/>
            <a:r>
              <a:rPr lang="pl-PL" dirty="0"/>
              <a:t>Komunikacja interpersonalna,</a:t>
            </a:r>
          </a:p>
          <a:p>
            <a:pPr lvl="1"/>
            <a:r>
              <a:rPr lang="pl-PL" dirty="0"/>
              <a:t>Opieka nad pacjentem geriatrycznym ze współistniejącymi ranami,</a:t>
            </a:r>
          </a:p>
          <a:p>
            <a:pPr lvl="1"/>
            <a:r>
              <a:rPr lang="pl-PL" dirty="0"/>
              <a:t>Edukator w cukrzycy,</a:t>
            </a:r>
          </a:p>
          <a:p>
            <a:pPr lvl="1"/>
            <a:r>
              <a:rPr lang="pl-PL" dirty="0"/>
              <a:t>Żywienie chorych kardiologicznych ze współistniejącą chorobą nowotworową.</a:t>
            </a:r>
          </a:p>
          <a:p>
            <a:pPr lvl="1"/>
            <a:r>
              <a:rPr lang="pl-PL" dirty="0"/>
              <a:t>Rola skutecznej komunikacji w opiece nad pacjentem kardiologicznym,</a:t>
            </a:r>
          </a:p>
        </p:txBody>
      </p:sp>
    </p:spTree>
    <p:extLst>
      <p:ext uri="{BB962C8B-B14F-4D97-AF65-F5344CB8AC3E}">
        <p14:creationId xmlns:p14="http://schemas.microsoft.com/office/powerpoint/2010/main" val="403672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58067" y="973669"/>
            <a:ext cx="8153400" cy="706964"/>
          </a:xfrm>
        </p:spPr>
        <p:txBody>
          <a:bodyPr/>
          <a:lstStyle/>
          <a:p>
            <a:r>
              <a:rPr lang="pl-PL" b="1" dirty="0"/>
              <a:t>Korzyści dla studentów PSW płynące z uczestnictwa w Projekcie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Korzyści pośrednie dla studentów</a:t>
            </a:r>
            <a:endParaRPr lang="pl-PL" dirty="0"/>
          </a:p>
          <a:p>
            <a:r>
              <a:rPr lang="pl-PL" dirty="0"/>
              <a:t>Poprawa efektywności zatrudnieniowej na poziomie 85% oraz zwiększenie liczby pielęgniarek o deficytowych specjalizacjach na terenie woj. pomorskiego (ogółem 240 osób w tym 204 kobiety i 36 mężczyzn) </a:t>
            </a:r>
          </a:p>
          <a:p>
            <a:r>
              <a:rPr lang="pl-PL" dirty="0"/>
              <a:t>Rozszerzenie współpracy z pracodawcami- podmiotami leczniczymi z woj. pomorskiego poprzez wypracowanie modelu (standardu) współpracy pomiędzy PSW a Partnerami w celu upraktycznienia systemu kształcenia piel..</a:t>
            </a:r>
          </a:p>
        </p:txBody>
      </p:sp>
    </p:spTree>
    <p:extLst>
      <p:ext uri="{BB962C8B-B14F-4D97-AF65-F5344CB8AC3E}">
        <p14:creationId xmlns:p14="http://schemas.microsoft.com/office/powerpoint/2010/main" val="304863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7000">
              <a:schemeClr val="accent1">
                <a:lumMod val="45000"/>
                <a:lumOff val="55000"/>
              </a:schemeClr>
            </a:gs>
            <a:gs pos="4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65" y="1992658"/>
            <a:ext cx="10058400" cy="345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93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75000" y="1060704"/>
            <a:ext cx="6813058" cy="1371600"/>
          </a:xfrm>
        </p:spPr>
        <p:txBody>
          <a:bodyPr/>
          <a:lstStyle/>
          <a:p>
            <a:r>
              <a:rPr lang="pl-PL" sz="2800" dirty="0"/>
              <a:t>Powiślańska Szkoła Wyższa zaprasza do udziału w projekcie </a:t>
            </a:r>
            <a:r>
              <a:rPr lang="pl-PL" sz="2800" b="1" dirty="0"/>
              <a:t>Zintegrowana Szkoła Wyższa</a:t>
            </a:r>
            <a:r>
              <a:rPr lang="pl-PL" sz="2800" dirty="0"/>
              <a:t> </a:t>
            </a:r>
          </a:p>
        </p:txBody>
      </p:sp>
      <p:pic>
        <p:nvPicPr>
          <p:cNvPr id="12290" name="Picture 2" descr="Obraz może zawierać: co najmniej jedna osoba i tek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647" y="3167592"/>
            <a:ext cx="719137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65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54954" y="2603500"/>
            <a:ext cx="8937313" cy="3416300"/>
          </a:xfrm>
        </p:spPr>
        <p:txBody>
          <a:bodyPr>
            <a:normAutofit/>
          </a:bodyPr>
          <a:lstStyle/>
          <a:p>
            <a:r>
              <a:rPr lang="pl-PL" dirty="0"/>
              <a:t>Głównym celem projektu jest zwiększenie efektywności kształcenia oraz poprawa jakości zarządzania Powiślańską Szkołą Wyższą, poprzez wdrożenie: Zintegrowanego Programu Uczelni w obszarze programów stażowych, podnoszenia kompetencji studentów/tek; informatycznych narzędzi zarządzania uczelnią modyfikujących model zarządzania procesem kształcenia oraz podnoszenia kompetencji zarządczych kadry kierowniczej i administracyjnej PSW w Kwidzynie w okresie </a:t>
            </a:r>
            <a:r>
              <a:rPr lang="pl-PL" b="1" dirty="0"/>
              <a:t>od</a:t>
            </a:r>
            <a:r>
              <a:rPr lang="pl-PL" dirty="0"/>
              <a:t> </a:t>
            </a:r>
            <a:r>
              <a:rPr lang="pl-PL" b="1" dirty="0"/>
              <a:t>01.04.2019 r. do 31.03.2023 r.</a:t>
            </a:r>
          </a:p>
          <a:p>
            <a:r>
              <a:rPr lang="pl-PL" dirty="0"/>
              <a:t>Wartość projektu 1 853 498,40 zł w tym dofinansowanie z UE 1 797 893,44 zł</a:t>
            </a:r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3200400" y="973138"/>
            <a:ext cx="6780213" cy="708025"/>
          </a:xfrm>
        </p:spPr>
        <p:txBody>
          <a:bodyPr/>
          <a:lstStyle/>
          <a:p>
            <a:r>
              <a:rPr lang="pl-PL" b="1" dirty="0"/>
              <a:t>INFORMACJE O PROJEKCIE</a:t>
            </a:r>
            <a:br>
              <a:rPr lang="pl-PL" b="1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3993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Działania projektowe realizujemy poprzez:</a:t>
            </a:r>
          </a:p>
          <a:p>
            <a:pPr lvl="1"/>
            <a:r>
              <a:rPr lang="pl-PL" dirty="0"/>
              <a:t>podnoszenie kompetencji,</a:t>
            </a:r>
            <a:endParaRPr lang="pl-PL" sz="1400" dirty="0"/>
          </a:p>
          <a:p>
            <a:pPr lvl="1"/>
            <a:r>
              <a:rPr lang="pl-PL" dirty="0"/>
              <a:t>programy stażowe,</a:t>
            </a:r>
            <a:endParaRPr lang="pl-PL" sz="1400" dirty="0"/>
          </a:p>
          <a:p>
            <a:pPr lvl="1"/>
            <a:r>
              <a:rPr lang="pl-PL" dirty="0"/>
              <a:t>Zintegrowaniem zarządzania w instytucji szkolnictwa wyższego.</a:t>
            </a:r>
            <a:endParaRPr lang="pl-PL" sz="1400" dirty="0"/>
          </a:p>
          <a:p>
            <a:pPr lvl="1"/>
            <a:endParaRPr lang="pl-PL" sz="2600" dirty="0"/>
          </a:p>
          <a:p>
            <a:pPr lvl="1"/>
            <a:endParaRPr lang="pl-PL" dirty="0"/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3124200" y="973669"/>
            <a:ext cx="6856413" cy="706964"/>
          </a:xfrm>
        </p:spPr>
        <p:txBody>
          <a:bodyPr/>
          <a:lstStyle/>
          <a:p>
            <a:r>
              <a:rPr lang="pl-PL" b="1" dirty="0"/>
              <a:t>REALIZACJA PROJEKTU</a:t>
            </a:r>
            <a:br>
              <a:rPr lang="pl-PL" b="1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5089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Działania projektowe będące efektem projektu adresowane są do:</a:t>
            </a:r>
            <a:endParaRPr lang="pl-PL" dirty="0"/>
          </a:p>
          <a:p>
            <a:r>
              <a:rPr lang="pl-PL" dirty="0"/>
              <a:t>54 studentów Wydziału Nauk Ekonomicznych i Społecznych,</a:t>
            </a:r>
          </a:p>
          <a:p>
            <a:r>
              <a:rPr lang="pl-PL" dirty="0"/>
              <a:t>116 studentów Wydziału Nauk o Zdrowiu na kierunkach Pielęgniarstwo i Ratownictwo Medyczne,</a:t>
            </a:r>
          </a:p>
          <a:p>
            <a:r>
              <a:rPr lang="pl-PL" dirty="0"/>
              <a:t>16 pracowników kadry dydaktycznej,</a:t>
            </a:r>
          </a:p>
          <a:p>
            <a:r>
              <a:rPr lang="pl-PL" dirty="0"/>
              <a:t>12 pracowników kadry zarządzającej oraz administracyjnej.</a:t>
            </a:r>
          </a:p>
          <a:p>
            <a:r>
              <a:rPr lang="pl-PL" dirty="0"/>
              <a:t> Infrastruktury Informatycznej PSW</a:t>
            </a:r>
          </a:p>
          <a:p>
            <a:endParaRPr lang="pl-PL" dirty="0"/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3225800" y="973138"/>
            <a:ext cx="6754813" cy="708025"/>
          </a:xfrm>
        </p:spPr>
        <p:txBody>
          <a:bodyPr/>
          <a:lstStyle/>
          <a:p>
            <a:r>
              <a:rPr lang="pl-PL" b="1" dirty="0"/>
              <a:t>EFEKTY REALIZACJI PROJEKTU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8315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58067" y="973669"/>
            <a:ext cx="8153400" cy="706964"/>
          </a:xfrm>
        </p:spPr>
        <p:txBody>
          <a:bodyPr/>
          <a:lstStyle/>
          <a:p>
            <a:r>
              <a:rPr lang="pl-PL" b="1" dirty="0"/>
              <a:t>Korzyści dla studentów PSW płynące z uczestnictwa w Projekcie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Korzyści bezpośrednie dla studentów</a:t>
            </a:r>
            <a:endParaRPr lang="pl-PL" dirty="0"/>
          </a:p>
          <a:p>
            <a:r>
              <a:rPr lang="pl-PL" dirty="0"/>
              <a:t>Działania projektowe adresowane są do studentów kierunków medycznych (ratownictwo i pielęgniarstwo) i kierunków ekonomicznych, którzy otrzymają dedykowane wsparcie mające na celu podniesienie ich kompetencji ogólnych, zawodowych, językowych, analitycznych i informatycznych w ramach modułu podnoszenia kompetencji oraz nabycie umiejętności praktycznych w toku realizacji zadań stażowych w ramach modułu programów stażowych adresowane do:</a:t>
            </a:r>
          </a:p>
          <a:p>
            <a:pPr lvl="1"/>
            <a:r>
              <a:rPr lang="pl-PL" dirty="0"/>
              <a:t>54 studentów Wydziału Nauk Ekonomicznych i Społecznych,</a:t>
            </a:r>
          </a:p>
          <a:p>
            <a:pPr lvl="1"/>
            <a:r>
              <a:rPr lang="pl-PL" dirty="0"/>
              <a:t>116 studentów Wydziału Nauk o Zdrowiu na kierunkach Pielęgniarstwo i Ratownictwo Medyczne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8085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58067" y="973669"/>
            <a:ext cx="8153400" cy="706964"/>
          </a:xfrm>
        </p:spPr>
        <p:txBody>
          <a:bodyPr/>
          <a:lstStyle/>
          <a:p>
            <a:r>
              <a:rPr lang="pl-PL" b="1" dirty="0"/>
              <a:t>Korzyści dla studentów PSW płynące z uczestnictwa w Projekcie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b="1" dirty="0"/>
              <a:t>Korzyści pośrednie dla studentów</a:t>
            </a:r>
            <a:endParaRPr lang="pl-PL" dirty="0"/>
          </a:p>
          <a:p>
            <a:r>
              <a:rPr lang="pl-PL" dirty="0"/>
              <a:t>Celem projektu jest zwiększenie efektywności kształcenia oraz poprawa jakości zarządzania Powiślańską Szkołą Wyższą, poprzez wdrożenie: Zintegrowanego Programu Uczelni w obszarze programów stażowych, podnoszenia kompetencji studentów/tek; informatycznych narzędzi zarządzania uczelnią modyfikujących model zarządzania procesem kształcenia oraz podnoszenia kompetencji zarządczych kadry kierowniczej i administracyjnej PSW w Kwidzynie.</a:t>
            </a:r>
          </a:p>
          <a:p>
            <a:r>
              <a:rPr lang="pl-PL" dirty="0"/>
              <a:t>Działania projektowe adresowane są do:</a:t>
            </a:r>
          </a:p>
          <a:p>
            <a:pPr lvl="1"/>
            <a:r>
              <a:rPr lang="pl-PL" dirty="0"/>
              <a:t>16 pracowników kadry dydaktycznej,</a:t>
            </a:r>
          </a:p>
          <a:p>
            <a:pPr lvl="1"/>
            <a:r>
              <a:rPr lang="pl-PL" dirty="0"/>
              <a:t>12 pracowników kadry zarządzającej oraz administracyjnej.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8530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dirty="0"/>
              <a:t>Powiślańska Szkoła Wyższa zaprasza do udziału w projekcie Dostępna i bez barier Powiślańska Szkoła Wyższa </a:t>
            </a:r>
          </a:p>
        </p:txBody>
      </p:sp>
      <p:pic>
        <p:nvPicPr>
          <p:cNvPr id="13314" name="Picture 2" descr="Obraz może zawierać: 1 osoba, siedzi i tek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262" y="2882122"/>
            <a:ext cx="719137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35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54954" y="2603500"/>
            <a:ext cx="8937313" cy="3416300"/>
          </a:xfrm>
        </p:spPr>
        <p:txBody>
          <a:bodyPr>
            <a:normAutofit/>
          </a:bodyPr>
          <a:lstStyle/>
          <a:p>
            <a:r>
              <a:rPr lang="pl-PL" dirty="0"/>
              <a:t>Głównym celem projektu jest wsparcie zmian organizacyjnych i podnoszenie świadomości i kompetencji kadry uczelni - Powiślańskiej Szkoły Wyższej, z zakresu niepełnosprawności poprzez realizację działań mających na celu zapewnienie przez uczelnię dostępności komunikacyjnej, administrowanych stron internetowych, narzędzi informatycznych, procedur kształcenia w kształceniu na poziomie wyższym, wprowadzenie do programów kształcenia modyfikacji zapewniających ich dostępność dla studentów z niepełnosprawnościami oraz działań z zakresu dostępności architektonicznej w okresie </a:t>
            </a:r>
            <a:r>
              <a:rPr lang="pl-PL" b="1" dirty="0"/>
              <a:t>od</a:t>
            </a:r>
            <a:r>
              <a:rPr lang="pl-PL" dirty="0"/>
              <a:t> </a:t>
            </a:r>
            <a:r>
              <a:rPr lang="pl-PL" b="1" dirty="0"/>
              <a:t>01.12.2019 r. do 31.10.2023 r.</a:t>
            </a:r>
          </a:p>
          <a:p>
            <a:r>
              <a:rPr lang="pl-PL" dirty="0"/>
              <a:t>Wartość projektu 2 401 119,50 zł w tym dofinansowanie z UE 2 329 085,90 zł</a:t>
            </a:r>
          </a:p>
          <a:p>
            <a:endParaRPr lang="pl-PL" dirty="0"/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3200400" y="973138"/>
            <a:ext cx="6780213" cy="708025"/>
          </a:xfrm>
        </p:spPr>
        <p:txBody>
          <a:bodyPr/>
          <a:lstStyle/>
          <a:p>
            <a:r>
              <a:rPr lang="pl-PL" b="1" dirty="0"/>
              <a:t>INFORMACJE O PROJEKCIE</a:t>
            </a:r>
            <a:br>
              <a:rPr lang="pl-PL" b="1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5126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Działania projektowe zrealizujemy poprzez:</a:t>
            </a:r>
          </a:p>
          <a:p>
            <a:pPr lvl="1"/>
            <a:r>
              <a:rPr lang="pl-PL" dirty="0"/>
              <a:t>Rozwój jednostki ds. osób niepełnosprawnych,</a:t>
            </a:r>
            <a:endParaRPr lang="pl-PL" sz="1400" dirty="0"/>
          </a:p>
          <a:p>
            <a:pPr lvl="1"/>
            <a:r>
              <a:rPr lang="pl-PL" dirty="0"/>
              <a:t>Likwidacja barier architektonicznych,</a:t>
            </a:r>
            <a:endParaRPr lang="pl-PL" sz="1400" dirty="0"/>
          </a:p>
          <a:p>
            <a:pPr lvl="1"/>
            <a:r>
              <a:rPr lang="pl-PL" dirty="0"/>
              <a:t>Likwidacja barier komunikacyjnych,</a:t>
            </a:r>
            <a:endParaRPr lang="pl-PL" sz="1400" dirty="0"/>
          </a:p>
          <a:p>
            <a:pPr lvl="1"/>
            <a:r>
              <a:rPr lang="pl-PL" dirty="0"/>
              <a:t>Podnoszenie kompetencji kadr uczelni (administracyjnej, zarządzającej, dydaktycznej),</a:t>
            </a:r>
            <a:endParaRPr lang="pl-PL" sz="1400" dirty="0"/>
          </a:p>
          <a:p>
            <a:pPr lvl="1"/>
            <a:r>
              <a:rPr lang="pl-PL" dirty="0"/>
              <a:t> Doposażenie pracowni dydaktycznych, adaptacja materiałów dydaktycznych do potrzeb osób z niepełnosprawnościami.</a:t>
            </a:r>
            <a:endParaRPr lang="pl-PL" sz="1600" dirty="0"/>
          </a:p>
          <a:p>
            <a:pPr lvl="1"/>
            <a:endParaRPr lang="pl-PL" sz="2600" dirty="0"/>
          </a:p>
          <a:p>
            <a:pPr lvl="1"/>
            <a:endParaRPr lang="pl-PL" dirty="0"/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3124200" y="973669"/>
            <a:ext cx="6856413" cy="706964"/>
          </a:xfrm>
        </p:spPr>
        <p:txBody>
          <a:bodyPr/>
          <a:lstStyle/>
          <a:p>
            <a:r>
              <a:rPr lang="pl-PL" b="1" dirty="0"/>
              <a:t>REALIZACJA PROJEKTU</a:t>
            </a:r>
            <a:br>
              <a:rPr lang="pl-PL" b="1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5068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Zakres projektu obejmuje realizację działań zdefiniowanych w modelu midi. Zaplanowany do realizacji projekt jest odpowiedzią na ograniczoną dostępność oferty nauczania dla ON i zostanie zrealizowana poprzez:</a:t>
            </a:r>
          </a:p>
          <a:p>
            <a:pPr lvl="1"/>
            <a:r>
              <a:rPr lang="pl-PL" dirty="0"/>
              <a:t>uzyskanie pełnej dostępności architektonicznej budynków PSW</a:t>
            </a:r>
          </a:p>
          <a:p>
            <a:pPr lvl="1"/>
            <a:r>
              <a:rPr lang="pl-PL" dirty="0"/>
              <a:t>zmiany organizacyjne - uruchamiając system wsparcia dla osób niepełnosprawnych na terenie uczelni, umożliwimy udzielenie kompleksowego wsparcia osobom niepełnosprawnym,</a:t>
            </a:r>
          </a:p>
          <a:p>
            <a:pPr lvl="1"/>
            <a:r>
              <a:rPr lang="pl-PL" dirty="0"/>
              <a:t>administrowanie stronami internetowymi w sposób dostosowany do potrzeb osób niepełnosprawnych w tym systemu rekrutacji na studia oraz systemu wirtualny dziekanat</a:t>
            </a:r>
          </a:p>
          <a:p>
            <a:pPr lvl="1"/>
            <a:r>
              <a:rPr lang="pl-PL" dirty="0"/>
              <a:t>adaptację podręczników i materiałów dydaktycznych do specjalnych potrzeb studentów z dysfunkcją wzroku czy lektoratów językowych dostosowanych do specyficznych potrzeb osób niepełnosprawnych.</a:t>
            </a:r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3225800" y="973138"/>
            <a:ext cx="6754813" cy="708025"/>
          </a:xfrm>
        </p:spPr>
        <p:txBody>
          <a:bodyPr/>
          <a:lstStyle/>
          <a:p>
            <a:r>
              <a:rPr lang="pl-PL" b="1" dirty="0"/>
              <a:t>EFEKTY REALIZACJI PROJEKTU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5772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615266" y="1060704"/>
            <a:ext cx="7509933" cy="1885696"/>
          </a:xfrm>
        </p:spPr>
        <p:txBody>
          <a:bodyPr/>
          <a:lstStyle/>
          <a:p>
            <a:r>
              <a:rPr lang="pl-PL" sz="2800" dirty="0"/>
              <a:t>Centrum Symulacji Medycznych w Powiślańskiej Szkole Wyższej czyli </a:t>
            </a:r>
            <a:br>
              <a:rPr lang="pl-PL" sz="2800" dirty="0"/>
            </a:br>
            <a:r>
              <a:rPr lang="pl-PL" sz="2800" b="1" dirty="0"/>
              <a:t>Powiślańskie </a:t>
            </a:r>
            <a:r>
              <a:rPr lang="pl-PL" sz="2800" b="1" dirty="0" err="1"/>
              <a:t>Monoprofilowe</a:t>
            </a:r>
            <a:r>
              <a:rPr lang="pl-PL" sz="2800" b="1" dirty="0"/>
              <a:t> Centrum Symulacji Medycznych.</a:t>
            </a:r>
            <a:br>
              <a:rPr lang="pl-PL" sz="2800" dirty="0"/>
            </a:br>
            <a:endParaRPr lang="pl-PL" sz="28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9218" name="Picture 2" descr="Obraz może zawierać: 2 osoby, ludzie siedz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3187700"/>
            <a:ext cx="719137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92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58067" y="973669"/>
            <a:ext cx="8153400" cy="706964"/>
          </a:xfrm>
        </p:spPr>
        <p:txBody>
          <a:bodyPr/>
          <a:lstStyle/>
          <a:p>
            <a:r>
              <a:rPr lang="pl-PL" b="1" dirty="0"/>
              <a:t>Korzyści dla studentów PSW płynące z uczestnictwa w Projekcie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Korzyści bezpośrednie dla studentów</a:t>
            </a:r>
            <a:endParaRPr lang="pl-PL" dirty="0"/>
          </a:p>
          <a:p>
            <a:r>
              <a:rPr lang="pl-PL" dirty="0"/>
              <a:t>W ramach projektu zrealizowane zostaną następujące zadania:</a:t>
            </a:r>
            <a:endParaRPr lang="pl-PL" sz="1600" dirty="0"/>
          </a:p>
          <a:p>
            <a:pPr lvl="1"/>
            <a:r>
              <a:rPr lang="pl-PL" dirty="0"/>
              <a:t>Rozwój jednostki ds. osób niepełnosprawnych,</a:t>
            </a:r>
            <a:endParaRPr lang="pl-PL" sz="1400" dirty="0"/>
          </a:p>
          <a:p>
            <a:r>
              <a:rPr lang="pl-PL" dirty="0"/>
              <a:t>Działania projektowe adresowane są do:</a:t>
            </a:r>
            <a:endParaRPr lang="pl-PL" sz="1600" dirty="0"/>
          </a:p>
          <a:p>
            <a:pPr lvl="1"/>
            <a:r>
              <a:rPr lang="pl-PL" dirty="0"/>
              <a:t>Studentów z niepełnosprawnościami, którzy skorzystają z usług doradców i konsultantów edukacyjnych - 20 osób (14K, 6M)</a:t>
            </a:r>
            <a:endParaRPr lang="pl-PL" sz="14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361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58067" y="973669"/>
            <a:ext cx="8153400" cy="706964"/>
          </a:xfrm>
        </p:spPr>
        <p:txBody>
          <a:bodyPr/>
          <a:lstStyle/>
          <a:p>
            <a:r>
              <a:rPr lang="pl-PL" b="1" dirty="0"/>
              <a:t>Korzyści dla studentów PSW płynące z uczestnictwa w Projekcie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b="1" dirty="0"/>
              <a:t>Korzyści pośrednie dla studentów</a:t>
            </a:r>
            <a:endParaRPr lang="pl-PL" dirty="0"/>
          </a:p>
          <a:p>
            <a:r>
              <a:rPr lang="pl-PL" dirty="0"/>
              <a:t>W ramach projektu zrealizowane zostaną następujące zadania:</a:t>
            </a:r>
          </a:p>
          <a:p>
            <a:pPr lvl="1"/>
            <a:r>
              <a:rPr lang="pl-PL" dirty="0"/>
              <a:t>Likwidacja barier architektonicznych,</a:t>
            </a:r>
          </a:p>
          <a:p>
            <a:pPr lvl="1"/>
            <a:r>
              <a:rPr lang="pl-PL" dirty="0"/>
              <a:t>Likwidacja barier komunikacyjnych,</a:t>
            </a:r>
          </a:p>
          <a:p>
            <a:pPr lvl="1"/>
            <a:r>
              <a:rPr lang="pl-PL" dirty="0"/>
              <a:t>Podnoszenie kompetencji kadr uczelni (administracyjnej, zarządzającej, dydaktycznej),</a:t>
            </a:r>
          </a:p>
          <a:p>
            <a:pPr lvl="1"/>
            <a:r>
              <a:rPr lang="pl-PL" dirty="0"/>
              <a:t>Doposażenie pracowni dydaktycznych, adaptacja materiałów dydaktycznych do potrzeb osób z niepełnosprawnościami.</a:t>
            </a:r>
          </a:p>
          <a:p>
            <a:r>
              <a:rPr lang="pl-PL" dirty="0"/>
              <a:t>Działania projektowe adresowane są do:</a:t>
            </a:r>
          </a:p>
          <a:p>
            <a:pPr lvl="1"/>
            <a:r>
              <a:rPr lang="pl-PL" dirty="0"/>
              <a:t>Kadra dydaktyczna, zarządzająca, administracyjna Powiślańskiej Szkoły Wyższej - 30 osób (24K, 6M)</a:t>
            </a:r>
          </a:p>
        </p:txBody>
      </p:sp>
    </p:spTree>
    <p:extLst>
      <p:ext uri="{BB962C8B-B14F-4D97-AF65-F5344CB8AC3E}">
        <p14:creationId xmlns:p14="http://schemas.microsoft.com/office/powerpoint/2010/main" val="130654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13150" y="1000319"/>
            <a:ext cx="8833104" cy="1371600"/>
          </a:xfrm>
        </p:spPr>
        <p:txBody>
          <a:bodyPr/>
          <a:lstStyle/>
          <a:p>
            <a:r>
              <a:rPr lang="pl-PL" sz="3200" dirty="0"/>
              <a:t>Powiślańska Szkoła Wyższa zaprasza do udziału w projekcie Pomorska Strefa współpracy dla rozwoju BPO</a:t>
            </a:r>
          </a:p>
        </p:txBody>
      </p:sp>
      <p:pic>
        <p:nvPicPr>
          <p:cNvPr id="3074" name="Picture 2" descr="Obraz może zawierać: 3 osoby, ludzie siedzą i tek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2886734"/>
            <a:ext cx="719137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76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54954" y="2603500"/>
            <a:ext cx="8937313" cy="3416300"/>
          </a:xfrm>
        </p:spPr>
        <p:txBody>
          <a:bodyPr>
            <a:normAutofit/>
          </a:bodyPr>
          <a:lstStyle/>
          <a:p>
            <a:r>
              <a:rPr lang="pl-PL" dirty="0"/>
              <a:t>Głównym celem projektu jest rozwój kadr dla sektora usług dla biznesu (np. BPO, SSC, IT) poprzez podniesienie kompetencji studentów Powiślańskiej Szkoły Wyższej na kierunku Ekonomia (studia o profilu praktycznym) w okresie </a:t>
            </a:r>
            <a:r>
              <a:rPr lang="pl-PL" b="1" dirty="0"/>
              <a:t>od</a:t>
            </a:r>
            <a:r>
              <a:rPr lang="pl-PL" dirty="0"/>
              <a:t> </a:t>
            </a:r>
            <a:r>
              <a:rPr lang="pl-PL" b="1" dirty="0"/>
              <a:t>01.05.2020 r. do 31.08.2023 r.</a:t>
            </a:r>
          </a:p>
          <a:p>
            <a:r>
              <a:rPr lang="pl-PL" dirty="0"/>
              <a:t>Wartość projektu 848 875,00 zł w tym dofinansowanie z UE 821 875,00 zł</a:t>
            </a:r>
          </a:p>
          <a:p>
            <a:endParaRPr lang="pl-PL" dirty="0"/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3200400" y="973138"/>
            <a:ext cx="6780213" cy="708025"/>
          </a:xfrm>
        </p:spPr>
        <p:txBody>
          <a:bodyPr/>
          <a:lstStyle/>
          <a:p>
            <a:r>
              <a:rPr lang="pl-PL" b="1" dirty="0"/>
              <a:t>INFORMACJE O PROJEKCIE</a:t>
            </a:r>
            <a:br>
              <a:rPr lang="pl-PL" b="1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2380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Działania projektowe zrealizujemy poprzez:</a:t>
            </a:r>
          </a:p>
          <a:p>
            <a:r>
              <a:rPr lang="pl-PL" dirty="0"/>
              <a:t>wsparcie w ramach programu kształcenia -modyfikacja programu kształcenia na kierunku Ekonomia (II i III rok 1 stopnia) łącznie w wymiarze 120 godzin oraz wdrożenie i realizacja programu kształcenia dla 40 studentów z w/w kierunków,</a:t>
            </a:r>
            <a:endParaRPr lang="pl-PL" sz="1600" dirty="0"/>
          </a:p>
          <a:p>
            <a:r>
              <a:rPr lang="pl-PL" dirty="0"/>
              <a:t>program rozwoju kompetencji, prowadzących do osiągnięcia dodatkowych efektów kształcenia określonych przez pracodawców jako kluczowych wymagań na rynku pracy. Realizacja Programu Rozwoju Kompetencji dla 20 osób (50% uczestników projektu) w formie zadań praktycznych z pracodawcami oraz wizyt studyjnych w firmach z sektora Nowoczesnych Usług Biznesowych.</a:t>
            </a:r>
            <a:endParaRPr lang="pl-PL" sz="1600" dirty="0"/>
          </a:p>
          <a:p>
            <a:r>
              <a:rPr lang="pl-PL" dirty="0"/>
              <a:t>Wsparcie w projekcie będzie realizowane, na każdym etapie, we współpracy z pracodawcami z sektora Nowoczesnych Usług Biznesowych.</a:t>
            </a:r>
            <a:endParaRPr lang="pl-PL" sz="1600" dirty="0"/>
          </a:p>
          <a:p>
            <a:pPr lvl="1"/>
            <a:endParaRPr lang="pl-PL" sz="2600" dirty="0"/>
          </a:p>
          <a:p>
            <a:pPr lvl="1"/>
            <a:endParaRPr lang="pl-PL" dirty="0"/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3124200" y="973669"/>
            <a:ext cx="6856413" cy="706964"/>
          </a:xfrm>
        </p:spPr>
        <p:txBody>
          <a:bodyPr/>
          <a:lstStyle/>
          <a:p>
            <a:r>
              <a:rPr lang="pl-PL" b="1" dirty="0"/>
              <a:t>REALIZACJA PROJEKTU</a:t>
            </a:r>
            <a:br>
              <a:rPr lang="pl-PL" b="1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1131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58067" y="973669"/>
            <a:ext cx="8153400" cy="706964"/>
          </a:xfrm>
        </p:spPr>
        <p:txBody>
          <a:bodyPr/>
          <a:lstStyle/>
          <a:p>
            <a:r>
              <a:rPr lang="pl-PL" b="1" dirty="0"/>
              <a:t>Korzyści dla studentów PSW płynące z uczestnictwa w Projekcie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l-PL" b="1" dirty="0"/>
              <a:t>Korzyści bezpośrednie dla studentów</a:t>
            </a:r>
            <a:endParaRPr lang="pl-PL" dirty="0"/>
          </a:p>
          <a:p>
            <a:r>
              <a:rPr lang="pl-PL" dirty="0"/>
              <a:t>W ramach projektu zrealizowane zostaną następujące moduły działań:</a:t>
            </a:r>
            <a:endParaRPr lang="pl-PL" sz="1600" dirty="0"/>
          </a:p>
          <a:p>
            <a:r>
              <a:rPr lang="pl-PL" dirty="0"/>
              <a:t>wsparcie w ramach programu kształcenia -modyfikacja programu kształcenia na kierunku Ekonomia (II i III rok 1 stopnia) łącznie w wymiarze 120 godzin oraz wdrożenie i realizacja programu kształcenia dla 40 studentów z w/w kierunków,</a:t>
            </a:r>
            <a:endParaRPr lang="pl-PL" sz="1600" dirty="0"/>
          </a:p>
          <a:p>
            <a:r>
              <a:rPr lang="pl-PL" dirty="0"/>
              <a:t>program rozwoju kompetencji, prowadzących do osiągnięcia dodatkowych efektów kształcenia określonych przez pracodawców jako kluczowych wymagań na rynku pracy. Realizacja Programu Rozwoju Kompetencji dla 20 osób w formie zadań praktycznych z pracodawcami oraz wizyt studyjnych w firmach z sektora Nowoczesnych Usług Biznesowych.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5839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7000">
              <a:schemeClr val="accent1">
                <a:lumMod val="45000"/>
                <a:lumOff val="55000"/>
              </a:schemeClr>
            </a:gs>
            <a:gs pos="4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aśnienie w chmurce 1"/>
          <p:cNvSpPr/>
          <p:nvPr/>
        </p:nvSpPr>
        <p:spPr>
          <a:xfrm>
            <a:off x="793208" y="2126608"/>
            <a:ext cx="7069435" cy="286810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dirty="0"/>
              <a:t>www: </a:t>
            </a:r>
          </a:p>
          <a:p>
            <a:r>
              <a:rPr lang="pl-PL" dirty="0">
                <a:hlinkClick r:id="rId2"/>
              </a:rPr>
              <a:t>www.psw.kwidzyn.edu.pl</a:t>
            </a:r>
            <a:endParaRPr lang="pl-PL" dirty="0"/>
          </a:p>
          <a:p>
            <a:r>
              <a:rPr lang="pl-PL" dirty="0"/>
              <a:t>e-mail: </a:t>
            </a:r>
            <a:r>
              <a:rPr lang="pl-PL" dirty="0">
                <a:hlinkClick r:id="rId3"/>
              </a:rPr>
              <a:t>biuroprojektow@psw.kwidzyn.edu.pl</a:t>
            </a:r>
            <a:r>
              <a:rPr lang="pl-PL" dirty="0"/>
              <a:t> </a:t>
            </a:r>
          </a:p>
        </p:txBody>
      </p:sp>
      <p:sp>
        <p:nvSpPr>
          <p:cNvPr id="7" name="Prostokąt 6"/>
          <p:cNvSpPr/>
          <p:nvPr/>
        </p:nvSpPr>
        <p:spPr>
          <a:xfrm>
            <a:off x="5475688" y="1969067"/>
            <a:ext cx="58446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>
                <a:solidFill>
                  <a:schemeClr val="bg1"/>
                </a:solidFill>
              </a:rPr>
              <a:t>Dziękujemy za uwagę</a:t>
            </a:r>
          </a:p>
        </p:txBody>
      </p:sp>
    </p:spTree>
    <p:extLst>
      <p:ext uri="{BB962C8B-B14F-4D97-AF65-F5344CB8AC3E}">
        <p14:creationId xmlns:p14="http://schemas.microsoft.com/office/powerpoint/2010/main" val="212239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Głównym celem naszego nowego projektu jest poprawa jakości i efektywności kształcenia na kierunku pielęgniarstwo w Powiślańskiej Szkole Wyższej poprzez wdrożenie programu rozwojowego uczelni, obejmującego m.in. utworzenie </a:t>
            </a:r>
            <a:r>
              <a:rPr lang="pl-PL" dirty="0" err="1"/>
              <a:t>monoprofilowego</a:t>
            </a:r>
            <a:r>
              <a:rPr lang="pl-PL" dirty="0"/>
              <a:t> centrum symulacji medycznej w okresie </a:t>
            </a:r>
            <a:r>
              <a:rPr lang="pl-PL" b="1" dirty="0"/>
              <a:t>01.01.2018-31.03.2021 r.</a:t>
            </a:r>
            <a:endParaRPr lang="pl-PL" dirty="0"/>
          </a:p>
          <a:p>
            <a:r>
              <a:rPr lang="pl-PL" dirty="0"/>
              <a:t>Wartość projektu 2 464 425,62 zł w tym dofinansowanie z UE 2 206 802,62 zł.</a:t>
            </a:r>
          </a:p>
          <a:p>
            <a:r>
              <a:rPr lang="pl-PL" b="1" dirty="0"/>
              <a:t>Zrealizujemy to przy współpracy z największym podmiotem leczniczym w województwie pomorskim – Copernicus (wcześniej szpital wojewódzki)</a:t>
            </a:r>
            <a:endParaRPr lang="pl-PL" dirty="0"/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3200400" y="973138"/>
            <a:ext cx="6780213" cy="708025"/>
          </a:xfrm>
        </p:spPr>
        <p:txBody>
          <a:bodyPr/>
          <a:lstStyle/>
          <a:p>
            <a:r>
              <a:rPr lang="pl-PL" b="1" dirty="0"/>
              <a:t>INFORMACJE O PROJEKCIE</a:t>
            </a:r>
            <a:br>
              <a:rPr lang="pl-PL" b="1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6483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Działania projektowe zrealizujemy poprzez:</a:t>
            </a:r>
          </a:p>
          <a:p>
            <a:pPr lvl="1"/>
            <a:r>
              <a:rPr lang="pl-PL" dirty="0"/>
              <a:t>- Wzbogacenie nauki zawodu na kierunku pielęgniarstwo o metody symulacji medycznej, dzięki adaptacji i wyposażeniu budynków dydaktycznych oraz dodatkowe zajęcia dla studentów w CSM (minimalny wymiar 242 godzin kształcenia praktycznego w toku całych studiów).</a:t>
            </a:r>
            <a:endParaRPr lang="pl-PL" sz="2600" dirty="0"/>
          </a:p>
          <a:p>
            <a:pPr lvl="1"/>
            <a:r>
              <a:rPr lang="pl-PL" dirty="0"/>
              <a:t>- Zapewnienie wysokiej jakości potencjału dydaktycznego Uczelni poprzez szkolenia praktyczne nauczycieli akademickich oraz instruktorów z prowadzenia zajęć metodą symulacji medycznej.</a:t>
            </a:r>
            <a:endParaRPr lang="pl-PL" sz="2600" dirty="0"/>
          </a:p>
          <a:p>
            <a:pPr lvl="1"/>
            <a:endParaRPr lang="pl-PL" sz="2600" dirty="0"/>
          </a:p>
          <a:p>
            <a:pPr lvl="1"/>
            <a:endParaRPr lang="pl-PL" dirty="0"/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3124200" y="973669"/>
            <a:ext cx="6856413" cy="706964"/>
          </a:xfrm>
        </p:spPr>
        <p:txBody>
          <a:bodyPr/>
          <a:lstStyle/>
          <a:p>
            <a:r>
              <a:rPr lang="pl-PL" b="1" dirty="0"/>
              <a:t>REALIZACJA PROJEKTU</a:t>
            </a:r>
            <a:br>
              <a:rPr lang="pl-PL" b="1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5943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l-PL" dirty="0"/>
              <a:t>Wypracowanie we współpracy z podmiotem leczniczym - Partnerem projektu mechanizmów umożliwiających wzrost wysoko wykwalifikowanej kadry Pielęgniarek/Pielęgniarzy poprzez wdrożenie modelu kształcenia bazującego na technikach symulacji medycznej.</a:t>
            </a:r>
          </a:p>
          <a:p>
            <a:pPr lvl="1"/>
            <a:r>
              <a:rPr lang="pl-PL" dirty="0"/>
              <a:t>Wdrożenie programu rozwojowego uczelni, zorientowanego na poprawę jakości systemu kształcenia Pielęgniarek/Pielęgniarzy, poprzez wspieranie rozwiązań służących rozwojowi kompetencji studentów, istotnych z punktu widzenia potrzeb epidemiologicznych i demograficznych oraz bezpieczeństwa pacjentów.</a:t>
            </a:r>
          </a:p>
          <a:p>
            <a:endParaRPr lang="pl-PL" dirty="0"/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3217334" y="973138"/>
            <a:ext cx="6763280" cy="708025"/>
          </a:xfrm>
        </p:spPr>
        <p:txBody>
          <a:bodyPr/>
          <a:lstStyle/>
          <a:p>
            <a:r>
              <a:rPr lang="pl-PL" b="1" dirty="0"/>
              <a:t>REALIZACJA PROJEKTU</a:t>
            </a:r>
            <a:br>
              <a:rPr lang="pl-PL" b="1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56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58067" y="973669"/>
            <a:ext cx="8153400" cy="706964"/>
          </a:xfrm>
        </p:spPr>
        <p:txBody>
          <a:bodyPr/>
          <a:lstStyle/>
          <a:p>
            <a:r>
              <a:rPr lang="pl-PL" b="1" dirty="0"/>
              <a:t>Korzyści dla studentów PSW płynące z uczestnictwa w Projekcie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Korzyści bezpośrednie dla studentów</a:t>
            </a:r>
            <a:endParaRPr lang="pl-PL" dirty="0"/>
          </a:p>
          <a:p>
            <a:pPr lvl="1"/>
            <a:r>
              <a:rPr lang="pl-PL" dirty="0"/>
              <a:t>Szkolenie dla studentów uczelni pielęgniarskiej w ramach symulacji NW, PW, SWW,</a:t>
            </a:r>
          </a:p>
          <a:p>
            <a:pPr lvl="1"/>
            <a:r>
              <a:rPr lang="pl-PL" dirty="0"/>
              <a:t>Szkolenie dla studentów uczelni pielęgniarskiej zapoznające z metodą egzaminowani OSCE,</a:t>
            </a:r>
          </a:p>
          <a:p>
            <a:pPr lvl="1"/>
            <a:r>
              <a:rPr lang="pl-PL" dirty="0"/>
              <a:t>Warsztaty symulacyjne,</a:t>
            </a:r>
          </a:p>
          <a:p>
            <a:pPr lvl="1"/>
            <a:r>
              <a:rPr lang="pl-PL" dirty="0"/>
              <a:t>Rozbudowa PSW o MCSM (</a:t>
            </a:r>
            <a:r>
              <a:rPr lang="pl-PL" dirty="0" err="1"/>
              <a:t>Monoprofilowe</a:t>
            </a:r>
            <a:r>
              <a:rPr lang="pl-PL" dirty="0"/>
              <a:t> Centrum Symulacji Medycznych) na cele kształcenia studentów pielęgniarstwa PSW i kształcenia kadry PSW w partnerstwie z największym podmiotem leczniczym w województwie pomorskim – Copernicus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3283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Korzyści pośrednie dla studentów</a:t>
            </a:r>
            <a:endParaRPr lang="pl-PL" dirty="0"/>
          </a:p>
          <a:p>
            <a:pPr lvl="1"/>
            <a:r>
              <a:rPr lang="pl-PL" dirty="0"/>
              <a:t>Wzbogacenie nauki zawodu na kierunku pielęgniarstwo o metody symulacji medycznej, dzięki adaptacji i wyposażeniu budynków dydaktycznych oraz dodatkowe zajęcia dla studentów w CSM (minimalny wymiar 242 godzin kształcenia praktycznego w toku całych studiów).</a:t>
            </a:r>
          </a:p>
          <a:p>
            <a:pPr lvl="1"/>
            <a:r>
              <a:rPr lang="pl-PL" dirty="0"/>
              <a:t>Zapewnienie wysokiej jakości potencjału dydaktycznego Uczelni poprzez szkolenia praktyczne nauczycieli akademickich oraz instruktorów z prowadzenia zajęć metodą symulacji medycznej.</a:t>
            </a:r>
          </a:p>
          <a:p>
            <a:endParaRPr lang="pl-PL" dirty="0"/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3192462" y="964671"/>
            <a:ext cx="8212138" cy="708025"/>
          </a:xfrm>
        </p:spPr>
        <p:txBody>
          <a:bodyPr/>
          <a:lstStyle/>
          <a:p>
            <a:r>
              <a:rPr lang="pl-PL" b="1" dirty="0"/>
              <a:t>Korzyści dla studentów PSW płynące z uczestnictwa w Projekcie</a:t>
            </a:r>
          </a:p>
        </p:txBody>
      </p:sp>
    </p:spTree>
    <p:extLst>
      <p:ext uri="{BB962C8B-B14F-4D97-AF65-F5344CB8AC3E}">
        <p14:creationId xmlns:p14="http://schemas.microsoft.com/office/powerpoint/2010/main" val="399548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Korzyści pośrednie dla studentów (cd)</a:t>
            </a:r>
            <a:endParaRPr lang="pl-PL" dirty="0"/>
          </a:p>
          <a:p>
            <a:pPr lvl="1"/>
            <a:r>
              <a:rPr lang="pl-PL" dirty="0"/>
              <a:t>Wypracowanie we współpracy z podmiotem leczniczym - Partnerem projektu mechanizmów umożliwiających wzrost wysoko wykwalifikowanej kadry Pielęgniarek/Pielęgniarzy poprzez wdrożenie modelu kształcenia bazującego na technikach symulacji medycznej.</a:t>
            </a:r>
          </a:p>
          <a:p>
            <a:pPr lvl="1"/>
            <a:r>
              <a:rPr lang="pl-PL" dirty="0"/>
              <a:t>Wdrożenie programu rozwojowego uczelni, zorientowanego na poprawę jakości systemu kształcenia Pielęgniarek/Pielęgniarzy, poprzez wspieranie rozwiązań służących rozwojowi kompetencji studentów, istotnych z punktu widzenia potrzeb epidemiologicznych i demograficznych oraz bezpieczeństwa pacjentów.</a:t>
            </a:r>
          </a:p>
          <a:p>
            <a:endParaRPr lang="pl-PL" dirty="0"/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3217863" y="973138"/>
            <a:ext cx="8229070" cy="708025"/>
          </a:xfrm>
        </p:spPr>
        <p:txBody>
          <a:bodyPr/>
          <a:lstStyle/>
          <a:p>
            <a:r>
              <a:rPr lang="pl-PL" b="1" dirty="0"/>
              <a:t>Korzyści dla studentów PSW płynące z uczestnictwa w Projekcie</a:t>
            </a:r>
          </a:p>
        </p:txBody>
      </p:sp>
    </p:spTree>
    <p:extLst>
      <p:ext uri="{BB962C8B-B14F-4D97-AF65-F5344CB8AC3E}">
        <p14:creationId xmlns:p14="http://schemas.microsoft.com/office/powerpoint/2010/main" val="369810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 (sala konferencyjna)">
  <a:themeElements>
    <a:clrScheme name="Zielonożółty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7881</TotalTime>
  <Words>2077</Words>
  <Application>Microsoft Office PowerPoint</Application>
  <PresentationFormat>Widescreen</PresentationFormat>
  <Paragraphs>146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Jon (sala konferencyjna)</vt:lpstr>
      <vt:lpstr>Projekt niestandardowy</vt:lpstr>
      <vt:lpstr>Powiślańska Szkoła Wyższa  Realizowane Projekty UE </vt:lpstr>
      <vt:lpstr>PowerPoint Presentation</vt:lpstr>
      <vt:lpstr>Centrum Symulacji Medycznych w Powiślańskiej Szkole Wyższej czyli  Powiślańskie Monoprofilowe Centrum Symulacji Medycznych. </vt:lpstr>
      <vt:lpstr>INFORMACJE O PROJEKCIE </vt:lpstr>
      <vt:lpstr>REALIZACJA PROJEKTU </vt:lpstr>
      <vt:lpstr>REALIZACJA PROJEKTU </vt:lpstr>
      <vt:lpstr>Korzyści dla studentów PSW płynące z uczestnictwa w Projekcie</vt:lpstr>
      <vt:lpstr>Korzyści dla studentów PSW płynące z uczestnictwa w Projekcie</vt:lpstr>
      <vt:lpstr>Korzyści dla studentów PSW płynące z uczestnictwa w Projekcie</vt:lpstr>
      <vt:lpstr>Powiślańska Szkoła Wyższa zaprasza do udziału w projekcie Wspólnie na rzecz rozwoju Pielęgniarstwa</vt:lpstr>
      <vt:lpstr>INFORMACJE O PROJEKCIE </vt:lpstr>
      <vt:lpstr>REALIZACJA PROJEKTU </vt:lpstr>
      <vt:lpstr>REALIZACJA PROJEKTU </vt:lpstr>
      <vt:lpstr>REALIZACJA PROJEKTU </vt:lpstr>
      <vt:lpstr>EFEKTY REALIZACJI PROJEKTU</vt:lpstr>
      <vt:lpstr>Korzyści dla studentów PSW płynące z uczestnictwa w Projekcie</vt:lpstr>
      <vt:lpstr>Korzyści dla studentów PSW płynące z uczestnictwa w Projekcie</vt:lpstr>
      <vt:lpstr>Korzyści dla studentów PSW płynące z uczestnictwa w Projekcie</vt:lpstr>
      <vt:lpstr>Korzyści dla studentów PSW płynące z uczestnictwa w Projekcie</vt:lpstr>
      <vt:lpstr>Powiślańska Szkoła Wyższa zaprasza do udziału w projekcie Zintegrowana Szkoła Wyższa </vt:lpstr>
      <vt:lpstr>INFORMACJE O PROJEKCIE </vt:lpstr>
      <vt:lpstr>REALIZACJA PROJEKTU </vt:lpstr>
      <vt:lpstr>EFEKTY REALIZACJI PROJEKTU</vt:lpstr>
      <vt:lpstr>Korzyści dla studentów PSW płynące z uczestnictwa w Projekcie</vt:lpstr>
      <vt:lpstr>Korzyści dla studentów PSW płynące z uczestnictwa w Projekcie</vt:lpstr>
      <vt:lpstr>Powiślańska Szkoła Wyższa zaprasza do udziału w projekcie Dostępna i bez barier Powiślańska Szkoła Wyższa </vt:lpstr>
      <vt:lpstr>INFORMACJE O PROJEKCIE </vt:lpstr>
      <vt:lpstr>REALIZACJA PROJEKTU </vt:lpstr>
      <vt:lpstr>EFEKTY REALIZACJI PROJEKTU</vt:lpstr>
      <vt:lpstr>Korzyści dla studentów PSW płynące z uczestnictwa w Projekcie</vt:lpstr>
      <vt:lpstr>Korzyści dla studentów PSW płynące z uczestnictwa w Projekcie</vt:lpstr>
      <vt:lpstr>Powiślańska Szkoła Wyższa zaprasza do udziału w projekcie Pomorska Strefa współpracy dla rozwoju BPO</vt:lpstr>
      <vt:lpstr>INFORMACJE O PROJEKCIE </vt:lpstr>
      <vt:lpstr>REALIZACJA PROJEKTU </vt:lpstr>
      <vt:lpstr>Korzyści dla studentów PSW płynące z uczestnictwa w Projekcie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Powislanski College  in Kwidzyn</dc:title>
  <dc:creator>PSW KWIDZYN</dc:creator>
  <cp:lastModifiedBy>KSO</cp:lastModifiedBy>
  <cp:revision>70</cp:revision>
  <dcterms:created xsi:type="dcterms:W3CDTF">2018-04-19T08:48:27Z</dcterms:created>
  <dcterms:modified xsi:type="dcterms:W3CDTF">2020-09-11T10:34:51Z</dcterms:modified>
</cp:coreProperties>
</file>