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85800" y="4130640"/>
            <a:ext cx="77724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8480" y="413064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313800" y="198108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41440" y="198108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85800" y="413064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313800" y="413064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41440" y="4130640"/>
            <a:ext cx="250236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120"/>
            <a:ext cx="777240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8480" y="413064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7772400" cy="19627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E8BF366-ABE4-460F-B4D3-A7B5EBC72119}" type="slidenum"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nlinedoctranslator.com/en/?utm_source=onlinedoctranslator&amp;utm_medium=ppt&amp;utm_campaign=attributio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ole tekstowe 40"/>
          <p:cNvSpPr txBox="1"/>
          <p:nvPr/>
        </p:nvSpPr>
        <p:spPr>
          <a:xfrm>
            <a:off x="4284720" y="-360"/>
            <a:ext cx="4859280" cy="2590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Nutritional treatment in chronic renal failure;</a:t>
            </a:r>
            <a:br/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applicable standards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ole tekstowe 41"/>
          <p:cNvSpPr txBox="1"/>
          <p:nvPr/>
        </p:nvSpPr>
        <p:spPr>
          <a:xfrm>
            <a:off x="5003280" y="1773360"/>
            <a:ext cx="4140360" cy="1008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/>
          </a:bodyPr>
          <a:lstStyle/>
          <a:p>
            <a:pPr marL="342720" indent="-342720" algn="ctr" rtl="0">
              <a:lnSpc>
                <a:spcPct val="8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ctr" rtl="0">
              <a:lnSpc>
                <a:spcPct val="8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Wiesława Łysiak-Szydłowska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ctr" rtl="0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Prof. Ph.D. n. med.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0" y="0"/>
            <a:ext cx="5000000" cy="276999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rtl="0"/>
            <a:r>
              <a:rPr lang="en-US" sz="1000" dirty="0">
                <a:solidFill>
                  <a:srgbClr val="0F2B46"/>
                </a:solidFill>
                <a:effectLst/>
                <a:latin typeface="Roboto" panose="02000000000000000000" pitchFamily="2" charset="0"/>
              </a:rPr>
              <a:t>Translated from Polish to English - </a:t>
            </a:r>
            <a:r>
              <a:rPr lang="en-US" sz="1000" u="sng" dirty="0">
                <a:solidFill>
                  <a:srgbClr val="0F2B46"/>
                </a:solidFill>
                <a:effectLst/>
                <a:latin typeface="Roboto" panose="02000000000000000000" pitchFamily="2" charset="0"/>
                <a:hlinkClick r:id="rId2" tooltip="Doc Translator - www.onlinedoctranslator.com"/>
              </a:rPr>
              <a:t>www.onlinedoctranslator.com</a:t>
            </a:r>
            <a:endParaRPr lang="en-US" sz="1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ole tekstowe 65"/>
          <p:cNvSpPr txBox="1"/>
          <p:nvPr/>
        </p:nvSpPr>
        <p:spPr>
          <a:xfrm>
            <a:off x="685800" y="152280"/>
            <a:ext cx="7772400" cy="106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1" strike="noStrike" spc="-1">
                <a:solidFill>
                  <a:srgbClr val="000000"/>
                </a:solidFill>
                <a:latin typeface="Times New Roman"/>
              </a:rPr>
              <a:t>Vitamin supplementation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7" name="Tabela 66"/>
          <p:cNvGraphicFramePr/>
          <p:nvPr/>
        </p:nvGraphicFramePr>
        <p:xfrm>
          <a:off x="609480" y="1066680"/>
          <a:ext cx="7848720" cy="5725440"/>
        </p:xfrm>
        <a:graphic>
          <a:graphicData uri="http://schemas.openxmlformats.org/drawingml/2006/table">
            <a:tbl>
              <a:tblPr/>
              <a:tblGrid>
                <a:gridCol w="327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840"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Vitamin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PNN supply</a:t>
                      </a:r>
                      <a:r>
                        <a:rPr lang="pl-PL" sz="2400" b="1" strike="noStrike" spc="-1">
                          <a:solidFill>
                            <a:srgbClr val="00CC99"/>
                          </a:solidFill>
                          <a:latin typeface="Times New Roman"/>
                        </a:rPr>
                        <a:t>(healthy man)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Thiamine mg/day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1.1-1.2/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Times New Roman"/>
                        </a:rPr>
                        <a:t>1.2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Riboflavin mg/d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1.1-1.3/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Times New Roman"/>
                        </a:rPr>
                        <a:t>1.3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Biotin</a:t>
                      </a: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Symbol"/>
                          <a:ea typeface="Symbol"/>
                        </a:rPr>
                        <a:t></a:t>
                      </a: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h/d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thirty/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Times New Roman"/>
                        </a:rPr>
                        <a:t>thirty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16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Pantothenic acid mg/d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5/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Times New Roman"/>
                        </a:rPr>
                        <a:t>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Niacin mg/day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14-16/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Times New Roman"/>
                        </a:rPr>
                        <a:t>16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Pyridoxine –HCl mg/d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5-10/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Times New Roman"/>
                        </a:rPr>
                        <a:t>1.7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Vitamin B-12</a:t>
                      </a: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Symbol"/>
                          <a:ea typeface="Symbol"/>
                        </a:rPr>
                        <a:t></a:t>
                      </a: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h/d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2.4/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Times New Roman"/>
                        </a:rPr>
                        <a:t>2.4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Vitamin C mg/d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75-90/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Times New Roman"/>
                        </a:rPr>
                        <a:t>75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Folic acid mg/d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1-10/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Times New Roman"/>
                        </a:rPr>
                        <a:t>0.4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Vitamin A, K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DO NOT SUPPLEMENT/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Times New Roman"/>
                        </a:rPr>
                        <a:t>900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Symbol"/>
                          <a:ea typeface="Symbol"/>
                        </a:rPr>
                        <a:t>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Times New Roman"/>
                        </a:rPr>
                        <a:t>g; 90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Symbol"/>
                          <a:ea typeface="Symbol"/>
                        </a:rPr>
                        <a:t>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Times New Roman"/>
                        </a:rPr>
                        <a:t>g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32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Vitamin D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+/- symptoms/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Times New Roman"/>
                        </a:rPr>
                        <a:t>5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Symbol"/>
                          <a:ea typeface="Symbol"/>
                        </a:rPr>
                        <a:t></a:t>
                      </a:r>
                      <a:r>
                        <a:rPr lang="pl-PL" sz="2000" b="0" strike="noStrike" spc="-1">
                          <a:solidFill>
                            <a:srgbClr val="00CC99"/>
                          </a:solidFill>
                          <a:latin typeface="Times New Roman"/>
                        </a:rPr>
                        <a:t>g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948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CC0000"/>
                          </a:solidFill>
                          <a:latin typeface="Times New Roman"/>
                        </a:rPr>
                        <a:t>Vitamin E IU/d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CC0000"/>
                          </a:solidFill>
                          <a:latin typeface="Times New Roman"/>
                        </a:rPr>
                        <a:t>400 – 800/20?!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ole tekstowe 67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Low protein diet</a:t>
            </a:r>
            <a:br/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and phosphorus supply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9" name="Tabela 68"/>
          <p:cNvGraphicFramePr/>
          <p:nvPr/>
        </p:nvGraphicFramePr>
        <p:xfrm>
          <a:off x="685800" y="1981080"/>
          <a:ext cx="7772400" cy="310068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52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Protein supply [g/kg/d]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Phosphorus supply [mg/d]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9040">
                <a:tc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1.0 – 1.2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0.8 – 1.0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0.6 – 0.8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&lt;0.6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1,353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1,052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938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831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598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0" name="Text Box 17"/>
          <p:cNvSpPr/>
          <p:nvPr/>
        </p:nvSpPr>
        <p:spPr>
          <a:xfrm>
            <a:off x="4191120" y="5451480"/>
            <a:ext cx="49528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Nephrol. Dial. Ther. 13, 65-67, 1999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2"/>
          <p:cNvSpPr/>
          <p:nvPr/>
        </p:nvSpPr>
        <p:spPr>
          <a:xfrm>
            <a:off x="1905120" y="380880"/>
            <a:ext cx="61722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Reduced protein supply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Text Box 3"/>
          <p:cNvSpPr/>
          <p:nvPr/>
        </p:nvSpPr>
        <p:spPr>
          <a:xfrm>
            <a:off x="2057400" y="1031760"/>
            <a:ext cx="36529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 Hypoalbuminemia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Text Box 4"/>
          <p:cNvSpPr/>
          <p:nvPr/>
        </p:nvSpPr>
        <p:spPr>
          <a:xfrm>
            <a:off x="1905120" y="1676520"/>
            <a:ext cx="6705360" cy="13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4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40000"/>
              </a:lnSpc>
              <a:spcBef>
                <a:spcPts val="112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Decreased plasma volume?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40000"/>
              </a:lnSpc>
              <a:spcBef>
                <a:spcPts val="112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Decreased cardiac output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spcBef>
                <a:spcPts val="112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Text Box 5"/>
          <p:cNvSpPr/>
          <p:nvPr/>
        </p:nvSpPr>
        <p:spPr>
          <a:xfrm>
            <a:off x="5432400" y="2583000"/>
            <a:ext cx="226368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spcBef>
                <a:spcPts val="112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Reduced RBF and GFR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Text Box 7"/>
          <p:cNvSpPr/>
          <p:nvPr/>
        </p:nvSpPr>
        <p:spPr>
          <a:xfrm>
            <a:off x="365760" y="2705040"/>
            <a:ext cx="143352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Reduced RR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Text Box 8"/>
          <p:cNvSpPr/>
          <p:nvPr/>
        </p:nvSpPr>
        <p:spPr>
          <a:xfrm>
            <a:off x="304920" y="3565440"/>
            <a:ext cx="2514600" cy="58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Reduced peritubular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hydrostatic pressure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Text Box 9"/>
          <p:cNvSpPr/>
          <p:nvPr/>
        </p:nvSpPr>
        <p:spPr>
          <a:xfrm>
            <a:off x="838080" y="4915080"/>
            <a:ext cx="2362320" cy="91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Increased tubularity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reabsorption of salt and water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Text Box 10"/>
          <p:cNvSpPr/>
          <p:nvPr/>
        </p:nvSpPr>
        <p:spPr>
          <a:xfrm>
            <a:off x="4022280" y="3587760"/>
            <a:ext cx="2026440" cy="53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Increased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renin/angiotensin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Text Box 11"/>
          <p:cNvSpPr/>
          <p:nvPr/>
        </p:nvSpPr>
        <p:spPr>
          <a:xfrm>
            <a:off x="3108240" y="4686480"/>
            <a:ext cx="231120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Increased aldosterone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Text Box 12"/>
          <p:cNvSpPr/>
          <p:nvPr/>
        </p:nvSpPr>
        <p:spPr>
          <a:xfrm>
            <a:off x="6575400" y="4944960"/>
            <a:ext cx="25686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spcBef>
                <a:spcPts val="112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Reduced load of filtered water and salt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Line 13"/>
          <p:cNvSpPr/>
          <p:nvPr/>
        </p:nvSpPr>
        <p:spPr>
          <a:xfrm flipH="1">
            <a:off x="5257800" y="2971800"/>
            <a:ext cx="838080" cy="53352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Line 14"/>
          <p:cNvSpPr/>
          <p:nvPr/>
        </p:nvSpPr>
        <p:spPr>
          <a:xfrm flipH="1">
            <a:off x="4038120" y="4191120"/>
            <a:ext cx="685800" cy="53316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Line 15"/>
          <p:cNvSpPr/>
          <p:nvPr/>
        </p:nvSpPr>
        <p:spPr>
          <a:xfrm flipH="1">
            <a:off x="2514240" y="5181480"/>
            <a:ext cx="685800" cy="15264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Text Box 16"/>
          <p:cNvSpPr/>
          <p:nvPr/>
        </p:nvSpPr>
        <p:spPr>
          <a:xfrm>
            <a:off x="4632840" y="5985000"/>
            <a:ext cx="116388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Swelling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Line 17"/>
          <p:cNvSpPr/>
          <p:nvPr/>
        </p:nvSpPr>
        <p:spPr>
          <a:xfrm>
            <a:off x="3505320" y="914400"/>
            <a:ext cx="0" cy="22860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Line 18"/>
          <p:cNvSpPr/>
          <p:nvPr/>
        </p:nvSpPr>
        <p:spPr>
          <a:xfrm>
            <a:off x="3505320" y="1523880"/>
            <a:ext cx="0" cy="30492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Line 19"/>
          <p:cNvSpPr/>
          <p:nvPr/>
        </p:nvSpPr>
        <p:spPr>
          <a:xfrm flipH="1">
            <a:off x="1752120" y="2514600"/>
            <a:ext cx="762120" cy="22860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Line 20"/>
          <p:cNvSpPr/>
          <p:nvPr/>
        </p:nvSpPr>
        <p:spPr>
          <a:xfrm>
            <a:off x="1295280" y="3124080"/>
            <a:ext cx="0" cy="45720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Line 21"/>
          <p:cNvSpPr/>
          <p:nvPr/>
        </p:nvSpPr>
        <p:spPr>
          <a:xfrm>
            <a:off x="1295280" y="4191120"/>
            <a:ext cx="0" cy="76176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Line 22"/>
          <p:cNvSpPr/>
          <p:nvPr/>
        </p:nvSpPr>
        <p:spPr>
          <a:xfrm>
            <a:off x="3962520" y="2438280"/>
            <a:ext cx="1447560" cy="38124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Line 23"/>
          <p:cNvSpPr/>
          <p:nvPr/>
        </p:nvSpPr>
        <p:spPr>
          <a:xfrm>
            <a:off x="7010280" y="3048120"/>
            <a:ext cx="152640" cy="182880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Line 24"/>
          <p:cNvSpPr/>
          <p:nvPr/>
        </p:nvSpPr>
        <p:spPr>
          <a:xfrm flipH="1">
            <a:off x="5791320" y="5638680"/>
            <a:ext cx="838080" cy="45720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Line 25"/>
          <p:cNvSpPr/>
          <p:nvPr/>
        </p:nvSpPr>
        <p:spPr>
          <a:xfrm>
            <a:off x="2362320" y="5867280"/>
            <a:ext cx="2133360" cy="38124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Text Box 26"/>
          <p:cNvSpPr/>
          <p:nvPr/>
        </p:nvSpPr>
        <p:spPr>
          <a:xfrm>
            <a:off x="6844320" y="6386400"/>
            <a:ext cx="2230560" cy="33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strike="noStrike" spc="-1">
                <a:solidFill>
                  <a:srgbClr val="000000"/>
                </a:solidFill>
                <a:latin typeface="Times New Roman"/>
              </a:rPr>
              <a:t>Kidney Intl. 1973, 3, 129</a:t>
            </a:r>
            <a:endParaRPr lang="en-US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ole tekstowe 94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Low-protein diets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ole tekstowe 95"/>
          <p:cNvSpPr txBox="1"/>
          <p:nvPr/>
        </p:nvSpPr>
        <p:spPr>
          <a:xfrm>
            <a:off x="0" y="1981080"/>
            <a:ext cx="91440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Natural 0.55</a:t>
            </a:r>
            <a:r>
              <a:rPr lang="pl-PL" sz="3200" b="0" strike="noStrike" spc="-1">
                <a:solidFill>
                  <a:srgbClr val="000000"/>
                </a:solidFill>
                <a:latin typeface="Symbol"/>
                <a:ea typeface="Symbol"/>
              </a:rPr>
              <a:t></a:t>
            </a: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0.60 g/kg bw/d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B. low protein</a:t>
            </a:r>
            <a:r>
              <a:rPr lang="pl-PL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~</a:t>
            </a: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0.28 g/kg bw/d (16 – 20 g/d) – protein of unidentified quality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As above, supplemented with essential AA (His, Lys, Thr, Try) and keto- or hydroxy acids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ole tekstowe 96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Low protein diet – MDRD study</a:t>
            </a:r>
            <a:br/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(NEJM 330, 877, 1994; Clin. Nephrol. 50, 273, 1998;</a:t>
            </a:r>
            <a:br/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J. Am. Soc. Nephrol. 1999)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ole tekstowe 97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Group A – "usual protein"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 - GFR 25</a:t>
            </a:r>
            <a:r>
              <a:rPr lang="pl-PL" sz="3200" b="0" strike="noStrike" spc="-1">
                <a:solidFill>
                  <a:srgbClr val="000000"/>
                </a:solidFill>
                <a:latin typeface="Symbol"/>
                <a:ea typeface="Symbol"/>
              </a:rPr>
              <a:t></a:t>
            </a: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55ml/min/1.73m</a:t>
            </a:r>
            <a:r>
              <a:rPr lang="pl-PL" sz="3200" b="0" strike="noStrike" spc="-1" baseline="30000">
                <a:solidFill>
                  <a:srgbClr val="000000"/>
                </a:solidFill>
                <a:latin typeface="Times New Roman"/>
              </a:rPr>
              <a:t>2</a:t>
            </a: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, protein supply 1.0</a:t>
            </a:r>
            <a:r>
              <a:rPr lang="pl-PL" sz="3200" b="0" strike="noStrike" spc="-1">
                <a:solidFill>
                  <a:srgbClr val="000000"/>
                </a:solidFill>
                <a:latin typeface="Symbol"/>
                <a:ea typeface="Symbol"/>
              </a:rPr>
              <a:t></a:t>
            </a: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0.6 g/kg/d (average supply 0.73g/kg/d)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Group B – "low protein"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- GFR 13</a:t>
            </a:r>
            <a:r>
              <a:rPr lang="pl-PL" sz="3200" b="0" strike="noStrike" spc="-1">
                <a:solidFill>
                  <a:srgbClr val="000000"/>
                </a:solidFill>
                <a:latin typeface="Symbol"/>
                <a:ea typeface="Symbol"/>
              </a:rPr>
              <a:t></a:t>
            </a: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24ml/min/1.73m</a:t>
            </a:r>
            <a:r>
              <a:rPr lang="pl-PL" sz="3200" b="0" strike="noStrike" spc="-1" baseline="30000">
                <a:solidFill>
                  <a:srgbClr val="000000"/>
                </a:solidFill>
                <a:latin typeface="Times New Roman"/>
              </a:rPr>
              <a:t>2</a:t>
            </a: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, protein supply 0.6</a:t>
            </a:r>
            <a:r>
              <a:rPr lang="pl-PL" sz="3200" b="0" strike="noStrike" spc="-1">
                <a:solidFill>
                  <a:srgbClr val="000000"/>
                </a:solidFill>
                <a:latin typeface="Symbol"/>
                <a:ea typeface="Symbol"/>
              </a:rPr>
              <a:t></a:t>
            </a: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0.3 g/kg/d (+ supplementation with keto acids:</a:t>
            </a: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average supply 0.46g/kg/d</a:t>
            </a: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)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Text Box 4"/>
          <p:cNvSpPr/>
          <p:nvPr/>
        </p:nvSpPr>
        <p:spPr>
          <a:xfrm>
            <a:off x="8153280" y="228600"/>
            <a:ext cx="6858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CC0000"/>
                </a:solidFill>
                <a:latin typeface="Times New Roman"/>
              </a:rPr>
              <a:t>AND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/>
          <p:cNvPicPr/>
          <p:nvPr/>
        </p:nvPicPr>
        <p:blipFill>
          <a:blip r:embed="rId2"/>
          <a:stretch/>
        </p:blipFill>
        <p:spPr>
          <a:xfrm>
            <a:off x="838080" y="304920"/>
            <a:ext cx="7543800" cy="5410080"/>
          </a:xfrm>
          <a:prstGeom prst="rect">
            <a:avLst/>
          </a:prstGeom>
          <a:ln w="0">
            <a:noFill/>
          </a:ln>
        </p:spPr>
      </p:pic>
      <p:sp>
        <p:nvSpPr>
          <p:cNvPr id="101" name="Text Box 3"/>
          <p:cNvSpPr/>
          <p:nvPr/>
        </p:nvSpPr>
        <p:spPr>
          <a:xfrm>
            <a:off x="8367840" y="270000"/>
            <a:ext cx="6548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CC0000"/>
                </a:solidFill>
                <a:latin typeface="Times New Roman"/>
              </a:rPr>
              <a:t>A-1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Text Box 4"/>
          <p:cNvSpPr/>
          <p:nvPr/>
        </p:nvSpPr>
        <p:spPr>
          <a:xfrm>
            <a:off x="439920" y="5680080"/>
            <a:ext cx="66942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The influence of a low-protein diet on changes in GFR in CRF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/>
          <p:cNvPicPr/>
          <p:nvPr/>
        </p:nvPicPr>
        <p:blipFill>
          <a:blip r:embed="rId2"/>
          <a:stretch/>
        </p:blipFill>
        <p:spPr>
          <a:xfrm>
            <a:off x="762120" y="457200"/>
            <a:ext cx="7924680" cy="5029200"/>
          </a:xfrm>
          <a:prstGeom prst="rect">
            <a:avLst/>
          </a:prstGeom>
          <a:ln w="0">
            <a:noFill/>
          </a:ln>
        </p:spPr>
      </p:pic>
      <p:sp>
        <p:nvSpPr>
          <p:cNvPr id="104" name="Text Box 3"/>
          <p:cNvSpPr/>
          <p:nvPr/>
        </p:nvSpPr>
        <p:spPr>
          <a:xfrm>
            <a:off x="7910640" y="270000"/>
            <a:ext cx="6548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CC0000"/>
                </a:solidFill>
                <a:latin typeface="Times New Roman"/>
              </a:rPr>
              <a:t>A-2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Text Box 4"/>
          <p:cNvSpPr/>
          <p:nvPr/>
        </p:nvSpPr>
        <p:spPr>
          <a:xfrm>
            <a:off x="479520" y="6012000"/>
            <a:ext cx="71406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The impact of a low-protein diet on mortality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/>
          <p:cNvPicPr/>
          <p:nvPr/>
        </p:nvPicPr>
        <p:blipFill>
          <a:blip r:embed="rId2"/>
          <a:stretch/>
        </p:blipFill>
        <p:spPr>
          <a:xfrm>
            <a:off x="380880" y="609480"/>
            <a:ext cx="8458200" cy="4543560"/>
          </a:xfrm>
          <a:prstGeom prst="rect">
            <a:avLst/>
          </a:prstGeom>
          <a:ln w="0">
            <a:noFill/>
          </a:ln>
        </p:spPr>
      </p:pic>
      <p:sp>
        <p:nvSpPr>
          <p:cNvPr id="107" name="Text Box 3"/>
          <p:cNvSpPr/>
          <p:nvPr/>
        </p:nvSpPr>
        <p:spPr>
          <a:xfrm>
            <a:off x="267120" y="5881680"/>
            <a:ext cx="902916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The impact of a low-protein diet on mortality in CRF (Nephrol. Dial. Transpl., 2000)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ela 107"/>
          <p:cNvGraphicFramePr/>
          <p:nvPr/>
        </p:nvGraphicFramePr>
        <p:xfrm>
          <a:off x="152280" y="914400"/>
          <a:ext cx="8534520" cy="4716360"/>
        </p:xfrm>
        <a:graphic>
          <a:graphicData uri="http://schemas.openxmlformats.org/drawingml/2006/table">
            <a:tbl>
              <a:tblPr/>
              <a:tblGrid>
                <a:gridCol w="853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720">
                <a:tc>
                  <a:txBody>
                    <a:bodyPr/>
                    <a:lstStyle/>
                    <a:p>
                      <a:pPr algn="l" rtl="0">
                        <a:lnSpc>
                          <a:spcPct val="8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9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i="1" strike="noStrike" spc="-1">
                          <a:solidFill>
                            <a:srgbClr val="3333CC"/>
                          </a:solidFill>
                          <a:latin typeface="Times New Roman"/>
                        </a:rPr>
                        <a:t>Every 1-3 months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9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 Dietary consultation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90000"/>
                        </a:lnSpc>
                        <a:spcBef>
                          <a:spcPts val="499"/>
                        </a:spcBef>
                        <a:buClr>
                          <a:srgbClr val="000000"/>
                        </a:buClr>
                        <a:buFont typeface="Times New Roman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Laboratory tests: Hb, Ht, urea, creatinine, Na, K, Cl, HCO</a:t>
                      </a:r>
                      <a:r>
                        <a:rPr lang="pl-PL" sz="2000" b="0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, albumin/prealbumin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90000"/>
                        </a:lnSpc>
                        <a:spcBef>
                          <a:spcPts val="499"/>
                        </a:spcBef>
                        <a:buClr>
                          <a:srgbClr val="000000"/>
                        </a:buClr>
                        <a:buFont typeface="Times New Roman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Expected weight [%], swelling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90000"/>
                        </a:lnSpc>
                        <a:spcBef>
                          <a:spcPts val="499"/>
                        </a:spcBef>
                        <a:buClr>
                          <a:srgbClr val="000000"/>
                        </a:buClr>
                        <a:buFont typeface="Times New Roman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Weight changes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90000"/>
                        </a:lnSpc>
                        <a:spcBef>
                          <a:spcPts val="499"/>
                        </a:spcBef>
                        <a:buClr>
                          <a:srgbClr val="000000"/>
                        </a:buClr>
                        <a:buFont typeface="Times New Roman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SGA (subjective global assessment)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040">
                <a:tc>
                  <a:txBody>
                    <a:bodyPr/>
                    <a:lstStyle/>
                    <a:p>
                      <a:pPr algn="l" rtl="0">
                        <a:lnSpc>
                          <a:spcPct val="4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i="1" strike="noStrike" spc="-1">
                          <a:solidFill>
                            <a:srgbClr val="3333CC"/>
                          </a:solidFill>
                          <a:latin typeface="Times New Roman"/>
                        </a:rPr>
                        <a:t>Every 3-6 months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499"/>
                        </a:spcBef>
                        <a:buClr>
                          <a:srgbClr val="000000"/>
                        </a:buClr>
                        <a:buFont typeface="Times New Roman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Dietary consultation + 3-day food diary, nPI (g/kg/d)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120">
                <a:tc>
                  <a:txBody>
                    <a:bodyPr/>
                    <a:lstStyle/>
                    <a:p>
                      <a:pPr algn="l" rtl="0">
                        <a:lnSpc>
                          <a:spcPct val="6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i="1" strike="noStrike" spc="-1">
                          <a:solidFill>
                            <a:srgbClr val="3333CC"/>
                          </a:solidFill>
                          <a:latin typeface="Times New Roman"/>
                        </a:rPr>
                        <a:t>Every 12 months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499"/>
                        </a:spcBef>
                        <a:buClr>
                          <a:srgbClr val="000000"/>
                        </a:buClr>
                        <a:buFont typeface="Times New Roman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Laboratory tests: T-Chol, LDL-Chol, HDL-Chol, TG, homocysteine, CRP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499"/>
                        </a:spcBef>
                        <a:buClr>
                          <a:srgbClr val="000000"/>
                        </a:buClr>
                        <a:buFont typeface="Times New Roman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Anthropometric tests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9" name="Text Box 15"/>
          <p:cNvSpPr/>
          <p:nvPr/>
        </p:nvSpPr>
        <p:spPr>
          <a:xfrm>
            <a:off x="914400" y="345960"/>
            <a:ext cx="77198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3333CC"/>
                </a:solidFill>
                <a:latin typeface="Times New Roman"/>
              </a:rPr>
              <a:t>Minimum requirements for nutritional assessment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3"/>
          <p:cNvSpPr/>
          <p:nvPr/>
        </p:nvSpPr>
        <p:spPr>
          <a:xfrm>
            <a:off x="700200" y="16239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Picture 2" descr="Image"/>
          <p:cNvPicPr/>
          <p:nvPr/>
        </p:nvPicPr>
        <p:blipFill>
          <a:blip r:embed="rId2"/>
          <a:stretch/>
        </p:blipFill>
        <p:spPr>
          <a:xfrm>
            <a:off x="700200" y="1623960"/>
            <a:ext cx="7743600" cy="3610080"/>
          </a:xfrm>
          <a:prstGeom prst="rect">
            <a:avLst/>
          </a:prstGeom>
          <a:ln w="0">
            <a:noFill/>
          </a:ln>
        </p:spPr>
      </p:pic>
      <p:sp>
        <p:nvSpPr>
          <p:cNvPr id="112" name="Text Box 4"/>
          <p:cNvSpPr/>
          <p:nvPr/>
        </p:nvSpPr>
        <p:spPr>
          <a:xfrm>
            <a:off x="1035360" y="5958000"/>
            <a:ext cx="7646760" cy="398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BMI and mortality in patients with CRF (dialysis therapy). Leavey et al., 2003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ole tekstowe 44"/>
          <p:cNvSpPr txBox="1"/>
          <p:nvPr/>
        </p:nvSpPr>
        <p:spPr>
          <a:xfrm>
            <a:off x="685800" y="81219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1" strike="noStrike" spc="-1" dirty="0" err="1">
                <a:solidFill>
                  <a:srgbClr val="000000"/>
                </a:solidFill>
                <a:latin typeface="Times New Roman"/>
              </a:rPr>
              <a:t>Classification</a:t>
            </a:r>
            <a:r>
              <a:rPr lang="pl-PL" sz="3200" b="1" strike="noStrike" spc="-1" dirty="0">
                <a:solidFill>
                  <a:srgbClr val="000000"/>
                </a:solidFill>
                <a:latin typeface="Times New Roman"/>
              </a:rPr>
              <a:t> of </a:t>
            </a:r>
            <a:r>
              <a:rPr lang="pl-PL" sz="3200" b="1" strike="noStrike" spc="-1" dirty="0" err="1">
                <a:solidFill>
                  <a:srgbClr val="000000"/>
                </a:solidFill>
                <a:latin typeface="Times New Roman"/>
              </a:rPr>
              <a:t>chronic</a:t>
            </a:r>
            <a:r>
              <a:rPr lang="pl-PL" sz="3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200" b="1" strike="noStrike" spc="-1" dirty="0" err="1">
                <a:solidFill>
                  <a:srgbClr val="000000"/>
                </a:solidFill>
                <a:latin typeface="Times New Roman"/>
              </a:rPr>
              <a:t>renal</a:t>
            </a:r>
            <a:r>
              <a:rPr lang="pl-PL" sz="32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3200" b="1" strike="noStrike" spc="-1" dirty="0" err="1">
                <a:solidFill>
                  <a:srgbClr val="000000"/>
                </a:solidFill>
                <a:latin typeface="Times New Roman"/>
              </a:rPr>
              <a:t>failure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(DOQI-NKF)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46" name="Tabela 45"/>
          <p:cNvGraphicFramePr/>
          <p:nvPr>
            <p:extLst>
              <p:ext uri="{D42A27DB-BD31-4B8C-83A1-F6EECF244321}">
                <p14:modId xmlns:p14="http://schemas.microsoft.com/office/powerpoint/2010/main" val="3439541963"/>
              </p:ext>
            </p:extLst>
          </p:nvPr>
        </p:nvGraphicFramePr>
        <p:xfrm>
          <a:off x="495360" y="1224219"/>
          <a:ext cx="8153280" cy="5554524"/>
        </p:xfrm>
        <a:graphic>
          <a:graphicData uri="http://schemas.openxmlformats.org/drawingml/2006/table">
            <a:tbl>
              <a:tblPr/>
              <a:tblGrid>
                <a:gridCol w="83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80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Stage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Description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80000"/>
                        </a:lnSpc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GFR</a:t>
                      </a:r>
                      <a:endParaRPr lang="en-US" sz="28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ml/min</a:t>
                      </a:r>
                      <a:endParaRPr lang="en-US" sz="28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Action</a:t>
                      </a:r>
                      <a:endParaRPr lang="en-US" sz="28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64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80000"/>
                        </a:lnSpc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Kidney damage with normal or</a:t>
                      </a: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Symbol"/>
                          <a:ea typeface="Symbol"/>
                        </a:rPr>
                        <a:t></a:t>
                      </a: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GFR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80000"/>
                        </a:lnSpc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&gt;90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70000"/>
                        </a:lnSpc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Diagnostician</a:t>
                      </a: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ai therapy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6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Slight</a:t>
                      </a: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Symbol"/>
                          <a:ea typeface="Symbol"/>
                        </a:rPr>
                        <a:t></a:t>
                      </a: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GFR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80000"/>
                        </a:lnSpc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60-89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70000"/>
                        </a:lnSpc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Assessment of progression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16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Moderate</a:t>
                      </a: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Symbol"/>
                          <a:ea typeface="Symbol"/>
                        </a:rPr>
                        <a:t></a:t>
                      </a: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GFR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80000"/>
                        </a:lnSpc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30-59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70000"/>
                        </a:lnSpc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Assessment and treatment of complications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356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Considerable</a:t>
                      </a: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Symbol"/>
                          <a:ea typeface="Symbol"/>
                        </a:rPr>
                        <a:t></a:t>
                      </a: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GFR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80000"/>
                        </a:lnSpc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15-29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70000"/>
                        </a:lnSpc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Preparation for renal replacement therapy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44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Kidney failure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80000"/>
                        </a:lnSpc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&lt;15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70000"/>
                        </a:lnSpc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Transplant </a:t>
                      </a:r>
                      <a:r>
                        <a:rPr lang="pl-PL" sz="2800" b="0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or</a:t>
                      </a:r>
                      <a:r>
                        <a:rPr lang="pl-PL" sz="2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pl-PL" sz="2800" b="0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dialysis</a:t>
                      </a:r>
                      <a:endParaRPr lang="en-US" sz="28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/>
          <p:cNvPicPr/>
          <p:nvPr/>
        </p:nvPicPr>
        <p:blipFill>
          <a:blip r:embed="rId2"/>
          <a:stretch/>
        </p:blipFill>
        <p:spPr>
          <a:xfrm>
            <a:off x="2590920" y="0"/>
            <a:ext cx="5486400" cy="6095880"/>
          </a:xfrm>
          <a:prstGeom prst="rect">
            <a:avLst/>
          </a:prstGeom>
          <a:ln w="0">
            <a:noFill/>
          </a:ln>
        </p:spPr>
      </p:pic>
      <p:sp>
        <p:nvSpPr>
          <p:cNvPr id="114" name="Text Box 3"/>
          <p:cNvSpPr/>
          <p:nvPr/>
        </p:nvSpPr>
        <p:spPr>
          <a:xfrm>
            <a:off x="2666880" y="6060960"/>
            <a:ext cx="533412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BMI and lean body mass (www.dana.farber.org)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ole tekstowe 114"/>
          <p:cNvSpPr txBox="1"/>
          <p:nvPr/>
        </p:nvSpPr>
        <p:spPr>
          <a:xfrm>
            <a:off x="685800" y="0"/>
            <a:ext cx="7772400" cy="1828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1" strike="noStrike" spc="-1">
                <a:solidFill>
                  <a:srgbClr val="000000"/>
                </a:solidFill>
                <a:latin typeface="Times New Roman"/>
              </a:rPr>
              <a:t>The function of diet in CRF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ole tekstowe 115"/>
          <p:cNvSpPr txBox="1"/>
          <p:nvPr/>
        </p:nvSpPr>
        <p:spPr>
          <a:xfrm>
            <a:off x="533520" y="1295280"/>
            <a:ext cx="7772400" cy="5105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Providing optimal amounts of nutrients and preventing malnutrition - maintaining lean body mass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7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Limiting the amount of end products of metabolism: phosphorus, sodium, fluids, urea - maintaining biochemical blood parameters close to physiology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7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Preventing the development of complications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742680" lvl="1" indent="-285480" algn="l" rtl="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atherosclerotic changes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742680" lvl="1" indent="-285480" algn="l" rtl="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anemia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742680" lvl="1" indent="-285480" algn="l" rtl="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osteoporosis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7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It gave a sense of freedom and allowed for a good quality of life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protein cartoons, protein cartoon, protein picture, protein pictures, protein image, protein images, protein illustration, protein illustrations"/>
          <p:cNvPicPr/>
          <p:nvPr/>
        </p:nvPicPr>
        <p:blipFill>
          <a:blip r:embed="rId2"/>
          <a:srcRect t="12017"/>
          <a:stretch/>
        </p:blipFill>
        <p:spPr>
          <a:xfrm>
            <a:off x="457200" y="228600"/>
            <a:ext cx="8305920" cy="6400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Dash Diet Pyramid"/>
          <p:cNvPicPr/>
          <p:nvPr/>
        </p:nvPicPr>
        <p:blipFill>
          <a:blip r:embed="rId2"/>
          <a:stretch/>
        </p:blipFill>
        <p:spPr>
          <a:xfrm>
            <a:off x="1066680" y="0"/>
            <a:ext cx="7086600" cy="6172200"/>
          </a:xfrm>
          <a:prstGeom prst="rect">
            <a:avLst/>
          </a:prstGeom>
          <a:ln w="0">
            <a:noFill/>
          </a:ln>
        </p:spPr>
      </p:pic>
      <p:sp>
        <p:nvSpPr>
          <p:cNvPr id="119" name="Text Box 3"/>
          <p:cNvSpPr/>
          <p:nvPr/>
        </p:nvSpPr>
        <p:spPr>
          <a:xfrm>
            <a:off x="4876920" y="6095880"/>
            <a:ext cx="21733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DASH pyramid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ole tekstowe 119"/>
          <p:cNvSpPr txBox="1"/>
          <p:nvPr/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1" strike="noStrike" spc="-1">
                <a:solidFill>
                  <a:srgbClr val="000000"/>
                </a:solidFill>
                <a:latin typeface="Times New Roman"/>
              </a:rPr>
              <a:t>DASH recommendations – 2000 kcal/day diet</a:t>
            </a:r>
            <a:br/>
            <a:r>
              <a:rPr lang="pl-PL" sz="3200" b="1" strike="noStrike" spc="-1">
                <a:solidFill>
                  <a:srgbClr val="3333CC"/>
                </a:solidFill>
                <a:latin typeface="Times New Roman"/>
              </a:rPr>
              <a:t>D</a:t>
            </a:r>
            <a:r>
              <a:rPr lang="pl-PL" sz="3200" b="1" strike="noStrike" spc="-1">
                <a:solidFill>
                  <a:srgbClr val="000000"/>
                </a:solidFill>
                <a:latin typeface="Times New Roman"/>
              </a:rPr>
              <a:t>ietary</a:t>
            </a:r>
            <a:r>
              <a:rPr lang="pl-PL" sz="3200" b="1" strike="noStrike" spc="-1">
                <a:solidFill>
                  <a:srgbClr val="3333CC"/>
                </a:solidFill>
                <a:latin typeface="Times New Roman"/>
              </a:rPr>
              <a:t>AND</a:t>
            </a:r>
            <a:r>
              <a:rPr lang="pl-PL" sz="3200" b="1" strike="noStrike" spc="-1">
                <a:solidFill>
                  <a:srgbClr val="000000"/>
                </a:solidFill>
                <a:latin typeface="Times New Roman"/>
              </a:rPr>
              <a:t>pproah that</a:t>
            </a:r>
            <a:r>
              <a:rPr lang="pl-PL" sz="3200" b="1" strike="noStrike" spc="-1">
                <a:solidFill>
                  <a:srgbClr val="3333CC"/>
                </a:solidFill>
                <a:latin typeface="Times New Roman"/>
              </a:rPr>
              <a:t>S</a:t>
            </a:r>
            <a:r>
              <a:rPr lang="pl-PL" sz="3200" b="1" strike="noStrike" spc="-1">
                <a:solidFill>
                  <a:srgbClr val="000000"/>
                </a:solidFill>
                <a:latin typeface="Times New Roman"/>
              </a:rPr>
              <a:t>top</a:t>
            </a:r>
            <a:r>
              <a:rPr lang="pl-PL" sz="3200" b="1" strike="noStrike" spc="-1">
                <a:solidFill>
                  <a:srgbClr val="3333CC"/>
                </a:solidFill>
                <a:latin typeface="Times New Roman"/>
              </a:rPr>
              <a:t>H</a:t>
            </a:r>
            <a:r>
              <a:rPr lang="pl-PL" sz="3200" b="1" strike="noStrike" spc="-1">
                <a:solidFill>
                  <a:srgbClr val="000000"/>
                </a:solidFill>
                <a:latin typeface="Times New Roman"/>
              </a:rPr>
              <a:t>ypertension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21" name="Tabela 120"/>
          <p:cNvGraphicFramePr/>
          <p:nvPr/>
        </p:nvGraphicFramePr>
        <p:xfrm>
          <a:off x="-76320" y="1295280"/>
          <a:ext cx="9220320" cy="6267120"/>
        </p:xfrm>
        <a:graphic>
          <a:graphicData uri="http://schemas.openxmlformats.org/drawingml/2006/table">
            <a:tbl>
              <a:tblPr/>
              <a:tblGrid>
                <a:gridCol w="35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64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Food group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Number of servings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Portion size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320"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Cereals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6 - 8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 slice of bread, 28 g of flakes,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½ cup of cooked rice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20"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Vegetables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4 - 5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 cup of raw, ½ cup of cooked, ½ cup of vegetable juice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440"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Fruit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4 - 5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 medium size, ¼ cup dried, ½ cup fresh or juice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20"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Fat-free dairy products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2 - 3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 cup or 40g of cheese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20"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Lean meat (poultry or fish)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&lt;6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28 g of cooked meat or 1 egg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440"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Nuts, grains, beans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 – 5 /week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1/3 cup of nuts, 2 teaspoons of peanut butter, ½ cup of cooked legumes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920"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Fats, oils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2 - 3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 teaspoon (2 teaspoons of salad dressing)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7320"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Sweets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&lt;5/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week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 teaspoon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28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e 2"/>
          <p:cNvSpPr/>
          <p:nvPr/>
        </p:nvSpPr>
        <p:spPr>
          <a:xfrm flipH="1">
            <a:off x="0" y="0"/>
            <a:ext cx="4648320" cy="68580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Line 3"/>
          <p:cNvSpPr/>
          <p:nvPr/>
        </p:nvSpPr>
        <p:spPr>
          <a:xfrm>
            <a:off x="4648320" y="0"/>
            <a:ext cx="4495680" cy="6858000"/>
          </a:xfrm>
          <a:prstGeom prst="line">
            <a:avLst/>
          </a:prstGeom>
          <a:ln w="76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Line 4"/>
          <p:cNvSpPr/>
          <p:nvPr/>
        </p:nvSpPr>
        <p:spPr>
          <a:xfrm>
            <a:off x="609480" y="5943600"/>
            <a:ext cx="792504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Line 5"/>
          <p:cNvSpPr/>
          <p:nvPr/>
        </p:nvSpPr>
        <p:spPr>
          <a:xfrm>
            <a:off x="1295280" y="4952880"/>
            <a:ext cx="6629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Line 6"/>
          <p:cNvSpPr/>
          <p:nvPr/>
        </p:nvSpPr>
        <p:spPr>
          <a:xfrm>
            <a:off x="2590920" y="3048120"/>
            <a:ext cx="40384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Line 7"/>
          <p:cNvSpPr/>
          <p:nvPr/>
        </p:nvSpPr>
        <p:spPr>
          <a:xfrm>
            <a:off x="3886200" y="1295280"/>
            <a:ext cx="1600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Text Box 8"/>
          <p:cNvSpPr/>
          <p:nvPr/>
        </p:nvSpPr>
        <p:spPr>
          <a:xfrm>
            <a:off x="4038480" y="380880"/>
            <a:ext cx="1219320" cy="859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1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1" strike="noStrike" spc="-1">
                <a:solidFill>
                  <a:srgbClr val="000000"/>
                </a:solidFill>
                <a:latin typeface="Tahoma"/>
              </a:rPr>
              <a:t> FATS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 oil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 butter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 margarine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 Mayonnaise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 Tatar sauce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salad dressing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Text Box 9"/>
          <p:cNvSpPr/>
          <p:nvPr/>
        </p:nvSpPr>
        <p:spPr>
          <a:xfrm>
            <a:off x="5410080" y="457200"/>
            <a:ext cx="2590920" cy="40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from 6 to 8 servings/day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1 serving = 1 teaspoon (5ml) to 1 tablespoon (15ml)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Text Box 10"/>
          <p:cNvSpPr/>
          <p:nvPr/>
        </p:nvSpPr>
        <p:spPr>
          <a:xfrm>
            <a:off x="3352680" y="1371600"/>
            <a:ext cx="2743200" cy="126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1" strike="noStrike" spc="-1">
                <a:solidFill>
                  <a:srgbClr val="000000"/>
                </a:solidFill>
                <a:latin typeface="Tahoma"/>
              </a:rPr>
              <a:t>MILK PRODUCTS*</a:t>
            </a:r>
            <a:r>
              <a:rPr lang="pl-PL" sz="800" b="1" strike="noStrike" spc="-1">
                <a:solidFill>
                  <a:srgbClr val="000000"/>
                </a:solidFill>
                <a:latin typeface="Tahoma"/>
                <a:ea typeface="Arial"/>
              </a:rPr>
              <a:t>*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 milk or yogurt ½ cup = 8 tbsp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 ice cream or sorbet ½ cup = 8 tablespoons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 cottage cheese = 2 tablespoons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 condensed milk ¼ cup = 60 ml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sour cream ¼ cup = 4 tablespoons = 12 teaspoons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Text Box 11"/>
          <p:cNvSpPr/>
          <p:nvPr/>
        </p:nvSpPr>
        <p:spPr>
          <a:xfrm>
            <a:off x="6095880" y="1905120"/>
            <a:ext cx="304812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portion limit from 56 to 112 grams/day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Text Box 12"/>
          <p:cNvSpPr/>
          <p:nvPr/>
        </p:nvSpPr>
        <p:spPr>
          <a:xfrm>
            <a:off x="228600" y="228600"/>
            <a:ext cx="3733920" cy="81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Tahoma"/>
              </a:rPr>
              <a:t>FOOD PYRAMID FOR PEOPLE ON DIALYSIS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0" strike="noStrike" spc="-1">
                <a:solidFill>
                  <a:srgbClr val="000000"/>
                </a:solidFill>
                <a:latin typeface="Tahoma"/>
              </a:rPr>
              <a:t>Low sodium</a:t>
            </a:r>
            <a:r>
              <a:rPr lang="pl-PL" sz="1000" b="0" strike="noStrike" spc="-1">
                <a:solidFill>
                  <a:srgbClr val="000000"/>
                </a:solidFill>
                <a:latin typeface="Tahoma"/>
                <a:ea typeface="Arial"/>
              </a:rPr>
              <a:t>•</a:t>
            </a:r>
            <a:r>
              <a:rPr lang="pl-PL" sz="1000" b="0" strike="noStrike" spc="-1">
                <a:solidFill>
                  <a:srgbClr val="000000"/>
                </a:solidFill>
                <a:latin typeface="Tahoma"/>
              </a:rPr>
              <a:t>Low potassium • Low phosphate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i="1" strike="noStrike" spc="-1">
                <a:solidFill>
                  <a:srgbClr val="000000"/>
                </a:solidFill>
                <a:latin typeface="Tahoma"/>
              </a:rPr>
              <a:t>Adapted from Cooking for David: A Cilinary Dialysis Cookbook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Text Box 13"/>
          <p:cNvSpPr/>
          <p:nvPr/>
        </p:nvSpPr>
        <p:spPr>
          <a:xfrm>
            <a:off x="1143000" y="1066680"/>
            <a:ext cx="2209680" cy="55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0" i="1" strike="noStrike" spc="-1">
                <a:solidFill>
                  <a:srgbClr val="000000"/>
                </a:solidFill>
                <a:latin typeface="Tahoma"/>
              </a:rPr>
              <a:t>Symbol</a:t>
            </a:r>
            <a:r>
              <a:rPr lang="pl-PL" sz="1000" b="1" i="1" strike="noStrike" spc="-1">
                <a:solidFill>
                  <a:srgbClr val="000000"/>
                </a:solidFill>
                <a:latin typeface="Tahoma"/>
              </a:rPr>
              <a:t> </a:t>
            </a:r>
            <a:r>
              <a:rPr lang="pl-PL" sz="1000" b="1" i="1" strike="noStrike" spc="-1">
                <a:solidFill>
                  <a:srgbClr val="000000"/>
                </a:solidFill>
                <a:latin typeface="Tahoma"/>
                <a:ea typeface="Arial"/>
              </a:rPr>
              <a:t>*</a:t>
            </a:r>
            <a:r>
              <a:rPr lang="pl-PL" sz="1000" b="1" i="1" strike="noStrike" spc="-1">
                <a:solidFill>
                  <a:srgbClr val="000000"/>
                </a:solidFill>
                <a:latin typeface="Tahoma"/>
              </a:rPr>
              <a:t> </a:t>
            </a:r>
            <a:r>
              <a:rPr lang="pl-PL" sz="1000" b="0" i="1" strike="noStrike" spc="-1">
                <a:solidFill>
                  <a:srgbClr val="000000"/>
                </a:solidFill>
                <a:latin typeface="Tahoma"/>
              </a:rPr>
              <a:t>identifies high-sodium foods that need to be limited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Text Box 14"/>
          <p:cNvSpPr/>
          <p:nvPr/>
        </p:nvSpPr>
        <p:spPr>
          <a:xfrm>
            <a:off x="2286000" y="3200400"/>
            <a:ext cx="5029200" cy="228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1" strike="noStrike" spc="-1">
                <a:solidFill>
                  <a:srgbClr val="000000"/>
                </a:solidFill>
                <a:latin typeface="Tahoma"/>
              </a:rPr>
              <a:t>LOW POTASSIUM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1" strike="noStrike" spc="-1">
                <a:solidFill>
                  <a:srgbClr val="000000"/>
                </a:solidFill>
                <a:latin typeface="Tahoma"/>
              </a:rPr>
              <a:t>VEGETABLES FRUITS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7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sprouts, peppers, green beans, apples, apple sauce, blueberries, cherries,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7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Cabbage, Carrots, Cucumbers, Eggplant (Eggplant), Cherries, Grapes, Tangerines, Plums,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7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Cauliflower, Onion, Vegetable Juice, Radish, Lettuce, Pineapples, Peaches, Watermelon, Canned Pears,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7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 Fruit Cocktail, Grapefruit (1/2 small)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7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7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1" strike="noStrike" spc="-1">
                <a:solidFill>
                  <a:srgbClr val="000000"/>
                </a:solidFill>
                <a:latin typeface="Tahoma"/>
              </a:rPr>
              <a:t>HIGH PHOSPHATE</a:t>
            </a:r>
            <a:r>
              <a:rPr lang="pl-PL" sz="800" b="1" strike="noStrike" spc="-1">
                <a:solidFill>
                  <a:srgbClr val="000000"/>
                </a:solidFill>
                <a:latin typeface="Tahoma"/>
                <a:ea typeface="Arial"/>
              </a:rPr>
              <a:t>**</a:t>
            </a:r>
            <a:r>
              <a:rPr lang="pl-PL" sz="800" b="1" strike="noStrike" spc="-1">
                <a:solidFill>
                  <a:srgbClr val="000000"/>
                </a:solidFill>
                <a:latin typeface="Tahoma"/>
              </a:rPr>
              <a:t>FRUIT JUICES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7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1" strike="noStrike" spc="-1">
                <a:solidFill>
                  <a:srgbClr val="000000"/>
                </a:solidFill>
                <a:latin typeface="Tahoma"/>
              </a:rPr>
              <a:t> </a:t>
            </a: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Corn,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7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Green Peas, Cranberry, Raspberry, Apple, Grape,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7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Mushroom Lemonade, Pear or Peach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7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7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Text Box 15"/>
          <p:cNvSpPr/>
          <p:nvPr/>
        </p:nvSpPr>
        <p:spPr>
          <a:xfrm>
            <a:off x="457200" y="3048120"/>
            <a:ext cx="1523880" cy="40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from 2 to 3 servings/day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1 serving = ½ cup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Text Box 16"/>
          <p:cNvSpPr/>
          <p:nvPr/>
        </p:nvSpPr>
        <p:spPr>
          <a:xfrm>
            <a:off x="6858000" y="3124080"/>
            <a:ext cx="2133720" cy="52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from 2 to 3 servings/day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1 serving = 1 small piece or ½ cup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Text Box 17"/>
          <p:cNvSpPr/>
          <p:nvPr/>
        </p:nvSpPr>
        <p:spPr>
          <a:xfrm>
            <a:off x="7696080" y="4267080"/>
            <a:ext cx="1600200" cy="40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1 to 2 servings of juice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1 serving = ½ cup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Text Box 18"/>
          <p:cNvSpPr/>
          <p:nvPr/>
        </p:nvSpPr>
        <p:spPr>
          <a:xfrm>
            <a:off x="1295280" y="4952880"/>
            <a:ext cx="6553440" cy="120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1" strike="noStrike" spc="-1">
                <a:solidFill>
                  <a:srgbClr val="000000"/>
                </a:solidFill>
                <a:latin typeface="Tahoma"/>
              </a:rPr>
              <a:t>BREAD GRAINS AND CEREALS CRACKERS AND SNACKS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5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Sourdough bread Rice or Pasta (8 tablespoons) Cookies, Waffles, Shortcrust Pastries,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5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White bread, Oat flakes (8 tablespoons), Biscuits, Fruit patties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5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Sweet Rolls, Prepared Rice (16 tablespoons), Pancakes, Apple pie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5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Bagels</a:t>
            </a:r>
            <a:r>
              <a:rPr lang="pl-PL" sz="800" b="0" strike="noStrike" spc="-1">
                <a:solidFill>
                  <a:srgbClr val="000000"/>
                </a:solidFill>
                <a:latin typeface="Tahoma"/>
                <a:ea typeface="Arial"/>
              </a:rPr>
              <a:t>*</a:t>
            </a: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Cereal Flakes (12 tablespoons)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5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Pita (avoid bran, nuts)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5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Donuts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Text Box 19"/>
          <p:cNvSpPr/>
          <p:nvPr/>
        </p:nvSpPr>
        <p:spPr>
          <a:xfrm>
            <a:off x="0" y="4876920"/>
            <a:ext cx="1295280" cy="707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From 6 to 10 servings/day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1 serving = 1 slice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 or approx. 28g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Text Box 20"/>
          <p:cNvSpPr/>
          <p:nvPr/>
        </p:nvSpPr>
        <p:spPr>
          <a:xfrm>
            <a:off x="0" y="5791320"/>
            <a:ext cx="685800" cy="580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¼ cup = 28 grams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Text Box 21"/>
          <p:cNvSpPr/>
          <p:nvPr/>
        </p:nvSpPr>
        <p:spPr>
          <a:xfrm>
            <a:off x="8458200" y="5638680"/>
            <a:ext cx="838080" cy="33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  <a:ea typeface="Arial"/>
              </a:rPr>
              <a:t>**</a:t>
            </a: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From 140 to 280g/day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Text Box 22"/>
          <p:cNvSpPr/>
          <p:nvPr/>
        </p:nvSpPr>
        <p:spPr>
          <a:xfrm>
            <a:off x="685800" y="5943600"/>
            <a:ext cx="8229600" cy="79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7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1" strike="noStrike" spc="-1">
                <a:solidFill>
                  <a:srgbClr val="000000"/>
                </a:solidFill>
                <a:latin typeface="Tahoma"/>
              </a:rPr>
              <a:t>HIGH PROTEIN PRODUCTS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7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1" strike="noStrike" spc="-1">
                <a:solidFill>
                  <a:srgbClr val="000000"/>
                </a:solidFill>
                <a:latin typeface="Tahoma"/>
                <a:ea typeface="Arial"/>
              </a:rPr>
              <a:t>*</a:t>
            </a:r>
            <a:r>
              <a:rPr lang="pl-PL" sz="800" b="1" strike="noStrike" spc="-1">
                <a:solidFill>
                  <a:srgbClr val="000000"/>
                </a:solidFill>
                <a:latin typeface="Tahoma"/>
              </a:rPr>
              <a:t>PROCESSED MEAT FRESH MEAT OTHER HIGH PROTEIN PRODUCTS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7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  <a:ea typeface="Arial"/>
              </a:rPr>
              <a:t>*</a:t>
            </a: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Sliced ​​Meat,</a:t>
            </a:r>
            <a:r>
              <a:rPr lang="pl-PL" sz="800" b="0" strike="noStrike" spc="-1">
                <a:solidFill>
                  <a:srgbClr val="000000"/>
                </a:solidFill>
                <a:latin typeface="Tahoma"/>
                <a:ea typeface="Arial"/>
              </a:rPr>
              <a:t>*</a:t>
            </a: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Roast beef,</a:t>
            </a:r>
            <a:r>
              <a:rPr lang="pl-PL" sz="800" b="0" strike="noStrike" spc="-1">
                <a:solidFill>
                  <a:srgbClr val="000000"/>
                </a:solidFill>
                <a:latin typeface="Tahoma"/>
                <a:ea typeface="Arial"/>
              </a:rPr>
              <a:t>*</a:t>
            </a: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Ham, *Turkey, Beef, Pork, Lamb, Low Cholesterol Egg Products, Eggs,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7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*Chicken *Canned Tuna,</a:t>
            </a:r>
            <a:r>
              <a:rPr lang="pl-PL" sz="800" b="0" strike="noStrike" spc="-1">
                <a:solidFill>
                  <a:srgbClr val="000000"/>
                </a:solidFill>
                <a:latin typeface="Tahoma"/>
                <a:ea typeface="Arial"/>
              </a:rPr>
              <a:t>*</a:t>
            </a: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Salmon Turkey, Fish, Seafood</a:t>
            </a:r>
            <a:r>
              <a:rPr lang="pl-PL" sz="800" b="0" strike="noStrike" spc="-1">
                <a:solidFill>
                  <a:srgbClr val="000000"/>
                </a:solidFill>
                <a:latin typeface="Tahoma"/>
                <a:ea typeface="Arial"/>
              </a:rPr>
              <a:t>*</a:t>
            </a:r>
            <a:r>
              <a:rPr lang="pl-PL" sz="800" b="0" strike="noStrike" spc="-1">
                <a:solidFill>
                  <a:srgbClr val="000000"/>
                </a:solidFill>
                <a:latin typeface="Tahoma"/>
              </a:rPr>
              <a:t>Cottage cheese, Tofu, Vegetarian meat analogues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Text Box 23"/>
          <p:cNvSpPr/>
          <p:nvPr/>
        </p:nvSpPr>
        <p:spPr>
          <a:xfrm>
            <a:off x="1219320" y="6629400"/>
            <a:ext cx="754380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" b="1" strike="noStrike" spc="-1">
                <a:solidFill>
                  <a:srgbClr val="000000"/>
                </a:solidFill>
                <a:latin typeface="Tahoma"/>
                <a:ea typeface="Arial"/>
              </a:rPr>
              <a:t>**</a:t>
            </a:r>
            <a:r>
              <a:rPr lang="pl-PL" sz="800" b="1" strike="noStrike" spc="-1">
                <a:solidFill>
                  <a:srgbClr val="000000"/>
                </a:solidFill>
                <a:latin typeface="Tahoma"/>
              </a:rPr>
              <a:t>Protein portions vary depending on your weight, height and nutritional needs.</a:t>
            </a:r>
            <a:endParaRPr lang="en-US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Line 24"/>
          <p:cNvSpPr/>
          <p:nvPr/>
        </p:nvSpPr>
        <p:spPr>
          <a:xfrm>
            <a:off x="3809880" y="1295280"/>
            <a:ext cx="1526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Łącznik prosty 4"/>
          <p:cNvSpPr/>
          <p:nvPr/>
        </p:nvSpPr>
        <p:spPr>
          <a:xfrm>
            <a:off x="0" y="0"/>
            <a:ext cx="9144000" cy="68580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Łącznik prosty 7"/>
          <p:cNvSpPr/>
          <p:nvPr/>
        </p:nvSpPr>
        <p:spPr>
          <a:xfrm flipH="1">
            <a:off x="0" y="0"/>
            <a:ext cx="9144000" cy="6858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Elipsa 9"/>
          <p:cNvSpPr/>
          <p:nvPr/>
        </p:nvSpPr>
        <p:spPr>
          <a:xfrm>
            <a:off x="3214800" y="2286000"/>
            <a:ext cx="2786040" cy="2428920"/>
          </a:xfrm>
          <a:prstGeom prst="ellips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pole tekstowe 6"/>
          <p:cNvSpPr/>
          <p:nvPr/>
        </p:nvSpPr>
        <p:spPr>
          <a:xfrm>
            <a:off x="2209680" y="142920"/>
            <a:ext cx="541044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1" strike="noStrike" spc="-1">
                <a:solidFill>
                  <a:srgbClr val="3333CC"/>
                </a:solidFill>
                <a:latin typeface="Arial"/>
                <a:ea typeface="Arial"/>
              </a:rPr>
              <a:t>LIMIT OR AVOID THESE PRODUCTS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ole tekstowe 8"/>
          <p:cNvSpPr/>
          <p:nvPr/>
        </p:nvSpPr>
        <p:spPr>
          <a:xfrm>
            <a:off x="2286000" y="500040"/>
            <a:ext cx="1357200" cy="100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CF259A"/>
                </a:solidFill>
                <a:latin typeface="Arial"/>
                <a:ea typeface="Arial"/>
              </a:rPr>
              <a:t>MILK PRODUCTS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Milk 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Yogurt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Cheese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Ice-cream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ole tekstowe 13"/>
          <p:cNvSpPr/>
          <p:nvPr/>
        </p:nvSpPr>
        <p:spPr>
          <a:xfrm>
            <a:off x="4429080" y="500040"/>
            <a:ext cx="1143000" cy="85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CF259A"/>
                </a:solidFill>
                <a:latin typeface="Arial"/>
                <a:ea typeface="Arial"/>
              </a:rPr>
              <a:t>VEGETABLES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Cereals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Green peas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Mushrooms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ole tekstowe 14"/>
          <p:cNvSpPr/>
          <p:nvPr/>
        </p:nvSpPr>
        <p:spPr>
          <a:xfrm>
            <a:off x="5500800" y="500040"/>
            <a:ext cx="1571400" cy="1159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CF259A"/>
                </a:solidFill>
                <a:latin typeface="Arial"/>
                <a:ea typeface="Arial"/>
              </a:rPr>
              <a:t>DRINKS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Coca-Cola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Pepsi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Cherry Cola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Drinking chocolate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Beer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Coffee with milk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rostokąt 15"/>
          <p:cNvSpPr/>
          <p:nvPr/>
        </p:nvSpPr>
        <p:spPr>
          <a:xfrm>
            <a:off x="3071880" y="1500120"/>
            <a:ext cx="3000240" cy="85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CF259A"/>
                </a:solidFill>
                <a:latin typeface="Arial"/>
                <a:ea typeface="Arial"/>
              </a:rPr>
              <a:t>OTHER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Sardines, Liver Nuts, Peanut butter, Seeds, Grains, Dried fruit, Chocolate, Avocado, Whole grain products, Buckwheat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pole tekstowe 16"/>
          <p:cNvSpPr/>
          <p:nvPr/>
        </p:nvSpPr>
        <p:spPr>
          <a:xfrm>
            <a:off x="3643200" y="2500200"/>
            <a:ext cx="1928880" cy="701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1" strike="noStrike" spc="-1">
                <a:solidFill>
                  <a:srgbClr val="C00000"/>
                </a:solidFill>
                <a:latin typeface="Arial"/>
                <a:ea typeface="Arial"/>
              </a:rPr>
              <a:t>HIGH-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1" strike="noStrike" spc="-1">
                <a:solidFill>
                  <a:srgbClr val="C00000"/>
                </a:solidFill>
                <a:latin typeface="Arial"/>
                <a:ea typeface="Arial"/>
              </a:rPr>
              <a:t>-PHOSPHATE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1" strike="noStrike" spc="-1">
                <a:solidFill>
                  <a:srgbClr val="C00000"/>
                </a:solidFill>
                <a:latin typeface="Arial"/>
                <a:ea typeface="Arial"/>
              </a:rPr>
              <a:t>AFTER</a:t>
            </a:r>
            <a:r>
              <a:rPr lang="pl-PL" sz="1400" b="1" strike="noStrike" spc="-1" baseline="-25000">
                <a:solidFill>
                  <a:srgbClr val="C00000"/>
                </a:solidFill>
                <a:latin typeface="Arial"/>
                <a:ea typeface="Arial"/>
              </a:rPr>
              <a:t>4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ole tekstowe 17"/>
          <p:cNvSpPr/>
          <p:nvPr/>
        </p:nvSpPr>
        <p:spPr>
          <a:xfrm>
            <a:off x="4857840" y="3357720"/>
            <a:ext cx="92844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1" i="1" strike="noStrike" spc="-1">
                <a:solidFill>
                  <a:srgbClr val="ED5D1D"/>
                </a:solidFill>
                <a:latin typeface="Calibri"/>
                <a:ea typeface="Arial"/>
              </a:rPr>
              <a:t>ATTENTION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ole tekstowe 18"/>
          <p:cNvSpPr/>
          <p:nvPr/>
        </p:nvSpPr>
        <p:spPr>
          <a:xfrm>
            <a:off x="3143160" y="3214800"/>
            <a:ext cx="1357560" cy="672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1" strike="noStrike" spc="-1">
                <a:solidFill>
                  <a:srgbClr val="C00000"/>
                </a:solidFill>
                <a:latin typeface="Arial"/>
                <a:ea typeface="Arial"/>
              </a:rPr>
              <a:t>HIGH-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1" strike="noStrike" spc="-1">
                <a:solidFill>
                  <a:srgbClr val="C00000"/>
                </a:solidFill>
                <a:latin typeface="Arial"/>
                <a:ea typeface="Arial"/>
              </a:rPr>
              <a:t>-SODIUM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1" strike="noStrike" spc="-1">
                <a:solidFill>
                  <a:srgbClr val="C00000"/>
                </a:solidFill>
                <a:latin typeface="Arial"/>
                <a:ea typeface="Arial"/>
              </a:rPr>
              <a:t>On</a:t>
            </a:r>
            <a:r>
              <a:rPr lang="pl-PL" sz="1400" b="1" strike="noStrike" spc="-1" baseline="30000">
                <a:solidFill>
                  <a:srgbClr val="C00000"/>
                </a:solidFill>
                <a:latin typeface="Arial"/>
                <a:ea typeface="Arial"/>
              </a:rPr>
              <a:t>+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ole tekstowe 19"/>
          <p:cNvSpPr/>
          <p:nvPr/>
        </p:nvSpPr>
        <p:spPr>
          <a:xfrm>
            <a:off x="4002840" y="3857760"/>
            <a:ext cx="1206360" cy="672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1" strike="noStrike" spc="-1">
                <a:solidFill>
                  <a:srgbClr val="C00000"/>
                </a:solidFill>
                <a:latin typeface="Arial"/>
                <a:ea typeface="Arial"/>
              </a:rPr>
              <a:t>HIGH-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 b="1" strike="noStrike" spc="-1">
                <a:solidFill>
                  <a:srgbClr val="C00000"/>
                </a:solidFill>
                <a:latin typeface="Arial"/>
                <a:ea typeface="Arial"/>
              </a:rPr>
              <a:t>-POTASSIUM</a:t>
            </a:r>
            <a:r>
              <a:rPr lang="pl-PL" sz="1200" b="1" u="sng" strike="noStrike" spc="-1">
                <a:solidFill>
                  <a:srgbClr val="C00000"/>
                </a:solidFill>
                <a:uFillTx/>
                <a:latin typeface="Arial"/>
                <a:ea typeface="Arial"/>
              </a:rPr>
              <a:t>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1" strike="noStrike" spc="-1">
                <a:solidFill>
                  <a:srgbClr val="C00000"/>
                </a:solidFill>
                <a:latin typeface="Arial"/>
                <a:ea typeface="Arial"/>
              </a:rPr>
              <a:t>K</a:t>
            </a:r>
            <a:r>
              <a:rPr lang="pl-PL" sz="1400" b="1" strike="noStrike" spc="-1" baseline="30000">
                <a:solidFill>
                  <a:srgbClr val="C00000"/>
                </a:solidFill>
                <a:latin typeface="Arial"/>
                <a:ea typeface="Arial"/>
              </a:rPr>
              <a:t>+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ole tekstowe 20"/>
          <p:cNvSpPr/>
          <p:nvPr/>
        </p:nvSpPr>
        <p:spPr>
          <a:xfrm>
            <a:off x="6572160" y="2786040"/>
            <a:ext cx="2286000" cy="1372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1" strike="noStrike" spc="-1">
                <a:solidFill>
                  <a:srgbClr val="000000"/>
                </a:solidFill>
                <a:latin typeface="Arial"/>
                <a:ea typeface="Arial"/>
              </a:rPr>
              <a:t>Discuss your intake of these foods with your dietitian.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1" strike="noStrike" spc="-1">
                <a:solidFill>
                  <a:srgbClr val="000000"/>
                </a:solidFill>
                <a:latin typeface="Arial"/>
                <a:ea typeface="Arial"/>
              </a:rPr>
              <a:t>Potassium, phosphorus and sodium must be limited in the daily diet.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ole tekstowe 21"/>
          <p:cNvSpPr/>
          <p:nvPr/>
        </p:nvSpPr>
        <p:spPr>
          <a:xfrm>
            <a:off x="1571760" y="5786280"/>
            <a:ext cx="1143000" cy="85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6600"/>
                </a:solidFill>
                <a:latin typeface="Arial"/>
                <a:ea typeface="Arial"/>
              </a:rPr>
              <a:t>MILK PRODUCTS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Milk 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Yogurt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Cheese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ole tekstowe 22"/>
          <p:cNvSpPr/>
          <p:nvPr/>
        </p:nvSpPr>
        <p:spPr>
          <a:xfrm>
            <a:off x="2857680" y="4611600"/>
            <a:ext cx="1357200" cy="222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6600"/>
                </a:solidFill>
                <a:latin typeface="Arial"/>
                <a:ea typeface="Arial"/>
              </a:rPr>
              <a:t>FRUIT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Apricots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Bananas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Dried figs, plums and other dried fruits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Dates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Melons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Grapefruit (1/2)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Kiwi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Mango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Nectarines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Orange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Papaya, Pears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ole tekstowe 23"/>
          <p:cNvSpPr/>
          <p:nvPr/>
        </p:nvSpPr>
        <p:spPr>
          <a:xfrm>
            <a:off x="4071960" y="4765680"/>
            <a:ext cx="1571760" cy="207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6600"/>
                </a:solidFill>
                <a:latin typeface="Arial"/>
                <a:ea typeface="Arial"/>
              </a:rPr>
              <a:t>VEGETABLES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Bamboo shoots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Potatoes (baked, chips) unless soaked and twice cooked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Beetroot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Tomatoes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Tomato concentrate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Tomato juice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ketchup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Vegetable juices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ole tekstowe 24"/>
          <p:cNvSpPr/>
          <p:nvPr/>
        </p:nvSpPr>
        <p:spPr>
          <a:xfrm>
            <a:off x="5500800" y="5143680"/>
            <a:ext cx="1785960" cy="1159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6600"/>
                </a:solidFill>
                <a:latin typeface="Arial"/>
                <a:ea typeface="Arial"/>
              </a:rPr>
              <a:t>OTHER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Nuts and seeds (pips)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Salt substitutes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Legume seeds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Chocolate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An avocado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ole tekstowe 25"/>
          <p:cNvSpPr/>
          <p:nvPr/>
        </p:nvSpPr>
        <p:spPr>
          <a:xfrm>
            <a:off x="142920" y="1285920"/>
            <a:ext cx="1500120" cy="2103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100" b="1" strike="noStrike" spc="-1">
                <a:solidFill>
                  <a:srgbClr val="0070C0"/>
                </a:solidFill>
                <a:latin typeface="Arial"/>
                <a:ea typeface="Arial"/>
              </a:rPr>
              <a:t>MEAT and PROCESSINGS</a:t>
            </a:r>
            <a:endParaRPr lang="en-US" sz="11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Canned hams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Processed chicken, turkey or beef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Salami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Sausages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Hot Dogs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Canned meat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Cured meat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Smoked fish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ole tekstowe 26"/>
          <p:cNvSpPr/>
          <p:nvPr/>
        </p:nvSpPr>
        <p:spPr>
          <a:xfrm>
            <a:off x="142920" y="3357720"/>
            <a:ext cx="1000080" cy="100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70C0"/>
                </a:solidFill>
                <a:latin typeface="Arial"/>
                <a:ea typeface="Arial"/>
              </a:rPr>
              <a:t>SPICES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Salt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Soy sauce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ketchup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BBQ sauce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0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ole tekstowe 27"/>
          <p:cNvSpPr/>
          <p:nvPr/>
        </p:nvSpPr>
        <p:spPr>
          <a:xfrm>
            <a:off x="142920" y="4857840"/>
            <a:ext cx="928800" cy="39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ole tekstowe 28"/>
          <p:cNvSpPr/>
          <p:nvPr/>
        </p:nvSpPr>
        <p:spPr>
          <a:xfrm>
            <a:off x="1500120" y="2000160"/>
            <a:ext cx="1143000" cy="1022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100" b="1" strike="noStrike" spc="-1">
                <a:solidFill>
                  <a:srgbClr val="0070C0"/>
                </a:solidFill>
                <a:latin typeface="Arial"/>
                <a:ea typeface="Arial"/>
              </a:rPr>
              <a:t>VEGETABLES</a:t>
            </a:r>
            <a:endParaRPr lang="en-US" sz="11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Sauerkraut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Salted tomato juices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ole tekstowe 29"/>
          <p:cNvSpPr/>
          <p:nvPr/>
        </p:nvSpPr>
        <p:spPr>
          <a:xfrm>
            <a:off x="1500120" y="2857680"/>
            <a:ext cx="1143000" cy="132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100" b="1" strike="noStrike" spc="-1">
                <a:solidFill>
                  <a:srgbClr val="0070C0"/>
                </a:solidFill>
                <a:latin typeface="Arial"/>
                <a:ea typeface="Arial"/>
              </a:rPr>
              <a:t>OTHER</a:t>
            </a:r>
            <a:endParaRPr lang="en-US" sz="11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pickles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Salted pretzels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Crackers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Chips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Olives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ole tekstowe 30"/>
          <p:cNvSpPr/>
          <p:nvPr/>
        </p:nvSpPr>
        <p:spPr>
          <a:xfrm>
            <a:off x="1571760" y="3929040"/>
            <a:ext cx="1071360" cy="85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70C0"/>
                </a:solidFill>
                <a:latin typeface="Arial"/>
                <a:ea typeface="Arial"/>
              </a:rPr>
              <a:t>FAST FOOD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000000"/>
                </a:solidFill>
                <a:latin typeface="Arial"/>
                <a:ea typeface="Arial"/>
              </a:rPr>
              <a:t>and most foods eaten in restaurants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Łącznik prosty 32"/>
          <p:cNvSpPr/>
          <p:nvPr/>
        </p:nvSpPr>
        <p:spPr>
          <a:xfrm>
            <a:off x="6000840" y="3500280"/>
            <a:ext cx="500040" cy="1800"/>
          </a:xfrm>
          <a:prstGeom prst="line">
            <a:avLst/>
          </a:prstGeom>
          <a:ln w="93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Łącznik prosty 34"/>
          <p:cNvSpPr/>
          <p:nvPr/>
        </p:nvSpPr>
        <p:spPr>
          <a:xfrm flipH="1">
            <a:off x="6500880" y="2857680"/>
            <a:ext cx="1440" cy="1215720"/>
          </a:xfrm>
          <a:prstGeom prst="line">
            <a:avLst/>
          </a:prstGeom>
          <a:ln w="93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pole tekstowe 27"/>
          <p:cNvSpPr/>
          <p:nvPr/>
        </p:nvSpPr>
        <p:spPr>
          <a:xfrm>
            <a:off x="3214800" y="500040"/>
            <a:ext cx="1000080" cy="703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1" strike="noStrike" spc="-1">
                <a:solidFill>
                  <a:srgbClr val="CF259A"/>
                </a:solidFill>
                <a:latin typeface="Arial"/>
                <a:ea typeface="Arial"/>
              </a:rPr>
              <a:t>LEGUMS SEEDS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ole tekstowe 28"/>
          <p:cNvSpPr/>
          <p:nvPr/>
        </p:nvSpPr>
        <p:spPr>
          <a:xfrm>
            <a:off x="5500800" y="6500880"/>
            <a:ext cx="3429000" cy="24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 b="0" i="1" strike="noStrike" spc="-1">
                <a:solidFill>
                  <a:srgbClr val="000000"/>
                </a:solidFill>
                <a:latin typeface="Arial"/>
                <a:ea typeface="Arial"/>
              </a:rPr>
              <a:t>From: "Cooking for David: A Culinary Dialysis CookBook"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ole tekstowe 171"/>
          <p:cNvSpPr txBox="1"/>
          <p:nvPr/>
        </p:nvSpPr>
        <p:spPr>
          <a:xfrm>
            <a:off x="685800" y="151920"/>
            <a:ext cx="7772400" cy="1295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1" strike="noStrike" spc="-1">
                <a:solidFill>
                  <a:srgbClr val="000000"/>
                </a:solidFill>
                <a:latin typeface="Times New Roman"/>
              </a:rPr>
              <a:t>Reasons for not following dietary recommendations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73" name="Tabela 172"/>
          <p:cNvGraphicFramePr/>
          <p:nvPr/>
        </p:nvGraphicFramePr>
        <p:xfrm>
          <a:off x="152280" y="1371600"/>
          <a:ext cx="8839440" cy="4648320"/>
        </p:xfrm>
        <a:graphic>
          <a:graphicData uri="http://schemas.openxmlformats.org/drawingml/2006/table">
            <a:tbl>
              <a:tblPr/>
              <a:tblGrid>
                <a:gridCol w="289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5320"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Depends on medical staff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8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Little emphasis on the role of dietary treatment by medical staff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Insufficient nutrition education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Too complicated dietary recommendations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Lack of consistency in recommendations among different members of the treatment team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760"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Depends on the patient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8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Dementia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Depression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Infirmity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Addiction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 different hierarchy of priorities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Lack of trust in medical staff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240">
                <a:tc>
                  <a:txBody>
                    <a:bodyPr/>
                    <a:lstStyle/>
                    <a:p>
                      <a:pPr algn="l" rtl="0">
                        <a:spcBef>
                          <a:spcPts val="59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Socio-economic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8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Poverty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Cultural conditions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8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Lack of support from loved ones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ole tekstowe 173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Functional food?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ole tekstowe 174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Carnitine – a conditionally essential ingredient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Linseed oil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Fish oil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Probiotics, prebiotics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Extracts: green tea, cranberries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026" descr="prods"/>
          <p:cNvPicPr/>
          <p:nvPr/>
        </p:nvPicPr>
        <p:blipFill>
          <a:blip r:embed="rId2"/>
          <a:stretch/>
        </p:blipFill>
        <p:spPr>
          <a:xfrm>
            <a:off x="380880" y="533520"/>
            <a:ext cx="8382240" cy="5943600"/>
          </a:xfrm>
          <a:prstGeom prst="rect">
            <a:avLst/>
          </a:prstGeom>
          <a:ln w="0">
            <a:noFill/>
          </a:ln>
        </p:spPr>
      </p:pic>
      <p:sp>
        <p:nvSpPr>
          <p:cNvPr id="177" name="Text Box 1027"/>
          <p:cNvSpPr/>
          <p:nvPr/>
        </p:nvSpPr>
        <p:spPr>
          <a:xfrm>
            <a:off x="2344320" y="6213600"/>
            <a:ext cx="43761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Low-protein products - Italy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ole tekstowe 46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1" strike="noStrike" spc="-1">
                <a:solidFill>
                  <a:srgbClr val="00B0F0"/>
                </a:solidFill>
                <a:latin typeface="Times New Roman"/>
              </a:rPr>
              <a:t>Reasons for reduced food supply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Uremic toxins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Taste disturbances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Hormonal and metabolic disorders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Chronic and acute inflammation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Medicines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Psychosocial factors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742680" lvl="1" indent="-28548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Depression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742680" lvl="1" indent="-28548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Poverty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742680" lvl="1" indent="-28548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Alcohol/drugs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ole tekstowe 177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ole tekstowe 178"/>
          <p:cNvSpPr txBox="1"/>
          <p:nvPr/>
        </p:nvSpPr>
        <p:spPr>
          <a:xfrm>
            <a:off x="533520" y="19051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0" name="Picture 5" descr="020 Durban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2"/>
          <p:cNvPicPr/>
          <p:nvPr/>
        </p:nvPicPr>
        <p:blipFill>
          <a:blip r:embed="rId2"/>
          <a:stretch/>
        </p:blipFill>
        <p:spPr>
          <a:xfrm>
            <a:off x="0" y="457200"/>
            <a:ext cx="4800600" cy="5334120"/>
          </a:xfrm>
          <a:prstGeom prst="rect">
            <a:avLst/>
          </a:prstGeom>
          <a:ln w="0">
            <a:noFill/>
          </a:ln>
        </p:spPr>
      </p:pic>
      <p:pic>
        <p:nvPicPr>
          <p:cNvPr id="182" name="Picture 3"/>
          <p:cNvPicPr/>
          <p:nvPr/>
        </p:nvPicPr>
        <p:blipFill>
          <a:blip r:embed="rId3"/>
          <a:stretch/>
        </p:blipFill>
        <p:spPr>
          <a:xfrm>
            <a:off x="4495680" y="380880"/>
            <a:ext cx="4648320" cy="5486400"/>
          </a:xfrm>
          <a:prstGeom prst="rect">
            <a:avLst/>
          </a:prstGeom>
          <a:ln w="0">
            <a:noFill/>
          </a:ln>
        </p:spPr>
      </p:pic>
      <p:sp>
        <p:nvSpPr>
          <p:cNvPr id="183" name="Text Box 4"/>
          <p:cNvSpPr/>
          <p:nvPr/>
        </p:nvSpPr>
        <p:spPr>
          <a:xfrm>
            <a:off x="1202040" y="6058080"/>
            <a:ext cx="25430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Kidney Int. 29, 734, 1986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ole tekstowe 48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Disorders of nutrient metabolism in CKD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7000"/>
          </a:bodyPr>
          <a:lstStyle/>
          <a:p>
            <a:pPr marL="342720" indent="-342720" algn="l" rtl="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Decreased renal clearance of: water, sodium, potassium, calcium, magnesium, phosphorus, etc.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Accumulation of proteins, peptides, AA and their transformation products; glucose intolerance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Decreased intestinal absorption of calcium, iron, B-2, D-3, folic acid and some AA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Increased plasma clearance of B-6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Antagonistic effect of some vitamins with risk of deficiency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High intracellular calcium levels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Text Box 4"/>
          <p:cNvSpPr/>
          <p:nvPr/>
        </p:nvSpPr>
        <p:spPr>
          <a:xfrm>
            <a:off x="2057400" y="6386400"/>
            <a:ext cx="6891480" cy="33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0" strike="noStrike" spc="-1">
                <a:solidFill>
                  <a:srgbClr val="000000"/>
                </a:solidFill>
                <a:latin typeface="Times New Roman"/>
              </a:rPr>
              <a:t>Kopple, Massry: Nutr. Management of Renal Dis., 2004, 379</a:t>
            </a:r>
            <a:endParaRPr lang="en-US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ole tekstowe 51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1" strike="noStrike" spc="-1">
                <a:solidFill>
                  <a:srgbClr val="000000"/>
                </a:solidFill>
                <a:latin typeface="Times New Roman"/>
              </a:rPr>
              <a:t>The impact of chronic protein-calorie malnutrition on kidney functions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ole tekstowe 52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Decreased renal plasma flow and glomerular filtration rate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Impaired thickening ability at normal dilution potential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Disturbed ability to secrete salt load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Disturbed ability to secrete acid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742680" lvl="1" indent="-28548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Correct ability to lower pH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marL="742680" lvl="1" indent="-285480" algn="l" rtl="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Significantly reduced titratable acidity due to reduced phosphate excretion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Text Box 4"/>
          <p:cNvSpPr/>
          <p:nvPr/>
        </p:nvSpPr>
        <p:spPr>
          <a:xfrm>
            <a:off x="3877200" y="6019920"/>
            <a:ext cx="431388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</a:rPr>
              <a:t>Mitch WE, Klahr S: "Nutrition and Kidney Diseses, 1988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ole tekstowe 54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STANDARDS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456840" y="2133720"/>
            <a:ext cx="4343400" cy="45259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ctr" rtl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NKF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ctr" rtl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Clinical Practice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ctr" rtl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Guidelines for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ctr" rtl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Nutrition in Chronic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ctr" rtl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Renal Failure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- Am. J. Kidney Dis. 35, S1-140, 2000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- Am. J. Kidney Dis. 44, 39-46, 2004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- Kopple JD, Massry SG: in "Nutritional management of renal disease". 2004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ctr" rtl="0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4648320" y="20574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ctr" rtl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ESPEN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ctr" rtl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Expert Working Group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ctr" rtl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Report on Nutrition in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ctr" rtl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Adult Patients with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ctr" rtl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Renal Insufficiency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ctr" rtl="0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Toigo G. et al.: Clin. Nutr. 19, 197-207, 2000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ctr" rtl="0">
              <a:spcBef>
                <a:spcPts val="4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1" strike="noStrike" spc="-1">
                <a:solidFill>
                  <a:srgbClr val="000000"/>
                </a:solidFill>
                <a:latin typeface="Times New Roman"/>
              </a:rPr>
              <a:t>Cano N. et al.: Clin Nutr. 25, 295, 2006</a:t>
            </a:r>
            <a:endParaRPr lang="en-US" sz="2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ole tekstowe 57"/>
          <p:cNvSpPr txBox="1"/>
          <p:nvPr/>
        </p:nvSpPr>
        <p:spPr>
          <a:xfrm>
            <a:off x="685800" y="-360"/>
            <a:ext cx="7772400" cy="1219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</a:rPr>
              <a:t>ESPEN Recommendations 2000 - 2006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59" name="Tabela 58"/>
          <p:cNvGraphicFramePr/>
          <p:nvPr/>
        </p:nvGraphicFramePr>
        <p:xfrm>
          <a:off x="762120" y="914400"/>
          <a:ext cx="7772400" cy="4995360"/>
        </p:xfrm>
        <a:graphic>
          <a:graphicData uri="http://schemas.openxmlformats.org/drawingml/2006/table">
            <a:tbl>
              <a:tblPr/>
              <a:tblGrid>
                <a:gridCol w="350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400"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1" strike="noStrike" spc="-1">
                          <a:solidFill>
                            <a:srgbClr val="3333CC"/>
                          </a:solidFill>
                          <a:latin typeface="Times New Roman"/>
                        </a:rPr>
                        <a:t>Parameter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1" strike="noStrike" spc="-1">
                          <a:solidFill>
                            <a:srgbClr val="3333CC"/>
                          </a:solidFill>
                          <a:latin typeface="Times New Roman"/>
                        </a:rPr>
                        <a:t>Stage 3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697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800" b="1" strike="noStrike" spc="-1">
                          <a:solidFill>
                            <a:srgbClr val="3333CC"/>
                          </a:solidFill>
                          <a:latin typeface="Times New Roman"/>
                        </a:rPr>
                        <a:t>Stage 4</a:t>
                      </a:r>
                      <a:endParaRPr lang="en-US" sz="2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Energy [kcal/kg/d]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Carbohydrates [% energy]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55 - 60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Fats [% energy]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thirty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CC0000"/>
                          </a:solidFill>
                          <a:latin typeface="Times New Roman"/>
                        </a:rPr>
                        <a:t>Phosphorus [mg/d]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CC0000"/>
                          </a:solidFill>
                          <a:latin typeface="Times New Roman"/>
                        </a:rPr>
                        <a:t>600 - 1000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Sodium [g/d]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1.8 – 2.5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Potassium [g/d]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1.5 – 2.0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656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Protein [g/kg bw/d]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0.55– 0.6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(2/3 high value)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0.55 – 0.6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CC0000"/>
                          </a:solidFill>
                          <a:latin typeface="Times New Roman"/>
                        </a:rPr>
                        <a:t>For selected VLPD 0.28 +EAA or +EAA+KK)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Calculations in relation to ideal body weight; unlimited fluids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0" name="Text Box 89"/>
          <p:cNvSpPr/>
          <p:nvPr/>
        </p:nvSpPr>
        <p:spPr>
          <a:xfrm>
            <a:off x="966240" y="5981760"/>
            <a:ext cx="7986240" cy="97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spcBef>
                <a:spcPts val="44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Hypertriglyceridemia: exclusion of simple sugars and ethanol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spcBef>
                <a:spcPts val="448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Hypercholesterolemia: cholesterol &lt;300 mg/day, saturated fatty acids &lt;10%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ole tekstowe 60"/>
          <p:cNvSpPr txBox="1"/>
          <p:nvPr/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4400" b="0" strike="noStrike" spc="-1">
                <a:solidFill>
                  <a:srgbClr val="000000"/>
                </a:solidFill>
                <a:latin typeface="Times New Roman"/>
              </a:rPr>
              <a:t>Stage 3 (GFR 30 – 70 ml/min)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ole tekstowe 61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The decision to limit protein is left to the individual - meta-analyses suggest the benefits of such restriction;</a:t>
            </a:r>
            <a:r>
              <a:rPr lang="pl-PL" sz="3200" b="0" strike="noStrike" spc="-1">
                <a:solidFill>
                  <a:srgbClr val="3333CC"/>
                </a:solidFill>
                <a:latin typeface="Times New Roman"/>
              </a:rPr>
              <a:t>important patient acceptance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Limit to 0.60 g/kg body weight/d and at least 50% protein of high biological value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2720" indent="-342720" algn="l" rtl="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0" strike="noStrike" spc="-1">
                <a:solidFill>
                  <a:srgbClr val="000000"/>
                </a:solidFill>
                <a:latin typeface="Times New Roman"/>
              </a:rPr>
              <a:t>LDL-C &lt;100 mg/dl (for stage 1-4)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Text Box 4"/>
          <p:cNvSpPr/>
          <p:nvPr/>
        </p:nvSpPr>
        <p:spPr>
          <a:xfrm>
            <a:off x="899640" y="270000"/>
            <a:ext cx="30092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NKF – 2000 and next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ole tekstowe 63"/>
          <p:cNvSpPr txBox="1"/>
          <p:nvPr/>
        </p:nvSpPr>
        <p:spPr>
          <a:xfrm>
            <a:off x="685800" y="0"/>
            <a:ext cx="7772400" cy="1295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1" strike="noStrike" spc="-1">
                <a:solidFill>
                  <a:srgbClr val="000000"/>
                </a:solidFill>
                <a:latin typeface="Times New Roman"/>
              </a:rPr>
              <a:t>Dietary recommendations for CRF stage 4-5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– GFR &lt; 30 ml/min/1.73 m</a:t>
            </a:r>
            <a:r>
              <a:rPr lang="pl-PL" sz="2400" b="1" strike="noStrike" spc="-1" baseline="30000">
                <a:solidFill>
                  <a:srgbClr val="000000"/>
                </a:solidFill>
                <a:latin typeface="Times New Roman"/>
              </a:rPr>
              <a:t>2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(NKF-K/DOQI)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5" name="Tabela 64"/>
          <p:cNvGraphicFramePr/>
          <p:nvPr/>
        </p:nvGraphicFramePr>
        <p:xfrm>
          <a:off x="0" y="1143000"/>
          <a:ext cx="9144000" cy="5736960"/>
        </p:xfrm>
        <a:graphic>
          <a:graphicData uri="http://schemas.openxmlformats.org/drawingml/2006/table">
            <a:tbl>
              <a:tblPr/>
              <a:tblGrid>
                <a:gridCol w="296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520">
                <a:tc>
                  <a:txBody>
                    <a:bodyPr/>
                    <a:lstStyle/>
                    <a:p>
                      <a:pPr algn="l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1" strike="noStrike" spc="-1">
                          <a:solidFill>
                            <a:srgbClr val="3333CC"/>
                          </a:solidFill>
                          <a:latin typeface="Times New Roman"/>
                        </a:rPr>
                        <a:t>Component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499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2000" b="1" strike="noStrike" spc="-1">
                          <a:solidFill>
                            <a:srgbClr val="3333CC"/>
                          </a:solidFill>
                          <a:latin typeface="Times New Roman"/>
                        </a:rPr>
                        <a:t>Supply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1368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480">
                <a:tc>
                  <a:txBody>
                    <a:bodyPr/>
                    <a:lstStyle/>
                    <a:p>
                      <a:pPr algn="l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Energy (kcal/kg/d)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CC0000"/>
                          </a:solidFill>
                          <a:latin typeface="Times New Roman"/>
                        </a:rPr>
                        <a:t>&lt; 60 years -35; &gt; 60 years 30</a:t>
                      </a:r>
                      <a:r>
                        <a:rPr lang="pl-PL" sz="1800" b="0" strike="noStrike" spc="-1">
                          <a:solidFill>
                            <a:srgbClr val="CC0000"/>
                          </a:solidFill>
                          <a:latin typeface="Symbol"/>
                          <a:ea typeface="Symbol"/>
                        </a:rPr>
                        <a:t></a:t>
                      </a:r>
                      <a:r>
                        <a:rPr lang="pl-PL" sz="1800" b="0" strike="noStrike" spc="-1">
                          <a:solidFill>
                            <a:srgbClr val="CC0000"/>
                          </a:solidFill>
                          <a:latin typeface="Times New Roman"/>
                        </a:rPr>
                        <a:t>35;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CC0000"/>
                          </a:solidFill>
                          <a:latin typeface="Times New Roman"/>
                        </a:rPr>
                        <a:t>if mc &gt; 120% of the due amount - restrictions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80">
                <a:tc>
                  <a:txBody>
                    <a:bodyPr/>
                    <a:lstStyle/>
                    <a:p>
                      <a:pPr algn="l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Protein (g/kg/d)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0.55-0.60 to 0.75; including</a:t>
                      </a: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Symbol"/>
                          <a:ea typeface="Symbol"/>
                        </a:rPr>
                        <a:t></a:t>
                      </a: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50% high biological value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400">
                <a:tc>
                  <a:txBody>
                    <a:bodyPr/>
                    <a:lstStyle/>
                    <a:p>
                      <a:pPr algn="l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Fat (% energy)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SFA (%energy)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PUFA (% energy)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MUFA (% energy)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25-35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&lt;7%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up to 10%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up to 20%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480">
                <a:tc>
                  <a:txBody>
                    <a:bodyPr/>
                    <a:lstStyle/>
                    <a:p>
                      <a:pPr algn="l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Carbohydrates (% energy)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Fiber (g/d)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Supplementing non-protein calories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20-30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9600">
                <a:tc>
                  <a:txBody>
                    <a:bodyPr/>
                    <a:lstStyle/>
                    <a:p>
                      <a:pPr algn="l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Minerals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Sodium (mg/d)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Potassium (mEq/d)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CC0000"/>
                          </a:solidFill>
                          <a:latin typeface="Times New Roman"/>
                        </a:rPr>
                        <a:t>Phosphorus (mg/kg/d)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Calcium (mg/d)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Magnesium (mg/d)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Water(L)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1368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1,000-3,000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40-70 (1500 – 2700mg/d)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CC0000"/>
                          </a:solidFill>
                          <a:latin typeface="Symbol"/>
                          <a:ea typeface="Symbol"/>
                        </a:rPr>
                        <a:t></a:t>
                      </a:r>
                      <a:r>
                        <a:rPr lang="pl-PL" sz="1800" b="0" strike="noStrike" spc="-1">
                          <a:solidFill>
                            <a:srgbClr val="CC0000"/>
                          </a:solidFill>
                          <a:latin typeface="Times New Roman"/>
                        </a:rPr>
                        <a:t>10!!!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1,400-1,600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200-300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up to 3,000; according to tolerance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>
                        <a:lnSpc>
                          <a:spcPct val="70000"/>
                        </a:lnSpc>
                        <a:spcBef>
                          <a:spcPts val="448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0000" marR="90000">
                    <a:lnL w="5760">
                      <a:solidFill>
                        <a:srgbClr val="000000"/>
                      </a:solidFill>
                    </a:lnL>
                    <a:lnR w="1368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136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6b86fe-e085-42e5-b47e-4ddeda701da6">
      <Terms xmlns="http://schemas.microsoft.com/office/infopath/2007/PartnerControls"/>
    </lcf76f155ced4ddcb4097134ff3c332f>
    <TaxCatchAll xmlns="fc9f4437-6dca-46c1-af3c-a35f917b15c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751C0A7B2C194E8C05439E83269EDC" ma:contentTypeVersion="13" ma:contentTypeDescription="Create a new document." ma:contentTypeScope="" ma:versionID="3fe4503a0766e27595953878abf11314">
  <xsd:schema xmlns:xsd="http://www.w3.org/2001/XMLSchema" xmlns:xs="http://www.w3.org/2001/XMLSchema" xmlns:p="http://schemas.microsoft.com/office/2006/metadata/properties" xmlns:ns2="d36b86fe-e085-42e5-b47e-4ddeda701da6" xmlns:ns3="fc9f4437-6dca-46c1-af3c-a35f917b15c4" targetNamespace="http://schemas.microsoft.com/office/2006/metadata/properties" ma:root="true" ma:fieldsID="1c4906597077cfbbc3b27822ebcee6d3" ns2:_="" ns3:_="">
    <xsd:import namespace="d36b86fe-e085-42e5-b47e-4ddeda701da6"/>
    <xsd:import namespace="fc9f4437-6dca-46c1-af3c-a35f917b15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b86fe-e085-42e5-b47e-4ddeda701d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ea40342-74c2-48e6-9e58-97ed8d9bd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f4437-6dca-46c1-af3c-a35f917b1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4bf71fc-79bf-407f-aaef-13a8c3708b82}" ma:internalName="TaxCatchAll" ma:showField="CatchAllData" ma:web="fc9f4437-6dca-46c1-af3c-a35f917b15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84A05C-A907-4B73-A048-B4DE1C74217B}">
  <ds:schemaRefs>
    <ds:schemaRef ds:uri="http://schemas.microsoft.com/office/2006/metadata/properties"/>
    <ds:schemaRef ds:uri="http://schemas.microsoft.com/office/infopath/2007/PartnerControls"/>
    <ds:schemaRef ds:uri="d36b86fe-e085-42e5-b47e-4ddeda701da6"/>
    <ds:schemaRef ds:uri="fc9f4437-6dca-46c1-af3c-a35f917b15c4"/>
  </ds:schemaRefs>
</ds:datastoreItem>
</file>

<file path=customXml/itemProps2.xml><?xml version="1.0" encoding="utf-8"?>
<ds:datastoreItem xmlns:ds="http://schemas.openxmlformats.org/officeDocument/2006/customXml" ds:itemID="{E37EDC23-0987-47B6-8AD0-BB7F829B03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7EFFD9-AA51-4ADA-9900-1419F383B2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6b86fe-e085-42e5-b47e-4ddeda701da6"/>
    <ds:schemaRef ds:uri="fc9f4437-6dca-46c1-af3c-a35f917b15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2233</Words>
  <Application>Microsoft Office PowerPoint</Application>
  <PresentationFormat>Pokaz na ekranie (4:3)</PresentationFormat>
  <Paragraphs>443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8" baseType="lpstr">
      <vt:lpstr>Arial</vt:lpstr>
      <vt:lpstr>Calibri</vt:lpstr>
      <vt:lpstr>Roboto</vt:lpstr>
      <vt:lpstr>Symbol</vt:lpstr>
      <vt:lpstr>Tahoma</vt:lpstr>
      <vt:lpstr>Times New Roman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Dziekanat</dc:creator>
  <dc:description/>
  <cp:lastModifiedBy>lic. Mateusz Grądzki</cp:lastModifiedBy>
  <cp:revision>48</cp:revision>
  <dcterms:modified xsi:type="dcterms:W3CDTF">2024-05-14T13:39:05Z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0x01010083751C0A7B2C194E8C05439E83269EDC</vt:lpwstr>
  </property>
</Properties>
</file>