
<file path=[Content_Types].xml><?xml version="1.0" encoding="utf-8"?>
<Types xmlns="http://schemas.openxmlformats.org/package/2006/content-types"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85800" y="4130640"/>
            <a:ext cx="77724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8480" y="413064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313800" y="198108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41440" y="198108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85800" y="413064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313800" y="413064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41440" y="413064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120"/>
            <a:ext cx="777240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8480" y="413064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77724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6E5666E-840F-4E94-BD16-8052FDEC07C5}" type="slidenum"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doctranslator.com/en/?utm_source=onlinedoctranslator&amp;utm_medium=ppt&amp;utm_campaign=attributio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ole tekstowe 40"/>
          <p:cNvSpPr txBox="1"/>
          <p:nvPr/>
        </p:nvSpPr>
        <p:spPr>
          <a:xfrm>
            <a:off x="141402" y="152280"/>
            <a:ext cx="8880050" cy="2362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1" strike="noStrike" spc="-1" dirty="0">
                <a:solidFill>
                  <a:srgbClr val="3333CC"/>
                </a:solidFill>
                <a:latin typeface="Times New Roman"/>
              </a:rPr>
              <a:t>Salt</a:t>
            </a:r>
            <a:br>
              <a:rPr dirty="0"/>
            </a:br>
            <a:r>
              <a:rPr lang="pl-PL" sz="3600" b="1" strike="noStrike" spc="-1" dirty="0">
                <a:solidFill>
                  <a:srgbClr val="3333CC"/>
                </a:solidFill>
                <a:latin typeface="Times New Roman"/>
              </a:rPr>
              <a:t>– from </a:t>
            </a:r>
            <a:r>
              <a:rPr lang="pl-PL" sz="3600" b="1" strike="noStrike" spc="-1" dirty="0" err="1">
                <a:solidFill>
                  <a:srgbClr val="3333CC"/>
                </a:solidFill>
                <a:latin typeface="Times New Roman"/>
              </a:rPr>
              <a:t>macroeconomics</a:t>
            </a:r>
            <a:r>
              <a:rPr lang="pl-PL" sz="3600" b="1" strike="noStrike" spc="-1" dirty="0">
                <a:solidFill>
                  <a:srgbClr val="3333CC"/>
                </a:solidFill>
                <a:latin typeface="Times New Roman"/>
              </a:rPr>
              <a:t> to </a:t>
            </a:r>
            <a:r>
              <a:rPr lang="pl-PL" sz="3600" b="1" strike="noStrike" spc="-1" dirty="0" err="1">
                <a:solidFill>
                  <a:srgbClr val="3333CC"/>
                </a:solidFill>
                <a:latin typeface="Times New Roman"/>
              </a:rPr>
              <a:t>hypertension</a:t>
            </a:r>
            <a:br>
              <a:rPr dirty="0"/>
            </a:br>
            <a:r>
              <a:rPr lang="pl-PL" sz="2800" b="0" strike="noStrike" spc="-1" dirty="0">
                <a:solidFill>
                  <a:srgbClr val="000000"/>
                </a:solidFill>
                <a:latin typeface="Times New Roman"/>
              </a:rPr>
              <a:t>Wiesława Łysiak-Szydłowska</a:t>
            </a:r>
            <a:br>
              <a:rPr dirty="0"/>
            </a:br>
            <a:r>
              <a:rPr lang="pl-PL" sz="2800" b="0" strike="noStrike" spc="-1" dirty="0">
                <a:solidFill>
                  <a:srgbClr val="000000"/>
                </a:solidFill>
                <a:latin typeface="Times New Roman"/>
              </a:rPr>
              <a:t>prof. </a:t>
            </a:r>
            <a:r>
              <a:rPr lang="pl-PL" sz="2800" b="0" strike="noStrike" spc="-1" dirty="0" err="1">
                <a:solidFill>
                  <a:srgbClr val="000000"/>
                </a:solidFill>
                <a:latin typeface="Times New Roman"/>
              </a:rPr>
              <a:t>Ph.D</a:t>
            </a:r>
            <a:r>
              <a:rPr lang="pl-PL" sz="2800" b="0" strike="noStrike" spc="-1" dirty="0">
                <a:solidFill>
                  <a:srgbClr val="000000"/>
                </a:solidFill>
                <a:latin typeface="Times New Roman"/>
              </a:rPr>
              <a:t>. n. med..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2" name="Picture 7" descr="29e415d63ec363592f470acbd488033e"/>
          <p:cNvPicPr/>
          <p:nvPr/>
        </p:nvPicPr>
        <p:blipFill>
          <a:blip r:embed="rId2"/>
          <a:stretch/>
        </p:blipFill>
        <p:spPr>
          <a:xfrm>
            <a:off x="1752480" y="2438280"/>
            <a:ext cx="6096240" cy="4114800"/>
          </a:xfrm>
          <a:prstGeom prst="rect">
            <a:avLst/>
          </a:prstGeom>
          <a:ln w="0">
            <a:noFill/>
          </a:ln>
        </p:spPr>
      </p:pic>
      <p:sp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0" y="0"/>
            <a:ext cx="5000000" cy="276999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rtl="0"/>
            <a:r>
              <a:rPr lang="en-US" sz="1000" dirty="0">
                <a:solidFill>
                  <a:srgbClr val="0F2B46"/>
                </a:solidFill>
                <a:effectLst/>
                <a:latin typeface="Roboto" panose="02000000000000000000" pitchFamily="2" charset="0"/>
              </a:rPr>
              <a:t>Translated from Polish to English - </a:t>
            </a:r>
            <a:r>
              <a:rPr lang="en-US" sz="1000" u="sng" dirty="0">
                <a:solidFill>
                  <a:srgbClr val="0F2B46"/>
                </a:solidFill>
                <a:effectLst/>
                <a:latin typeface="Roboto" panose="02000000000000000000" pitchFamily="2" charset="0"/>
                <a:hlinkClick r:id="rId3" tooltip="Doc Translator - www.onlinedoctranslator.com"/>
              </a:rPr>
              <a:t>www.onlinedoctranslator.com</a:t>
            </a:r>
            <a:endParaRPr lang="en-US" sz="1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sól, morska"/>
          <p:cNvPicPr/>
          <p:nvPr/>
        </p:nvPicPr>
        <p:blipFill>
          <a:blip r:embed="rId2"/>
          <a:stretch/>
        </p:blipFill>
        <p:spPr>
          <a:xfrm>
            <a:off x="762120" y="457200"/>
            <a:ext cx="7696080" cy="4183200"/>
          </a:xfrm>
          <a:prstGeom prst="rect">
            <a:avLst/>
          </a:prstGeom>
          <a:ln w="0">
            <a:noFill/>
          </a:ln>
        </p:spPr>
      </p:pic>
      <p:sp>
        <p:nvSpPr>
          <p:cNvPr id="60" name="Text Box 3"/>
          <p:cNvSpPr/>
          <p:nvPr/>
        </p:nvSpPr>
        <p:spPr>
          <a:xfrm>
            <a:off x="2803320" y="5299200"/>
            <a:ext cx="26982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Salt from sea water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Murcia, Hiszpania"/>
          <p:cNvPicPr/>
          <p:nvPr/>
        </p:nvPicPr>
        <p:blipFill>
          <a:blip r:embed="rId2"/>
          <a:stretch/>
        </p:blipFill>
        <p:spPr>
          <a:xfrm>
            <a:off x="990720" y="380880"/>
            <a:ext cx="7391160" cy="4419720"/>
          </a:xfrm>
          <a:prstGeom prst="rect">
            <a:avLst/>
          </a:prstGeom>
          <a:ln w="0">
            <a:noFill/>
          </a:ln>
        </p:spPr>
      </p:pic>
      <p:sp>
        <p:nvSpPr>
          <p:cNvPr id="62" name="Text Box 3"/>
          <p:cNvSpPr/>
          <p:nvPr/>
        </p:nvSpPr>
        <p:spPr>
          <a:xfrm>
            <a:off x="1122480" y="5527800"/>
            <a:ext cx="46414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Murcia – Spain: salt production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ole tekstowe 62"/>
          <p:cNvSpPr txBox="1"/>
          <p:nvPr/>
        </p:nvSpPr>
        <p:spPr>
          <a:xfrm>
            <a:off x="685800" y="-360"/>
            <a:ext cx="7772400" cy="1219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Europe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685800" y="1066680"/>
            <a:ext cx="7772400" cy="5029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/>
          </a:bodyPr>
          <a:lstStyle/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Gauls – salt people – Greek hals</a:t>
            </a:r>
            <a:r>
              <a:rPr lang="pl-PL" sz="2800" b="0" strike="noStrike" spc="-1">
                <a:solidFill>
                  <a:srgbClr val="3333CC"/>
                </a:solidFill>
                <a:latin typeface="Times New Roman"/>
              </a:rPr>
              <a:t>(Halle, Hallstatt, Halicz)</a:t>
            </a: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– mummies in the Halstatt mine 400 BC – inventors of cured ham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Romans – salt price control; subsidies for the poor to buy salt. Salt from seawater by evaporation (Ostia, Dead Sea)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Sal – salted products, paid with salt, e.g.</a:t>
            </a:r>
            <a:r>
              <a:rPr lang="pl-PL" sz="2800" b="0" strike="noStrike" spc="-1">
                <a:solidFill>
                  <a:srgbClr val="3333CC"/>
                </a:solidFill>
                <a:latin typeface="Times New Roman"/>
              </a:rPr>
              <a:t>soldier, salary, salsamentum</a:t>
            </a: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(later garum) – fermented fish sauce (sardines)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Venice - salt trade was the basis of power in the Middle Ages, the Doge's navy controlled trade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Marco Polo - trade with China - pasta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ole tekstowe 64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Western Europe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ole tekstowe 65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Fishing - demand for salt, Labrador fisheries - herring and cod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Sauerkraut – choucroute – a delicacy of Marie Antoinette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5257800" cy="6858000"/>
          </a:xfrm>
          <a:prstGeom prst="rect">
            <a:avLst/>
          </a:prstGeom>
          <a:ln w="0">
            <a:noFill/>
          </a:ln>
        </p:spPr>
      </p:pic>
      <p:sp>
        <p:nvSpPr>
          <p:cNvPr id="68" name="Text Box 3"/>
          <p:cNvSpPr/>
          <p:nvPr/>
        </p:nvSpPr>
        <p:spPr>
          <a:xfrm>
            <a:off x="5257800" y="345960"/>
            <a:ext cx="3886200" cy="1922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3333CC"/>
                </a:solidFill>
                <a:latin typeface="Times New Roman"/>
              </a:rPr>
              <a:t>The Great French Revolution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buClr>
                <a:srgbClr val="000000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the "gabelle" salt tax as tribute to the state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buClr>
                <a:srgbClr val="000000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Lavoisier the collector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ole tekstowe 68"/>
          <p:cNvSpPr txBox="1"/>
          <p:nvPr/>
        </p:nvSpPr>
        <p:spPr>
          <a:xfrm>
            <a:off x="685800" y="-609480"/>
            <a:ext cx="7772400" cy="1752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Poland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ole tekstowe 69"/>
          <p:cNvSpPr txBox="1"/>
          <p:nvPr/>
        </p:nvSpPr>
        <p:spPr>
          <a:xfrm>
            <a:off x="685800" y="659876"/>
            <a:ext cx="7772400" cy="5435644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pl-PL" sz="3200" b="0" strike="noStrike" spc="-1" dirty="0" err="1">
                <a:solidFill>
                  <a:srgbClr val="000000"/>
                </a:solidFill>
                <a:latin typeface="Times New Roman"/>
              </a:rPr>
              <a:t>mines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 in Bochnia and Wieliczka </a:t>
            </a:r>
            <a:r>
              <a:rPr lang="pl-PL" sz="3200" b="0" strike="noStrike" spc="-1" dirty="0" err="1">
                <a:solidFill>
                  <a:srgbClr val="000000"/>
                </a:solidFill>
                <a:latin typeface="Times New Roman"/>
              </a:rPr>
              <a:t>provide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 30% of the </a:t>
            </a:r>
            <a:r>
              <a:rPr lang="pl-PL" sz="3200" b="0" strike="noStrike" spc="-1" dirty="0" err="1">
                <a:solidFill>
                  <a:srgbClr val="000000"/>
                </a:solidFill>
                <a:latin typeface="Times New Roman"/>
              </a:rPr>
              <a:t>Crown's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200" b="0" strike="noStrike" spc="-1" dirty="0" err="1">
                <a:solidFill>
                  <a:srgbClr val="000000"/>
                </a:solidFill>
                <a:latin typeface="Times New Roman"/>
              </a:rPr>
              <a:t>annual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200" b="0" strike="noStrike" spc="-1" dirty="0" err="1">
                <a:solidFill>
                  <a:srgbClr val="000000"/>
                </a:solidFill>
                <a:latin typeface="Times New Roman"/>
              </a:rPr>
              <a:t>income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 dirty="0" err="1">
                <a:solidFill>
                  <a:srgbClr val="000000"/>
                </a:solidFill>
                <a:latin typeface="Times New Roman"/>
              </a:rPr>
              <a:t>Lithuanian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200" b="0" strike="noStrike" spc="-1" dirty="0" err="1">
                <a:solidFill>
                  <a:srgbClr val="000000"/>
                </a:solidFill>
                <a:latin typeface="Times New Roman"/>
              </a:rPr>
              <a:t>god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200" b="0" strike="noStrike" spc="-1" dirty="0" err="1">
                <a:solidFill>
                  <a:srgbClr val="000000"/>
                </a:solidFill>
                <a:latin typeface="Times New Roman"/>
              </a:rPr>
              <a:t>Roguszys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pl-PL" sz="3200" b="0" strike="noStrike" spc="-1" dirty="0" err="1">
                <a:solidFill>
                  <a:srgbClr val="000000"/>
                </a:solidFill>
                <a:latin typeface="Times New Roman"/>
              </a:rPr>
              <a:t>protector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 of </a:t>
            </a:r>
            <a:r>
              <a:rPr lang="pl-PL" sz="3200" b="0" strike="noStrike" spc="-1" dirty="0" err="1">
                <a:solidFill>
                  <a:srgbClr val="000000"/>
                </a:solidFill>
                <a:latin typeface="Times New Roman"/>
              </a:rPr>
              <a:t>pickles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71" name="Object 4"/>
          <p:cNvGraphicFramePr/>
          <p:nvPr/>
        </p:nvGraphicFramePr>
        <p:xfrm>
          <a:off x="990720" y="3352680"/>
          <a:ext cx="7315200" cy="350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0" imgH="0" progId="PowerPoint.Show.12">
                  <p:embed/>
                </p:oleObj>
              </mc:Choice>
              <mc:Fallback>
                <p:oleObj r:id="rId3" imgW="0" imgH="0" progId="PowerPoint.Show.12">
                  <p:embed/>
                  <p:pic>
                    <p:nvPicPr>
                      <p:cNvPr id="72" name="Objec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990720" y="3352680"/>
                        <a:ext cx="7315200" cy="35053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ole tekstowe 72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America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ole tekstowe 73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Cities are built on animal trails leading to salt licks, e.g. Buffalo on Lake Erie (view from 1911)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5" name="Picture 4" descr="Image:Buffalo Panorama 1911.jpg"/>
          <p:cNvPicPr/>
          <p:nvPr/>
        </p:nvPicPr>
        <p:blipFill>
          <a:blip r:embed="rId2"/>
          <a:stretch/>
        </p:blipFill>
        <p:spPr>
          <a:xfrm>
            <a:off x="0" y="3573360"/>
            <a:ext cx="9144000" cy="3284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ole tekstowe 75"/>
          <p:cNvSpPr txBox="1"/>
          <p:nvPr/>
        </p:nvSpPr>
        <p:spPr>
          <a:xfrm>
            <a:off x="685800" y="0"/>
            <a:ext cx="7772400" cy="1752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Colonial policy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ole tekstowe 76"/>
          <p:cNvSpPr txBox="1"/>
          <p:nvPr/>
        </p:nvSpPr>
        <p:spPr>
          <a:xfrm>
            <a:off x="0" y="1523880"/>
            <a:ext cx="9144000" cy="4572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5000"/>
          </a:bodyPr>
          <a:lstStyle/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American Revolutionary War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  - monopolization of salt supplies by Great Britain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  - trade in salted products: meat, leather, fish (fight for fishing grounds with the French) restricted by Great Britain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  - breaking the monopoly - production of salt from seawater by John Sears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  - economic differences North/South salt production 12,000,000 bushels/2,300,000 bushels; abolition of slavery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ole tekstowe 77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Colonial policy - India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ole tekstowe 78"/>
          <p:cNvSpPr txBox="1"/>
          <p:nvPr/>
        </p:nvSpPr>
        <p:spPr>
          <a:xfrm>
            <a:off x="685800" y="1600200"/>
            <a:ext cx="7772400" cy="4495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Britain's monopoly on salt production - destroying the local economy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Gandhi's protest march 1930 - passive resistance and breaking the ban on collecting sea salt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1931 signing of the Irwin-Ghandi Agreement - every citizen's right to salt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1947 - independence of India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Ghandi, marsz solny"/>
          <p:cNvPicPr/>
          <p:nvPr/>
        </p:nvPicPr>
        <p:blipFill>
          <a:blip r:embed="rId2"/>
          <a:stretch/>
        </p:blipFill>
        <p:spPr>
          <a:xfrm>
            <a:off x="457200" y="0"/>
            <a:ext cx="8229600" cy="5830920"/>
          </a:xfrm>
          <a:prstGeom prst="rect">
            <a:avLst/>
          </a:prstGeom>
          <a:ln w="0">
            <a:noFill/>
          </a:ln>
        </p:spPr>
      </p:pic>
      <p:sp>
        <p:nvSpPr>
          <p:cNvPr id="81" name="Text Box 3"/>
          <p:cNvSpPr/>
          <p:nvPr/>
        </p:nvSpPr>
        <p:spPr>
          <a:xfrm>
            <a:off x="819000" y="6060960"/>
            <a:ext cx="43520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Mahatma Ghandi - "salt" march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ole tekstowe 42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Salt symbolism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Salt is a gift from God, it is holy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Thrown into the fire, it repels evil forces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Cleanses and protects food against spoilage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It symbolizes the female elements as opposed to sulfur which personifies the male elements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During baptism, it cleanses from original sin and makes it inaccessible to Satan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It means hospitality and good intentions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Spilling salt brings quarrels, misfortune (spilled salt under Judas' hand)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ole tekstowe 81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Is salt necessary?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ole tekstowe 82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Hunting tribes do not buy or produce salt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The Maasai drink the blood of farmed animals because it contains salt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Agricultural peoples on all continents search for salt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ole tekstowe 83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Sodium distribution in the body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ole tekstowe 84"/>
          <p:cNvSpPr txBox="1"/>
          <p:nvPr/>
        </p:nvSpPr>
        <p:spPr>
          <a:xfrm>
            <a:off x="304920" y="1981080"/>
            <a:ext cx="815328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Intracellular space – approx. 20 mM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Extracellular space – approx. 140 mM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Concentration gradient maintained by ATP-dependent enzymatic mechanisms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ole tekstowe 85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Sodium function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ole tekstowe 86"/>
          <p:cNvSpPr txBox="1"/>
          <p:nvPr/>
        </p:nvSpPr>
        <p:spPr>
          <a:xfrm>
            <a:off x="0" y="1981080"/>
            <a:ext cx="91440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The main ion in the extracellular space - maintaining water in this compartment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Sodium management is closely related to the body's water management;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Nerve conduction: polarization and depolarization of cell membranes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152280" y="228600"/>
            <a:ext cx="8991720" cy="5486400"/>
          </a:xfrm>
          <a:prstGeom prst="rect">
            <a:avLst/>
          </a:prstGeom>
          <a:ln w="0">
            <a:noFill/>
          </a:ln>
        </p:spPr>
      </p:pic>
      <p:sp>
        <p:nvSpPr>
          <p:cNvPr id="89" name="Text Box 3"/>
          <p:cNvSpPr/>
          <p:nvPr/>
        </p:nvSpPr>
        <p:spPr>
          <a:xfrm>
            <a:off x="807480" y="6033960"/>
            <a:ext cx="571428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H.W. Smith: Evolution of the kidney lectures. 1943,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18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ole tekstowe 90"/>
          <p:cNvSpPr txBox="1"/>
          <p:nvPr/>
        </p:nvSpPr>
        <p:spPr>
          <a:xfrm>
            <a:off x="685800" y="0"/>
            <a:ext cx="777240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Kidneys - evolution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ole tekstowe 91"/>
          <p:cNvSpPr txBox="1"/>
          <p:nvPr/>
        </p:nvSpPr>
        <p:spPr>
          <a:xfrm>
            <a:off x="685800" y="990360"/>
            <a:ext cx="7772400" cy="5105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4000"/>
          </a:bodyPr>
          <a:lstStyle/>
          <a:p>
            <a:pPr marL="342720" indent="-342720" algn="l" rtl="0">
              <a:lnSpc>
                <a:spcPct val="7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The development of kidneys made it possible to inhabit land waters.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7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7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Marine fish excrete urine with the same osmotic concentration as plasma. Similarly, some seabirds (albatrosses, penguins) and sea turtles have special glands around their eyes that excrete excess salt.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7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7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Seals and whales rarely drink; the salt in their diet comes from the bodies of the animals they eat; fish protein metabolized into urea, which must be excreted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7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7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Some animals only need metabolic water - they excrete very concentrated urine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ole tekstowe 92"/>
          <p:cNvSpPr txBox="1"/>
          <p:nvPr/>
        </p:nvSpPr>
        <p:spPr>
          <a:xfrm>
            <a:off x="685800" y="411157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 dirty="0" err="1">
                <a:solidFill>
                  <a:srgbClr val="000000"/>
                </a:solidFill>
                <a:latin typeface="Times New Roman"/>
              </a:rPr>
              <a:t>Kidneys</a:t>
            </a:r>
            <a:r>
              <a:rPr lang="pl-PL" sz="44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4400" b="0" strike="noStrike" spc="-1" dirty="0" err="1">
                <a:solidFill>
                  <a:srgbClr val="000000"/>
                </a:solidFill>
                <a:latin typeface="Times New Roman"/>
              </a:rPr>
              <a:t>are</a:t>
            </a:r>
            <a:r>
              <a:rPr lang="pl-PL" sz="4400" b="0" strike="noStrike" spc="-1" dirty="0">
                <a:solidFill>
                  <a:srgbClr val="000000"/>
                </a:solidFill>
                <a:latin typeface="Times New Roman"/>
              </a:rPr>
              <a:t> the most </a:t>
            </a:r>
            <a:r>
              <a:rPr lang="pl-PL" sz="4400" b="0" strike="noStrike" spc="-1" dirty="0" err="1">
                <a:solidFill>
                  <a:srgbClr val="000000"/>
                </a:solidFill>
                <a:latin typeface="Times New Roman"/>
              </a:rPr>
              <a:t>important</a:t>
            </a:r>
            <a:r>
              <a:rPr lang="pl-PL" sz="4400" b="0" strike="noStrike" spc="-1" dirty="0">
                <a:solidFill>
                  <a:srgbClr val="000000"/>
                </a:solidFill>
                <a:latin typeface="Times New Roman"/>
              </a:rPr>
              <a:t> organ in </a:t>
            </a:r>
            <a:r>
              <a:rPr lang="pl-PL" sz="4400" b="0" strike="noStrike" spc="-1" dirty="0" err="1">
                <a:solidFill>
                  <a:srgbClr val="000000"/>
                </a:solidFill>
                <a:latin typeface="Times New Roman"/>
              </a:rPr>
              <a:t>regulating</a:t>
            </a:r>
            <a:r>
              <a:rPr lang="pl-PL" sz="44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4400" b="0" strike="noStrike" spc="-1" dirty="0" err="1">
                <a:solidFill>
                  <a:srgbClr val="000000"/>
                </a:solidFill>
                <a:latin typeface="Times New Roman"/>
              </a:rPr>
              <a:t>mineral</a:t>
            </a:r>
            <a:r>
              <a:rPr lang="pl-PL" sz="44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4400" b="0" strike="noStrike" spc="-1" dirty="0" err="1">
                <a:solidFill>
                  <a:srgbClr val="000000"/>
                </a:solidFill>
                <a:latin typeface="Times New Roman"/>
              </a:rPr>
              <a:t>metabolism</a:t>
            </a:r>
            <a:endParaRPr lang="en-US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ole tekstowe 93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5" name="Picture 4" descr="1114W"/>
          <p:cNvPicPr/>
          <p:nvPr/>
        </p:nvPicPr>
        <p:blipFill>
          <a:blip r:embed="rId2"/>
          <a:stretch/>
        </p:blipFill>
        <p:spPr>
          <a:xfrm>
            <a:off x="1905120" y="2000160"/>
            <a:ext cx="6400800" cy="485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nefron"/>
          <p:cNvPicPr/>
          <p:nvPr/>
        </p:nvPicPr>
        <p:blipFill>
          <a:blip r:embed="rId2"/>
          <a:stretch/>
        </p:blipFill>
        <p:spPr>
          <a:xfrm>
            <a:off x="0" y="304920"/>
            <a:ext cx="8839080" cy="6324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0" y="14400"/>
            <a:ext cx="9144000" cy="6843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59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ole tekstowe 44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Symbolism related to fertility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According to the Romans "</a:t>
            </a:r>
            <a:r>
              <a:rPr lang="pl-PL" sz="3200" b="0" strike="noStrike" spc="-1">
                <a:solidFill>
                  <a:srgbClr val="3333CC"/>
                </a:solidFill>
                <a:latin typeface="Times New Roman"/>
              </a:rPr>
              <a:t>salax</a:t>
            </a: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"A person with no salt is a person in love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English "</a:t>
            </a:r>
            <a:r>
              <a:rPr lang="pl-PL" sz="3200" b="0" strike="noStrike" spc="-1">
                <a:solidFill>
                  <a:srgbClr val="3333CC"/>
                </a:solidFill>
                <a:latin typeface="Times New Roman"/>
              </a:rPr>
              <a:t>salacious</a:t>
            </a: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” – lustful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The Egyptians believed that eating salt aroused sexual desire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In France, the groom or bride carried salt in his pocket or shoes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69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32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67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/>
          <p:cNvPicPr/>
          <p:nvPr/>
        </p:nvPicPr>
        <p:blipFill>
          <a:blip r:embed="rId2"/>
          <a:stretch/>
        </p:blipFill>
        <p:spPr>
          <a:xfrm>
            <a:off x="0" y="-27000"/>
            <a:ext cx="9144000" cy="6885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ole tekstowe 102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1" strike="noStrike" spc="-1">
                <a:solidFill>
                  <a:srgbClr val="3333CC"/>
                </a:solidFill>
                <a:latin typeface="Times New Roman"/>
              </a:rPr>
              <a:t>Salt sensitivity – 10% increase in blood pressure after a salt-rich meal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ole tekstowe 103"/>
          <p:cNvSpPr txBox="1"/>
          <p:nvPr/>
        </p:nvSpPr>
        <p:spPr>
          <a:xfrm>
            <a:off x="0" y="1981080"/>
            <a:ext cx="896472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High sodium intake, regardless of hypertension, is a cardiovascular risk factor in obese people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Salt-sensitive men have the same risk of cardiovascular morbidity and mortality as people with hypertension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Morbidity and mortality in salt-sensitive normotensives are higher than in sodium-resistant normotensives (Lancet 1997, 350, 1734; Hypertension 2001, 37, 429)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salt spozycie"/>
          <p:cNvPicPr/>
          <p:nvPr/>
        </p:nvPicPr>
        <p:blipFill>
          <a:blip r:embed="rId2"/>
          <a:stretch/>
        </p:blipFill>
        <p:spPr>
          <a:xfrm>
            <a:off x="457200" y="457200"/>
            <a:ext cx="8229600" cy="547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85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2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9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43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ole tekstowe 46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Symbolism related to conservation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Preserving mummies in Egypt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In Judaism, immersing bread (God's gift) in salt preserves it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Sprinkling salt cleanses from original sin and gives wisdom.</a:t>
            </a:r>
            <a:r>
              <a:rPr lang="pl-PL" sz="3200" b="0" strike="noStrike" spc="-1">
                <a:solidFill>
                  <a:srgbClr val="3333CC"/>
                </a:solidFill>
                <a:latin typeface="Times New Roman"/>
              </a:rPr>
              <a:t>Sal Sapientia</a:t>
            </a: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";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In Japanese tradition, salt destroys evil forces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ole tekstowe 109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Dopaminergic regulation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ole tekstowe 110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75% of renal sodium excretion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Intestinal sodium transport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Brain appetite centers; active centers of the cardiovascular system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Secretion of hormones and humoral factors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ole tekstowe 111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Hypertension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ole tekstowe 112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Complex cardiovascular disease and not just elevated blood pressure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200" b="1" strike="noStrike" spc="-1">
                <a:solidFill>
                  <a:srgbClr val="3333CC"/>
                </a:solidFill>
                <a:latin typeface="Times New Roman"/>
              </a:rPr>
              <a:t>120/80 mm Hg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ole tekstowe 113"/>
          <p:cNvSpPr txBox="1"/>
          <p:nvPr/>
        </p:nvSpPr>
        <p:spPr>
          <a:xfrm>
            <a:off x="685800" y="188640"/>
            <a:ext cx="7772400" cy="86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000" b="0" strike="noStrike" spc="-1">
                <a:solidFill>
                  <a:srgbClr val="000000"/>
                </a:solidFill>
                <a:latin typeface="Times New Roman"/>
              </a:rPr>
              <a:t>Classification of hypertension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15" name="Tabela 114"/>
          <p:cNvGraphicFramePr/>
          <p:nvPr/>
        </p:nvGraphicFramePr>
        <p:xfrm>
          <a:off x="0" y="1125360"/>
          <a:ext cx="8383680" cy="5603460"/>
        </p:xfrm>
        <a:graphic>
          <a:graphicData uri="http://schemas.openxmlformats.org/drawingml/2006/table">
            <a:tbl>
              <a:tblPr/>
              <a:tblGrid>
                <a:gridCol w="399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400">
                <a:tc rowSpan="2"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Category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Pressure [mm Hg]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systolic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diastolic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Optimal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&lt;120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&lt;80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2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Correct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120-129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80-84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High correct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130-139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85-89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88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Hypertension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Grade 1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Grade 2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Grade 3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140-159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160-179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&gt;180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90-99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100-109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&gt;110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500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Isolated systolic hypertension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Symbol"/>
                          <a:ea typeface="Symbol"/>
                        </a:rPr>
                        <a:t></a:t>
                      </a: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140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&lt;90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5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ole tekstowe 116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000" b="0" strike="noStrike" spc="-1">
                <a:solidFill>
                  <a:srgbClr val="000000"/>
                </a:solidFill>
                <a:latin typeface="Times New Roman"/>
              </a:rPr>
              <a:t>Primary (essential) hypertension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ole tekstowe 117"/>
          <p:cNvSpPr txBox="1"/>
          <p:nvPr/>
        </p:nvSpPr>
        <p:spPr>
          <a:xfrm>
            <a:off x="684360" y="155736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Complex genetic and environmental causes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It affects 25% of the adult population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30-50% of cases of essential hypertension are hereditary - purposeful genetic testing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Scientific research focuses on the kidneys as the organ responsible for maintaining blood pressure.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ole tekstowe 118"/>
          <p:cNvSpPr txBox="1"/>
          <p:nvPr/>
        </p:nvSpPr>
        <p:spPr>
          <a:xfrm>
            <a:off x="179280" y="609120"/>
            <a:ext cx="878544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strike="noStrike" spc="-1">
                <a:solidFill>
                  <a:srgbClr val="000000"/>
                </a:solidFill>
                <a:latin typeface="Times New Roman"/>
              </a:rPr>
              <a:t>Main cardiovascular risk factors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ole tekstowe 119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Hypertension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Smoking tobacco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Obesity; BMI &gt;30kg/m</a:t>
            </a:r>
            <a:r>
              <a:rPr lang="pl-PL" sz="2400" b="0" strike="noStrike" spc="-1" baseline="30000">
                <a:solidFill>
                  <a:srgbClr val="000000"/>
                </a:solidFill>
                <a:latin typeface="Times New Roman"/>
              </a:rPr>
              <a:t>2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Lack of physical activity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Dyslipidemia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Diabetes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Microalbuminuria &gt;20mg; GFR&lt;60ml/min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Age (M&gt;55 years; F&gt;65 years)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Family history of early cardiovascular disease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(M&lt;55 years; F&lt;65 years)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ole tekstowe 120"/>
          <p:cNvSpPr txBox="1"/>
          <p:nvPr/>
        </p:nvSpPr>
        <p:spPr>
          <a:xfrm>
            <a:off x="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000" b="0" strike="noStrike" spc="-1">
                <a:solidFill>
                  <a:srgbClr val="000000"/>
                </a:solidFill>
                <a:latin typeface="Times New Roman"/>
              </a:rPr>
              <a:t>Risk of cardiovascular disease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ole tekstowe 121"/>
          <p:cNvSpPr txBox="1"/>
          <p:nvPr/>
        </p:nvSpPr>
        <p:spPr>
          <a:xfrm>
            <a:off x="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The higher the blood pressure, the greater the risk of heart attack, heart failure, stroke, blindness, and kidney failure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For a person aged 40-70, an increase in systolic blood pressure of 20 mmHg and diastolic blood pressure of 10 mmHg doubles the risk of cardiovascular disease over the entire blood pressure range between 115/75 and 185/115 mmHg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ole tekstowe 122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000" b="1" strike="noStrike" spc="-1">
                <a:solidFill>
                  <a:srgbClr val="3333CC"/>
                </a:solidFill>
                <a:latin typeface="Times New Roman"/>
              </a:rPr>
              <a:t>Benefits of lowering blood pressure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ole tekstowe 123"/>
          <p:cNvSpPr txBox="1"/>
          <p:nvPr/>
        </p:nvSpPr>
        <p:spPr>
          <a:xfrm>
            <a:off x="0" y="1981080"/>
            <a:ext cx="91440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35-40% reduction in strokes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20-25% reduction in heart attacks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50% reduction in heart failure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Maintaining a drop in systolic blood pressure of 12 mmHg for 10 years saves the life of 1 out of 11 treated patients and 1 out of 9 in the case of concomitant cardiovascular diseases or organ damage.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Untitled 28"/>
          <p:cNvPicPr/>
          <p:nvPr/>
        </p:nvPicPr>
        <p:blipFill>
          <a:blip r:embed="rId2"/>
          <a:stretch/>
        </p:blipFill>
        <p:spPr>
          <a:xfrm>
            <a:off x="0" y="306360"/>
            <a:ext cx="9144000" cy="6551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ole tekstowe 125"/>
          <p:cNvSpPr txBox="1"/>
          <p:nvPr/>
        </p:nvSpPr>
        <p:spPr>
          <a:xfrm>
            <a:off x="685440" y="609480"/>
            <a:ext cx="7924680" cy="4724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DASH diet – dietary approach to stop hypertension</a:t>
            </a:r>
            <a:br/>
            <a:br/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The purpose of the diet:</a:t>
            </a:r>
            <a:br/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reducing the supply of sodium, saturated fats, animal protein - lowering blood pressure</a:t>
            </a:r>
            <a:br/>
            <a:r>
              <a:rPr lang="pl-PL" sz="2000" b="0" i="1" strike="noStrike" spc="-1">
                <a:solidFill>
                  <a:srgbClr val="000000"/>
                </a:solidFill>
                <a:latin typeface="Times New Roman"/>
              </a:rPr>
              <a:t>Ann. Internship Med.. 2001, 135, 1019-1028</a:t>
            </a:r>
            <a:br/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2"/>
          <p:cNvSpPr/>
          <p:nvPr/>
        </p:nvSpPr>
        <p:spPr>
          <a:xfrm>
            <a:off x="914400" y="1219320"/>
            <a:ext cx="6934320" cy="286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The beginning of animal and plant breeding - agriculture - is also the beginning of a new function of salt as a commercial article, a monetary system, the creation of industries and a state monopoly.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Dash Diet Pyramid"/>
          <p:cNvPicPr/>
          <p:nvPr/>
        </p:nvPicPr>
        <p:blipFill>
          <a:blip r:embed="rId2"/>
          <a:stretch/>
        </p:blipFill>
        <p:spPr>
          <a:xfrm>
            <a:off x="1066680" y="0"/>
            <a:ext cx="7086600" cy="5440320"/>
          </a:xfrm>
          <a:prstGeom prst="rect">
            <a:avLst/>
          </a:prstGeom>
          <a:ln w="0">
            <a:noFill/>
          </a:ln>
        </p:spPr>
      </p:pic>
      <p:sp>
        <p:nvSpPr>
          <p:cNvPr id="128" name="Text Box 3"/>
          <p:cNvSpPr/>
          <p:nvPr/>
        </p:nvSpPr>
        <p:spPr>
          <a:xfrm>
            <a:off x="4861800" y="5908680"/>
            <a:ext cx="21711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DASH pyramid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ole tekstowe 128"/>
          <p:cNvSpPr txBox="1"/>
          <p:nvPr/>
        </p:nvSpPr>
        <p:spPr>
          <a:xfrm>
            <a:off x="685800" y="-360"/>
            <a:ext cx="7772400" cy="1066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DASH diet (Dietary approach to stop hypertension)</a:t>
            </a:r>
            <a:br/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– level 2000 kcal/day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0" name="Tabela 129"/>
          <p:cNvGraphicFramePr/>
          <p:nvPr/>
        </p:nvGraphicFramePr>
        <p:xfrm>
          <a:off x="457200" y="838080"/>
          <a:ext cx="8305920" cy="6074720"/>
        </p:xfrm>
        <a:graphic>
          <a:graphicData uri="http://schemas.openxmlformats.org/drawingml/2006/table">
            <a:tbl>
              <a:tblPr/>
              <a:tblGrid>
                <a:gridCol w="19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Products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Daily portions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Portion size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40"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Cereals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6-8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 slice; 28 g groats, flakes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½ cooked (rice, pasta, groats)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120"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Vegetables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4-5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 cup raw leafy greens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½ cup raw or cooked or juice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00"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Fruit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4-5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 medium; ¼ dried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½ fresh, frozen, canned or juice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520"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Low-fat dairy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2-3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 cup of milk or yogurt; 40 g of cheese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920"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Lean meat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 or less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28 g of meat, poultry or fish; 1 egg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3400"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Nuts, grains, legumes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4-5/week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1/3 cup of nuts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 tablespoons of seeds or peanut butter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½ glass of legumes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040"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Fats, oils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2 - 3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 teaspoon of margarine, vegetable oil;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 tablespoon of mayonnaise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720"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Sweets, sugar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 or less/week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 tablespoon of sugar; 1 tablespoon of jam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½ cup of sorbet; 1 glass of lemonade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dose1"/>
          <p:cNvPicPr/>
          <p:nvPr/>
        </p:nvPicPr>
        <p:blipFill>
          <a:blip r:embed="rId2"/>
          <a:stretch/>
        </p:blipFill>
        <p:spPr>
          <a:xfrm>
            <a:off x="1219320" y="380880"/>
            <a:ext cx="6858000" cy="544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dash"/>
          <p:cNvPicPr/>
          <p:nvPr/>
        </p:nvPicPr>
        <p:blipFill>
          <a:blip r:embed="rId2"/>
          <a:stretch/>
        </p:blipFill>
        <p:spPr>
          <a:xfrm>
            <a:off x="990720" y="324000"/>
            <a:ext cx="7238880" cy="5065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ole tekstowe 132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DASH study result</a:t>
            </a:r>
            <a:br/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changes in mm Hg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4" name="Tabela 133"/>
          <p:cNvGraphicFramePr/>
          <p:nvPr/>
        </p:nvGraphicFramePr>
        <p:xfrm>
          <a:off x="685800" y="1981080"/>
          <a:ext cx="8458200" cy="4175280"/>
        </p:xfrm>
        <a:graphic>
          <a:graphicData uri="http://schemas.openxmlformats.org/drawingml/2006/table">
            <a:tbl>
              <a:tblPr/>
              <a:tblGrid>
                <a:gridCol w="2819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00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Group of patients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High supply of Na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(150 mmol/d)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Low supply of Na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(50 mmol/d)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00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Hypertensive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Normotensive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-6.6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-5.4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-11.5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-7.1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00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Women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Men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-6.6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-5.1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-10.5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-6.8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00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BMI &gt;30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BMI&lt;30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-.6.0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-5.8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-7.8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-9.5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328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Education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&lt;Average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&gt;Average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-5.6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-5.7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-8.5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-8.7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5" name="Text Box 29"/>
          <p:cNvSpPr/>
          <p:nvPr/>
        </p:nvSpPr>
        <p:spPr>
          <a:xfrm>
            <a:off x="1280160" y="6289560"/>
            <a:ext cx="28494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Ann. Intr. Med.. 2001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rys26"/>
          <p:cNvPicPr/>
          <p:nvPr/>
        </p:nvPicPr>
        <p:blipFill>
          <a:blip r:embed="rId2"/>
          <a:stretch/>
        </p:blipFill>
        <p:spPr>
          <a:xfrm>
            <a:off x="609480" y="911160"/>
            <a:ext cx="8305920" cy="5278680"/>
          </a:xfrm>
          <a:prstGeom prst="rect">
            <a:avLst/>
          </a:prstGeom>
          <a:ln w="0">
            <a:noFill/>
          </a:ln>
        </p:spPr>
      </p:pic>
      <p:sp>
        <p:nvSpPr>
          <p:cNvPr id="137" name="Text Box 3"/>
          <p:cNvSpPr/>
          <p:nvPr/>
        </p:nvSpPr>
        <p:spPr>
          <a:xfrm>
            <a:off x="2955600" y="493560"/>
            <a:ext cx="35503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strike="noStrike" spc="-1">
                <a:solidFill>
                  <a:srgbClr val="000000"/>
                </a:solidFill>
                <a:latin typeface="Arial"/>
              </a:rPr>
              <a:t>World salt production [GUS]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250px-Kartoffelchips-1"/>
          <p:cNvPicPr/>
          <p:nvPr/>
        </p:nvPicPr>
        <p:blipFill>
          <a:blip r:embed="rId2"/>
          <a:stretch/>
        </p:blipFill>
        <p:spPr>
          <a:xfrm>
            <a:off x="1371600" y="1219320"/>
            <a:ext cx="6781680" cy="5246640"/>
          </a:xfrm>
          <a:prstGeom prst="rect">
            <a:avLst/>
          </a:prstGeom>
          <a:ln w="0">
            <a:noFill/>
          </a:ln>
        </p:spPr>
      </p:pic>
      <p:sp>
        <p:nvSpPr>
          <p:cNvPr id="139" name="Text Box 3"/>
          <p:cNvSpPr/>
          <p:nvPr/>
        </p:nvSpPr>
        <p:spPr>
          <a:xfrm>
            <a:off x="2804400" y="39600"/>
            <a:ext cx="15523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Arial"/>
              </a:rPr>
              <a:t>Fast food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ole tekstowe 139"/>
          <p:cNvSpPr txBox="1"/>
          <p:nvPr/>
        </p:nvSpPr>
        <p:spPr>
          <a:xfrm>
            <a:off x="755640" y="260280"/>
            <a:ext cx="7772400" cy="72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000" b="0" strike="noStrike" spc="-1">
                <a:solidFill>
                  <a:srgbClr val="000000"/>
                </a:solidFill>
                <a:latin typeface="Times New Roman"/>
              </a:rPr>
              <a:t>Lifestyle modification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41" name="Tabela 140"/>
          <p:cNvGraphicFramePr/>
          <p:nvPr/>
        </p:nvGraphicFramePr>
        <p:xfrm>
          <a:off x="0" y="1197000"/>
          <a:ext cx="8893080" cy="4851360"/>
        </p:xfrm>
        <a:graphic>
          <a:graphicData uri="http://schemas.openxmlformats.org/drawingml/2006/table">
            <a:tbl>
              <a:tblPr/>
              <a:tblGrid>
                <a:gridCol w="362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720"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Type of modification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Recommendations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Lowering SBP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Weight reduction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BMI 18.5-25.0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5-20 mmHg/10 kg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760"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DASH diet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 diet rich in vegetables and fruits; lowering fat consumption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8-14 mmHg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320"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Limit sodium intake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No more than 2.4 g sodium (6 g salt)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2-8 mmHg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Physical activity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Regular aerobic exercise 30 min/day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4-9 mmHg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760"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Limiting alcohol consumption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No more than 2 drinks/day (M), no more than 1 drink/day (K)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2-8 mmHg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4"/>
          <p:cNvSpPr/>
          <p:nvPr/>
        </p:nvSpPr>
        <p:spPr>
          <a:xfrm>
            <a:off x="1042920" y="474480"/>
            <a:ext cx="6696000" cy="119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Atherogenicity and thrombogenicity coefficients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some products.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43" name="Tabela 142"/>
          <p:cNvGraphicFramePr/>
          <p:nvPr/>
        </p:nvGraphicFramePr>
        <p:xfrm>
          <a:off x="1187280" y="1557360"/>
          <a:ext cx="6409080" cy="4137480"/>
        </p:xfrm>
        <a:graphic>
          <a:graphicData uri="http://schemas.openxmlformats.org/drawingml/2006/table">
            <a:tbl>
              <a:tblPr/>
              <a:tblGrid>
                <a:gridCol w="336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720">
                <a:tc>
                  <a:txBody>
                    <a:bodyPr/>
                    <a:lstStyle/>
                    <a:p>
                      <a:pPr algn="l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Product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I.A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IT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l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Butter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2.03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2.07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l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Hardened margarine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0.56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1.26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l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PUFA margarine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0.35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0.53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l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Sunflower oil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0.07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0.28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l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Beef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0.72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1.06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l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Pork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0.60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1.37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l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Chicken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0.50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0.95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l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Mackerel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0.28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0.16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4" name="Rectangle 177"/>
          <p:cNvSpPr/>
          <p:nvPr/>
        </p:nvSpPr>
        <p:spPr>
          <a:xfrm>
            <a:off x="5508720" y="6008040"/>
            <a:ext cx="3450960" cy="73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</a:t>
            </a:r>
            <a:r>
              <a:rPr lang="en-US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WG Human Nutrition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ole tekstowe 144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Salt sources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46" name="Tabela 145"/>
          <p:cNvGraphicFramePr/>
          <p:nvPr/>
        </p:nvGraphicFramePr>
        <p:xfrm>
          <a:off x="685800" y="1981080"/>
          <a:ext cx="7772400" cy="341316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60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Preserved food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77%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68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Natural occurrence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12%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24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Adding at the table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6%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64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Adding while cooking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5%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ole tekstowe 49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China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ole tekstowe 50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6,000 BC - China - Yuncheng salt lake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China - salt in the regulation of lactic fermentation - soy sauce, fish sauce, kimchi vegetables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China - the first state salt monopoly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4"/>
          <p:cNvSpPr/>
          <p:nvPr/>
        </p:nvSpPr>
        <p:spPr>
          <a:xfrm>
            <a:off x="1350720" y="474840"/>
            <a:ext cx="6537600" cy="82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Sodium restriction steps (1 g Na = 2.5 g NaCl)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48" name="Tabela 147"/>
          <p:cNvGraphicFramePr/>
          <p:nvPr/>
        </p:nvGraphicFramePr>
        <p:xfrm>
          <a:off x="250920" y="1197000"/>
          <a:ext cx="8785080" cy="3425760"/>
        </p:xfrm>
        <a:graphic>
          <a:graphicData uri="http://schemas.openxmlformats.org/drawingml/2006/table">
            <a:tbl>
              <a:tblPr/>
              <a:tblGrid>
                <a:gridCol w="223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880"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3333CC"/>
                          </a:solidFill>
                          <a:latin typeface="Times New Roman"/>
                          <a:ea typeface="Times New Roman"/>
                        </a:rPr>
                        <a:t>Na supply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3333CC"/>
                          </a:solidFill>
                          <a:latin typeface="Times New Roman"/>
                          <a:ea typeface="Times New Roman"/>
                        </a:rPr>
                        <a:t>Limit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80"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5 - 6 g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240"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 g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No table salt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320"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 g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No chips, crackers, olives, pickles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80"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g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 salting of dishes or food</a:t>
                      </a: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preserved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880"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g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C</a:t>
                      </a: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 bread</a:t>
                      </a: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salted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880">
                <a:tc>
                  <a:txBody>
                    <a:bodyPr/>
                    <a:lstStyle/>
                    <a:p>
                      <a:pPr algn="ctr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 g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 Only in hospital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4"/>
          <p:cNvSpPr/>
          <p:nvPr/>
        </p:nvSpPr>
        <p:spPr>
          <a:xfrm>
            <a:off x="250920" y="16920"/>
            <a:ext cx="8893080" cy="704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strike="noStrike" spc="-1">
                <a:solidFill>
                  <a:srgbClr val="000000"/>
                </a:solidFill>
                <a:latin typeface="Times New Roman"/>
              </a:rPr>
              <a:t>Sodium and potassium content in some foods.</a:t>
            </a: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________________________________________________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Product    Sodium   Potassium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strike="noStrike" spc="-1">
                <a:solidFill>
                  <a:srgbClr val="000000"/>
                </a:solidFill>
                <a:latin typeface="Times New Roman"/>
              </a:rPr>
              <a:t> __________________ in mg/100 product_______________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cow's milk 2.0% 45 145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 low-fat cottage cheese  32   177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whole egg    141   133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pork loin  42  343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beef tenderloin  52   382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Herring in oil   238   243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smoked bacon</a:t>
            </a:r>
            <a:r>
              <a:rPr lang="pl-PL" sz="1800" b="1" strike="noStrike" spc="-1">
                <a:solidFill>
                  <a:srgbClr val="000000"/>
                </a:solidFill>
                <a:latin typeface="Times New Roman"/>
              </a:rPr>
              <a:t>   </a:t>
            </a: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78   163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buckwheat groats   3   443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4-egg pasta   thirty   212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FF0000"/>
                </a:solidFill>
                <a:latin typeface="Times New Roman"/>
              </a:rPr>
              <a:t>Rye bread</a:t>
            </a: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   </a:t>
            </a:r>
            <a:r>
              <a:rPr lang="pl-PL" sz="1800" b="0" strike="noStrike" spc="-1">
                <a:solidFill>
                  <a:srgbClr val="FF0000"/>
                </a:solidFill>
                <a:latin typeface="Times New Roman"/>
              </a:rPr>
              <a:t>466</a:t>
            </a: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   </a:t>
            </a:r>
            <a:r>
              <a:rPr lang="pl-PL" sz="1800" b="0" strike="noStrike" spc="-1">
                <a:solidFill>
                  <a:srgbClr val="FF0000"/>
                </a:solidFill>
                <a:latin typeface="Times New Roman"/>
              </a:rPr>
              <a:t>116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white beans   19   118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horseradish    9   677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Red cabbage 11   269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parsley root   </a:t>
            </a:r>
            <a:r>
              <a:rPr lang="pl-PL" sz="1800" b="0" strike="noStrike" spc="-1">
                <a:solidFill>
                  <a:srgbClr val="3333CC"/>
                </a:solidFill>
                <a:latin typeface="Times New Roman"/>
              </a:rPr>
              <a:t>49    562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potatoes    </a:t>
            </a:r>
            <a:r>
              <a:rPr lang="pl-PL" sz="1800" b="0" strike="noStrike" spc="-1">
                <a:solidFill>
                  <a:srgbClr val="3333CC"/>
                </a:solidFill>
                <a:latin typeface="Times New Roman"/>
              </a:rPr>
              <a:t>7   557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3333CC"/>
                </a:solidFill>
                <a:latin typeface="Times New Roman"/>
              </a:rPr>
              <a:t>tomatoes    8   282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3333CC"/>
                </a:solidFill>
                <a:latin typeface="Times New Roman"/>
              </a:rPr>
              <a:t>apples    2   134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3333CC"/>
                </a:solidFill>
                <a:latin typeface="Times New Roman"/>
              </a:rPr>
              <a:t>oranges   3   183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3333CC"/>
                </a:solidFill>
                <a:latin typeface="Times New Roman"/>
              </a:rPr>
              <a:t>hazelnuts   2   616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ole tekstowe 149"/>
          <p:cNvSpPr txBox="1"/>
          <p:nvPr/>
        </p:nvSpPr>
        <p:spPr>
          <a:xfrm>
            <a:off x="685800" y="-360"/>
            <a:ext cx="7772400" cy="981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000" b="0" strike="noStrike" spc="-1">
                <a:solidFill>
                  <a:srgbClr val="000000"/>
                </a:solidFill>
                <a:latin typeface="Times New Roman"/>
              </a:rPr>
              <a:t>How to reduce the amount of sodium in your diet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ole tekstowe 150"/>
          <p:cNvSpPr txBox="1"/>
          <p:nvPr/>
        </p:nvSpPr>
        <p:spPr>
          <a:xfrm>
            <a:off x="0" y="907920"/>
            <a:ext cx="91440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3333CC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3333CC"/>
                </a:solidFill>
                <a:latin typeface="Times New Roman"/>
              </a:rPr>
              <a:t>Fresh or frozen</a:t>
            </a: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vegetables instead of canned ones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3333CC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3333CC"/>
                </a:solidFill>
                <a:latin typeface="Times New Roman"/>
              </a:rPr>
              <a:t>Fresh meat</a:t>
            </a: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instead of preserved (smoked, cured)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Limiting the consumption of smoked and cured meats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Avoiding highly processed food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Draining preserved products from the brine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Choosing low or reduced sodium products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ole tekstowe 151"/>
          <p:cNvSpPr txBox="1"/>
          <p:nvPr/>
        </p:nvSpPr>
        <p:spPr>
          <a:xfrm>
            <a:off x="75564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1" strike="noStrike" spc="-1">
                <a:solidFill>
                  <a:srgbClr val="000000"/>
                </a:solidFill>
                <a:latin typeface="Times New Roman"/>
              </a:rPr>
              <a:t>Low-sodium products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pole tekstowe 152"/>
          <p:cNvSpPr txBox="1"/>
          <p:nvPr/>
        </p:nvSpPr>
        <p:spPr>
          <a:xfrm>
            <a:off x="0" y="907920"/>
            <a:ext cx="91440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6000"/>
          </a:bodyPr>
          <a:lstStyle/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3333CC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3333CC"/>
                </a:solidFill>
                <a:latin typeface="Times New Roman"/>
              </a:rPr>
              <a:t>Sodium-free or salt-free products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– less than 5 mg/serving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3333CC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3333CC"/>
                </a:solidFill>
                <a:latin typeface="Times New Roman"/>
              </a:rPr>
              <a:t>Very low sodium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– 35 mg/serving or less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3333CC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3333CC"/>
                </a:solidFill>
                <a:latin typeface="Times New Roman"/>
              </a:rPr>
              <a:t>Low sodium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– 140 mg/serving or less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3333CC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3333CC"/>
                </a:solidFill>
                <a:latin typeface="Times New Roman"/>
              </a:rPr>
              <a:t>Low sodium meal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– 140 mg/1000g or less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3333CC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3333CC"/>
                </a:solidFill>
                <a:latin typeface="Times New Roman"/>
              </a:rPr>
              <a:t>0 reduced sodium content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– at least 25% less sodium than a standard meal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3333CC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3333CC"/>
                </a:solidFill>
                <a:latin typeface="Times New Roman"/>
              </a:rPr>
              <a:t>Light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– 50% less sodium than in the standard product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598"/>
              </a:spcBef>
              <a:buClr>
                <a:srgbClr val="3333CC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3333CC"/>
                </a:solidFill>
                <a:latin typeface="Times New Roman"/>
              </a:rPr>
              <a:t>No salt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– no salt added in the production process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ole tekstowe 153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What to replace salt with?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ole tekstowe 154"/>
          <p:cNvSpPr txBox="1"/>
          <p:nvPr/>
        </p:nvSpPr>
        <p:spPr>
          <a:xfrm>
            <a:off x="685440" y="1981080"/>
            <a:ext cx="84582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Low sodium salt</a:t>
            </a:r>
            <a:r>
              <a:rPr lang="pl-PL" sz="2800" b="0" strike="noStrike" spc="-1">
                <a:solidFill>
                  <a:srgbClr val="3333CC"/>
                </a:solidFill>
                <a:latin typeface="Times New Roman"/>
              </a:rPr>
              <a:t>(potassium!!!)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Lemon juice, tomatoes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Garlic, chives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8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Herbs spices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742680" lvl="1" indent="-28548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vanilla, cinnamon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742680" lvl="1" indent="-28548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cloves, cumin, dill, black cumin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742680" lvl="1" indent="-285480" algn="l" rt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parsley leaves, celery, lovage, tarragon, marjoram, sage, allspice, bay leaf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742680" lvl="1" indent="-285480" algn="l" rtl="0">
              <a:lnSpc>
                <a:spcPct val="8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3333CC"/>
                </a:solidFill>
                <a:latin typeface="Times New Roman"/>
              </a:rPr>
              <a:t>Monosodium glutamate, ready-made spices such as vegeta, vinegar, mustard, soy sauce, Maggi are not recommended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2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64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5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ole tekstowe 158"/>
          <p:cNvSpPr txBox="1"/>
          <p:nvPr/>
        </p:nvSpPr>
        <p:spPr>
          <a:xfrm>
            <a:off x="468360" y="3330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"The History of Salt” – Mark Kurlansky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ole tekstowe 159"/>
          <p:cNvSpPr txBox="1"/>
          <p:nvPr/>
        </p:nvSpPr>
        <p:spPr>
          <a:xfrm>
            <a:off x="684000" y="1557360"/>
            <a:ext cx="7592760" cy="1752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 rtl="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"Diet – an underestimated method of treating hypertension” – Danuta Gajewska, SGGW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8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ole tekstowe 51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Egypt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ole tekstowe 52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Preserving meat and fish with salt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Edible olives soaked in brine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Natron and salt in the mummification process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6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4000" cy="6864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Morze Martwe, sól"/>
          <p:cNvPicPr/>
          <p:nvPr/>
        </p:nvPicPr>
        <p:blipFill>
          <a:blip r:embed="rId2"/>
          <a:stretch/>
        </p:blipFill>
        <p:spPr>
          <a:xfrm>
            <a:off x="1219320" y="457200"/>
            <a:ext cx="7086600" cy="4861080"/>
          </a:xfrm>
          <a:prstGeom prst="rect">
            <a:avLst/>
          </a:prstGeom>
          <a:ln w="0">
            <a:noFill/>
          </a:ln>
        </p:spPr>
      </p:pic>
      <p:sp>
        <p:nvSpPr>
          <p:cNvPr id="55" name="Text Box 3"/>
          <p:cNvSpPr/>
          <p:nvPr/>
        </p:nvSpPr>
        <p:spPr>
          <a:xfrm>
            <a:off x="3411720" y="5832360"/>
            <a:ext cx="35380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Dead Sea – salt deposits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ole tekstowe 55"/>
          <p:cNvSpPr txBox="1"/>
          <p:nvPr/>
        </p:nvSpPr>
        <p:spPr>
          <a:xfrm>
            <a:off x="685800" y="-360"/>
            <a:ext cx="7772400" cy="1066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Dead Sea – salt composition [g/L]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57" name="Tabela 56"/>
          <p:cNvGraphicFramePr/>
          <p:nvPr/>
        </p:nvGraphicFramePr>
        <p:xfrm>
          <a:off x="0" y="1066680"/>
          <a:ext cx="9144000" cy="3982600"/>
        </p:xfrm>
        <a:graphic>
          <a:graphicData uri="http://schemas.openxmlformats.org/drawingml/2006/table">
            <a:tbl>
              <a:tblPr/>
              <a:tblGrid>
                <a:gridCol w="121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5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5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8920"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Depth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[m]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Ca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Mg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On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K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Cl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Br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S.O</a:t>
                      </a:r>
                      <a:r>
                        <a:rPr lang="pl-PL" sz="16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HCO</a:t>
                      </a:r>
                      <a:r>
                        <a:rPr lang="pl-PL" sz="16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Sum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080"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0 - 40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16.4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36.2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38.5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6.5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197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4.6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0.6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0.23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080"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40 100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16.6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40.6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38.5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7.2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211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5.,2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0.5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0.22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319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440"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100 - 400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17.2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42.4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39.7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7.6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219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5.3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0.4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0.22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332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080"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On average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16.9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40.6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39.2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7.3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212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5.1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0.5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0.22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322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" name="Text Box 71"/>
          <p:cNvSpPr/>
          <p:nvPr/>
        </p:nvSpPr>
        <p:spPr>
          <a:xfrm>
            <a:off x="366840" y="5396040"/>
            <a:ext cx="1755000" cy="33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1" strike="noStrike" spc="-1">
                <a:solidFill>
                  <a:srgbClr val="000000"/>
                </a:solidFill>
                <a:latin typeface="Times New Roman"/>
              </a:rPr>
              <a:t>EJGE Paper-2004</a:t>
            </a:r>
            <a:endParaRPr lang="en-US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751C0A7B2C194E8C05439E83269EDC" ma:contentTypeVersion="13" ma:contentTypeDescription="Create a new document." ma:contentTypeScope="" ma:versionID="3fe4503a0766e27595953878abf11314">
  <xsd:schema xmlns:xsd="http://www.w3.org/2001/XMLSchema" xmlns:xs="http://www.w3.org/2001/XMLSchema" xmlns:p="http://schemas.microsoft.com/office/2006/metadata/properties" xmlns:ns2="d36b86fe-e085-42e5-b47e-4ddeda701da6" xmlns:ns3="fc9f4437-6dca-46c1-af3c-a35f917b15c4" targetNamespace="http://schemas.microsoft.com/office/2006/metadata/properties" ma:root="true" ma:fieldsID="1c4906597077cfbbc3b27822ebcee6d3" ns2:_="" ns3:_="">
    <xsd:import namespace="d36b86fe-e085-42e5-b47e-4ddeda701da6"/>
    <xsd:import namespace="fc9f4437-6dca-46c1-af3c-a35f917b15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b86fe-e085-42e5-b47e-4ddeda701d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ea40342-74c2-48e6-9e58-97ed8d9bd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f4437-6dca-46c1-af3c-a35f917b1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4bf71fc-79bf-407f-aaef-13a8c3708b82}" ma:internalName="TaxCatchAll" ma:showField="CatchAllData" ma:web="fc9f4437-6dca-46c1-af3c-a35f917b15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6b86fe-e085-42e5-b47e-4ddeda701da6">
      <Terms xmlns="http://schemas.microsoft.com/office/infopath/2007/PartnerControls"/>
    </lcf76f155ced4ddcb4097134ff3c332f>
    <TaxCatchAll xmlns="fc9f4437-6dca-46c1-af3c-a35f917b15c4" xsi:nil="true"/>
  </documentManagement>
</p:properties>
</file>

<file path=customXml/itemProps1.xml><?xml version="1.0" encoding="utf-8"?>
<ds:datastoreItem xmlns:ds="http://schemas.openxmlformats.org/officeDocument/2006/customXml" ds:itemID="{99FB9933-393C-497C-B8BE-BC7A73D55D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6b86fe-e085-42e5-b47e-4ddeda701da6"/>
    <ds:schemaRef ds:uri="fc9f4437-6dca-46c1-af3c-a35f917b15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BEF21E-0151-455E-BA1C-9AF88E6184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A294D-109E-49DE-8CF8-428200DC0F65}">
  <ds:schemaRefs>
    <ds:schemaRef ds:uri="http://schemas.microsoft.com/office/2006/metadata/properties"/>
    <ds:schemaRef ds:uri="http://schemas.microsoft.com/office/infopath/2007/PartnerControls"/>
    <ds:schemaRef ds:uri="d36b86fe-e085-42e5-b47e-4ddeda701da6"/>
    <ds:schemaRef ds:uri="fc9f4437-6dca-46c1-af3c-a35f917b15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2132</Words>
  <Application>Microsoft Office PowerPoint</Application>
  <PresentationFormat>Pokaz na ekranie (4:3)</PresentationFormat>
  <Paragraphs>411</Paragraphs>
  <Slides>71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71</vt:i4>
      </vt:variant>
    </vt:vector>
  </HeadingPairs>
  <TitlesOfParts>
    <vt:vector size="77" baseType="lpstr">
      <vt:lpstr>Arial</vt:lpstr>
      <vt:lpstr>Roboto</vt:lpstr>
      <vt:lpstr>Symbol</vt:lpstr>
      <vt:lpstr>Times New Roman</vt:lpstr>
      <vt:lpstr>Office Theme</vt:lpstr>
      <vt:lpstr>Microsoft PowerPoint Presentation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Sód  – od makroekonomii do nadciśnienia</dc:title>
  <dc:subject/>
  <dc:creator>komp</dc:creator>
  <dc:description/>
  <cp:lastModifiedBy>lic. Mateusz Grądzki</cp:lastModifiedBy>
  <cp:revision>26</cp:revision>
  <dcterms:created xsi:type="dcterms:W3CDTF">2008-05-16T09:53:54Z</dcterms:created>
  <dcterms:modified xsi:type="dcterms:W3CDTF">2024-05-14T13:42:17Z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0x01010083751C0A7B2C194E8C05439E83269EDC</vt:lpwstr>
  </property>
</Properties>
</file>