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pl-PL"/>
              <a:t>Kliknij, aby edytować styl</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E22BD62B-FA41-49A7-97D7-CF0F9AD3B322}" type="datetimeFigureOut">
              <a:rPr lang="pl-PL" smtClean="0"/>
              <a:t>21.02.2024</a:t>
            </a:fld>
            <a:endParaRPr lang="pl-PL"/>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pl-PL"/>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C77EC573-E65B-466F-AA3F-9056803304B5}" type="slidenum">
              <a:rPr lang="pl-PL" smtClean="0"/>
              <a:t>‹#›</a:t>
            </a:fld>
            <a:endParaRPr lang="pl-PL"/>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15919163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22BD62B-FA41-49A7-97D7-CF0F9AD3B322}" type="datetimeFigureOut">
              <a:rPr lang="pl-PL" smtClean="0"/>
              <a:t>21.02.2024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77EC573-E65B-466F-AA3F-9056803304B5}" type="slidenum">
              <a:rPr lang="pl-PL" smtClean="0"/>
              <a:t>‹#›</a:t>
            </a:fld>
            <a:endParaRPr lang="pl-PL"/>
          </a:p>
        </p:txBody>
      </p:sp>
    </p:spTree>
    <p:extLst>
      <p:ext uri="{BB962C8B-B14F-4D97-AF65-F5344CB8AC3E}">
        <p14:creationId xmlns:p14="http://schemas.microsoft.com/office/powerpoint/2010/main" val="3457210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22BD62B-FA41-49A7-97D7-CF0F9AD3B322}" type="datetimeFigureOut">
              <a:rPr lang="pl-PL" smtClean="0"/>
              <a:t>21.02.2024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77EC573-E65B-466F-AA3F-9056803304B5}" type="slidenum">
              <a:rPr lang="pl-PL" smtClean="0"/>
              <a:t>‹#›</a:t>
            </a:fld>
            <a:endParaRPr lang="pl-PL"/>
          </a:p>
        </p:txBody>
      </p:sp>
    </p:spTree>
    <p:extLst>
      <p:ext uri="{BB962C8B-B14F-4D97-AF65-F5344CB8AC3E}">
        <p14:creationId xmlns:p14="http://schemas.microsoft.com/office/powerpoint/2010/main" val="1191756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22BD62B-FA41-49A7-97D7-CF0F9AD3B322}" type="datetimeFigureOut">
              <a:rPr lang="pl-PL" smtClean="0"/>
              <a:t>21.02.2024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77EC573-E65B-466F-AA3F-9056803304B5}" type="slidenum">
              <a:rPr lang="pl-PL" smtClean="0"/>
              <a:t>‹#›</a:t>
            </a:fld>
            <a:endParaRPr lang="pl-PL"/>
          </a:p>
        </p:txBody>
      </p:sp>
    </p:spTree>
    <p:extLst>
      <p:ext uri="{BB962C8B-B14F-4D97-AF65-F5344CB8AC3E}">
        <p14:creationId xmlns:p14="http://schemas.microsoft.com/office/powerpoint/2010/main" val="1798725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22BD62B-FA41-49A7-97D7-CF0F9AD3B322}" type="datetimeFigureOut">
              <a:rPr lang="pl-PL" smtClean="0"/>
              <a:t>21.02.2024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77EC573-E65B-466F-AA3F-9056803304B5}" type="slidenum">
              <a:rPr lang="pl-PL" smtClean="0"/>
              <a:t>‹#›</a:t>
            </a:fld>
            <a:endParaRPr lang="pl-PL"/>
          </a:p>
        </p:txBody>
      </p:sp>
    </p:spTree>
    <p:extLst>
      <p:ext uri="{BB962C8B-B14F-4D97-AF65-F5344CB8AC3E}">
        <p14:creationId xmlns:p14="http://schemas.microsoft.com/office/powerpoint/2010/main" val="2947296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pl-PL"/>
              <a:t>Kliknij, aby edytować styl</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E22BD62B-FA41-49A7-97D7-CF0F9AD3B322}" type="datetimeFigureOut">
              <a:rPr lang="pl-PL" smtClean="0"/>
              <a:t>21.02.2024</a:t>
            </a:fld>
            <a:endParaRPr lang="pl-PL"/>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pl-PL"/>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C77EC573-E65B-466F-AA3F-9056803304B5}" type="slidenum">
              <a:rPr lang="pl-PL" smtClean="0"/>
              <a:t>‹#›</a:t>
            </a:fld>
            <a:endParaRPr lang="pl-PL"/>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8723190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pl-PL"/>
              <a:t>Kliknij, aby edytować styl</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E22BD62B-FA41-49A7-97D7-CF0F9AD3B322}" type="datetimeFigureOut">
              <a:rPr lang="pl-PL" smtClean="0"/>
              <a:t>21.02.2024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77EC573-E65B-466F-AA3F-9056803304B5}" type="slidenum">
              <a:rPr lang="pl-PL" smtClean="0"/>
              <a:t>‹#›</a:t>
            </a:fld>
            <a:endParaRPr lang="pl-PL"/>
          </a:p>
        </p:txBody>
      </p:sp>
    </p:spTree>
    <p:extLst>
      <p:ext uri="{BB962C8B-B14F-4D97-AF65-F5344CB8AC3E}">
        <p14:creationId xmlns:p14="http://schemas.microsoft.com/office/powerpoint/2010/main" val="2911403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pl-PL"/>
              <a:t>Kliknij, aby edytować styl</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E22BD62B-FA41-49A7-97D7-CF0F9AD3B322}" type="datetimeFigureOut">
              <a:rPr lang="pl-PL" smtClean="0"/>
              <a:t>21.02.2024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C77EC573-E65B-466F-AA3F-9056803304B5}" type="slidenum">
              <a:rPr lang="pl-PL" smtClean="0"/>
              <a:t>‹#›</a:t>
            </a:fld>
            <a:endParaRPr lang="pl-PL"/>
          </a:p>
        </p:txBody>
      </p:sp>
    </p:spTree>
    <p:extLst>
      <p:ext uri="{BB962C8B-B14F-4D97-AF65-F5344CB8AC3E}">
        <p14:creationId xmlns:p14="http://schemas.microsoft.com/office/powerpoint/2010/main" val="4046613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E22BD62B-FA41-49A7-97D7-CF0F9AD3B322}" type="datetimeFigureOut">
              <a:rPr lang="pl-PL" smtClean="0"/>
              <a:t>21.02.2024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C77EC573-E65B-466F-AA3F-9056803304B5}" type="slidenum">
              <a:rPr lang="pl-PL" smtClean="0"/>
              <a:t>‹#›</a:t>
            </a:fld>
            <a:endParaRPr lang="pl-PL"/>
          </a:p>
        </p:txBody>
      </p:sp>
    </p:spTree>
    <p:extLst>
      <p:ext uri="{BB962C8B-B14F-4D97-AF65-F5344CB8AC3E}">
        <p14:creationId xmlns:p14="http://schemas.microsoft.com/office/powerpoint/2010/main" val="2595993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2BD62B-FA41-49A7-97D7-CF0F9AD3B322}" type="datetimeFigureOut">
              <a:rPr lang="pl-PL" smtClean="0"/>
              <a:t>21.02.2024</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C77EC573-E65B-466F-AA3F-9056803304B5}" type="slidenum">
              <a:rPr lang="pl-PL" smtClean="0"/>
              <a:t>‹#›</a:t>
            </a:fld>
            <a:endParaRPr lang="pl-PL"/>
          </a:p>
        </p:txBody>
      </p:sp>
    </p:spTree>
    <p:extLst>
      <p:ext uri="{BB962C8B-B14F-4D97-AF65-F5344CB8AC3E}">
        <p14:creationId xmlns:p14="http://schemas.microsoft.com/office/powerpoint/2010/main" val="2900366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pl-PL"/>
              <a:t>Kliknij, aby edytować styl</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22BD62B-FA41-49A7-97D7-CF0F9AD3B322}" type="datetimeFigureOut">
              <a:rPr lang="pl-PL" smtClean="0"/>
              <a:t>21.02.2024</a:t>
            </a:fld>
            <a:endParaRPr lang="pl-PL"/>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pl-PL"/>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C77EC573-E65B-466F-AA3F-9056803304B5}" type="slidenum">
              <a:rPr lang="pl-PL" smtClean="0"/>
              <a:t>‹#›</a:t>
            </a:fld>
            <a:endParaRPr lang="pl-PL"/>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61872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22BD62B-FA41-49A7-97D7-CF0F9AD3B322}" type="datetimeFigureOut">
              <a:rPr lang="pl-PL" smtClean="0"/>
              <a:t>21.02.2024</a:t>
            </a:fld>
            <a:endParaRPr lang="pl-PL"/>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pl-PL"/>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C77EC573-E65B-466F-AA3F-9056803304B5}" type="slidenum">
              <a:rPr lang="pl-PL" smtClean="0"/>
              <a:t>‹#›</a:t>
            </a:fld>
            <a:endParaRPr lang="pl-PL"/>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31583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E22BD62B-FA41-49A7-97D7-CF0F9AD3B322}" type="datetimeFigureOut">
              <a:rPr lang="pl-PL" smtClean="0"/>
              <a:t>21.02.2024</a:t>
            </a:fld>
            <a:endParaRPr lang="pl-PL"/>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pl-PL"/>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C77EC573-E65B-466F-AA3F-9056803304B5}" type="slidenum">
              <a:rPr lang="pl-PL" smtClean="0"/>
              <a:t>‹#›</a:t>
            </a:fld>
            <a:endParaRPr lang="pl-PL"/>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79701337"/>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692B48-B401-D979-1D91-535876094FE0}"/>
              </a:ext>
            </a:extLst>
          </p:cNvPr>
          <p:cNvSpPr>
            <a:spLocks noGrp="1"/>
          </p:cNvSpPr>
          <p:nvPr>
            <p:ph type="ctrTitle"/>
          </p:nvPr>
        </p:nvSpPr>
        <p:spPr/>
        <p:txBody>
          <a:bodyPr/>
          <a:lstStyle/>
          <a:p>
            <a:r>
              <a:rPr lang="pl-PL" dirty="0" err="1"/>
              <a:t>Health</a:t>
            </a:r>
            <a:r>
              <a:rPr lang="pl-PL" dirty="0"/>
              <a:t> </a:t>
            </a:r>
            <a:r>
              <a:rPr lang="pl-PL" dirty="0" err="1"/>
              <a:t>promotion</a:t>
            </a:r>
            <a:endParaRPr lang="pl-PL" dirty="0"/>
          </a:p>
        </p:txBody>
      </p:sp>
      <p:sp>
        <p:nvSpPr>
          <p:cNvPr id="3" name="Podtytuł 2">
            <a:extLst>
              <a:ext uri="{FF2B5EF4-FFF2-40B4-BE49-F238E27FC236}">
                <a16:creationId xmlns:a16="http://schemas.microsoft.com/office/drawing/2014/main" id="{D9367639-4952-FE1F-173E-CE201A4BBA36}"/>
              </a:ext>
            </a:extLst>
          </p:cNvPr>
          <p:cNvSpPr>
            <a:spLocks noGrp="1"/>
          </p:cNvSpPr>
          <p:nvPr>
            <p:ph type="subTitle" idx="1"/>
          </p:nvPr>
        </p:nvSpPr>
        <p:spPr/>
        <p:txBody>
          <a:bodyPr/>
          <a:lstStyle/>
          <a:p>
            <a:r>
              <a:rPr lang="pl-PL" dirty="0"/>
              <a:t>Karolina Slażewicz</a:t>
            </a:r>
          </a:p>
        </p:txBody>
      </p:sp>
    </p:spTree>
    <p:extLst>
      <p:ext uri="{BB962C8B-B14F-4D97-AF65-F5344CB8AC3E}">
        <p14:creationId xmlns:p14="http://schemas.microsoft.com/office/powerpoint/2010/main" val="2032104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49FA9A0-AA21-4AFE-47F8-903289562C87}"/>
              </a:ext>
            </a:extLst>
          </p:cNvPr>
          <p:cNvSpPr>
            <a:spLocks noGrp="1"/>
          </p:cNvSpPr>
          <p:nvPr>
            <p:ph type="title"/>
          </p:nvPr>
        </p:nvSpPr>
        <p:spPr/>
        <p:txBody>
          <a:bodyPr>
            <a:normAutofit/>
          </a:bodyPr>
          <a:lstStyle/>
          <a:p>
            <a:pPr algn="ctr"/>
            <a:r>
              <a:rPr lang="en-US" sz="4000" dirty="0"/>
              <a:t>The birth of a global health organization</a:t>
            </a:r>
            <a:endParaRPr lang="pl-PL" sz="4000" dirty="0"/>
          </a:p>
        </p:txBody>
      </p:sp>
      <p:sp>
        <p:nvSpPr>
          <p:cNvPr id="3" name="Symbol zastępczy zawartości 2">
            <a:extLst>
              <a:ext uri="{FF2B5EF4-FFF2-40B4-BE49-F238E27FC236}">
                <a16:creationId xmlns:a16="http://schemas.microsoft.com/office/drawing/2014/main" id="{1F7E001B-573A-7529-1005-7F4BE85AD87C}"/>
              </a:ext>
            </a:extLst>
          </p:cNvPr>
          <p:cNvSpPr>
            <a:spLocks noGrp="1"/>
          </p:cNvSpPr>
          <p:nvPr>
            <p:ph sz="quarter" idx="13"/>
          </p:nvPr>
        </p:nvSpPr>
        <p:spPr>
          <a:xfrm>
            <a:off x="974846" y="1677316"/>
            <a:ext cx="10394707" cy="3311189"/>
          </a:xfrm>
        </p:spPr>
        <p:txBody>
          <a:bodyPr>
            <a:noAutofit/>
          </a:bodyPr>
          <a:lstStyle/>
          <a:p>
            <a:pPr algn="just"/>
            <a:r>
              <a:rPr lang="en-US" sz="1800" dirty="0">
                <a:latin typeface="Times New Roman" panose="02020603050405020304" pitchFamily="18" charset="0"/>
                <a:cs typeface="Times New Roman" panose="02020603050405020304" pitchFamily="18" charset="0"/>
              </a:rPr>
              <a:t>1</a:t>
            </a:r>
            <a:r>
              <a:rPr lang="pl-PL" sz="1800" dirty="0">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The year 1945 San Francisco conference </a:t>
            </a:r>
            <a:r>
              <a:rPr lang="en-US" sz="1800" dirty="0">
                <a:latin typeface="Times New Roman" panose="02020603050405020304" pitchFamily="18" charset="0"/>
                <a:cs typeface="Times New Roman" panose="02020603050405020304" pitchFamily="18" charset="0"/>
              </a:rPr>
              <a:t>"Peace Conference" the victorious countries of World War II establish the </a:t>
            </a:r>
            <a:r>
              <a:rPr lang="en-US" sz="1800" u="sng" dirty="0">
                <a:latin typeface="Times New Roman" panose="02020603050405020304" pitchFamily="18" charset="0"/>
                <a:cs typeface="Times New Roman" panose="02020603050405020304" pitchFamily="18" charset="0"/>
              </a:rPr>
              <a:t>"United Nations Organization - United Nations". </a:t>
            </a:r>
            <a:r>
              <a:rPr lang="en-US" sz="1800" dirty="0">
                <a:latin typeface="Times New Roman" panose="02020603050405020304" pitchFamily="18" charset="0"/>
                <a:cs typeface="Times New Roman" panose="02020603050405020304" pitchFamily="18" charset="0"/>
              </a:rPr>
              <a:t>Its goal is to ensure peace, to rebuild not only the destruction of war, but, above all, to increase the sense of security and health of the world's population. Thanks to the doctors participating in the conference, a joint draft resolution was presented on the establishment of a world organization that will deal with the health of the population throughout the sacred. This action paved the way for the establishment of the World Health Organization</a:t>
            </a:r>
            <a:r>
              <a:rPr lang="pl-PL" sz="1800" dirty="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algn="just"/>
            <a:r>
              <a:rPr lang="en-US" sz="1800" dirty="0">
                <a:latin typeface="Times New Roman" panose="02020603050405020304" pitchFamily="18" charset="0"/>
                <a:cs typeface="Times New Roman" panose="02020603050405020304" pitchFamily="18" charset="0"/>
              </a:rPr>
              <a:t>2</a:t>
            </a:r>
            <a:r>
              <a:rPr lang="pl-PL" sz="1800" dirty="0">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The year 1946</a:t>
            </a:r>
            <a:r>
              <a:rPr lang="en-US" sz="1800" dirty="0">
                <a:latin typeface="Times New Roman" panose="02020603050405020304" pitchFamily="18" charset="0"/>
                <a:cs typeface="Times New Roman" panose="02020603050405020304" pitchFamily="18" charset="0"/>
              </a:rPr>
              <a:t>, the UN Economic and Social Council established a Preparatory Committee headed by Professor Rene Sand (Belgium), which drafted the WHO constitution. It was adopted at the International Health Conference in Paris and finally approved at the next Health Conference in New York. A Provisional Commission was established with representatives of 18 countries, with Professor Andrija Stamper as its head.</a:t>
            </a:r>
          </a:p>
          <a:p>
            <a:pPr algn="just"/>
            <a:r>
              <a:rPr lang="en-US" sz="1800" dirty="0">
                <a:latin typeface="Times New Roman" panose="02020603050405020304" pitchFamily="18" charset="0"/>
                <a:cs typeface="Times New Roman" panose="02020603050405020304" pitchFamily="18" charset="0"/>
              </a:rPr>
              <a:t>3. </a:t>
            </a:r>
            <a:r>
              <a:rPr lang="en-US" sz="1800" b="1" dirty="0">
                <a:latin typeface="Times New Roman" panose="02020603050405020304" pitchFamily="18" charset="0"/>
                <a:cs typeface="Times New Roman" panose="02020603050405020304" pitchFamily="18" charset="0"/>
              </a:rPr>
              <a:t>1948, April </a:t>
            </a:r>
            <a:r>
              <a:rPr lang="en-US" sz="1800" dirty="0">
                <a:latin typeface="Times New Roman" panose="02020603050405020304" pitchFamily="18" charset="0"/>
                <a:cs typeface="Times New Roman" panose="02020603050405020304" pitchFamily="18" charset="0"/>
              </a:rPr>
              <a:t>saw the ratification of the Constitution of the World Health Organization - WHO. April 7 around the world is celebrated as "International Health Day" - 7.04.1948 was adopted, as the date of the founding of WHO. </a:t>
            </a:r>
          </a:p>
          <a:p>
            <a:pPr marL="0" indent="0" algn="just">
              <a:buNone/>
            </a:pPr>
            <a:r>
              <a:rPr lang="en-US" sz="1800" b="1" dirty="0">
                <a:latin typeface="Times New Roman" panose="02020603050405020304" pitchFamily="18" charset="0"/>
                <a:cs typeface="Times New Roman" panose="02020603050405020304" pitchFamily="18" charset="0"/>
              </a:rPr>
              <a:t>The mission of WHO based on the words of the Hippocratic oath: " Primum non </a:t>
            </a:r>
            <a:r>
              <a:rPr lang="en-US" sz="1800" b="1" dirty="0" err="1">
                <a:latin typeface="Times New Roman" panose="02020603050405020304" pitchFamily="18" charset="0"/>
                <a:cs typeface="Times New Roman" panose="02020603050405020304" pitchFamily="18" charset="0"/>
              </a:rPr>
              <a:t>nocere</a:t>
            </a:r>
            <a:r>
              <a:rPr lang="en-US" sz="1800" b="1" dirty="0">
                <a:latin typeface="Times New Roman" panose="02020603050405020304" pitchFamily="18" charset="0"/>
                <a:cs typeface="Times New Roman" panose="02020603050405020304" pitchFamily="18" charset="0"/>
              </a:rPr>
              <a:t>".</a:t>
            </a:r>
            <a:endParaRPr lang="pl-PL"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938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A09319-BAE3-DDB2-864C-4EF2478AA363}"/>
              </a:ext>
            </a:extLst>
          </p:cNvPr>
          <p:cNvSpPr>
            <a:spLocks noGrp="1"/>
          </p:cNvSpPr>
          <p:nvPr>
            <p:ph type="title"/>
          </p:nvPr>
        </p:nvSpPr>
        <p:spPr>
          <a:xfrm>
            <a:off x="1371600" y="685800"/>
            <a:ext cx="9601200" cy="858915"/>
          </a:xfrm>
        </p:spPr>
        <p:txBody>
          <a:bodyPr>
            <a:normAutofit/>
          </a:bodyPr>
          <a:lstStyle/>
          <a:p>
            <a:pPr algn="ctr"/>
            <a:r>
              <a:rPr lang="pl-PL" sz="4000" dirty="0" err="1"/>
              <a:t>Begining</a:t>
            </a:r>
            <a:r>
              <a:rPr lang="pl-PL" sz="4000" dirty="0"/>
              <a:t> of WHO</a:t>
            </a:r>
          </a:p>
        </p:txBody>
      </p:sp>
      <p:sp>
        <p:nvSpPr>
          <p:cNvPr id="3" name="Symbol zastępczy zawartości 2">
            <a:extLst>
              <a:ext uri="{FF2B5EF4-FFF2-40B4-BE49-F238E27FC236}">
                <a16:creationId xmlns:a16="http://schemas.microsoft.com/office/drawing/2014/main" id="{8B75D17B-E5E2-7D8B-C1BC-D43476535921}"/>
              </a:ext>
            </a:extLst>
          </p:cNvPr>
          <p:cNvSpPr>
            <a:spLocks noGrp="1"/>
          </p:cNvSpPr>
          <p:nvPr>
            <p:ph idx="1"/>
          </p:nvPr>
        </p:nvSpPr>
        <p:spPr>
          <a:xfrm>
            <a:off x="1371600" y="1615736"/>
            <a:ext cx="9601200" cy="4251664"/>
          </a:xfrm>
        </p:spPr>
        <p:txBody>
          <a:bodyPr>
            <a:normAutofit/>
          </a:bodyPr>
          <a:lstStyle/>
          <a:p>
            <a:pPr algn="just"/>
            <a:r>
              <a:rPr lang="en-US" sz="1600" dirty="0">
                <a:latin typeface="Times New Roman" panose="02020603050405020304" pitchFamily="18" charset="0"/>
                <a:cs typeface="Times New Roman" panose="02020603050405020304" pitchFamily="18" charset="0"/>
              </a:rPr>
              <a:t>"Marshall Plan" - developed by General George Marshall, defined the role of the United States in rebuilding the economy of Europe. He took into account the poverty and destruction of the war and emphasized the duty of state governments to ensure the improvement of the living conditions of citizens and their health security.</a:t>
            </a:r>
          </a:p>
          <a:p>
            <a:pPr algn="just"/>
            <a:r>
              <a:rPr lang="en-US" sz="1600" dirty="0">
                <a:latin typeface="Times New Roman" panose="02020603050405020304" pitchFamily="18" charset="0"/>
                <a:cs typeface="Times New Roman" panose="02020603050405020304" pitchFamily="18" charset="0"/>
              </a:rPr>
              <a:t>The collapse of the colonial system - the creation of new countries that require assistance.</a:t>
            </a:r>
          </a:p>
          <a:p>
            <a:pPr algn="just"/>
            <a:r>
              <a:rPr lang="en-US" sz="1600" dirty="0">
                <a:latin typeface="Times New Roman" panose="02020603050405020304" pitchFamily="18" charset="0"/>
                <a:cs typeface="Times New Roman" panose="02020603050405020304" pitchFamily="18" charset="0"/>
              </a:rPr>
              <a:t>WHO - setting strategic goals and courses of action, which included:</a:t>
            </a:r>
          </a:p>
          <a:p>
            <a:pPr marL="0" indent="0" algn="just">
              <a:buNone/>
            </a:pPr>
            <a:r>
              <a:rPr lang="en-US" sz="1600" dirty="0">
                <a:latin typeface="Times New Roman" panose="02020603050405020304" pitchFamily="18" charset="0"/>
                <a:cs typeface="Times New Roman" panose="02020603050405020304" pitchFamily="18" charset="0"/>
              </a:rPr>
              <a:t>- medical interventions,</a:t>
            </a:r>
          </a:p>
          <a:p>
            <a:pPr marL="0" indent="0" algn="just">
              <a:buNone/>
            </a:pPr>
            <a:r>
              <a:rPr lang="en-US" sz="1600" dirty="0">
                <a:latin typeface="Times New Roman" panose="02020603050405020304" pitchFamily="18" charset="0"/>
                <a:cs typeface="Times New Roman" panose="02020603050405020304" pitchFamily="18" charset="0"/>
              </a:rPr>
              <a:t>- preventive,</a:t>
            </a:r>
          </a:p>
          <a:p>
            <a:pPr marL="0" indent="0" algn="just">
              <a:buNone/>
            </a:pPr>
            <a:r>
              <a:rPr lang="en-US" sz="1600" dirty="0">
                <a:latin typeface="Times New Roman" panose="02020603050405020304" pitchFamily="18" charset="0"/>
                <a:cs typeface="Times New Roman" panose="02020603050405020304" pitchFamily="18" charset="0"/>
              </a:rPr>
              <a:t>- control of infectious diseases,</a:t>
            </a:r>
          </a:p>
          <a:p>
            <a:pPr marL="0" indent="0" algn="just">
              <a:buNone/>
            </a:pPr>
            <a:r>
              <a:rPr lang="en-US" sz="1600" dirty="0">
                <a:latin typeface="Times New Roman" panose="02020603050405020304" pitchFamily="18" charset="0"/>
                <a:cs typeface="Times New Roman" panose="02020603050405020304" pitchFamily="18" charset="0"/>
              </a:rPr>
              <a:t>- reducing the health effects of warfare,</a:t>
            </a:r>
          </a:p>
          <a:p>
            <a:pPr marL="0" indent="0" algn="just">
              <a:buNone/>
            </a:pPr>
            <a:r>
              <a:rPr lang="en-US" sz="1600" dirty="0">
                <a:latin typeface="Times New Roman" panose="02020603050405020304" pitchFamily="18" charset="0"/>
                <a:cs typeface="Times New Roman" panose="02020603050405020304" pitchFamily="18" charset="0"/>
              </a:rPr>
              <a:t>- helping to establish health care.</a:t>
            </a:r>
            <a:endParaRPr lang="pl-PL"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86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A09319-BAE3-DDB2-864C-4EF2478AA363}"/>
              </a:ext>
            </a:extLst>
          </p:cNvPr>
          <p:cNvSpPr>
            <a:spLocks noGrp="1"/>
          </p:cNvSpPr>
          <p:nvPr>
            <p:ph type="title"/>
          </p:nvPr>
        </p:nvSpPr>
        <p:spPr>
          <a:xfrm>
            <a:off x="1371600" y="685800"/>
            <a:ext cx="9601200" cy="858915"/>
          </a:xfrm>
        </p:spPr>
        <p:txBody>
          <a:bodyPr>
            <a:normAutofit/>
          </a:bodyPr>
          <a:lstStyle/>
          <a:p>
            <a:pPr algn="ctr"/>
            <a:r>
              <a:rPr lang="pl-PL" sz="4000" dirty="0"/>
              <a:t>WHO </a:t>
            </a:r>
            <a:r>
              <a:rPr lang="pl-PL" sz="4000" dirty="0" err="1"/>
              <a:t>organizational</a:t>
            </a:r>
            <a:r>
              <a:rPr lang="pl-PL" sz="4000" dirty="0"/>
              <a:t> </a:t>
            </a:r>
            <a:r>
              <a:rPr lang="pl-PL" sz="4000" dirty="0" err="1"/>
              <a:t>structure</a:t>
            </a:r>
            <a:endParaRPr lang="pl-PL" sz="4000" dirty="0"/>
          </a:p>
        </p:txBody>
      </p:sp>
      <p:sp>
        <p:nvSpPr>
          <p:cNvPr id="3" name="Symbol zastępczy zawartości 2">
            <a:extLst>
              <a:ext uri="{FF2B5EF4-FFF2-40B4-BE49-F238E27FC236}">
                <a16:creationId xmlns:a16="http://schemas.microsoft.com/office/drawing/2014/main" id="{8B75D17B-E5E2-7D8B-C1BC-D43476535921}"/>
              </a:ext>
            </a:extLst>
          </p:cNvPr>
          <p:cNvSpPr>
            <a:spLocks noGrp="1"/>
          </p:cNvSpPr>
          <p:nvPr>
            <p:ph idx="1"/>
          </p:nvPr>
        </p:nvSpPr>
        <p:spPr>
          <a:xfrm>
            <a:off x="1371600" y="1615736"/>
            <a:ext cx="9601200" cy="4251664"/>
          </a:xfrm>
        </p:spPr>
        <p:txBody>
          <a:bodyPr>
            <a:normAutofit fontScale="92500" lnSpcReduction="10000"/>
          </a:bodyPr>
          <a:lstStyle/>
          <a:p>
            <a:pPr algn="just"/>
            <a:r>
              <a:rPr lang="en-US" sz="1200" dirty="0">
                <a:latin typeface="Times New Roman" panose="02020603050405020304" pitchFamily="18" charset="0"/>
                <a:cs typeface="Times New Roman" panose="02020603050405020304" pitchFamily="18" charset="0"/>
              </a:rPr>
              <a:t>Headquarters - Geneva</a:t>
            </a:r>
          </a:p>
          <a:p>
            <a:pPr algn="just"/>
            <a:r>
              <a:rPr lang="en-US" sz="1200" dirty="0">
                <a:latin typeface="Times New Roman" panose="02020603050405020304" pitchFamily="18" charset="0"/>
                <a:cs typeface="Times New Roman" panose="02020603050405020304" pitchFamily="18" charset="0"/>
              </a:rPr>
              <a:t>1948 - 54 countries; 1967 - 125 countries; 2014 - 195 countries.</a:t>
            </a:r>
          </a:p>
          <a:p>
            <a:pPr algn="just"/>
            <a:r>
              <a:rPr lang="en-US" sz="1200" dirty="0">
                <a:latin typeface="Times New Roman" panose="02020603050405020304" pitchFamily="18" charset="0"/>
                <a:cs typeface="Times New Roman" panose="02020603050405020304" pitchFamily="18" charset="0"/>
              </a:rPr>
              <a:t>Article 1 of the WHO Constitution: "The attainment by all people of the best possible state of health, and health is recognized as one of the fundamental human rights, regardless of race, religion, political opinion or economic and social conditions of life."</a:t>
            </a:r>
          </a:p>
          <a:p>
            <a:pPr algn="just"/>
            <a:r>
              <a:rPr lang="en-US" sz="1200" dirty="0">
                <a:latin typeface="Times New Roman" panose="02020603050405020304" pitchFamily="18" charset="0"/>
                <a:cs typeface="Times New Roman" panose="02020603050405020304" pitchFamily="18" charset="0"/>
              </a:rPr>
              <a:t>The decision-making body is the World </a:t>
            </a:r>
            <a:r>
              <a:rPr lang="en-US" sz="1200" dirty="0" err="1">
                <a:latin typeface="Times New Roman" panose="02020603050405020304" pitchFamily="18" charset="0"/>
                <a:cs typeface="Times New Roman" panose="02020603050405020304" pitchFamily="18" charset="0"/>
              </a:rPr>
              <a:t>Healt</a:t>
            </a:r>
            <a:r>
              <a:rPr lang="en-US" sz="1200" dirty="0">
                <a:latin typeface="Times New Roman" panose="02020603050405020304" pitchFamily="18" charset="0"/>
                <a:cs typeface="Times New Roman" panose="02020603050405020304" pitchFamily="18" charset="0"/>
              </a:rPr>
              <a:t> Assembly (WHA), which holds its annual meeting in May. The Organization's work is overseen by an Executive Council, elected for three years; it currently has 34 members from national dissidents. </a:t>
            </a:r>
          </a:p>
          <a:p>
            <a:pPr algn="just"/>
            <a:r>
              <a:rPr lang="en-US" sz="1200" dirty="0">
                <a:latin typeface="Times New Roman" panose="02020603050405020304" pitchFamily="18" charset="0"/>
                <a:cs typeface="Times New Roman" panose="02020603050405020304" pitchFamily="18" charset="0"/>
              </a:rPr>
              <a:t>The Director General is the highest administrative and executive authority. He is responsible for budget and program implementation. Elected for 5 years by the WHA, on the proposal of the executive council. </a:t>
            </a:r>
          </a:p>
          <a:p>
            <a:pPr algn="just"/>
            <a:r>
              <a:rPr lang="en-US" sz="1200" dirty="0">
                <a:latin typeface="Times New Roman" panose="02020603050405020304" pitchFamily="18" charset="0"/>
                <a:cs typeface="Times New Roman" panose="02020603050405020304" pitchFamily="18" charset="0"/>
              </a:rPr>
              <a:t>Regional committees represent the countries in a given region. They have broad powers and autonomy. They are headed by the Regional Office Director:</a:t>
            </a:r>
          </a:p>
          <a:p>
            <a:pPr marL="0" indent="0" algn="just">
              <a:buNone/>
            </a:pPr>
            <a:r>
              <a:rPr lang="en-US" sz="1200" dirty="0">
                <a:latin typeface="Times New Roman" panose="02020603050405020304" pitchFamily="18" charset="0"/>
                <a:cs typeface="Times New Roman" panose="02020603050405020304" pitchFamily="18" charset="0"/>
              </a:rPr>
              <a:t>Regional Office Locations:</a:t>
            </a:r>
          </a:p>
          <a:p>
            <a:pPr marL="228600" indent="-228600" algn="just">
              <a:buFont typeface="+mj-lt"/>
              <a:buAutoNum type="arabicPeriod"/>
            </a:pPr>
            <a:r>
              <a:rPr lang="en-US" sz="1200" dirty="0">
                <a:latin typeface="Times New Roman" panose="02020603050405020304" pitchFamily="18" charset="0"/>
                <a:cs typeface="Times New Roman" panose="02020603050405020304" pitchFamily="18" charset="0"/>
              </a:rPr>
              <a:t>Southeast Asia Office in New Delhi,</a:t>
            </a:r>
          </a:p>
          <a:p>
            <a:pPr marL="228600" indent="-228600" algn="just">
              <a:buFont typeface="+mj-lt"/>
              <a:buAutoNum type="arabicPeriod"/>
            </a:pPr>
            <a:r>
              <a:rPr lang="en-US" sz="1200" dirty="0">
                <a:latin typeface="Times New Roman" panose="02020603050405020304" pitchFamily="18" charset="0"/>
                <a:cs typeface="Times New Roman" panose="02020603050405020304" pitchFamily="18" charset="0"/>
              </a:rPr>
              <a:t>Eastern Mediterranean Office in Cairo,</a:t>
            </a:r>
          </a:p>
          <a:p>
            <a:pPr marL="228600" indent="-228600" algn="just">
              <a:buFont typeface="+mj-lt"/>
              <a:buAutoNum type="arabicPeriod"/>
            </a:pPr>
            <a:r>
              <a:rPr lang="en-US" sz="1200" dirty="0">
                <a:latin typeface="Times New Roman" panose="02020603050405020304" pitchFamily="18" charset="0"/>
                <a:cs typeface="Times New Roman" panose="02020603050405020304" pitchFamily="18" charset="0"/>
              </a:rPr>
              <a:t>American Regional Office in America,</a:t>
            </a:r>
          </a:p>
          <a:p>
            <a:pPr marL="228600" indent="-228600" algn="just">
              <a:buFont typeface="+mj-lt"/>
              <a:buAutoNum type="arabicPeriod"/>
            </a:pPr>
            <a:r>
              <a:rPr lang="en-US" sz="1200" dirty="0">
                <a:latin typeface="Times New Roman" panose="02020603050405020304" pitchFamily="18" charset="0"/>
                <a:cs typeface="Times New Roman" panose="02020603050405020304" pitchFamily="18" charset="0"/>
              </a:rPr>
              <a:t>Western Pacific Regional Office in Manila,</a:t>
            </a:r>
          </a:p>
          <a:p>
            <a:pPr marL="228600" indent="-228600" algn="just">
              <a:buFont typeface="+mj-lt"/>
              <a:buAutoNum type="arabicPeriod"/>
            </a:pPr>
            <a:r>
              <a:rPr lang="en-US" sz="1200" dirty="0">
                <a:latin typeface="Times New Roman" panose="02020603050405020304" pitchFamily="18" charset="0"/>
                <a:cs typeface="Times New Roman" panose="02020603050405020304" pitchFamily="18" charset="0"/>
              </a:rPr>
              <a:t>Africa Regional Office in </a:t>
            </a:r>
            <a:r>
              <a:rPr lang="en-US" sz="1200" dirty="0" err="1">
                <a:latin typeface="Times New Roman" panose="02020603050405020304" pitchFamily="18" charset="0"/>
                <a:cs typeface="Times New Roman" panose="02020603050405020304" pitchFamily="18" charset="0"/>
              </a:rPr>
              <a:t>Brazzawile</a:t>
            </a:r>
            <a:r>
              <a:rPr lang="en-US" sz="1200" dirty="0">
                <a:latin typeface="Times New Roman" panose="02020603050405020304" pitchFamily="18" charset="0"/>
                <a:cs typeface="Times New Roman" panose="02020603050405020304" pitchFamily="18" charset="0"/>
              </a:rPr>
              <a:t>, Republic of Congo,</a:t>
            </a:r>
          </a:p>
          <a:p>
            <a:pPr marL="228600" indent="-228600" algn="just">
              <a:buFont typeface="+mj-lt"/>
              <a:buAutoNum type="arabicPeriod"/>
            </a:pPr>
            <a:r>
              <a:rPr lang="en-US" sz="1200" dirty="0">
                <a:latin typeface="Times New Roman" panose="02020603050405020304" pitchFamily="18" charset="0"/>
                <a:cs typeface="Times New Roman" panose="02020603050405020304" pitchFamily="18" charset="0"/>
              </a:rPr>
              <a:t>European Region Office in Copenhagen.</a:t>
            </a:r>
            <a:endParaRPr lang="pl-PL"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2461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A09319-BAE3-DDB2-864C-4EF2478AA363}"/>
              </a:ext>
            </a:extLst>
          </p:cNvPr>
          <p:cNvSpPr>
            <a:spLocks noGrp="1"/>
          </p:cNvSpPr>
          <p:nvPr>
            <p:ph type="title"/>
          </p:nvPr>
        </p:nvSpPr>
        <p:spPr>
          <a:xfrm>
            <a:off x="1371600" y="685800"/>
            <a:ext cx="9601200" cy="858915"/>
          </a:xfrm>
        </p:spPr>
        <p:txBody>
          <a:bodyPr>
            <a:normAutofit/>
          </a:bodyPr>
          <a:lstStyle/>
          <a:p>
            <a:pPr algn="ctr"/>
            <a:r>
              <a:rPr lang="pl-PL" sz="4000" dirty="0"/>
              <a:t>The Ottawa Charter</a:t>
            </a:r>
          </a:p>
        </p:txBody>
      </p:sp>
      <p:sp>
        <p:nvSpPr>
          <p:cNvPr id="3" name="Symbol zastępczy zawartości 2">
            <a:extLst>
              <a:ext uri="{FF2B5EF4-FFF2-40B4-BE49-F238E27FC236}">
                <a16:creationId xmlns:a16="http://schemas.microsoft.com/office/drawing/2014/main" id="{8B75D17B-E5E2-7D8B-C1BC-D43476535921}"/>
              </a:ext>
            </a:extLst>
          </p:cNvPr>
          <p:cNvSpPr>
            <a:spLocks noGrp="1"/>
          </p:cNvSpPr>
          <p:nvPr>
            <p:ph idx="1"/>
          </p:nvPr>
        </p:nvSpPr>
        <p:spPr>
          <a:xfrm>
            <a:off x="1371600" y="1615736"/>
            <a:ext cx="9601200" cy="4251664"/>
          </a:xfrm>
        </p:spPr>
        <p:txBody>
          <a:bodyPr>
            <a:noAutofit/>
          </a:bodyPr>
          <a:lstStyle/>
          <a:p>
            <a:pPr marL="457200" algn="just">
              <a:lnSpc>
                <a:spcPct val="107000"/>
              </a:lnSpc>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construction of a new, technical civilization has caused man to overlook the depletion of his health resources. He has lost control of maintaining a balance between himself and the environment. Man does not perceive the danger from his activities , does not appreciate health as a capital that enables him to develop and live an appropriate lifestyle. </a:t>
            </a:r>
          </a:p>
          <a:p>
            <a:pPr marL="457200" algn="just">
              <a:lnSpc>
                <a:spcPct val="107000"/>
              </a:lnSpc>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idea of Health Promotion was born in 1974 in Alma-Ata with the direction of thinking "Health for all by the year 2000".</a:t>
            </a:r>
          </a:p>
          <a:p>
            <a:pPr marL="457200" algn="just">
              <a:lnSpc>
                <a:spcPct val="107000"/>
              </a:lnSpc>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1986 in Ottawa, at the International Conference on Health Promotion, the "Ottawa Charter" was created, and there we find a complete definition of health promotion: a process that enables each person to increase the impact on his or her own health in the sense of improving and maintaining it. </a:t>
            </a:r>
          </a:p>
          <a:p>
            <a:pPr marL="457200" algn="just">
              <a:lnSpc>
                <a:spcPct val="107000"/>
              </a:lnSpc>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Ottawa Charter is considered a kind of "constitution" of health promotion and is a fundamental document for it. Detailed directions on the global challenges for health promotion in the 21st century were set in the following conferences held in the following years: in Adelaide (Australia, 1988) 5, where the focus was on recommendations for health social policy, in Sundsvall - on health supportive environments (Sweden, 1991)6, in Jakarta (Indonesia, 1997) 7, where the leading theme was bringing health promotion into the 21st century. The Fifth International Conference on Health Promotion was held in Mexico City (Mexico, 2000), </a:t>
            </a:r>
            <a:r>
              <a:rPr lang="en-US" sz="1200" dirty="0">
                <a:latin typeface="Times New Roman" panose="02020603050405020304" pitchFamily="18" charset="0"/>
                <a:cs typeface="Times New Roman" panose="02020603050405020304" pitchFamily="18" charset="0"/>
              </a:rPr>
              <a:t>with evidence-based health promotion as one of its agenda items, and the sixth in Bangkok, Thailand, 2005, which focused on policy and partnership in action with regard to determinants of health</a:t>
            </a:r>
            <a:endParaRPr lang="pl-PL"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8608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A09319-BAE3-DDB2-864C-4EF2478AA363}"/>
              </a:ext>
            </a:extLst>
          </p:cNvPr>
          <p:cNvSpPr>
            <a:spLocks noGrp="1"/>
          </p:cNvSpPr>
          <p:nvPr>
            <p:ph type="title"/>
          </p:nvPr>
        </p:nvSpPr>
        <p:spPr>
          <a:xfrm>
            <a:off x="1371600" y="685800"/>
            <a:ext cx="9601200" cy="858915"/>
          </a:xfrm>
        </p:spPr>
        <p:txBody>
          <a:bodyPr>
            <a:normAutofit/>
          </a:bodyPr>
          <a:lstStyle/>
          <a:p>
            <a:pPr algn="ctr"/>
            <a:r>
              <a:rPr lang="pl-PL" sz="4000" dirty="0"/>
              <a:t>The Ottawa Charter</a:t>
            </a:r>
          </a:p>
        </p:txBody>
      </p:sp>
      <p:sp>
        <p:nvSpPr>
          <p:cNvPr id="3" name="Symbol zastępczy zawartości 2">
            <a:extLst>
              <a:ext uri="{FF2B5EF4-FFF2-40B4-BE49-F238E27FC236}">
                <a16:creationId xmlns:a16="http://schemas.microsoft.com/office/drawing/2014/main" id="{8B75D17B-E5E2-7D8B-C1BC-D43476535921}"/>
              </a:ext>
            </a:extLst>
          </p:cNvPr>
          <p:cNvSpPr>
            <a:spLocks noGrp="1"/>
          </p:cNvSpPr>
          <p:nvPr>
            <p:ph idx="1"/>
          </p:nvPr>
        </p:nvSpPr>
        <p:spPr>
          <a:xfrm>
            <a:off x="1371600" y="1615736"/>
            <a:ext cx="9601200" cy="4251664"/>
          </a:xfrm>
        </p:spPr>
        <p:txBody>
          <a:bodyPr>
            <a:normAutofit/>
          </a:bodyPr>
          <a:lstStyle/>
          <a:p>
            <a:pPr marL="457200" algn="just">
              <a:lnSpc>
                <a:spcPct val="107000"/>
              </a:lnSpc>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Health promotion will include education to health and activities aimed at changes in the family environment, social environment, the functioning of social services and the creation of a support system in society. </a:t>
            </a:r>
          </a:p>
          <a:p>
            <a:pPr marL="457200" algn="just">
              <a:lnSpc>
                <a:spcPct val="107000"/>
              </a:lnSpc>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The starting point for health promotion , is health and the multiplication of its reserves and potential. In health promotion, the achievement of goals depends on the methods, approaches and ways to achieve them. There has been a proposal to solve health problems through the so-called "Habitat Approach," that is, from people to problem, instead of from problem to people, and modified community participation. "Habitat" is understood as the place where people spend their lives.  The health promotion process begins with problem identification. It aims to raise awareness of the problem and seek a solution , having a subjective character, which is designed to stimulate individuals and groups to their own activity for health promotion.</a:t>
            </a:r>
            <a:endParaRPr lang="pl-PL"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59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A09319-BAE3-DDB2-864C-4EF2478AA363}"/>
              </a:ext>
            </a:extLst>
          </p:cNvPr>
          <p:cNvSpPr>
            <a:spLocks noGrp="1"/>
          </p:cNvSpPr>
          <p:nvPr>
            <p:ph type="title"/>
          </p:nvPr>
        </p:nvSpPr>
        <p:spPr>
          <a:xfrm>
            <a:off x="1371600" y="685800"/>
            <a:ext cx="9601200" cy="858915"/>
          </a:xfrm>
        </p:spPr>
        <p:txBody>
          <a:bodyPr>
            <a:normAutofit/>
          </a:bodyPr>
          <a:lstStyle/>
          <a:p>
            <a:pPr algn="ctr"/>
            <a:r>
              <a:rPr lang="pl-PL" sz="4000" dirty="0"/>
              <a:t>The Ottawa Charter</a:t>
            </a:r>
          </a:p>
        </p:txBody>
      </p:sp>
      <p:sp>
        <p:nvSpPr>
          <p:cNvPr id="3" name="Symbol zastępczy zawartości 2">
            <a:extLst>
              <a:ext uri="{FF2B5EF4-FFF2-40B4-BE49-F238E27FC236}">
                <a16:creationId xmlns:a16="http://schemas.microsoft.com/office/drawing/2014/main" id="{8B75D17B-E5E2-7D8B-C1BC-D43476535921}"/>
              </a:ext>
            </a:extLst>
          </p:cNvPr>
          <p:cNvSpPr>
            <a:spLocks noGrp="1"/>
          </p:cNvSpPr>
          <p:nvPr>
            <p:ph idx="1"/>
          </p:nvPr>
        </p:nvSpPr>
        <p:spPr>
          <a:xfrm>
            <a:off x="1371600" y="1615736"/>
            <a:ext cx="9601200" cy="4251664"/>
          </a:xfrm>
        </p:spPr>
        <p:txBody>
          <a:bodyPr>
            <a:normAutofit lnSpcReduction="10000"/>
          </a:bodyPr>
          <a:lstStyle/>
          <a:p>
            <a:pPr marL="457200" algn="just">
              <a:lnSpc>
                <a:spcPct val="107000"/>
              </a:lnSpc>
            </a:pPr>
            <a:r>
              <a:rPr lang="en-US" sz="1400" b="1" dirty="0">
                <a:latin typeface="Times New Roman" panose="02020603050405020304" pitchFamily="18" charset="0"/>
                <a:cs typeface="Times New Roman" panose="02020603050405020304" pitchFamily="18" charset="0"/>
              </a:rPr>
              <a:t>The five strategic goals of health promotion according to the Ottawa Charter (Ottawa Charter, 1986) are:</a:t>
            </a:r>
          </a:p>
          <a:p>
            <a:pPr marL="457200" algn="just">
              <a:lnSpc>
                <a:spcPct val="107000"/>
              </a:lnSpc>
            </a:pPr>
            <a:r>
              <a:rPr lang="en-US" sz="1400" dirty="0">
                <a:latin typeface="Times New Roman" panose="02020603050405020304" pitchFamily="18" charset="0"/>
                <a:cs typeface="Times New Roman" panose="02020603050405020304" pitchFamily="18" charset="0"/>
              </a:rPr>
              <a:t>1. </a:t>
            </a:r>
            <a:r>
              <a:rPr lang="pl-PL" sz="1400" dirty="0">
                <a:latin typeface="Times New Roman" panose="02020603050405020304" pitchFamily="18" charset="0"/>
                <a:cs typeface="Times New Roman" panose="02020603050405020304" pitchFamily="18" charset="0"/>
              </a:rPr>
              <a:t>B</a:t>
            </a:r>
            <a:r>
              <a:rPr lang="en-US" sz="1400" dirty="0" err="1">
                <a:latin typeface="Times New Roman" panose="02020603050405020304" pitchFamily="18" charset="0"/>
                <a:cs typeface="Times New Roman" panose="02020603050405020304" pitchFamily="18" charset="0"/>
              </a:rPr>
              <a:t>uilding</a:t>
            </a:r>
            <a:r>
              <a:rPr lang="en-US" sz="1400" dirty="0">
                <a:latin typeface="Times New Roman" panose="02020603050405020304" pitchFamily="18" charset="0"/>
                <a:cs typeface="Times New Roman" panose="02020603050405020304" pitchFamily="18" charset="0"/>
              </a:rPr>
              <a:t> public health policy. The development of public health policy depends on private and public sectors that lie mainly outside the conventional interests of health agencies. These can be found in environmental legislation, tax policy, procurement, working conditions, law and its enforcement, and safety.</a:t>
            </a:r>
          </a:p>
          <a:p>
            <a:pPr marL="457200" algn="just">
              <a:lnSpc>
                <a:spcPct val="107000"/>
              </a:lnSpc>
            </a:pPr>
            <a:r>
              <a:rPr lang="en-US" sz="1400" dirty="0">
                <a:latin typeface="Times New Roman" panose="02020603050405020304" pitchFamily="18" charset="0"/>
                <a:cs typeface="Times New Roman" panose="02020603050405020304" pitchFamily="18" charset="0"/>
              </a:rPr>
              <a:t>2 Create supportive environments. Creating an area where people can develop health potential. The Charter points to the importance of social, economic, and environmental factors in building people's health experience.</a:t>
            </a:r>
          </a:p>
          <a:p>
            <a:pPr marL="457200" algn="just">
              <a:lnSpc>
                <a:spcPct val="107000"/>
              </a:lnSpc>
            </a:pPr>
            <a:r>
              <a:rPr lang="en-US" sz="1400" dirty="0">
                <a:latin typeface="Times New Roman" panose="02020603050405020304" pitchFamily="18" charset="0"/>
                <a:cs typeface="Times New Roman" panose="02020603050405020304" pitchFamily="18" charset="0"/>
              </a:rPr>
              <a:t>3. Developing individual skills, as behavior and lifestyle play a key role in promoting health.</a:t>
            </a:r>
          </a:p>
          <a:p>
            <a:pPr marL="457200" algn="just">
              <a:lnSpc>
                <a:spcPct val="107000"/>
              </a:lnSpc>
            </a:pPr>
            <a:r>
              <a:rPr lang="en-US" sz="1400" dirty="0">
                <a:latin typeface="Times New Roman" panose="02020603050405020304" pitchFamily="18" charset="0"/>
                <a:cs typeface="Times New Roman" panose="02020603050405020304" pitchFamily="18" charset="0"/>
              </a:rPr>
              <a:t>4. </a:t>
            </a:r>
            <a:r>
              <a:rPr lang="pl-PL" sz="1400" dirty="0">
                <a:latin typeface="Times New Roman" panose="02020603050405020304" pitchFamily="18" charset="0"/>
                <a:cs typeface="Times New Roman" panose="02020603050405020304" pitchFamily="18" charset="0"/>
              </a:rPr>
              <a:t>E</a:t>
            </a:r>
            <a:r>
              <a:rPr lang="en-US" sz="1400" dirty="0" err="1">
                <a:latin typeface="Times New Roman" panose="02020603050405020304" pitchFamily="18" charset="0"/>
                <a:cs typeface="Times New Roman" panose="02020603050405020304" pitchFamily="18" charset="0"/>
              </a:rPr>
              <a:t>nhancing</a:t>
            </a:r>
            <a:r>
              <a:rPr lang="en-US" sz="1400" dirty="0">
                <a:latin typeface="Times New Roman" panose="02020603050405020304" pitchFamily="18" charset="0"/>
                <a:cs typeface="Times New Roman" panose="02020603050405020304" pitchFamily="18" charset="0"/>
              </a:rPr>
              <a:t> social activities. Enhancing social activities refers to those activities that potentiate the ability of societies to achieve changes in their physical environment to build health experiences. Among the activities for strengthening health-supportive environments, special attention should be paid to creating conditions for local society to act on health, especially to foster health-promoting attitudes and enhance knowledge and skills in promoting their own and collective health, and to increase the quality of life of citizens,</a:t>
            </a:r>
            <a:r>
              <a:rPr lang="pl-PL" sz="1400" b="1"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bearing in mind that engaging the public in health-promoting activities and continuously increasing their participation are among the basic elements of health promotion.</a:t>
            </a:r>
          </a:p>
          <a:p>
            <a:pPr marL="457200" algn="just">
              <a:lnSpc>
                <a:spcPct val="107000"/>
              </a:lnSpc>
            </a:pPr>
            <a:r>
              <a:rPr lang="en-US" sz="1400" dirty="0">
                <a:latin typeface="Times New Roman" panose="02020603050405020304" pitchFamily="18" charset="0"/>
                <a:cs typeface="Times New Roman" panose="02020603050405020304" pitchFamily="18" charset="0"/>
              </a:rPr>
              <a:t>5</a:t>
            </a:r>
            <a:r>
              <a:rPr lang="pl-PL"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 Reorient the organization of health care towards the formation of a system based on the public, patient-friendly and well-controlled, while focusing mainly on health.</a:t>
            </a:r>
            <a:endParaRPr lang="pl-PL" sz="1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5395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A09319-BAE3-DDB2-864C-4EF2478AA363}"/>
              </a:ext>
            </a:extLst>
          </p:cNvPr>
          <p:cNvSpPr>
            <a:spLocks noGrp="1"/>
          </p:cNvSpPr>
          <p:nvPr>
            <p:ph type="title"/>
          </p:nvPr>
        </p:nvSpPr>
        <p:spPr>
          <a:xfrm>
            <a:off x="1371600" y="685800"/>
            <a:ext cx="9601200" cy="858915"/>
          </a:xfrm>
        </p:spPr>
        <p:txBody>
          <a:bodyPr>
            <a:normAutofit/>
          </a:bodyPr>
          <a:lstStyle/>
          <a:p>
            <a:pPr algn="ctr"/>
            <a:r>
              <a:rPr lang="pl-PL" sz="4000" dirty="0"/>
              <a:t>The Ottawa Charter</a:t>
            </a:r>
          </a:p>
        </p:txBody>
      </p:sp>
      <p:sp>
        <p:nvSpPr>
          <p:cNvPr id="3" name="Symbol zastępczy zawartości 2">
            <a:extLst>
              <a:ext uri="{FF2B5EF4-FFF2-40B4-BE49-F238E27FC236}">
                <a16:creationId xmlns:a16="http://schemas.microsoft.com/office/drawing/2014/main" id="{8B75D17B-E5E2-7D8B-C1BC-D43476535921}"/>
              </a:ext>
            </a:extLst>
          </p:cNvPr>
          <p:cNvSpPr>
            <a:spLocks noGrp="1"/>
          </p:cNvSpPr>
          <p:nvPr>
            <p:ph idx="1"/>
          </p:nvPr>
        </p:nvSpPr>
        <p:spPr>
          <a:xfrm>
            <a:off x="1371600" y="1615736"/>
            <a:ext cx="9601200" cy="4251664"/>
          </a:xfrm>
        </p:spPr>
        <p:txBody>
          <a:bodyPr>
            <a:normAutofit fontScale="25000" lnSpcReduction="20000"/>
          </a:bodyPr>
          <a:lstStyle/>
          <a:p>
            <a:pPr marL="457200" algn="just">
              <a:lnSpc>
                <a:spcPct val="107000"/>
              </a:lnSpc>
            </a:pPr>
            <a:r>
              <a:rPr lang="en-US" sz="4800" b="1" dirty="0">
                <a:latin typeface="Times New Roman" panose="02020603050405020304" pitchFamily="18" charset="0"/>
                <a:cs typeface="Times New Roman" panose="02020603050405020304" pitchFamily="18" charset="0"/>
              </a:rPr>
              <a:t>Health promotion as a form of public activity must be based on the realization of certain values, which now include (according to Nine Steps to a Health Promoting Integrated Health System, 1999), among others:</a:t>
            </a:r>
          </a:p>
          <a:p>
            <a:pPr marL="457200" algn="just">
              <a:lnSpc>
                <a:spcPct val="107000"/>
              </a:lnSpc>
            </a:pPr>
            <a:r>
              <a:rPr lang="en-US" sz="4800" b="1" dirty="0">
                <a:latin typeface="Times New Roman" panose="02020603050405020304" pitchFamily="18" charset="0"/>
                <a:cs typeface="Times New Roman" panose="02020603050405020304" pitchFamily="18" charset="0"/>
              </a:rPr>
              <a:t>determinants of health - biological, chemical, physical and social,</a:t>
            </a:r>
          </a:p>
          <a:p>
            <a:pPr marL="457200" algn="just">
              <a:lnSpc>
                <a:spcPct val="107000"/>
              </a:lnSpc>
            </a:pPr>
            <a:r>
              <a:rPr lang="en-US" sz="4800" b="1" dirty="0">
                <a:latin typeface="Times New Roman" panose="02020603050405020304" pitchFamily="18" charset="0"/>
                <a:cs typeface="Times New Roman" panose="02020603050405020304" pitchFamily="18" charset="0"/>
              </a:rPr>
              <a:t>consideration of the environment - viewing the individual in connection with the surrounding social and physical environment,</a:t>
            </a:r>
          </a:p>
          <a:p>
            <a:pPr marL="457200" algn="just">
              <a:lnSpc>
                <a:spcPct val="107000"/>
              </a:lnSpc>
            </a:pPr>
            <a:r>
              <a:rPr lang="en-US" sz="4800" b="1" dirty="0">
                <a:latin typeface="Times New Roman" panose="02020603050405020304" pitchFamily="18" charset="0"/>
                <a:cs typeface="Times New Roman" panose="02020603050405020304" pitchFamily="18" charset="0"/>
              </a:rPr>
              <a:t>balance - in line with a holistic understanding of health,</a:t>
            </a:r>
          </a:p>
          <a:p>
            <a:pPr marL="457200" algn="just">
              <a:lnSpc>
                <a:spcPct val="107000"/>
              </a:lnSpc>
            </a:pPr>
            <a:r>
              <a:rPr lang="en-US" sz="4800" b="1" dirty="0">
                <a:latin typeface="Times New Roman" panose="02020603050405020304" pitchFamily="18" charset="0"/>
                <a:cs typeface="Times New Roman" panose="02020603050405020304" pitchFamily="18" charset="0"/>
              </a:rPr>
              <a:t>equality - ensuring that all individuals have the same opportunities to develop and maintain health through adequate access to resources and services of the health system,</a:t>
            </a:r>
          </a:p>
          <a:p>
            <a:pPr marL="457200" algn="just">
              <a:lnSpc>
                <a:spcPct val="107000"/>
              </a:lnSpc>
            </a:pPr>
            <a:r>
              <a:rPr lang="en-US" sz="4800" b="1" dirty="0">
                <a:latin typeface="Times New Roman" panose="02020603050405020304" pitchFamily="18" charset="0"/>
                <a:cs typeface="Times New Roman" panose="02020603050405020304" pitchFamily="18" charset="0"/>
              </a:rPr>
              <a:t>habitat approach to health - implementing health promotion in places where people live, work and rest,</a:t>
            </a:r>
          </a:p>
          <a:p>
            <a:pPr marL="457200" algn="just">
              <a:lnSpc>
                <a:spcPct val="107000"/>
              </a:lnSpc>
            </a:pPr>
            <a:r>
              <a:rPr lang="en-US" sz="4800" b="1" dirty="0">
                <a:latin typeface="Times New Roman" panose="02020603050405020304" pitchFamily="18" charset="0"/>
                <a:cs typeface="Times New Roman" panose="02020603050405020304" pitchFamily="18" charset="0"/>
              </a:rPr>
              <a:t>multi-sectoral approach - in line with the observation that most of the factors affecting health are outside the health sector (e.g., education, agriculture, industry),</a:t>
            </a:r>
          </a:p>
          <a:p>
            <a:pPr marL="457200" algn="just">
              <a:lnSpc>
                <a:spcPct val="107000"/>
              </a:lnSpc>
            </a:pPr>
            <a:r>
              <a:rPr lang="en-US" sz="4800" b="1" dirty="0">
                <a:latin typeface="Times New Roman" panose="02020603050405020304" pitchFamily="18" charset="0"/>
                <a:cs typeface="Times New Roman" panose="02020603050405020304" pitchFamily="18" charset="0"/>
              </a:rPr>
              <a:t>dissemination of knowledge and information,</a:t>
            </a:r>
          </a:p>
          <a:p>
            <a:pPr marL="457200" algn="just">
              <a:lnSpc>
                <a:spcPct val="107000"/>
              </a:lnSpc>
            </a:pPr>
            <a:r>
              <a:rPr lang="en-US" sz="4800" b="1" dirty="0">
                <a:latin typeface="Times New Roman" panose="02020603050405020304" pitchFamily="18" charset="0"/>
                <a:cs typeface="Times New Roman" panose="02020603050405020304" pitchFamily="18" charset="0"/>
              </a:rPr>
              <a:t>care - assistance and mutual support at the individual level, implemented by both</a:t>
            </a:r>
          </a:p>
          <a:p>
            <a:pPr marL="457200" algn="just">
              <a:lnSpc>
                <a:spcPct val="107000"/>
              </a:lnSpc>
            </a:pPr>
            <a:r>
              <a:rPr lang="en-US" sz="4800" b="1" dirty="0">
                <a:latin typeface="Times New Roman" panose="02020603050405020304" pitchFamily="18" charset="0"/>
                <a:cs typeface="Times New Roman" panose="02020603050405020304" pitchFamily="18" charset="0"/>
              </a:rPr>
              <a:t>employees of the health system and representatives of other sectors,</a:t>
            </a:r>
          </a:p>
          <a:p>
            <a:pPr marL="457200" algn="just">
              <a:lnSpc>
                <a:spcPct val="107000"/>
              </a:lnSpc>
            </a:pPr>
            <a:r>
              <a:rPr lang="en-US" sz="4800" b="1" dirty="0">
                <a:latin typeface="Times New Roman" panose="02020603050405020304" pitchFamily="18" charset="0"/>
                <a:cs typeface="Times New Roman" panose="02020603050405020304" pitchFamily="18" charset="0"/>
              </a:rPr>
              <a:t>participation - enabling people to participate in the process of prioritizing, planning, implementing and evaluating programs and services, as well as strengthening and increasing opportunities to participate in decisions about their own health and lives.</a:t>
            </a:r>
            <a:endParaRPr lang="pl-PL"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8076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1384C84-3773-B707-5B31-C4B760946143}"/>
              </a:ext>
            </a:extLst>
          </p:cNvPr>
          <p:cNvSpPr>
            <a:spLocks noGrp="1"/>
          </p:cNvSpPr>
          <p:nvPr>
            <p:ph type="title"/>
          </p:nvPr>
        </p:nvSpPr>
        <p:spPr/>
        <p:txBody>
          <a:bodyPr/>
          <a:lstStyle/>
          <a:p>
            <a:r>
              <a:rPr lang="pl-PL" dirty="0" err="1"/>
              <a:t>Thank</a:t>
            </a:r>
            <a:r>
              <a:rPr lang="pl-PL" dirty="0"/>
              <a:t> </a:t>
            </a:r>
            <a:r>
              <a:rPr lang="pl-PL" dirty="0" err="1"/>
              <a:t>you</a:t>
            </a:r>
            <a:r>
              <a:rPr lang="pl-PL" dirty="0"/>
              <a:t> for </a:t>
            </a:r>
            <a:r>
              <a:rPr lang="pl-PL" dirty="0" err="1"/>
              <a:t>your</a:t>
            </a:r>
            <a:r>
              <a:rPr lang="pl-PL" dirty="0"/>
              <a:t> </a:t>
            </a:r>
            <a:r>
              <a:rPr lang="pl-PL" dirty="0" err="1"/>
              <a:t>attention</a:t>
            </a:r>
            <a:r>
              <a:rPr lang="pl-PL" dirty="0"/>
              <a:t>.</a:t>
            </a:r>
          </a:p>
        </p:txBody>
      </p:sp>
    </p:spTree>
    <p:extLst>
      <p:ext uri="{BB962C8B-B14F-4D97-AF65-F5344CB8AC3E}">
        <p14:creationId xmlns:p14="http://schemas.microsoft.com/office/powerpoint/2010/main" val="3803734289"/>
      </p:ext>
    </p:extLst>
  </p:cSld>
  <p:clrMapOvr>
    <a:masterClrMapping/>
  </p:clrMapOvr>
</p:sld>
</file>

<file path=ppt/theme/theme1.xml><?xml version="1.0" encoding="utf-8"?>
<a:theme xmlns:a="http://schemas.openxmlformats.org/drawingml/2006/main" name="Przycinanie">
  <a:themeElements>
    <a:clrScheme name="Przycinani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Przycinani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rzycinani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TM10001105[[fn=Przycinanie]]</Template>
  <TotalTime>199</TotalTime>
  <Words>1568</Words>
  <Application>Microsoft Office PowerPoint</Application>
  <PresentationFormat>Panoramiczny</PresentationFormat>
  <Paragraphs>58</Paragraphs>
  <Slides>9</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9</vt:i4>
      </vt:variant>
    </vt:vector>
  </HeadingPairs>
  <TitlesOfParts>
    <vt:vector size="12" baseType="lpstr">
      <vt:lpstr>Franklin Gothic Book</vt:lpstr>
      <vt:lpstr>Times New Roman</vt:lpstr>
      <vt:lpstr>Przycinanie</vt:lpstr>
      <vt:lpstr>Health promotion</vt:lpstr>
      <vt:lpstr>The birth of a global health organization</vt:lpstr>
      <vt:lpstr>Begining of WHO</vt:lpstr>
      <vt:lpstr>WHO organizational structure</vt:lpstr>
      <vt:lpstr>The Ottawa Charter</vt:lpstr>
      <vt:lpstr>The Ottawa Charter</vt:lpstr>
      <vt:lpstr>The Ottawa Charter</vt:lpstr>
      <vt:lpstr>The Ottawa Charter</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Promocja zdrowia</dc:title>
  <dc:creator>Slażewicz Karolina</dc:creator>
  <cp:lastModifiedBy>Alex Slażewicz</cp:lastModifiedBy>
  <cp:revision>5</cp:revision>
  <dcterms:created xsi:type="dcterms:W3CDTF">2024-01-27T12:54:04Z</dcterms:created>
  <dcterms:modified xsi:type="dcterms:W3CDTF">2024-02-21T17:30:32Z</dcterms:modified>
</cp:coreProperties>
</file>