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pl-PL"/>
              <a:t>Kliknij, aby edytować styl</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pl-PL"/>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4078117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B780D61-C818-44D3-9D63-F152943271B7}" type="datetimeFigureOut">
              <a:rPr lang="pl-PL" smtClean="0"/>
              <a:t>21.02.2024</a:t>
            </a:fld>
            <a:endParaRPr lang="pl-PL"/>
          </a:p>
        </p:txBody>
      </p:sp>
      <p:sp>
        <p:nvSpPr>
          <p:cNvPr id="6" name="Footer Placeholder 5"/>
          <p:cNvSpPr>
            <a:spLocks noGrp="1"/>
          </p:cNvSpPr>
          <p:nvPr>
            <p:ph type="ftr" sz="quarter" idx="11"/>
          </p:nvPr>
        </p:nvSpPr>
        <p:spPr/>
        <p:txBody>
          <a:bodyPr/>
          <a:lstStyle/>
          <a:p>
            <a:endParaRPr lang="pl-P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296525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ytuł i podpis">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pl-PL"/>
              <a:t>Kliknij, aby edytować styl</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1379199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Oferta z podpisem">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pl-PL"/>
              <a:t>Kliknij, aby edytować styl</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446192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arta nazwy">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301010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pl-PL"/>
              <a:t>Kliknij, aby edytować styl</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780D61-C818-44D3-9D63-F152943271B7}" type="datetimeFigureOut">
              <a:rPr lang="pl-PL" smtClean="0"/>
              <a:t>21.02.2024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27677489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pl-PL"/>
              <a:t>Kliknij, aby edytować styl</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780D61-C818-44D3-9D63-F152943271B7}" type="datetimeFigureOut">
              <a:rPr lang="pl-PL" smtClean="0"/>
              <a:t>21.02.2024</a:t>
            </a:fld>
            <a:endParaRPr lang="pl-PL"/>
          </a:p>
        </p:txBody>
      </p:sp>
      <p:sp>
        <p:nvSpPr>
          <p:cNvPr id="8" name="Footer Placeholder 7"/>
          <p:cNvSpPr>
            <a:spLocks noGrp="1"/>
          </p:cNvSpPr>
          <p:nvPr>
            <p:ph type="ftr" sz="quarter" idx="11"/>
          </p:nvPr>
        </p:nvSpPr>
        <p:spPr>
          <a:xfrm>
            <a:off x="561111" y="6391838"/>
            <a:ext cx="3644282" cy="304801"/>
          </a:xfrm>
        </p:spPr>
        <p:txBody>
          <a:bodyPr/>
          <a:lstStyle/>
          <a:p>
            <a:endParaRPr lang="pl-PL"/>
          </a:p>
        </p:txBody>
      </p:sp>
      <p:sp>
        <p:nvSpPr>
          <p:cNvPr id="9" name="Slide Number Placeholder 8"/>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373546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pl-PL"/>
              <a:t>Kliknij, aby edytować styl</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701571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pl-PL"/>
              <a:t>Kliknij, aby edytować styl</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3203100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160099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B780D61-C818-44D3-9D63-F152943271B7}"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354134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5B780D61-C818-44D3-9D63-F152943271B7}" type="datetimeFigureOut">
              <a:rPr lang="pl-PL" smtClean="0"/>
              <a:t>21.02.2024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3045491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5B780D61-C818-44D3-9D63-F152943271B7}" type="datetimeFigureOut">
              <a:rPr lang="pl-PL" smtClean="0"/>
              <a:t>21.02.2024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2830344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pl-PL"/>
              <a:t>Kliknij, aby edytować styl</a:t>
            </a:r>
            <a:endParaRPr lang="en-US" dirty="0"/>
          </a:p>
        </p:txBody>
      </p:sp>
      <p:sp>
        <p:nvSpPr>
          <p:cNvPr id="3" name="Date Placeholder 2"/>
          <p:cNvSpPr>
            <a:spLocks noGrp="1"/>
          </p:cNvSpPr>
          <p:nvPr>
            <p:ph type="dt" sz="half" idx="10"/>
          </p:nvPr>
        </p:nvSpPr>
        <p:spPr/>
        <p:txBody>
          <a:bodyPr/>
          <a:lstStyle/>
          <a:p>
            <a:fld id="{5B780D61-C818-44D3-9D63-F152943271B7}" type="datetimeFigureOut">
              <a:rPr lang="pl-PL" smtClean="0"/>
              <a:t>21.02.2024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1753789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780D61-C818-44D3-9D63-F152943271B7}" type="datetimeFigureOut">
              <a:rPr lang="pl-PL" smtClean="0"/>
              <a:t>21.02.2024</a:t>
            </a:fld>
            <a:endParaRPr lang="pl-PL"/>
          </a:p>
        </p:txBody>
      </p:sp>
      <p:sp>
        <p:nvSpPr>
          <p:cNvPr id="3" name="Footer Placeholder 2"/>
          <p:cNvSpPr>
            <a:spLocks noGrp="1"/>
          </p:cNvSpPr>
          <p:nvPr>
            <p:ph type="ftr" sz="quarter" idx="11"/>
          </p:nvPr>
        </p:nvSpPr>
        <p:spPr/>
        <p:txBody>
          <a:bodyPr/>
          <a:lstStyle/>
          <a:p>
            <a:endParaRPr lang="pl-PL"/>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776669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B780D61-C818-44D3-9D63-F152943271B7}" type="datetimeFigureOut">
              <a:rPr lang="pl-PL" smtClean="0"/>
              <a:t>21.02.2024</a:t>
            </a:fld>
            <a:endParaRPr lang="pl-PL"/>
          </a:p>
        </p:txBody>
      </p:sp>
      <p:sp>
        <p:nvSpPr>
          <p:cNvPr id="6" name="Footer Placeholder 5"/>
          <p:cNvSpPr>
            <a:spLocks noGrp="1"/>
          </p:cNvSpPr>
          <p:nvPr>
            <p:ph type="ftr" sz="quarter" idx="11"/>
          </p:nvPr>
        </p:nvSpPr>
        <p:spPr/>
        <p:txBody>
          <a:bodyPr/>
          <a:lstStyle/>
          <a:p>
            <a:endParaRPr lang="pl-P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1273555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pl-PL"/>
              <a:t>Kliknij, aby edytować styl</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pl-PL"/>
              <a:t>Kliknij ikonę, aby dodać obraz</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B780D61-C818-44D3-9D63-F152943271B7}" type="datetimeFigureOut">
              <a:rPr lang="pl-PL" smtClean="0"/>
              <a:t>21.02.2024</a:t>
            </a:fld>
            <a:endParaRPr lang="pl-PL"/>
          </a:p>
        </p:txBody>
      </p:sp>
      <p:sp>
        <p:nvSpPr>
          <p:cNvPr id="6" name="Footer Placeholder 5"/>
          <p:cNvSpPr>
            <a:spLocks noGrp="1"/>
          </p:cNvSpPr>
          <p:nvPr>
            <p:ph type="ftr" sz="quarter" idx="11"/>
          </p:nvPr>
        </p:nvSpPr>
        <p:spPr/>
        <p:txBody>
          <a:bodyPr/>
          <a:lstStyle/>
          <a:p>
            <a:endParaRPr lang="pl-PL"/>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84943B-CCE9-421F-9142-3CC76782F234}" type="slidenum">
              <a:rPr lang="pl-PL" smtClean="0"/>
              <a:t>‹#›</a:t>
            </a:fld>
            <a:endParaRPr lang="pl-PL"/>
          </a:p>
        </p:txBody>
      </p:sp>
    </p:spTree>
    <p:extLst>
      <p:ext uri="{BB962C8B-B14F-4D97-AF65-F5344CB8AC3E}">
        <p14:creationId xmlns:p14="http://schemas.microsoft.com/office/powerpoint/2010/main" val="1126100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pl-PL"/>
              <a:t>Kliknij, aby edytować styl</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B780D61-C818-44D3-9D63-F152943271B7}" type="datetimeFigureOut">
              <a:rPr lang="pl-PL" smtClean="0"/>
              <a:t>21.02.2024</a:t>
            </a:fld>
            <a:endParaRPr lang="pl-PL"/>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pl-PL"/>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84943B-CCE9-421F-9142-3CC76782F234}" type="slidenum">
              <a:rPr lang="pl-PL" smtClean="0"/>
              <a:t>‹#›</a:t>
            </a:fld>
            <a:endParaRPr lang="pl-PL"/>
          </a:p>
        </p:txBody>
      </p:sp>
    </p:spTree>
    <p:extLst>
      <p:ext uri="{BB962C8B-B14F-4D97-AF65-F5344CB8AC3E}">
        <p14:creationId xmlns:p14="http://schemas.microsoft.com/office/powerpoint/2010/main" val="2514918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F45116-3E0B-1C5D-09A6-00822B26A8B2}"/>
              </a:ext>
            </a:extLst>
          </p:cNvPr>
          <p:cNvSpPr>
            <a:spLocks noGrp="1"/>
          </p:cNvSpPr>
          <p:nvPr>
            <p:ph type="ctrTitle"/>
          </p:nvPr>
        </p:nvSpPr>
        <p:spPr/>
        <p:txBody>
          <a:bodyPr/>
          <a:lstStyle/>
          <a:p>
            <a:r>
              <a:rPr lang="pl-PL" dirty="0" err="1"/>
              <a:t>Health</a:t>
            </a:r>
            <a:r>
              <a:rPr lang="pl-PL" dirty="0"/>
              <a:t> </a:t>
            </a:r>
            <a:r>
              <a:rPr lang="pl-PL" dirty="0" err="1"/>
              <a:t>promotion</a:t>
            </a:r>
            <a:endParaRPr lang="pl-PL" dirty="0"/>
          </a:p>
        </p:txBody>
      </p:sp>
      <p:sp>
        <p:nvSpPr>
          <p:cNvPr id="3" name="Podtytuł 2">
            <a:extLst>
              <a:ext uri="{FF2B5EF4-FFF2-40B4-BE49-F238E27FC236}">
                <a16:creationId xmlns:a16="http://schemas.microsoft.com/office/drawing/2014/main" id="{9F6087DD-FFF6-494F-F71F-43F19F008BA7}"/>
              </a:ext>
            </a:extLst>
          </p:cNvPr>
          <p:cNvSpPr>
            <a:spLocks noGrp="1"/>
          </p:cNvSpPr>
          <p:nvPr>
            <p:ph type="subTitle" idx="1"/>
          </p:nvPr>
        </p:nvSpPr>
        <p:spPr/>
        <p:txBody>
          <a:bodyPr/>
          <a:lstStyle/>
          <a:p>
            <a:r>
              <a:rPr lang="pl-PL" dirty="0"/>
              <a:t>Karolina Slażewicz</a:t>
            </a:r>
          </a:p>
        </p:txBody>
      </p:sp>
    </p:spTree>
    <p:extLst>
      <p:ext uri="{BB962C8B-B14F-4D97-AF65-F5344CB8AC3E}">
        <p14:creationId xmlns:p14="http://schemas.microsoft.com/office/powerpoint/2010/main" val="3246819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459115"/>
            <a:ext cx="10350506" cy="3799642"/>
          </a:xfrm>
        </p:spPr>
        <p:txBody>
          <a:bodyPr>
            <a:noAutofit/>
          </a:bodyPr>
          <a:lstStyle/>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4. </a:t>
            </a:r>
            <a:r>
              <a:rPr lang="pl-PL" sz="1400" b="1" dirty="0">
                <a:solidFill>
                  <a:schemeClr val="tx1"/>
                </a:solidFill>
                <a:latin typeface="Times New Roman" panose="02020603050405020304" pitchFamily="18" charset="0"/>
                <a:cs typeface="Times New Roman" panose="02020603050405020304" pitchFamily="18" charset="0"/>
              </a:rPr>
              <a:t>E</a:t>
            </a:r>
            <a:r>
              <a:rPr lang="en-US" sz="1400" b="1" dirty="0">
                <a:solidFill>
                  <a:schemeClr val="tx1"/>
                </a:solidFill>
                <a:latin typeface="Times New Roman" panose="02020603050405020304" pitchFamily="18" charset="0"/>
                <a:cs typeface="Times New Roman" panose="02020603050405020304" pitchFamily="18" charset="0"/>
              </a:rPr>
              <a:t>valuation of program results</a:t>
            </a:r>
            <a:r>
              <a:rPr lang="en-US" sz="1400" dirty="0">
                <a:solidFill>
                  <a:schemeClr val="tx1"/>
                </a:solidFill>
                <a:latin typeface="Times New Roman" panose="02020603050405020304" pitchFamily="18" charset="0"/>
                <a:cs typeface="Times New Roman" panose="02020603050405020304" pitchFamily="18" charset="0"/>
              </a:rPr>
              <a:t>, consists of three phases:</a:t>
            </a:r>
          </a:p>
          <a:p>
            <a:pPr algn="just">
              <a:buFont typeface="+mj-lt"/>
              <a:buAutoNum type="alphaLcParenR"/>
            </a:pPr>
            <a:r>
              <a:rPr lang="en-US" sz="1400" dirty="0">
                <a:solidFill>
                  <a:schemeClr val="tx1"/>
                </a:solidFill>
                <a:latin typeface="Times New Roman" panose="02020603050405020304" pitchFamily="18" charset="0"/>
                <a:cs typeface="Times New Roman" panose="02020603050405020304" pitchFamily="18" charset="0"/>
              </a:rPr>
              <a:t>measurement,</a:t>
            </a:r>
          </a:p>
          <a:p>
            <a:pPr algn="just">
              <a:buFont typeface="+mj-lt"/>
              <a:buAutoNum type="alphaLcParenR"/>
            </a:pPr>
            <a:r>
              <a:rPr lang="en-US" sz="1400" dirty="0">
                <a:solidFill>
                  <a:schemeClr val="tx1"/>
                </a:solidFill>
                <a:latin typeface="Times New Roman" panose="02020603050405020304" pitchFamily="18" charset="0"/>
                <a:cs typeface="Times New Roman" panose="02020603050405020304" pitchFamily="18" charset="0"/>
              </a:rPr>
              <a:t>judgment,</a:t>
            </a:r>
          </a:p>
          <a:p>
            <a:pPr algn="just">
              <a:buFont typeface="+mj-lt"/>
              <a:buAutoNum type="alphaLcParenR"/>
            </a:pPr>
            <a:r>
              <a:rPr lang="en-US" sz="1400" dirty="0">
                <a:solidFill>
                  <a:schemeClr val="tx1"/>
                </a:solidFill>
                <a:latin typeface="Times New Roman" panose="02020603050405020304" pitchFamily="18" charset="0"/>
                <a:cs typeface="Times New Roman" panose="02020603050405020304" pitchFamily="18" charset="0"/>
              </a:rPr>
              <a:t>decision. </a:t>
            </a:r>
          </a:p>
          <a:p>
            <a:pPr marL="0" indent="0" algn="just">
              <a:buNone/>
            </a:pPr>
            <a:endParaRPr lang="en-US" sz="14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In health education, as in teaching, the choice of teaching model depends on:</a:t>
            </a:r>
          </a:p>
          <a:p>
            <a:pPr algn="just">
              <a:buFont typeface="Arial" panose="020B0604020202020204" pitchFamily="34" charset="0"/>
              <a:buChar char="•"/>
            </a:pP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he goal the educator wants to achieve and the planned outcomes of the education;</a:t>
            </a:r>
          </a:p>
          <a:p>
            <a:pPr algn="just">
              <a:buFont typeface="Arial" panose="020B0604020202020204" pitchFamily="34" charset="0"/>
              <a:buChar char="•"/>
            </a:pP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he nature and scope of the content, and the type of skills and attitudes he wants to shape,</a:t>
            </a:r>
            <a:r>
              <a:rPr lang="pl-PL" sz="1400" dirty="0">
                <a:solidFill>
                  <a:schemeClr val="tx1"/>
                </a:solidFill>
                <a:latin typeface="Times New Roman" panose="02020603050405020304" pitchFamily="18" charset="0"/>
                <a:cs typeface="Times New Roman" panose="02020603050405020304" pitchFamily="18" charset="0"/>
              </a:rPr>
              <a:t> </a:t>
            </a:r>
            <a:r>
              <a:rPr lang="en-US" sz="1400" dirty="0">
                <a:solidFill>
                  <a:schemeClr val="tx1"/>
                </a:solidFill>
                <a:latin typeface="Times New Roman" panose="02020603050405020304" pitchFamily="18" charset="0"/>
                <a:cs typeface="Times New Roman" panose="02020603050405020304" pitchFamily="18" charset="0"/>
              </a:rPr>
              <a:t>improve, in relation to the educated;</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intellectual/perceptual level and motivation of those participating,</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external conditions and organizational capabilities of the educator.</a:t>
            </a:r>
            <a:endParaRPr lang="pl-PL"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599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459115"/>
            <a:ext cx="10350506" cy="3799642"/>
          </a:xfrm>
        </p:spPr>
        <p:txBody>
          <a:bodyPr>
            <a:noAutofit/>
          </a:bodyPr>
          <a:lstStyle/>
          <a:p>
            <a:pPr marL="0" indent="0" algn="just">
              <a:buNone/>
            </a:pPr>
            <a:r>
              <a:rPr lang="en-US" sz="1400" b="1" dirty="0">
                <a:solidFill>
                  <a:schemeClr val="tx1"/>
                </a:solidFill>
                <a:latin typeface="Times New Roman" panose="02020603050405020304" pitchFamily="18" charset="0"/>
                <a:cs typeface="Times New Roman" panose="02020603050405020304" pitchFamily="18" charset="0"/>
              </a:rPr>
              <a:t>Principles of health education:</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1. </a:t>
            </a: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the principle of visuality - emphasizes the multisensory contact of the participant of education with the learned reality (models, images, tables, charts). </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2. </a:t>
            </a: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he principle of conscious activity - the participant's activity affects the entire process of health education. Awareness of the purpose, tasks and importance of knowledge. </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3</a:t>
            </a:r>
            <a:r>
              <a:rPr lang="pl-PL" sz="1400" dirty="0">
                <a:solidFill>
                  <a:schemeClr val="tx1"/>
                </a:solidFill>
                <a:latin typeface="Times New Roman" panose="02020603050405020304" pitchFamily="18" charset="0"/>
                <a:cs typeface="Times New Roman" panose="02020603050405020304" pitchFamily="18" charset="0"/>
              </a:rPr>
              <a:t>. </a:t>
            </a:r>
            <a:r>
              <a:rPr lang="en-US" sz="1400" dirty="0">
                <a:solidFill>
                  <a:schemeClr val="tx1"/>
                </a:solidFill>
                <a:latin typeface="Times New Roman" panose="02020603050405020304" pitchFamily="18" charset="0"/>
                <a:cs typeface="Times New Roman" panose="02020603050405020304" pitchFamily="18" charset="0"/>
              </a:rPr>
              <a:t>The principle of tying theory to practice - belief in the usefulness of the acquired knowledge. Reference to practice. </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4</a:t>
            </a:r>
            <a:r>
              <a:rPr lang="pl-PL" sz="1400" dirty="0">
                <a:solidFill>
                  <a:schemeClr val="tx1"/>
                </a:solidFill>
                <a:latin typeface="Times New Roman" panose="02020603050405020304" pitchFamily="18" charset="0"/>
                <a:cs typeface="Times New Roman" panose="02020603050405020304" pitchFamily="18" charset="0"/>
              </a:rPr>
              <a:t>.</a:t>
            </a:r>
            <a:r>
              <a:rPr lang="en-US" sz="1400" dirty="0">
                <a:solidFill>
                  <a:schemeClr val="tx1"/>
                </a:solidFill>
                <a:latin typeface="Times New Roman" panose="02020603050405020304" pitchFamily="18" charset="0"/>
                <a:cs typeface="Times New Roman" panose="02020603050405020304" pitchFamily="18" charset="0"/>
              </a:rPr>
              <a:t> The principle of systematicity (systematicity) - the need to implement the program, in a logical order. </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5. </a:t>
            </a: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he principle of accessibility (gradation of difficulty) - the need to adapt the teaching material, educational methods and didactic means to the level of students.</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6. </a:t>
            </a: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he principle of permanence of knowledge and skills - organizing the teaching process in such a way as to enable thorough mastery of the essential material. </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7. </a:t>
            </a:r>
            <a:r>
              <a:rPr lang="pl-PL" sz="1400" dirty="0">
                <a:solidFill>
                  <a:schemeClr val="tx1"/>
                </a:solidFill>
                <a:latin typeface="Times New Roman" panose="02020603050405020304" pitchFamily="18" charset="0"/>
                <a:cs typeface="Times New Roman" panose="02020603050405020304" pitchFamily="18" charset="0"/>
              </a:rPr>
              <a:t>T</a:t>
            </a:r>
            <a:r>
              <a:rPr lang="en-US" sz="1400" dirty="0">
                <a:solidFill>
                  <a:schemeClr val="tx1"/>
                </a:solidFill>
                <a:latin typeface="Times New Roman" panose="02020603050405020304" pitchFamily="18" charset="0"/>
                <a:cs typeface="Times New Roman" panose="02020603050405020304" pitchFamily="18" charset="0"/>
              </a:rPr>
              <a:t>he principle of individualization of teamwork - organizing the teaching process that takes into account the individual capabilities of the participant on the one hand, and the cooperation of the participants on the other.</a:t>
            </a:r>
            <a:endParaRPr lang="pl-PL"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6778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459115"/>
            <a:ext cx="10350506" cy="3799642"/>
          </a:xfrm>
        </p:spPr>
        <p:txBody>
          <a:bodyPr>
            <a:noAutofit/>
          </a:bodyPr>
          <a:lstStyle/>
          <a:p>
            <a:pPr marL="0" indent="0" algn="just">
              <a:buNone/>
            </a:pPr>
            <a:r>
              <a:rPr lang="en-US" sz="1400" b="1" dirty="0">
                <a:solidFill>
                  <a:schemeClr val="tx1"/>
                </a:solidFill>
                <a:latin typeface="Times New Roman" panose="02020603050405020304" pitchFamily="18" charset="0"/>
                <a:cs typeface="Times New Roman" panose="02020603050405020304" pitchFamily="18" charset="0"/>
              </a:rPr>
              <a:t>Classification of teaching methods:</a:t>
            </a:r>
          </a:p>
          <a:p>
            <a:pPr algn="just">
              <a:buFont typeface="Arial" panose="020B0604020202020204" pitchFamily="34" charset="0"/>
              <a:buChar char="•"/>
            </a:pPr>
            <a:r>
              <a:rPr lang="pl-PL" sz="1400" dirty="0">
                <a:solidFill>
                  <a:schemeClr val="tx1"/>
                </a:solidFill>
                <a:latin typeface="Times New Roman" panose="02020603050405020304" pitchFamily="18" charset="0"/>
                <a:cs typeface="Times New Roman" panose="02020603050405020304" pitchFamily="18" charset="0"/>
              </a:rPr>
              <a:t>a</a:t>
            </a:r>
            <a:r>
              <a:rPr lang="en-US" sz="1400" dirty="0" err="1">
                <a:solidFill>
                  <a:schemeClr val="tx1"/>
                </a:solidFill>
                <a:latin typeface="Times New Roman" panose="02020603050405020304" pitchFamily="18" charset="0"/>
                <a:cs typeface="Times New Roman" panose="02020603050405020304" pitchFamily="18" charset="0"/>
              </a:rPr>
              <a:t>dministration</a:t>
            </a:r>
            <a:r>
              <a:rPr lang="en-US" sz="1400" dirty="0">
                <a:solidFill>
                  <a:schemeClr val="tx1"/>
                </a:solidFill>
                <a:latin typeface="Times New Roman" panose="02020603050405020304" pitchFamily="18" charset="0"/>
                <a:cs typeface="Times New Roman" panose="02020603050405020304" pitchFamily="18" charset="0"/>
              </a:rPr>
              <a:t> methods: the participant is a passive recipient of the content, which limits the possibility of understanding and remembering the material, and the educator does not get feedback from the group; the advantage is the possibility of transferring extensive information, in a short time to a large audience (techniques: informative lecture, story, explanation, description, lecture, talk, work with text - book, brochure, leaflet);</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problem-based methods: the participant has the opportunity to independently come to knowledge, by solving important and close to him problems, in the course of group work (techniques: didactic discussion - panel, round table, debate for and against, brainstorming, </a:t>
            </a:r>
            <a:r>
              <a:rPr lang="en-US" sz="1400" dirty="0" err="1">
                <a:solidFill>
                  <a:schemeClr val="tx1"/>
                </a:solidFill>
                <a:latin typeface="Times New Roman" panose="02020603050405020304" pitchFamily="18" charset="0"/>
                <a:cs typeface="Times New Roman" panose="02020603050405020304" pitchFamily="18" charset="0"/>
              </a:rPr>
              <a:t>metaplan</a:t>
            </a:r>
            <a:r>
              <a:rPr lang="en-US" sz="1400" dirty="0">
                <a:solidFill>
                  <a:schemeClr val="tx1"/>
                </a:solidFill>
                <a:latin typeface="Times New Roman" panose="02020603050405020304" pitchFamily="18" charset="0"/>
                <a:cs typeface="Times New Roman" panose="02020603050405020304" pitchFamily="18" charset="0"/>
              </a:rPr>
              <a:t>; activating methods - case analysis, staging, didactic games - simulation);</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programmed methods: helpful for the transfer and consolidation of theoretical knowledge (techniques: computer-assisted learning - e-learning);</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expository methods: they influence imagination, impression of feelings, impressions, bring reality closer (techniques: poster, demonstration, </a:t>
            </a:r>
            <a:r>
              <a:rPr lang="pl-PL" sz="1400" dirty="0">
                <a:solidFill>
                  <a:schemeClr val="tx1"/>
                </a:solidFill>
                <a:latin typeface="Times New Roman" panose="02020603050405020304" pitchFamily="18" charset="0"/>
                <a:cs typeface="Times New Roman" panose="02020603050405020304" pitchFamily="18" charset="0"/>
              </a:rPr>
              <a:t>f</a:t>
            </a:r>
            <a:r>
              <a:rPr lang="en-US" sz="1400" dirty="0" err="1">
                <a:solidFill>
                  <a:schemeClr val="tx1"/>
                </a:solidFill>
                <a:latin typeface="Times New Roman" panose="02020603050405020304" pitchFamily="18" charset="0"/>
                <a:cs typeface="Times New Roman" panose="02020603050405020304" pitchFamily="18" charset="0"/>
              </a:rPr>
              <a:t>ilm</a:t>
            </a:r>
            <a:r>
              <a:rPr lang="en-US" sz="1400" dirty="0">
                <a:solidFill>
                  <a:schemeClr val="tx1"/>
                </a:solidFill>
                <a:latin typeface="Times New Roman" panose="02020603050405020304" pitchFamily="18" charset="0"/>
                <a:cs typeface="Times New Roman" panose="02020603050405020304" pitchFamily="18" charset="0"/>
              </a:rPr>
              <a:t>, exhibition);</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practical methods: facilitate direct knowledge of reality, the opportunity to form manual skills, by learning about the pattern of activities (techniques: exercises, demonstration, practical activities).</a:t>
            </a:r>
            <a:endParaRPr lang="pl-PL"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1758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30EA099A-0020-C929-DD12-3BCCF780E893}"/>
              </a:ext>
            </a:extLst>
          </p:cNvPr>
          <p:cNvSpPr>
            <a:spLocks noGrp="1"/>
          </p:cNvSpPr>
          <p:nvPr>
            <p:ph type="title"/>
          </p:nvPr>
        </p:nvSpPr>
        <p:spPr>
          <a:xfrm>
            <a:off x="1715293" y="2743298"/>
            <a:ext cx="8761413" cy="2370339"/>
          </a:xfrm>
        </p:spPr>
        <p:txBody>
          <a:bodyPr/>
          <a:lstStyle/>
          <a:p>
            <a:pPr algn="ctr"/>
            <a:r>
              <a:rPr lang="en-US" dirty="0">
                <a:solidFill>
                  <a:schemeClr val="tx1"/>
                </a:solidFill>
              </a:rPr>
              <a:t>"Learn to learn, because learning is the key to power."</a:t>
            </a:r>
            <a:endParaRPr lang="pl-PL" dirty="0">
              <a:solidFill>
                <a:schemeClr val="tx1"/>
              </a:solidFill>
            </a:endParaRPr>
          </a:p>
        </p:txBody>
      </p:sp>
    </p:spTree>
    <p:extLst>
      <p:ext uri="{BB962C8B-B14F-4D97-AF65-F5344CB8AC3E}">
        <p14:creationId xmlns:p14="http://schemas.microsoft.com/office/powerpoint/2010/main" val="174188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334827"/>
            <a:ext cx="9737947" cy="3888420"/>
          </a:xfrm>
        </p:spPr>
        <p:txBody>
          <a:bodyPr>
            <a:normAutofit fontScale="25000" lnSpcReduction="20000"/>
          </a:bodyPr>
          <a:lstStyle/>
          <a:p>
            <a:pPr marL="457200" algn="just">
              <a:lnSpc>
                <a:spcPct val="107000"/>
              </a:lnSpc>
            </a:pPr>
            <a:r>
              <a:rPr lang="en-US" sz="5600" b="1" u="sng" dirty="0">
                <a:effectLst/>
                <a:latin typeface="Times New Roman" panose="02020603050405020304" pitchFamily="18" charset="0"/>
                <a:ea typeface="Calibri" panose="020F0502020204030204" pitchFamily="34" charset="0"/>
                <a:cs typeface="Times New Roman" panose="02020603050405020304" pitchFamily="18" charset="0"/>
              </a:rPr>
              <a:t>Health education </a:t>
            </a: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is an integral component of the formation of a complete personality and an essential part of professional preparation in many areas of human work. </a:t>
            </a:r>
          </a:p>
          <a:p>
            <a:pPr marL="457200" algn="just">
              <a:lnSpc>
                <a:spcPct val="107000"/>
              </a:lnSpc>
            </a:pP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Another definition states that health education is a holistic, mature attitude towards health, consisting mainly of:</a:t>
            </a:r>
          </a:p>
          <a:p>
            <a:pPr marL="114300" indent="0" algn="just">
              <a:lnSpc>
                <a:spcPct val="107000"/>
              </a:lnSpc>
              <a:buNone/>
            </a:pP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a rational and emotionally balanced attitude towards illness, disability and death;</a:t>
            </a:r>
          </a:p>
          <a:p>
            <a:pPr marL="114300" indent="0" algn="just">
              <a:lnSpc>
                <a:spcPct val="107000"/>
              </a:lnSpc>
              <a:buNone/>
            </a:pP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a sense of responsibility for one's own health and shared responsibility for public health;</a:t>
            </a:r>
          </a:p>
          <a:p>
            <a:pPr marL="114300" indent="0" algn="just">
              <a:lnSpc>
                <a:spcPct val="107000"/>
              </a:lnSpc>
              <a:buNone/>
            </a:pP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a willingness and ability to rush to the aid of others.</a:t>
            </a:r>
          </a:p>
          <a:p>
            <a:pPr marL="457200" algn="just">
              <a:lnSpc>
                <a:spcPct val="107000"/>
              </a:lnSpc>
            </a:pPr>
            <a:endParaRPr lang="en-US" sz="5600" b="1"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7000"/>
              </a:lnSpc>
            </a:pPr>
            <a:r>
              <a:rPr lang="en-US" sz="5600" b="1" u="sng" dirty="0">
                <a:effectLst/>
                <a:latin typeface="Times New Roman" panose="02020603050405020304" pitchFamily="18" charset="0"/>
                <a:ea typeface="Calibri" panose="020F0502020204030204" pitchFamily="34" charset="0"/>
                <a:cs typeface="Times New Roman" panose="02020603050405020304" pitchFamily="18" charset="0"/>
              </a:rPr>
              <a:t>The tiers of health education:</a:t>
            </a:r>
          </a:p>
          <a:p>
            <a:pPr marL="1028700" indent="-914400" algn="just">
              <a:lnSpc>
                <a:spcPct val="107000"/>
              </a:lnSpc>
              <a:buFont typeface="+mj-lt"/>
              <a:buAutoNum type="arabicPeriod"/>
            </a:pPr>
            <a:r>
              <a:rPr lang="en-US" sz="5600" u="sng" dirty="0">
                <a:effectLst/>
                <a:latin typeface="Times New Roman" panose="02020603050405020304" pitchFamily="18" charset="0"/>
                <a:ea typeface="Calibri" panose="020F0502020204030204" pitchFamily="34" charset="0"/>
                <a:cs typeface="Times New Roman" panose="02020603050405020304" pitchFamily="18" charset="0"/>
              </a:rPr>
              <a:t>Hetero-education tier </a:t>
            </a: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intended for every child who is the subject of interventions: care, education and nursing;</a:t>
            </a:r>
          </a:p>
          <a:p>
            <a:pPr marL="1028700" indent="-914400" algn="just">
              <a:lnSpc>
                <a:spcPct val="107000"/>
              </a:lnSpc>
              <a:buFont typeface="+mj-lt"/>
              <a:buAutoNum type="arabicPeriod"/>
            </a:pPr>
            <a:r>
              <a:rPr lang="en-US" sz="5600" u="sng" dirty="0">
                <a:effectLst/>
                <a:latin typeface="Times New Roman" panose="02020603050405020304" pitchFamily="18" charset="0"/>
                <a:ea typeface="Calibri" panose="020F0502020204030204" pitchFamily="34" charset="0"/>
                <a:cs typeface="Times New Roman" panose="02020603050405020304" pitchFamily="18" charset="0"/>
              </a:rPr>
              <a:t>Self-education</a:t>
            </a: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 occurs during puberty, at this stage a life </a:t>
            </a:r>
            <a:r>
              <a:rPr lang="en-US" sz="5600" dirty="0" err="1">
                <a:effectLst/>
                <a:latin typeface="Times New Roman" panose="02020603050405020304" pitchFamily="18" charset="0"/>
                <a:ea typeface="Calibri" panose="020F0502020204030204" pitchFamily="34" charset="0"/>
                <a:cs typeface="Times New Roman" panose="02020603050405020304" pitchFamily="18" charset="0"/>
              </a:rPr>
              <a:t>programme</a:t>
            </a: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built on a revision of previous hygienic habits or patterns and models suggested by the environment begins to emerge. </a:t>
            </a:r>
          </a:p>
          <a:p>
            <a:pPr marL="1028700" indent="-914400" algn="just">
              <a:lnSpc>
                <a:spcPct val="107000"/>
              </a:lnSpc>
              <a:buFont typeface="+mj-lt"/>
              <a:buAutoNum type="arabicPeriod"/>
            </a:pPr>
            <a:r>
              <a:rPr lang="en-US" sz="5600" u="sng" dirty="0">
                <a:effectLst/>
                <a:latin typeface="Times New Roman" panose="02020603050405020304" pitchFamily="18" charset="0"/>
                <a:ea typeface="Calibri" panose="020F0502020204030204" pitchFamily="34" charset="0"/>
                <a:cs typeface="Times New Roman" panose="02020603050405020304" pitchFamily="18" charset="0"/>
              </a:rPr>
              <a:t>Reverse </a:t>
            </a:r>
            <a:r>
              <a:rPr lang="en-US" sz="5600" u="sng" dirty="0" err="1">
                <a:effectLst/>
                <a:latin typeface="Times New Roman" panose="02020603050405020304" pitchFamily="18" charset="0"/>
                <a:ea typeface="Calibri" panose="020F0502020204030204" pitchFamily="34" charset="0"/>
                <a:cs typeface="Times New Roman" panose="02020603050405020304" pitchFamily="18" charset="0"/>
              </a:rPr>
              <a:t>heteroeducation</a:t>
            </a:r>
            <a:r>
              <a:rPr lang="en-US" sz="5600"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 the educated person himself begins to educate others, drawing their attention to the</a:t>
            </a:r>
            <a:r>
              <a:rPr lang="pl-PL" sz="5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5600" dirty="0">
                <a:effectLst/>
                <a:latin typeface="Times New Roman" panose="02020603050405020304" pitchFamily="18" charset="0"/>
                <a:ea typeface="Calibri" panose="020F0502020204030204" pitchFamily="34" charset="0"/>
                <a:cs typeface="Times New Roman" panose="02020603050405020304" pitchFamily="18" charset="0"/>
              </a:rPr>
              <a:t>observance of hygiene rules that have become untouchable for him.</a:t>
            </a:r>
            <a:r>
              <a:rPr lang="pl-PL" sz="56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pl-PL" dirty="0"/>
          </a:p>
        </p:txBody>
      </p:sp>
    </p:spTree>
    <p:extLst>
      <p:ext uri="{BB962C8B-B14F-4D97-AF65-F5344CB8AC3E}">
        <p14:creationId xmlns:p14="http://schemas.microsoft.com/office/powerpoint/2010/main" val="310031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334827"/>
            <a:ext cx="9737947" cy="3888420"/>
          </a:xfrm>
        </p:spPr>
        <p:txBody>
          <a:bodyPr>
            <a:normAutofit fontScale="32500" lnSpcReduction="20000"/>
          </a:bodyPr>
          <a:lstStyle/>
          <a:p>
            <a:pPr marL="457200" algn="just">
              <a:lnSpc>
                <a:spcPct val="107000"/>
              </a:lnSpc>
            </a:pPr>
            <a:r>
              <a:rPr lang="en-US" sz="6000" b="1" dirty="0">
                <a:effectLst/>
                <a:latin typeface="Times New Roman" panose="02020603050405020304" pitchFamily="18" charset="0"/>
                <a:ea typeface="Calibri" panose="020F0502020204030204" pitchFamily="34" charset="0"/>
                <a:cs typeface="Times New Roman" panose="02020603050405020304" pitchFamily="18" charset="0"/>
              </a:rPr>
              <a:t>Fields of action of the stages of health education:</a:t>
            </a:r>
          </a:p>
          <a:p>
            <a:pPr marL="1257300" indent="-1143000" algn="just">
              <a:lnSpc>
                <a:spcPct val="107000"/>
              </a:lnSpc>
              <a:buFont typeface="+mj-lt"/>
              <a:buAutoNum type="arabicPeriod"/>
            </a:pPr>
            <a:r>
              <a:rPr lang="en-US" sz="6000" dirty="0">
                <a:effectLst/>
                <a:latin typeface="Times New Roman" panose="02020603050405020304" pitchFamily="18" charset="0"/>
                <a:ea typeface="Calibri" panose="020F0502020204030204" pitchFamily="34" charset="0"/>
                <a:cs typeface="Times New Roman" panose="02020603050405020304" pitchFamily="18" charset="0"/>
              </a:rPr>
              <a:t>They aim to protect health and prevent damage to health - healthy lifestyles, mental health protection, combating addictions, prevention of infectious diseases. </a:t>
            </a:r>
          </a:p>
          <a:p>
            <a:pPr marL="1257300" indent="-1143000" algn="just">
              <a:lnSpc>
                <a:spcPct val="107000"/>
              </a:lnSpc>
              <a:buFont typeface="+mj-lt"/>
              <a:buAutoNum type="arabicPeriod"/>
            </a:pPr>
            <a:r>
              <a:rPr lang="en-US" sz="6000" dirty="0">
                <a:effectLst/>
                <a:latin typeface="Times New Roman" panose="02020603050405020304" pitchFamily="18" charset="0"/>
                <a:ea typeface="Calibri" panose="020F0502020204030204" pitchFamily="34" charset="0"/>
                <a:cs typeface="Times New Roman" panose="02020603050405020304" pitchFamily="18" charset="0"/>
              </a:rPr>
              <a:t>Emergency issues - first aid in emergencies, the ability to interact in the illness and rehabilitation of the patient with the doctor, the principles of the use of medicines. </a:t>
            </a:r>
          </a:p>
          <a:p>
            <a:pPr marL="1257300" indent="-1143000" algn="just">
              <a:lnSpc>
                <a:spcPct val="107000"/>
              </a:lnSpc>
              <a:buFont typeface="+mj-lt"/>
              <a:buAutoNum type="arabicPeriod"/>
            </a:pPr>
            <a:r>
              <a:rPr lang="en-US" sz="6000" dirty="0">
                <a:effectLst/>
                <a:latin typeface="Times New Roman" panose="02020603050405020304" pitchFamily="18" charset="0"/>
                <a:ea typeface="Calibri" panose="020F0502020204030204" pitchFamily="34" charset="0"/>
                <a:cs typeface="Times New Roman" panose="02020603050405020304" pitchFamily="18" charset="0"/>
              </a:rPr>
              <a:t>Activities leading to the active improvement of health - hardening, the ability to stimulate and self-control one's somatic, motor and mental development and state of health, conscious use of motor exercises, sexual education, preparation of the individual for independent life and work from a health point of view.</a:t>
            </a:r>
            <a:endParaRPr lang="pl-PL" dirty="0"/>
          </a:p>
        </p:txBody>
      </p:sp>
    </p:spTree>
    <p:extLst>
      <p:ext uri="{BB962C8B-B14F-4D97-AF65-F5344CB8AC3E}">
        <p14:creationId xmlns:p14="http://schemas.microsoft.com/office/powerpoint/2010/main" val="228101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334827"/>
            <a:ext cx="9737947" cy="3888420"/>
          </a:xfrm>
        </p:spPr>
        <p:txBody>
          <a:bodyPr>
            <a:normAutofit/>
          </a:bodyPr>
          <a:lstStyle/>
          <a:p>
            <a:pPr algn="just"/>
            <a:r>
              <a:rPr lang="en-US" sz="1400" b="1" dirty="0">
                <a:latin typeface="Times New Roman" panose="02020603050405020304" pitchFamily="18" charset="0"/>
                <a:cs typeface="Times New Roman" panose="02020603050405020304" pitchFamily="18" charset="0"/>
              </a:rPr>
              <a:t>Health education - </a:t>
            </a:r>
            <a:r>
              <a:rPr lang="en-US" sz="1400" dirty="0">
                <a:latin typeface="Times New Roman" panose="02020603050405020304" pitchFamily="18" charset="0"/>
                <a:cs typeface="Times New Roman" panose="02020603050405020304" pitchFamily="18" charset="0"/>
              </a:rPr>
              <a:t>is mainly knowledge, but also beliefs, </a:t>
            </a:r>
            <a:r>
              <a:rPr lang="en-US" sz="1400" dirty="0" err="1">
                <a:latin typeface="Times New Roman" panose="02020603050405020304" pitchFamily="18" charset="0"/>
                <a:cs typeface="Times New Roman" panose="02020603050405020304" pitchFamily="18" charset="0"/>
              </a:rPr>
              <a:t>behaviours</a:t>
            </a:r>
            <a:r>
              <a:rPr lang="en-US" sz="1400" dirty="0">
                <a:latin typeface="Times New Roman" panose="02020603050405020304" pitchFamily="18" charset="0"/>
                <a:cs typeface="Times New Roman" panose="02020603050405020304" pitchFamily="18" charset="0"/>
              </a:rPr>
              <a:t>, and ways and lifestyles that aim to maintain health at a certain level by:</a:t>
            </a:r>
          </a:p>
          <a:p>
            <a:pPr marL="0" indent="0" algn="just">
              <a:buNone/>
            </a:pPr>
            <a:r>
              <a:rPr lang="en-US" sz="1400" dirty="0">
                <a:latin typeface="Times New Roman" panose="02020603050405020304" pitchFamily="18" charset="0"/>
                <a:cs typeface="Times New Roman" panose="02020603050405020304" pitchFamily="18" charset="0"/>
              </a:rPr>
              <a:t>- changing the way people think about health in terms of promoting it,</a:t>
            </a:r>
          </a:p>
          <a:p>
            <a:pPr marL="0" indent="0" algn="just">
              <a:buNone/>
            </a:pPr>
            <a:r>
              <a:rPr lang="en-US" sz="1400" dirty="0">
                <a:latin typeface="Times New Roman" panose="02020603050405020304" pitchFamily="18" charset="0"/>
                <a:cs typeface="Times New Roman" panose="02020603050405020304" pitchFamily="18" charset="0"/>
              </a:rPr>
              <a:t>- increasing self-efficacy and control over one's own health. </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The basic techniques in the process of health </a:t>
            </a:r>
            <a:r>
              <a:rPr lang="en-US" sz="1400" dirty="0" err="1">
                <a:latin typeface="Times New Roman" panose="02020603050405020304" pitchFamily="18" charset="0"/>
                <a:cs typeface="Times New Roman" panose="02020603050405020304" pitchFamily="18" charset="0"/>
              </a:rPr>
              <a:t>behaviour</a:t>
            </a:r>
            <a:r>
              <a:rPr lang="en-US" sz="1400" dirty="0">
                <a:latin typeface="Times New Roman" panose="02020603050405020304" pitchFamily="18" charset="0"/>
                <a:cs typeface="Times New Roman" panose="02020603050405020304" pitchFamily="18" charset="0"/>
              </a:rPr>
              <a:t> change are:</a:t>
            </a:r>
          </a:p>
          <a:p>
            <a:pPr marL="0" indent="0" algn="just">
              <a:buNone/>
            </a:pPr>
            <a:r>
              <a:rPr lang="en-US" sz="1400" dirty="0">
                <a:latin typeface="Times New Roman" panose="02020603050405020304" pitchFamily="18" charset="0"/>
                <a:cs typeface="Times New Roman" panose="02020603050405020304" pitchFamily="18" charset="0"/>
              </a:rPr>
              <a:t>- providing appropriate situations,</a:t>
            </a:r>
          </a:p>
          <a:p>
            <a:pPr marL="0" indent="0" algn="just">
              <a:buNone/>
            </a:pPr>
            <a:r>
              <a:rPr lang="en-US" sz="1400" dirty="0">
                <a:latin typeface="Times New Roman" panose="02020603050405020304" pitchFamily="18" charset="0"/>
                <a:cs typeface="Times New Roman" panose="02020603050405020304" pitchFamily="18" charset="0"/>
              </a:rPr>
              <a:t>- persuasion used to motivate,</a:t>
            </a:r>
          </a:p>
          <a:p>
            <a:pPr marL="0" indent="0" algn="just">
              <a:buNone/>
            </a:pPr>
            <a:r>
              <a:rPr lang="en-US" sz="1400" dirty="0">
                <a:latin typeface="Times New Roman" panose="02020603050405020304" pitchFamily="18" charset="0"/>
                <a:cs typeface="Times New Roman" panose="02020603050405020304" pitchFamily="18" charset="0"/>
              </a:rPr>
              <a:t>- teaching practical skills,</a:t>
            </a:r>
          </a:p>
          <a:p>
            <a:pPr marL="0" indent="0" algn="just">
              <a:buNone/>
            </a:pPr>
            <a:r>
              <a:rPr lang="en-US" sz="1400" dirty="0">
                <a:latin typeface="Times New Roman" panose="02020603050405020304" pitchFamily="18" charset="0"/>
                <a:cs typeface="Times New Roman" panose="02020603050405020304" pitchFamily="18" charset="0"/>
              </a:rPr>
              <a:t>- interaction with the environment to gain social support and create conditions for change.</a:t>
            </a:r>
            <a:endParaRPr lang="pl-PL"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10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334827"/>
            <a:ext cx="9737947" cy="3888420"/>
          </a:xfrm>
        </p:spPr>
        <p:txBody>
          <a:bodyPr>
            <a:normAutofit/>
          </a:bodyPr>
          <a:lstStyle/>
          <a:p>
            <a:pPr algn="just"/>
            <a:r>
              <a:rPr lang="en-US" sz="1400" dirty="0">
                <a:latin typeface="Times New Roman" panose="02020603050405020304" pitchFamily="18" charset="0"/>
                <a:cs typeface="Times New Roman" panose="02020603050405020304" pitchFamily="18" charset="0"/>
              </a:rPr>
              <a:t>The objectives of health education can be directed towards three aspects, concerning health, in the case of risk - risk factors, and in the case of disease - ways of coping with the disease.</a:t>
            </a:r>
          </a:p>
          <a:p>
            <a:pPr algn="just"/>
            <a:r>
              <a:rPr lang="en-US" sz="1400" dirty="0">
                <a:latin typeface="Times New Roman" panose="02020603050405020304" pitchFamily="18" charset="0"/>
                <a:cs typeface="Times New Roman" panose="02020603050405020304" pitchFamily="18" charset="0"/>
              </a:rPr>
              <a:t>Considering these objectives, a distinction is made between:</a:t>
            </a:r>
          </a:p>
          <a:p>
            <a:pPr algn="just">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a health-oriented model of health education (promotive or participatory education) - imparting knowledge and shaping skills to implement health-enhancing </a:t>
            </a:r>
            <a:r>
              <a:rPr lang="en-US" sz="1400" dirty="0" err="1">
                <a:latin typeface="Times New Roman" panose="02020603050405020304" pitchFamily="18" charset="0"/>
                <a:cs typeface="Times New Roman" panose="02020603050405020304" pitchFamily="18" charset="0"/>
              </a:rPr>
              <a:t>behaviour</a:t>
            </a:r>
            <a:r>
              <a:rPr lang="en-US" sz="1400" dirty="0">
                <a:latin typeface="Times New Roman" panose="02020603050405020304" pitchFamily="18" charset="0"/>
                <a:cs typeface="Times New Roman" panose="02020603050405020304" pitchFamily="18" charset="0"/>
              </a:rPr>
              <a:t>, activating people to take pro-health measures;</a:t>
            </a:r>
          </a:p>
          <a:p>
            <a:pPr algn="just">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risk-factor-oriented model of health education (authoritative education) - motivating, advising, guiding, supporting to implement health-positive changes - one-way communication;</a:t>
            </a:r>
          </a:p>
          <a:p>
            <a:pPr algn="just">
              <a:buFont typeface="Arial" panose="020B0604020202020204" pitchFamily="34" charset="0"/>
              <a:buChar char="•"/>
            </a:pPr>
            <a:r>
              <a:rPr lang="pl-PL" sz="1400" dirty="0">
                <a:latin typeface="Times New Roman" panose="02020603050405020304" pitchFamily="18" charset="0"/>
                <a:cs typeface="Times New Roman" panose="02020603050405020304" pitchFamily="18" charset="0"/>
              </a:rPr>
              <a:t>d</a:t>
            </a:r>
            <a:r>
              <a:rPr lang="en-US" sz="1400" dirty="0" err="1">
                <a:latin typeface="Times New Roman" panose="02020603050405020304" pitchFamily="18" charset="0"/>
                <a:cs typeface="Times New Roman" panose="02020603050405020304" pitchFamily="18" charset="0"/>
              </a:rPr>
              <a:t>isease</a:t>
            </a:r>
            <a:r>
              <a:rPr lang="en-US" sz="1400" dirty="0">
                <a:latin typeface="Times New Roman" panose="02020603050405020304" pitchFamily="18" charset="0"/>
                <a:cs typeface="Times New Roman" panose="02020603050405020304" pitchFamily="18" charset="0"/>
              </a:rPr>
              <a:t>-oriented model of health education (participatory education)-awareness of the relationship between various risk factors and a specific disease, joint search for a solution to a health problem.</a:t>
            </a:r>
            <a:endParaRPr lang="pl-PL"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072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1926454"/>
            <a:ext cx="10350506" cy="4643021"/>
          </a:xfrm>
        </p:spPr>
        <p:txBody>
          <a:bodyPr>
            <a:noAutofit/>
          </a:bodyPr>
          <a:lstStyle/>
          <a:p>
            <a:pPr algn="just"/>
            <a:r>
              <a:rPr lang="en-US" sz="1400" b="1" dirty="0">
                <a:solidFill>
                  <a:schemeClr val="accent6">
                    <a:lumMod val="60000"/>
                    <a:lumOff val="40000"/>
                  </a:schemeClr>
                </a:solidFill>
                <a:latin typeface="Times New Roman" panose="02020603050405020304" pitchFamily="18" charset="0"/>
                <a:cs typeface="Times New Roman" panose="02020603050405020304" pitchFamily="18" charset="0"/>
              </a:rPr>
              <a:t>Stages of health education, includes four stages:</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1. </a:t>
            </a:r>
            <a:r>
              <a:rPr lang="pl-PL" sz="1400" b="1" dirty="0">
                <a:solidFill>
                  <a:schemeClr val="tx1"/>
                </a:solidFill>
                <a:latin typeface="Times New Roman" panose="02020603050405020304" pitchFamily="18" charset="0"/>
                <a:cs typeface="Times New Roman" panose="02020603050405020304" pitchFamily="18" charset="0"/>
              </a:rPr>
              <a:t>R</a:t>
            </a:r>
            <a:r>
              <a:rPr lang="en-US" sz="1400" b="1" dirty="0" err="1">
                <a:solidFill>
                  <a:schemeClr val="tx1"/>
                </a:solidFill>
                <a:latin typeface="Times New Roman" panose="02020603050405020304" pitchFamily="18" charset="0"/>
                <a:cs typeface="Times New Roman" panose="02020603050405020304" pitchFamily="18" charset="0"/>
              </a:rPr>
              <a:t>ecognition</a:t>
            </a:r>
            <a:r>
              <a:rPr lang="en-US" sz="1400" dirty="0">
                <a:solidFill>
                  <a:schemeClr val="tx1"/>
                </a:solidFill>
                <a:latin typeface="Times New Roman" panose="02020603050405020304" pitchFamily="18" charset="0"/>
                <a:cs typeface="Times New Roman" panose="02020603050405020304" pitchFamily="18" charset="0"/>
              </a:rPr>
              <a:t> of the problems of the recipients of education (diagnosis), should include an assessment of: readiness, motivation to learn; extent and level of knowledge/skills already held by the patient; expected assistance; identification of knowledge and skills deficits, given the patient's condition and situation; results of past education, its effectiveness.</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2. </a:t>
            </a:r>
            <a:r>
              <a:rPr lang="en-US" sz="1400" b="1" dirty="0">
                <a:solidFill>
                  <a:schemeClr val="tx1"/>
                </a:solidFill>
                <a:latin typeface="Times New Roman" panose="02020603050405020304" pitchFamily="18" charset="0"/>
                <a:cs typeface="Times New Roman" panose="02020603050405020304" pitchFamily="18" charset="0"/>
              </a:rPr>
              <a:t>Planning</a:t>
            </a:r>
            <a:r>
              <a:rPr lang="en-US" sz="1400" dirty="0">
                <a:solidFill>
                  <a:schemeClr val="tx1"/>
                </a:solidFill>
                <a:latin typeface="Times New Roman" panose="02020603050405020304" pitchFamily="18" charset="0"/>
                <a:cs typeface="Times New Roman" panose="02020603050405020304" pitchFamily="18" charset="0"/>
              </a:rPr>
              <a:t>, based on the diagnosis, should be a flexible and continuous process. It includes the definition of:</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tasks, the goals the educator wants to achieve;</a:t>
            </a:r>
          </a:p>
          <a:p>
            <a:pPr algn="just">
              <a:buFont typeface="Arial" panose="020B0604020202020204" pitchFamily="34" charset="0"/>
              <a:buChar char="•"/>
            </a:pPr>
            <a:r>
              <a:rPr lang="pl-PL" sz="1400" dirty="0">
                <a:solidFill>
                  <a:schemeClr val="tx1"/>
                </a:solidFill>
                <a:latin typeface="Times New Roman" panose="02020603050405020304" pitchFamily="18" charset="0"/>
                <a:cs typeface="Times New Roman" panose="02020603050405020304" pitchFamily="18" charset="0"/>
              </a:rPr>
              <a:t>e</a:t>
            </a:r>
            <a:r>
              <a:rPr lang="en-US" sz="1400" dirty="0" err="1">
                <a:solidFill>
                  <a:schemeClr val="tx1"/>
                </a:solidFill>
                <a:latin typeface="Times New Roman" panose="02020603050405020304" pitchFamily="18" charset="0"/>
                <a:cs typeface="Times New Roman" panose="02020603050405020304" pitchFamily="18" charset="0"/>
              </a:rPr>
              <a:t>ducational</a:t>
            </a:r>
            <a:r>
              <a:rPr lang="en-US" sz="1400" dirty="0">
                <a:solidFill>
                  <a:schemeClr val="tx1"/>
                </a:solidFill>
                <a:latin typeface="Times New Roman" panose="02020603050405020304" pitchFamily="18" charset="0"/>
                <a:cs typeface="Times New Roman" panose="02020603050405020304" pitchFamily="18" charset="0"/>
              </a:rPr>
              <a:t> outcomes (knowledge, skills and attitudes of the participants, expected after the education process);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necessary content of the education, conditioning the achievement of the planned effects;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possible resources: material resources - room, equipment, didactic means; and personal resources - selection of educators - various health </a:t>
            </a:r>
            <a:r>
              <a:rPr lang="pl-PL" sz="1400" dirty="0">
                <a:solidFill>
                  <a:schemeClr val="tx1"/>
                </a:solidFill>
                <a:latin typeface="Times New Roman" panose="02020603050405020304" pitchFamily="18" charset="0"/>
                <a:cs typeface="Times New Roman" panose="02020603050405020304" pitchFamily="18" charset="0"/>
              </a:rPr>
              <a:t>p</a:t>
            </a:r>
            <a:r>
              <a:rPr lang="en-US" sz="1400" dirty="0" err="1">
                <a:solidFill>
                  <a:schemeClr val="tx1"/>
                </a:solidFill>
                <a:latin typeface="Times New Roman" panose="02020603050405020304" pitchFamily="18" charset="0"/>
                <a:cs typeface="Times New Roman" panose="02020603050405020304" pitchFamily="18" charset="0"/>
              </a:rPr>
              <a:t>rofessionals</a:t>
            </a:r>
            <a:r>
              <a:rPr lang="en-US" sz="1400" dirty="0">
                <a:solidFill>
                  <a:schemeClr val="tx1"/>
                </a:solidFill>
                <a:latin typeface="Times New Roman" panose="02020603050405020304" pitchFamily="18" charset="0"/>
                <a:cs typeface="Times New Roman" panose="02020603050405020304" pitchFamily="18" charset="0"/>
              </a:rPr>
              <a:t>, prepared substantively to carry out the tasks of education and methodically;</a:t>
            </a:r>
          </a:p>
          <a:p>
            <a:pPr algn="just">
              <a:buFont typeface="Arial" panose="020B0604020202020204" pitchFamily="34" charset="0"/>
              <a:buChar char="•"/>
            </a:pPr>
            <a:r>
              <a:rPr lang="en-US" sz="1400" dirty="0" err="1">
                <a:solidFill>
                  <a:schemeClr val="tx1"/>
                </a:solidFill>
                <a:latin typeface="Times New Roman" panose="02020603050405020304" pitchFamily="18" charset="0"/>
                <a:cs typeface="Times New Roman" panose="02020603050405020304" pitchFamily="18" charset="0"/>
              </a:rPr>
              <a:t>organisational</a:t>
            </a:r>
            <a:r>
              <a:rPr lang="en-US" sz="1400" dirty="0">
                <a:solidFill>
                  <a:schemeClr val="tx1"/>
                </a:solidFill>
                <a:latin typeface="Times New Roman" panose="02020603050405020304" pitchFamily="18" charset="0"/>
                <a:cs typeface="Times New Roman" panose="02020603050405020304" pitchFamily="18" charset="0"/>
              </a:rPr>
              <a:t> forms (individual, group or collective);</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didactic methods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didactic aids used during the meetings and the printed patient information material (recommended);</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time needed to achieve the results (number of meetings, duration of individual sessions);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methods of evaluation of the educational process.</a:t>
            </a:r>
            <a:endParaRPr lang="pl-PL"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4516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1926454"/>
            <a:ext cx="10350506" cy="4643021"/>
          </a:xfrm>
        </p:spPr>
        <p:txBody>
          <a:bodyPr>
            <a:noAutofit/>
          </a:bodyPr>
          <a:lstStyle/>
          <a:p>
            <a:pPr marL="0" indent="0" algn="just">
              <a:buNone/>
            </a:pPr>
            <a:endParaRPr lang="pl-PL" sz="14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400" dirty="0">
                <a:solidFill>
                  <a:schemeClr val="tx1"/>
                </a:solidFill>
                <a:latin typeface="Times New Roman" panose="02020603050405020304" pitchFamily="18" charset="0"/>
                <a:cs typeface="Times New Roman" panose="02020603050405020304" pitchFamily="18" charset="0"/>
              </a:rPr>
              <a:t>3. </a:t>
            </a:r>
            <a:r>
              <a:rPr lang="en-US" sz="1400" b="1" dirty="0">
                <a:solidFill>
                  <a:schemeClr val="tx1"/>
                </a:solidFill>
                <a:latin typeface="Times New Roman" panose="02020603050405020304" pitchFamily="18" charset="0"/>
                <a:cs typeface="Times New Roman" panose="02020603050405020304" pitchFamily="18" charset="0"/>
              </a:rPr>
              <a:t>Implementation</a:t>
            </a:r>
            <a:r>
              <a:rPr lang="en-US" sz="1400" dirty="0">
                <a:solidFill>
                  <a:schemeClr val="tx1"/>
                </a:solidFill>
                <a:latin typeface="Times New Roman" panose="02020603050405020304" pitchFamily="18" charset="0"/>
                <a:cs typeface="Times New Roman" panose="02020603050405020304" pitchFamily="18" charset="0"/>
              </a:rPr>
              <a:t> - preparing for the implementation of tasks, the educator develops a program, which includes methodological information about the planned organization of classes, as well as substantive content, resulting from educational needs. Each task-implementing educator develops a lesson scenario for each meeting.</a:t>
            </a:r>
          </a:p>
          <a:p>
            <a:pPr algn="just"/>
            <a:r>
              <a:rPr lang="en-US" sz="1400" dirty="0">
                <a:solidFill>
                  <a:schemeClr val="tx1"/>
                </a:solidFill>
                <a:latin typeface="Times New Roman" panose="02020603050405020304" pitchFamily="18" charset="0"/>
                <a:cs typeface="Times New Roman" panose="02020603050405020304" pitchFamily="18" charset="0"/>
              </a:rPr>
              <a:t>A detailed scenario includes information, contained in the following sections: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Diagnosis (e.g., knowledge deficit, risk of complications, risk of disease, inability to cope, lack of motivation, etc.). The diagnosis of educational needs in the elderly should take into account the consequences, due to functional, intellectual and </a:t>
            </a:r>
            <a:r>
              <a:rPr lang="en-US" sz="1400" dirty="0" err="1">
                <a:solidFill>
                  <a:schemeClr val="tx1"/>
                </a:solidFill>
                <a:latin typeface="Times New Roman" panose="02020603050405020304" pitchFamily="18" charset="0"/>
                <a:cs typeface="Times New Roman" panose="02020603050405020304" pitchFamily="18" charset="0"/>
              </a:rPr>
              <a:t>involutionary</a:t>
            </a:r>
            <a:r>
              <a:rPr lang="en-US" sz="1400" dirty="0">
                <a:solidFill>
                  <a:schemeClr val="tx1"/>
                </a:solidFill>
                <a:latin typeface="Times New Roman" panose="02020603050405020304" pitchFamily="18" charset="0"/>
                <a:cs typeface="Times New Roman" panose="02020603050405020304" pitchFamily="18" charset="0"/>
              </a:rPr>
              <a:t> changes, as well as pathological changes in the visual and hearing organs.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goals of the classes (what the educator wants to achieve, what tasks he sets himself).</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Expected results of education (after the realization of educational classes, the recipient/patient, for example, will determine the risk factors for exacerbation of the disease, explain the relationship between the lifestyle and the risk of disease, discuss the principles of taking medications, present a plan for physical activity, use breathing exercises, develop their own diet, as recommended (BMI index), accept the disease, express a desire to take up the fight against disability, for example, manual, is responsible for their own health, communicates with the therapeutic team, cooperates with the caregiver.</a:t>
            </a:r>
            <a:endParaRPr lang="en-US" sz="1400" b="1" dirty="0">
              <a:solidFill>
                <a:schemeClr val="tx1"/>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Prerequisites (e.g., baseline knowledge of educational participants, criterion for group selection in terms of, for example, duration of illness, age of audience, level of perception, health problems).</a:t>
            </a:r>
            <a:endParaRPr lang="pl-PL"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485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459115"/>
            <a:ext cx="10350506" cy="3799642"/>
          </a:xfrm>
        </p:spPr>
        <p:txBody>
          <a:bodyPr>
            <a:noAutofit/>
          </a:bodyPr>
          <a:lstStyle/>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Didactic methods (giving, problem-solving, expository, using information technology, practical).</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Teaching aids - depending on the purpose of the purpose, you can use:</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1. teaching aids - give content that can be directly read (printed materials, models, charts, maps, textbooks);</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2. teaching aids - give content that can be read only with the use of a specific technical means of education, are carriers of information (CD, flash drive, TV program);</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3. technical means of education - are used to read content from teaching materials (computer, CD player, MP3, MP4, tape recorder);</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4. pedagogical means of work - with their help you can perform certain practical activities in the process of teaching and learning (phantoms, medical equipment, crayons, sheets of paper).</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Space arrangement (arrangement of tables, chairs, room decor).</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Methods of evaluation (observation, tests, quizzes, own studies, control chat, performance of a task under the supervision of the instructor).</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Duration of the class</a:t>
            </a:r>
          </a:p>
        </p:txBody>
      </p:sp>
    </p:spTree>
    <p:extLst>
      <p:ext uri="{BB962C8B-B14F-4D97-AF65-F5344CB8AC3E}">
        <p14:creationId xmlns:p14="http://schemas.microsoft.com/office/powerpoint/2010/main" val="530396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6B3DA1-7860-DBC0-5BA4-7F4E5671B40B}"/>
              </a:ext>
            </a:extLst>
          </p:cNvPr>
          <p:cNvSpPr>
            <a:spLocks noGrp="1"/>
          </p:cNvSpPr>
          <p:nvPr>
            <p:ph type="title"/>
          </p:nvPr>
        </p:nvSpPr>
        <p:spPr/>
        <p:txBody>
          <a:bodyPr/>
          <a:lstStyle/>
          <a:p>
            <a:r>
              <a:rPr lang="pl-PL" dirty="0" err="1"/>
              <a:t>Health</a:t>
            </a:r>
            <a:r>
              <a:rPr lang="pl-PL" dirty="0"/>
              <a:t> </a:t>
            </a:r>
            <a:r>
              <a:rPr lang="pl-PL" dirty="0" err="1"/>
              <a:t>education</a:t>
            </a:r>
            <a:endParaRPr lang="pl-PL" dirty="0"/>
          </a:p>
        </p:txBody>
      </p:sp>
      <p:sp>
        <p:nvSpPr>
          <p:cNvPr id="3" name="Symbol zastępczy zawartości 2">
            <a:extLst>
              <a:ext uri="{FF2B5EF4-FFF2-40B4-BE49-F238E27FC236}">
                <a16:creationId xmlns:a16="http://schemas.microsoft.com/office/drawing/2014/main" id="{668268ED-4FB1-AA7B-2B57-A4A205BDCD35}"/>
              </a:ext>
            </a:extLst>
          </p:cNvPr>
          <p:cNvSpPr>
            <a:spLocks noGrp="1"/>
          </p:cNvSpPr>
          <p:nvPr>
            <p:ph idx="1"/>
          </p:nvPr>
        </p:nvSpPr>
        <p:spPr>
          <a:xfrm>
            <a:off x="1154954" y="2459115"/>
            <a:ext cx="10350506" cy="4225770"/>
          </a:xfrm>
        </p:spPr>
        <p:txBody>
          <a:bodyPr>
            <a:noAutofit/>
          </a:bodyPr>
          <a:lstStyle/>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Description of the course of classes</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1</a:t>
            </a:r>
            <a:r>
              <a:rPr lang="pl-PL" sz="1400" dirty="0">
                <a:solidFill>
                  <a:schemeClr val="tx1"/>
                </a:solidFill>
                <a:latin typeface="Times New Roman" panose="02020603050405020304" pitchFamily="18" charset="0"/>
                <a:cs typeface="Times New Roman" panose="02020603050405020304" pitchFamily="18" charset="0"/>
              </a:rPr>
              <a:t>.</a:t>
            </a:r>
            <a:r>
              <a:rPr lang="en-US" sz="1400" dirty="0">
                <a:solidFill>
                  <a:schemeClr val="tx1"/>
                </a:solidFill>
                <a:latin typeface="Times New Roman" panose="02020603050405020304" pitchFamily="18" charset="0"/>
                <a:cs typeface="Times New Roman" panose="02020603050405020304" pitchFamily="18" charset="0"/>
              </a:rPr>
              <a:t> Introductory part:</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introducing oneself, getting acquainted with educational participants,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discussion of the subject matter of the classes and planned tasks,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presentation of the expected results of the educational classes,</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submission by the educated of their own expectations and needs, possible modification of tasks.</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2</a:t>
            </a:r>
            <a:r>
              <a:rPr lang="pl-PL" sz="1400" dirty="0">
                <a:solidFill>
                  <a:schemeClr val="tx1"/>
                </a:solidFill>
                <a:latin typeface="Times New Roman" panose="02020603050405020304" pitchFamily="18" charset="0"/>
                <a:cs typeface="Times New Roman" panose="02020603050405020304" pitchFamily="18" charset="0"/>
              </a:rPr>
              <a:t>.</a:t>
            </a:r>
            <a:r>
              <a:rPr lang="en-US" sz="1400" dirty="0">
                <a:solidFill>
                  <a:schemeClr val="tx1"/>
                </a:solidFill>
                <a:latin typeface="Times New Roman" panose="02020603050405020304" pitchFamily="18" charset="0"/>
                <a:cs typeface="Times New Roman" panose="02020603050405020304" pitchFamily="18" charset="0"/>
              </a:rPr>
              <a:t> The actual part:</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The manner of implementation of the topic by selected methods, specifying the detailed roles for the instructor and learners, the time of implementation of the various stages of the classes, the teaching means used, methods of ongoing evaluation.</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3. </a:t>
            </a:r>
            <a:r>
              <a:rPr lang="pl-PL" sz="1400" dirty="0">
                <a:solidFill>
                  <a:schemeClr val="tx1"/>
                </a:solidFill>
                <a:latin typeface="Times New Roman" panose="02020603050405020304" pitchFamily="18" charset="0"/>
                <a:cs typeface="Times New Roman" panose="02020603050405020304" pitchFamily="18" charset="0"/>
              </a:rPr>
              <a:t>F</a:t>
            </a:r>
            <a:r>
              <a:rPr lang="en-US" sz="1400" dirty="0" err="1">
                <a:solidFill>
                  <a:schemeClr val="tx1"/>
                </a:solidFill>
                <a:latin typeface="Times New Roman" panose="02020603050405020304" pitchFamily="18" charset="0"/>
                <a:cs typeface="Times New Roman" panose="02020603050405020304" pitchFamily="18" charset="0"/>
              </a:rPr>
              <a:t>inal</a:t>
            </a:r>
            <a:r>
              <a:rPr lang="en-US" sz="1400" dirty="0">
                <a:solidFill>
                  <a:schemeClr val="tx1"/>
                </a:solidFill>
                <a:latin typeface="Times New Roman" panose="02020603050405020304" pitchFamily="18" charset="0"/>
                <a:cs typeface="Times New Roman" panose="02020603050405020304" pitchFamily="18" charset="0"/>
              </a:rPr>
              <a:t> part: </a:t>
            </a:r>
          </a:p>
          <a:p>
            <a:pPr algn="just">
              <a:buFont typeface="Arial" panose="020B0604020202020204" pitchFamily="34" charset="0"/>
              <a:buChar char="•"/>
            </a:pPr>
            <a:r>
              <a:rPr lang="en-US" sz="1400" dirty="0">
                <a:solidFill>
                  <a:schemeClr val="tx1"/>
                </a:solidFill>
                <a:latin typeface="Times New Roman" panose="02020603050405020304" pitchFamily="18" charset="0"/>
                <a:cs typeface="Times New Roman" panose="02020603050405020304" pitchFamily="18" charset="0"/>
              </a:rPr>
              <a:t>Summary, participants' reflections, final evaluation of classes, optional.</a:t>
            </a:r>
          </a:p>
          <a:p>
            <a:pPr marL="0" indent="0" algn="just">
              <a:buNone/>
            </a:pPr>
            <a:r>
              <a:rPr lang="en-US" sz="1400" dirty="0">
                <a:solidFill>
                  <a:schemeClr val="tx1"/>
                </a:solidFill>
                <a:latin typeface="Times New Roman" panose="02020603050405020304" pitchFamily="18" charset="0"/>
                <a:cs typeface="Times New Roman" panose="02020603050405020304" pitchFamily="18" charset="0"/>
              </a:rPr>
              <a:t>According to the established plan, the educational program is implemented.</a:t>
            </a:r>
            <a:endParaRPr lang="pl-PL"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35436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sala konferencyjna)">
  <a:themeElements>
    <a:clrScheme name="Jon (sala konferencyjna)">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Jon (sala konferencyjna)">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sala konferencyjna)">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199</TotalTime>
  <Words>1966</Words>
  <Application>Microsoft Office PowerPoint</Application>
  <PresentationFormat>Panoramiczny</PresentationFormat>
  <Paragraphs>105</Paragraphs>
  <Slides>13</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13</vt:i4>
      </vt:variant>
    </vt:vector>
  </HeadingPairs>
  <TitlesOfParts>
    <vt:vector size="18" baseType="lpstr">
      <vt:lpstr>Arial</vt:lpstr>
      <vt:lpstr>Century Gothic</vt:lpstr>
      <vt:lpstr>Times New Roman</vt:lpstr>
      <vt:lpstr>Wingdings 3</vt:lpstr>
      <vt:lpstr>Jon (sala konferencyjna)</vt:lpstr>
      <vt:lpstr>Health promotion</vt:lpstr>
      <vt:lpstr>Health education</vt:lpstr>
      <vt:lpstr>Health education</vt:lpstr>
      <vt:lpstr>Health education</vt:lpstr>
      <vt:lpstr>Health education</vt:lpstr>
      <vt:lpstr>Health education</vt:lpstr>
      <vt:lpstr>Health education</vt:lpstr>
      <vt:lpstr>Health education</vt:lpstr>
      <vt:lpstr>Health education</vt:lpstr>
      <vt:lpstr>Health education</vt:lpstr>
      <vt:lpstr>Health education</vt:lpstr>
      <vt:lpstr>Health education</vt:lpstr>
      <vt:lpstr>"Learn to learn, because learning is the key to power."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Promocja zdrowia</dc:title>
  <dc:creator>Slażewicz Karolina</dc:creator>
  <cp:lastModifiedBy>Alex Slażewicz</cp:lastModifiedBy>
  <cp:revision>5</cp:revision>
  <dcterms:created xsi:type="dcterms:W3CDTF">2024-01-27T16:10:17Z</dcterms:created>
  <dcterms:modified xsi:type="dcterms:W3CDTF">2024-02-21T17:31:35Z</dcterms:modified>
</cp:coreProperties>
</file>