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sldIdLst>
    <p:sldId id="256" r:id="rId2"/>
    <p:sldId id="257" r:id="rId3"/>
    <p:sldId id="259" r:id="rId4"/>
    <p:sldId id="260" r:id="rId5"/>
    <p:sldId id="261" r:id="rId6"/>
    <p:sldId id="267" r:id="rId7"/>
    <p:sldId id="266" r:id="rId8"/>
    <p:sldId id="271" r:id="rId9"/>
    <p:sldId id="265" r:id="rId10"/>
    <p:sldId id="264" r:id="rId11"/>
    <p:sldId id="269" r:id="rId1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9CDE8729-3196-4B8A-99BA-07CF1E05AC14}">
          <p14:sldIdLst>
            <p14:sldId id="256"/>
            <p14:sldId id="257"/>
            <p14:sldId id="259"/>
            <p14:sldId id="260"/>
            <p14:sldId id="261"/>
            <p14:sldId id="267"/>
            <p14:sldId id="266"/>
            <p14:sldId id="271"/>
            <p14:sldId id="265"/>
            <p14:sldId id="264"/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4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4940EB-A9D9-41A3-907C-E2374F365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7E0DB85-E6FD-4348-BB73-B010CFE14B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C645C6B-19DF-4262-B35B-005856D19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BCCD4-CEB1-405B-A443-DD9CBCBEA552}" type="datetime1">
              <a:rPr lang="en-US" smtClean="0"/>
              <a:t>10/9/2023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E020581-FCE7-405F-9F85-BF23112A8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310A939-5BEB-4A80-B665-F9811391B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03955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F910D6-282D-4BF6-A2EB-79F982A93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99015061-B986-4D80-AB72-B56BE4C838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5CC6038-7B00-4C69-8EF8-D6BF81868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BCCD4-CEB1-405B-A443-DD9CBCBEA552}" type="datetime1">
              <a:rPr lang="en-US" smtClean="0"/>
              <a:t>10/9/2023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05D7B42-6B62-4E7D-BDCF-936E77AD3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01AA493-DBE5-4A24-871B-8AE79A64F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49717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DF6DF0D-A9D0-4A47-9F2F-6A02570F66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8C04F9F-5276-4A31-A78F-E58A17F0E5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0B2FBA9-1B7A-44D6-86DC-4E8443794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BCCD4-CEB1-405B-A443-DD9CBCBEA552}" type="datetime1">
              <a:rPr lang="en-US" smtClean="0"/>
              <a:t>10/9/2023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E7E9641-CEC8-4485-8C32-E1B2F736B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823C998-B17E-4CB8-B27E-43004928D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75355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89A3DF-779A-4D19-AF55-5D2624F78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4A1A603-F633-48CF-940F-BBF859C27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9327F0A-5BD2-4ED1-B93E-ECCA1CFC2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BCCD4-CEB1-405B-A443-DD9CBCBEA552}" type="datetime1">
              <a:rPr lang="en-US" smtClean="0"/>
              <a:t>10/9/2023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ED3AD7D-EC66-42AE-8CB5-804EF03DE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9568346-3151-478A-B198-8EF54E9C1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21521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A3114C-20E3-4B13-A6DA-503842D41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499F207-B7A8-45A3-9357-F5A20E7EE4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DA9923F-C391-4FA1-8E7E-18EF1E1F0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BCCD4-CEB1-405B-A443-DD9CBCBEA552}" type="datetime1">
              <a:rPr lang="en-US" smtClean="0"/>
              <a:t>10/9/2023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1D7F24B-DAA6-4F61-B508-58C28BF59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CAF6E17-5036-482E-ABE5-6CFF3F64A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28950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69C271-FB00-44F7-9987-D16F86BAA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7B77D9-700A-443D-8166-C5D24D971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5FBBDF5-F7C9-453E-99F1-B0A2A6C99A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258F4BB-1124-4C84-9849-F567347EC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BCCD4-CEB1-405B-A443-DD9CBCBEA552}" type="datetime1">
              <a:rPr lang="en-US" smtClean="0"/>
              <a:t>10/9/2023</a:t>
            </a:fld>
            <a:endParaRPr lang="en-US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5554CD1-F3BE-4DD7-A526-747EEDEC2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3EE6F01-B8D0-4436-9848-0A5E6CC24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9181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2388DE3-CE26-49C6-9259-96C738FE6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F6DE801-5718-41C0-92A7-6B7A9190C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E79F145-F9E0-4129-9330-F2988A8FC9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7BFCF13-DE16-4470-BE1A-D332689C30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A77AC0B-33BC-4917-A4E6-25BB3997B5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3AF14743-E045-4EF8-AB95-C86E6054C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BCCD4-CEB1-405B-A443-DD9CBCBEA552}" type="datetime1">
              <a:rPr lang="en-US" smtClean="0"/>
              <a:t>10/9/2023</a:t>
            </a:fld>
            <a:endParaRPr lang="en-US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F845D24C-AE0F-46C0-A85C-756EE604C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CA83C5AA-D1F2-4DE8-8C82-BC4BC6891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93405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01AC94-E4B5-4A9F-B1E6-716063F24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7F38652-4FC0-4FF9-AC6F-5F55B2E3E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BCCD4-CEB1-405B-A443-DD9CBCBEA552}" type="datetime1">
              <a:rPr lang="en-US" smtClean="0"/>
              <a:t>10/9/2023</a:t>
            </a:fld>
            <a:endParaRPr lang="en-US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D4AF4A15-2BEC-441F-81E3-DE7E5EA47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579623D-2FAC-4E9C-B2B3-5BCCA1810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54332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6DEB2C59-2E70-42EA-9169-E625712CA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BCCD4-CEB1-405B-A443-DD9CBCBEA552}" type="datetime1">
              <a:rPr lang="en-US" smtClean="0"/>
              <a:t>10/9/2023</a:t>
            </a:fld>
            <a:endParaRPr lang="en-US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FDDFB66-9A6D-4FCF-B907-E2E31C9B7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5B91BD7-25D9-49AA-BD72-0AB1B300A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87510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5955EF-13C6-4F9B-9BD6-8B787F371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072E17C-E0A3-49BD-B03B-48A0530FA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A0D6BB6-D47B-4571-8750-9FA5F35BA1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16A3BEC-5AFD-4423-BF2E-4BE1C82B0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BCCD4-CEB1-405B-A443-DD9CBCBEA552}" type="datetime1">
              <a:rPr lang="en-US" smtClean="0"/>
              <a:t>10/9/2023</a:t>
            </a:fld>
            <a:endParaRPr lang="en-US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3D4395E-6F77-4EB9-AB1C-546F863CC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8225D44-AEAB-4577-8F4D-E13B3FE66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25643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043347-A44E-40EE-90A6-0D8BC419C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87FCD18-41A2-4C3F-A0C6-2BD41C4FD9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E40C5B0-C2DA-4F45-B420-BF40B4F4EA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643D653-F668-4899-9FA4-3896AA2E4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BCCD4-CEB1-405B-A443-DD9CBCBEA552}" type="datetime1">
              <a:rPr lang="en-US" smtClean="0"/>
              <a:t>10/9/2023</a:t>
            </a:fld>
            <a:endParaRPr lang="en-US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EB2AFFE-35BD-4E0B-ADDD-B8E7F6CAE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4CE3BC5-5001-48AD-891E-9439CC669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F98CC-160E-494C-8C3C-8CDC5FA257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80991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42CAED4-CBB2-455F-B5AA-EC8B3FFE2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Click to edit the style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771889A-C819-4409-9D52-DC4592B17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Click to edit text pattern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1BE54A6-03A1-49D1-88F4-FA1007B46E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BCCD4-CEB1-405B-A443-DD9CBCBEA552}" type="datetime1">
              <a:rPr lang="en-US" smtClean="0"/>
              <a:t>10/9/2023</a:t>
            </a:fld>
            <a:endParaRPr lang="en-US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E187414-A5C5-495A-81E9-7F4B926BB3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407467E-03E2-4608-98C8-387A063EF0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F98CC-160E-494C-8C3C-8CDC5FA257DE}" type="slidenum">
              <a:rPr lang="en-US" smtClean="0"/>
              <a:t>'#'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87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16="http://schemas.microsoft.com/office/drawing/2014/main" xmlns:adec="http://schemas.microsoft.com/office/drawing/2017/decorative" xmlns:p16="http://schemas.microsoft.com/office/powerpoint/2015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8">
            <a:extLst>
              <a:ext uri="{FF2B5EF4-FFF2-40B4-BE49-F238E27FC236}">
                <a16:creationId xmlns:a16="http://schemas.microsoft.com/office/drawing/2014/main" id="{758048B4-3F65-4EB9-ABA8-099353BE8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10">
            <a:extLst>
              <a:ext uri="{FF2B5EF4-FFF2-40B4-BE49-F238E27FC236}">
                <a16:creationId xmlns:a16="http://schemas.microsoft.com/office/drawing/2014/main" id="{1AE2FDE4-8ECB-4D0B-B871-D4EE52606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Deseń linii sześciokątnej na białym tle">
            <a:extLst>
              <a:ext uri="{FF2B5EF4-FFF2-40B4-BE49-F238E27FC236}">
                <a16:creationId xmlns:a16="http://schemas.microsoft.com/office/drawing/2014/main" id="{C6256605-BBE1-4889-AC5B-F9CBA3C7D8B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bg1">
                <a:tint val="45000"/>
                <a:satMod val="400000"/>
              </a:schemeClr>
            </a:duotone>
            <a:alphaModFix amt="10000"/>
          </a:blip>
          <a:srcRect t="18649" b="25101"/>
          <a:stretch/>
        </p:blipFill>
        <p:spPr>
          <a:xfrm>
            <a:off x="0" y="-246029"/>
            <a:ext cx="12192001" cy="6858001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4240EA40-3E9C-4884-9C3E-7446B43F29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2568" y="1169982"/>
            <a:ext cx="10530318" cy="3023326"/>
          </a:xfrm>
        </p:spPr>
        <p:txBody>
          <a:bodyPr anchor="b">
            <a:noAutofit/>
          </a:bodyPr>
          <a:lstStyle/>
          <a:p>
            <a:br>
              <a:rPr lang="pl-PL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physical activity </a:t>
            </a:r>
            <a:br>
              <a:rPr lang="pl-PL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elderly important?</a:t>
            </a:r>
            <a:br>
              <a:rPr lang="pl-PL" sz="4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sz="4800" b="1" dirty="0">
              <a:solidFill>
                <a:schemeClr val="tx2"/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FD96D48-BF7E-4430-8810-B7144D55F7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0315" y="5854242"/>
            <a:ext cx="3610833" cy="546558"/>
          </a:xfrm>
        </p:spPr>
        <p:txBody>
          <a:bodyPr anchor="t">
            <a:normAutofit/>
          </a:bodyPr>
          <a:lstStyle/>
          <a:p>
            <a:pPr algn="l"/>
            <a:r>
              <a:rPr lang="pl-PL" sz="2200" dirty="0">
                <a:solidFill>
                  <a:schemeClr val="tx2"/>
                </a:solidFill>
              </a:rPr>
              <a:t>Mariola Rusinskaya 2023</a:t>
            </a:r>
          </a:p>
        </p:txBody>
      </p:sp>
      <p:cxnSp>
        <p:nvCxnSpPr>
          <p:cNvPr id="45" name="Straight Connector 12">
            <a:extLst>
              <a:ext uri="{FF2B5EF4-FFF2-40B4-BE49-F238E27FC236}">
                <a16:creationId xmlns:a16="http://schemas.microsoft.com/office/drawing/2014/main" id="{3C86DB23-FEFE-4C3A-88FA-8E855AB1EE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2568" y="246028"/>
            <a:ext cx="255495" cy="54655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14">
            <a:extLst>
              <a:ext uri="{FF2B5EF4-FFF2-40B4-BE49-F238E27FC236}">
                <a16:creationId xmlns:a16="http://schemas.microsoft.com/office/drawing/2014/main" id="{3BB22FAF-4B4F-40B1-97FF-67CD036C8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0441" y="6522756"/>
            <a:ext cx="10717187" cy="0"/>
          </a:xfrm>
          <a:prstGeom prst="line">
            <a:avLst/>
          </a:prstGeom>
          <a:ln w="12700" cap="sq">
            <a:solidFill>
              <a:schemeClr val="tx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8488D89-E3BB-4E60-BF44-5F0BE92E3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829917" y="6400800"/>
            <a:ext cx="338328" cy="240175"/>
            <a:chOff x="4089400" y="933450"/>
            <a:chExt cx="338328" cy="341938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8FA7B87-C151-46CF-9E07-DD4FD9717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258564" y="933450"/>
              <a:ext cx="0" cy="341938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9EB480-500C-4A3E-BED3-513B88DB01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089400" y="1104419"/>
              <a:ext cx="338328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22258635"/>
      </p:ext>
    </p:extLst>
  </p:cSld>
  <p:clrMapOvr>
    <a:masterClrMapping/>
  </p:clrMapOvr>
</p:sld>
</file>

<file path=ppt/slides/slide10.xml><?xml version="1.0" encoding="utf-8"?>
<p:sld xmlns:a16="http://schemas.microsoft.com/office/drawing/2014/main" xmlns:adec="http://schemas.microsoft.com/office/drawing/2017/decorative" xmlns:p16="http://schemas.microsoft.com/office/powerpoint/2015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8">
            <a:extLst>
              <a:ext uri="{FF2B5EF4-FFF2-40B4-BE49-F238E27FC236}">
                <a16:creationId xmlns:a16="http://schemas.microsoft.com/office/drawing/2014/main" id="{758048B4-3F65-4EB9-ABA8-099353BE8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10">
            <a:extLst>
              <a:ext uri="{FF2B5EF4-FFF2-40B4-BE49-F238E27FC236}">
                <a16:creationId xmlns:a16="http://schemas.microsoft.com/office/drawing/2014/main" id="{1AE2FDE4-8ECB-4D0B-B871-D4EE52606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12">
            <a:extLst>
              <a:ext uri="{FF2B5EF4-FFF2-40B4-BE49-F238E27FC236}">
                <a16:creationId xmlns:a16="http://schemas.microsoft.com/office/drawing/2014/main" id="{3C86DB23-FEFE-4C3A-88FA-8E855AB1EE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2568" y="246028"/>
            <a:ext cx="255495" cy="54655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14">
            <a:extLst>
              <a:ext uri="{FF2B5EF4-FFF2-40B4-BE49-F238E27FC236}">
                <a16:creationId xmlns:a16="http://schemas.microsoft.com/office/drawing/2014/main" id="{3BB22FAF-4B4F-40B1-97FF-67CD036C8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0441" y="6522756"/>
            <a:ext cx="10717187" cy="0"/>
          </a:xfrm>
          <a:prstGeom prst="line">
            <a:avLst/>
          </a:prstGeom>
          <a:ln w="12700" cap="sq">
            <a:solidFill>
              <a:schemeClr val="tx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8488D89-E3BB-4E60-BF44-5F0BE92E3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829917" y="6400800"/>
            <a:ext cx="338328" cy="240175"/>
            <a:chOff x="4089400" y="933450"/>
            <a:chExt cx="338328" cy="341938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8FA7B87-C151-46CF-9E07-DD4FD9717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258564" y="933450"/>
              <a:ext cx="0" cy="341938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9EB480-500C-4A3E-BED3-513B88DB01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089400" y="1104419"/>
              <a:ext cx="338328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0AA4451D-ACD9-44B5-AEAC-FAA844BB081C}"/>
              </a:ext>
            </a:extLst>
          </p:cNvPr>
          <p:cNvSpPr txBox="1"/>
          <p:nvPr/>
        </p:nvSpPr>
        <p:spPr>
          <a:xfrm>
            <a:off x="840441" y="335243"/>
            <a:ext cx="11235445" cy="4673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In summary, physical activity in the elderly is an important measure in both the prevention and treatment of many chronic diseases and disabilities. </a:t>
            </a:r>
            <a:br>
              <a:rPr lang="pl-PL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Therefore, every elderly person should be recommended to undertake physical activity.</a:t>
            </a:r>
          </a:p>
        </p:txBody>
      </p:sp>
    </p:spTree>
    <p:extLst>
      <p:ext uri="{BB962C8B-B14F-4D97-AF65-F5344CB8AC3E}">
        <p14:creationId xmlns:p14="http://schemas.microsoft.com/office/powerpoint/2010/main" val="3628725127"/>
      </p:ext>
    </p:extLst>
  </p:cSld>
  <p:clrMapOvr>
    <a:masterClrMapping/>
  </p:clrMapOvr>
</p:sld>
</file>

<file path=ppt/slides/slide11.xml><?xml version="1.0" encoding="utf-8"?>
<p:sld xmlns:a16="http://schemas.microsoft.com/office/drawing/2014/main" xmlns:adec="http://schemas.microsoft.com/office/drawing/2017/decorative" xmlns:p16="http://schemas.microsoft.com/office/powerpoint/2015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8">
            <a:extLst>
              <a:ext uri="{FF2B5EF4-FFF2-40B4-BE49-F238E27FC236}">
                <a16:creationId xmlns:a16="http://schemas.microsoft.com/office/drawing/2014/main" id="{758048B4-3F65-4EB9-ABA8-099353BE8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10">
            <a:extLst>
              <a:ext uri="{FF2B5EF4-FFF2-40B4-BE49-F238E27FC236}">
                <a16:creationId xmlns:a16="http://schemas.microsoft.com/office/drawing/2014/main" id="{1AE2FDE4-8ECB-4D0B-B871-D4EE52606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12">
            <a:extLst>
              <a:ext uri="{FF2B5EF4-FFF2-40B4-BE49-F238E27FC236}">
                <a16:creationId xmlns:a16="http://schemas.microsoft.com/office/drawing/2014/main" id="{3C86DB23-FEFE-4C3A-88FA-8E855AB1EE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2568" y="246028"/>
            <a:ext cx="255495" cy="54655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14">
            <a:extLst>
              <a:ext uri="{FF2B5EF4-FFF2-40B4-BE49-F238E27FC236}">
                <a16:creationId xmlns:a16="http://schemas.microsoft.com/office/drawing/2014/main" id="{3BB22FAF-4B4F-40B1-97FF-67CD036C8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0441" y="6522756"/>
            <a:ext cx="10717187" cy="0"/>
          </a:xfrm>
          <a:prstGeom prst="line">
            <a:avLst/>
          </a:prstGeom>
          <a:ln w="12700" cap="sq">
            <a:solidFill>
              <a:schemeClr val="tx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8488D89-E3BB-4E60-BF44-5F0BE92E3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829917" y="6400800"/>
            <a:ext cx="338328" cy="240175"/>
            <a:chOff x="4089400" y="933450"/>
            <a:chExt cx="338328" cy="341938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8FA7B87-C151-46CF-9E07-DD4FD9717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258564" y="933450"/>
              <a:ext cx="0" cy="341938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9EB480-500C-4A3E-BED3-513B88DB01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089400" y="1104419"/>
              <a:ext cx="338328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E507554F-3606-4BE6-94EE-F924178054AD}"/>
              </a:ext>
            </a:extLst>
          </p:cNvPr>
          <p:cNvSpPr txBox="1"/>
          <p:nvPr/>
        </p:nvSpPr>
        <p:spPr>
          <a:xfrm>
            <a:off x="840441" y="1440873"/>
            <a:ext cx="10864808" cy="22336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44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elderly should make efforts according to their abilities to avoid inactivity. </a:t>
            </a:r>
          </a:p>
        </p:txBody>
      </p:sp>
    </p:spTree>
    <p:extLst>
      <p:ext uri="{BB962C8B-B14F-4D97-AF65-F5344CB8AC3E}">
        <p14:creationId xmlns:p14="http://schemas.microsoft.com/office/powerpoint/2010/main" val="2937520620"/>
      </p:ext>
    </p:extLst>
  </p:cSld>
  <p:clrMapOvr>
    <a:masterClrMapping/>
  </p:clrMapOvr>
</p:sld>
</file>

<file path=ppt/slides/slide2.xml><?xml version="1.0" encoding="utf-8"?>
<p:sld xmlns:a16="http://schemas.microsoft.com/office/drawing/2014/main" xmlns:adec="http://schemas.microsoft.com/office/drawing/2017/decorative" xmlns:p16="http://schemas.microsoft.com/office/powerpoint/2015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8">
            <a:extLst>
              <a:ext uri="{FF2B5EF4-FFF2-40B4-BE49-F238E27FC236}">
                <a16:creationId xmlns:a16="http://schemas.microsoft.com/office/drawing/2014/main" id="{758048B4-3F65-4EB9-ABA8-099353BE8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10">
            <a:extLst>
              <a:ext uri="{FF2B5EF4-FFF2-40B4-BE49-F238E27FC236}">
                <a16:creationId xmlns:a16="http://schemas.microsoft.com/office/drawing/2014/main" id="{1AE2FDE4-8ECB-4D0B-B871-D4EE52606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Deseń linii sześciokątnej na białym tle">
            <a:extLst>
              <a:ext uri="{FF2B5EF4-FFF2-40B4-BE49-F238E27FC236}">
                <a16:creationId xmlns:a16="http://schemas.microsoft.com/office/drawing/2014/main" id="{C6256605-BBE1-4889-AC5B-F9CBA3C7D8B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bg1">
                <a:tint val="45000"/>
                <a:satMod val="400000"/>
              </a:schemeClr>
            </a:duotone>
            <a:alphaModFix amt="10000"/>
          </a:blip>
          <a:srcRect t="18649" b="25101"/>
          <a:stretch/>
        </p:blipFill>
        <p:spPr>
          <a:xfrm>
            <a:off x="-84557" y="-2"/>
            <a:ext cx="12192001" cy="6858001"/>
          </a:xfrm>
          <a:prstGeom prst="rect">
            <a:avLst/>
          </a:prstGeom>
        </p:spPr>
      </p:pic>
      <p:cxnSp>
        <p:nvCxnSpPr>
          <p:cNvPr id="45" name="Straight Connector 12">
            <a:extLst>
              <a:ext uri="{FF2B5EF4-FFF2-40B4-BE49-F238E27FC236}">
                <a16:creationId xmlns:a16="http://schemas.microsoft.com/office/drawing/2014/main" id="{3C86DB23-FEFE-4C3A-88FA-8E855AB1EE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2568" y="246028"/>
            <a:ext cx="255495" cy="54655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14">
            <a:extLst>
              <a:ext uri="{FF2B5EF4-FFF2-40B4-BE49-F238E27FC236}">
                <a16:creationId xmlns:a16="http://schemas.microsoft.com/office/drawing/2014/main" id="{3BB22FAF-4B4F-40B1-97FF-67CD036C8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0441" y="6522756"/>
            <a:ext cx="10717187" cy="0"/>
          </a:xfrm>
          <a:prstGeom prst="line">
            <a:avLst/>
          </a:prstGeom>
          <a:ln w="12700" cap="sq">
            <a:solidFill>
              <a:schemeClr val="tx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8488D89-E3BB-4E60-BF44-5F0BE92E3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829917" y="6400800"/>
            <a:ext cx="338328" cy="240175"/>
            <a:chOff x="4089400" y="933450"/>
            <a:chExt cx="338328" cy="341938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8FA7B87-C151-46CF-9E07-DD4FD9717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258564" y="933450"/>
              <a:ext cx="0" cy="341938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9EB480-500C-4A3E-BED3-513B88DB01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089400" y="1104419"/>
              <a:ext cx="338328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101D35CC-8106-47E2-AC64-B14343F249FA}"/>
              </a:ext>
            </a:extLst>
          </p:cNvPr>
          <p:cNvSpPr txBox="1"/>
          <p:nvPr/>
        </p:nvSpPr>
        <p:spPr>
          <a:xfrm>
            <a:off x="362857" y="792587"/>
            <a:ext cx="11466286" cy="4673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pl-PL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 age, there is a decrease in physical activity levels. </a:t>
            </a:r>
            <a:br>
              <a:rPr lang="pl-PL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Many factors contribute to this, such as post-activity lifestyle changes, accompanying illnesses, lack of motivation, and lack of knowledge and awareness of the dangers of a sedentary lifestyle. </a:t>
            </a:r>
            <a:endParaRPr lang="pl-PL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667073"/>
      </p:ext>
    </p:extLst>
  </p:cSld>
  <p:clrMapOvr>
    <a:masterClrMapping/>
  </p:clrMapOvr>
</p:sld>
</file>

<file path=ppt/slides/slide3.xml><?xml version="1.0" encoding="utf-8"?>
<p:sld xmlns:a16="http://schemas.microsoft.com/office/drawing/2014/main" xmlns:adec="http://schemas.microsoft.com/office/drawing/2017/decorative" xmlns:p16="http://schemas.microsoft.com/office/powerpoint/2015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8">
            <a:extLst>
              <a:ext uri="{FF2B5EF4-FFF2-40B4-BE49-F238E27FC236}">
                <a16:creationId xmlns:a16="http://schemas.microsoft.com/office/drawing/2014/main" id="{758048B4-3F65-4EB9-ABA8-099353BE8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10">
            <a:extLst>
              <a:ext uri="{FF2B5EF4-FFF2-40B4-BE49-F238E27FC236}">
                <a16:creationId xmlns:a16="http://schemas.microsoft.com/office/drawing/2014/main" id="{1AE2FDE4-8ECB-4D0B-B871-D4EE52606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Deseń linii sześciokątnej na białym tle">
            <a:extLst>
              <a:ext uri="{FF2B5EF4-FFF2-40B4-BE49-F238E27FC236}">
                <a16:creationId xmlns:a16="http://schemas.microsoft.com/office/drawing/2014/main" id="{C6256605-BBE1-4889-AC5B-F9CBA3C7D8B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bg1">
                <a:tint val="45000"/>
                <a:satMod val="400000"/>
              </a:schemeClr>
            </a:duotone>
            <a:alphaModFix amt="10000"/>
          </a:blip>
          <a:srcRect t="18649" b="25101"/>
          <a:stretch/>
        </p:blipFill>
        <p:spPr>
          <a:xfrm>
            <a:off x="-1" y="-5"/>
            <a:ext cx="12192001" cy="6858001"/>
          </a:xfrm>
          <a:prstGeom prst="rect">
            <a:avLst/>
          </a:prstGeom>
        </p:spPr>
      </p:pic>
      <p:cxnSp>
        <p:nvCxnSpPr>
          <p:cNvPr id="45" name="Straight Connector 12">
            <a:extLst>
              <a:ext uri="{FF2B5EF4-FFF2-40B4-BE49-F238E27FC236}">
                <a16:creationId xmlns:a16="http://schemas.microsoft.com/office/drawing/2014/main" id="{3C86DB23-FEFE-4C3A-88FA-8E855AB1EE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2568" y="246028"/>
            <a:ext cx="255495" cy="54655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14">
            <a:extLst>
              <a:ext uri="{FF2B5EF4-FFF2-40B4-BE49-F238E27FC236}">
                <a16:creationId xmlns:a16="http://schemas.microsoft.com/office/drawing/2014/main" id="{3BB22FAF-4B4F-40B1-97FF-67CD036C8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0441" y="6522756"/>
            <a:ext cx="10717187" cy="0"/>
          </a:xfrm>
          <a:prstGeom prst="line">
            <a:avLst/>
          </a:prstGeom>
          <a:ln w="12700" cap="sq">
            <a:solidFill>
              <a:schemeClr val="tx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8488D89-E3BB-4E60-BF44-5F0BE92E3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829917" y="6400800"/>
            <a:ext cx="338328" cy="240175"/>
            <a:chOff x="4089400" y="933450"/>
            <a:chExt cx="338328" cy="341938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8FA7B87-C151-46CF-9E07-DD4FD9717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258564" y="933450"/>
              <a:ext cx="0" cy="341938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9EB480-500C-4A3E-BED3-513B88DB01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089400" y="1104419"/>
              <a:ext cx="338328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8E5F7A30-F809-49D6-B84F-5168EC723BC2}"/>
              </a:ext>
            </a:extLst>
          </p:cNvPr>
          <p:cNvSpPr txBox="1"/>
          <p:nvPr/>
        </p:nvSpPr>
        <p:spPr>
          <a:xfrm>
            <a:off x="665019" y="1376217"/>
            <a:ext cx="10794414" cy="29581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Therefore, promoting active lifestyles among the elderly should become one of the priorities of elderly patient care. </a:t>
            </a:r>
          </a:p>
        </p:txBody>
      </p:sp>
    </p:spTree>
    <p:extLst>
      <p:ext uri="{BB962C8B-B14F-4D97-AF65-F5344CB8AC3E}">
        <p14:creationId xmlns:p14="http://schemas.microsoft.com/office/powerpoint/2010/main" val="1927106114"/>
      </p:ext>
    </p:extLst>
  </p:cSld>
  <p:clrMapOvr>
    <a:masterClrMapping/>
  </p:clrMapOvr>
</p:sld>
</file>

<file path=ppt/slides/slide4.xml><?xml version="1.0" encoding="utf-8"?>
<p:sld xmlns:a16="http://schemas.microsoft.com/office/drawing/2014/main" xmlns:adec="http://schemas.microsoft.com/office/drawing/2017/decorative" xmlns:p16="http://schemas.microsoft.com/office/powerpoint/2015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8">
            <a:extLst>
              <a:ext uri="{FF2B5EF4-FFF2-40B4-BE49-F238E27FC236}">
                <a16:creationId xmlns:a16="http://schemas.microsoft.com/office/drawing/2014/main" id="{758048B4-3F65-4EB9-ABA8-099353BE8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10">
            <a:extLst>
              <a:ext uri="{FF2B5EF4-FFF2-40B4-BE49-F238E27FC236}">
                <a16:creationId xmlns:a16="http://schemas.microsoft.com/office/drawing/2014/main" id="{1AE2FDE4-8ECB-4D0B-B871-D4EE52606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12">
            <a:extLst>
              <a:ext uri="{FF2B5EF4-FFF2-40B4-BE49-F238E27FC236}">
                <a16:creationId xmlns:a16="http://schemas.microsoft.com/office/drawing/2014/main" id="{3C86DB23-FEFE-4C3A-88FA-8E855AB1EE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2568" y="246028"/>
            <a:ext cx="255495" cy="54655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14">
            <a:extLst>
              <a:ext uri="{FF2B5EF4-FFF2-40B4-BE49-F238E27FC236}">
                <a16:creationId xmlns:a16="http://schemas.microsoft.com/office/drawing/2014/main" id="{3BB22FAF-4B4F-40B1-97FF-67CD036C8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0441" y="6522756"/>
            <a:ext cx="10717187" cy="0"/>
          </a:xfrm>
          <a:prstGeom prst="line">
            <a:avLst/>
          </a:prstGeom>
          <a:ln w="12700" cap="sq">
            <a:solidFill>
              <a:schemeClr val="tx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8488D89-E3BB-4E60-BF44-5F0BE92E3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829917" y="6400800"/>
            <a:ext cx="338328" cy="240175"/>
            <a:chOff x="4089400" y="933450"/>
            <a:chExt cx="338328" cy="341938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8FA7B87-C151-46CF-9E07-DD4FD9717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258564" y="933450"/>
              <a:ext cx="0" cy="341938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9EB480-500C-4A3E-BED3-513B88DB01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089400" y="1104419"/>
              <a:ext cx="338328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ytuł 5">
            <a:extLst>
              <a:ext uri="{FF2B5EF4-FFF2-40B4-BE49-F238E27FC236}">
                <a16:creationId xmlns:a16="http://schemas.microsoft.com/office/drawing/2014/main" id="{E978640C-3210-47B3-BEF1-04848E4B10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6909" y="461821"/>
            <a:ext cx="9421091" cy="5403270"/>
          </a:xfrm>
        </p:spPr>
        <p:txBody>
          <a:bodyPr>
            <a:normAutofit fontScale="90000"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br>
              <a:rPr lang="pl-PL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Benefits of regular physical activity:</a:t>
            </a:r>
            <a:br>
              <a:rPr lang="pl-PL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positive effect of physical activity is documented. Physical activity is a factor in mitigating aging.  Physical activity at levels recommended by the WHO and scientific societies has been shown to be associated with </a:t>
            </a:r>
            <a:r>
              <a:rPr lang="pl-PL" sz="36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more than a 30% </a:t>
            </a:r>
            <a:r>
              <a:rPr lang="pl-PL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decrease in overall mortality. </a:t>
            </a:r>
            <a:br>
              <a:rPr lang="pl-PL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l-PL" sz="3600" b="1" dirty="0"/>
          </a:p>
        </p:txBody>
      </p:sp>
    </p:spTree>
    <p:extLst>
      <p:ext uri="{BB962C8B-B14F-4D97-AF65-F5344CB8AC3E}">
        <p14:creationId xmlns:p14="http://schemas.microsoft.com/office/powerpoint/2010/main" val="3009670270"/>
      </p:ext>
    </p:extLst>
  </p:cSld>
  <p:clrMapOvr>
    <a:masterClrMapping/>
  </p:clrMapOvr>
</p:sld>
</file>

<file path=ppt/slides/slide5.xml><?xml version="1.0" encoding="utf-8"?>
<p:sld xmlns:a16="http://schemas.microsoft.com/office/drawing/2014/main" xmlns:adec="http://schemas.microsoft.com/office/drawing/2017/decorative" xmlns:p16="http://schemas.microsoft.com/office/powerpoint/2015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8">
            <a:extLst>
              <a:ext uri="{FF2B5EF4-FFF2-40B4-BE49-F238E27FC236}">
                <a16:creationId xmlns:a16="http://schemas.microsoft.com/office/drawing/2014/main" id="{758048B4-3F65-4EB9-ABA8-099353BE8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10">
            <a:extLst>
              <a:ext uri="{FF2B5EF4-FFF2-40B4-BE49-F238E27FC236}">
                <a16:creationId xmlns:a16="http://schemas.microsoft.com/office/drawing/2014/main" id="{1AE2FDE4-8ECB-4D0B-B871-D4EE52606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12">
            <a:extLst>
              <a:ext uri="{FF2B5EF4-FFF2-40B4-BE49-F238E27FC236}">
                <a16:creationId xmlns:a16="http://schemas.microsoft.com/office/drawing/2014/main" id="{3C86DB23-FEFE-4C3A-88FA-8E855AB1EE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2568" y="246028"/>
            <a:ext cx="255495" cy="54655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14">
            <a:extLst>
              <a:ext uri="{FF2B5EF4-FFF2-40B4-BE49-F238E27FC236}">
                <a16:creationId xmlns:a16="http://schemas.microsoft.com/office/drawing/2014/main" id="{3BB22FAF-4B4F-40B1-97FF-67CD036C8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0441" y="6522756"/>
            <a:ext cx="10717187" cy="0"/>
          </a:xfrm>
          <a:prstGeom prst="line">
            <a:avLst/>
          </a:prstGeom>
          <a:ln w="12700" cap="sq">
            <a:solidFill>
              <a:schemeClr val="tx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8488D89-E3BB-4E60-BF44-5F0BE92E3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829917" y="6400800"/>
            <a:ext cx="338328" cy="240175"/>
            <a:chOff x="4089400" y="933450"/>
            <a:chExt cx="338328" cy="341938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8FA7B87-C151-46CF-9E07-DD4FD9717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258564" y="933450"/>
              <a:ext cx="0" cy="341938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9EB480-500C-4A3E-BED3-513B88DB01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089400" y="1104419"/>
              <a:ext cx="338328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F2EABD42-922C-43AA-BA34-F200C1C244D1}"/>
              </a:ext>
            </a:extLst>
          </p:cNvPr>
          <p:cNvSpPr txBox="1"/>
          <p:nvPr/>
        </p:nvSpPr>
        <p:spPr>
          <a:xfrm>
            <a:off x="988063" y="1245021"/>
            <a:ext cx="10717186" cy="36227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Movement reduces the risk of developing age-related diseases: cardiovascular disease, diabetes, cancer(breast cancer, colon cancer) osteoporosis, obesity, depression. The risk of falling, frequency of infections, quality of life and level of cognitive function are also reduced.  </a:t>
            </a:r>
          </a:p>
        </p:txBody>
      </p:sp>
    </p:spTree>
    <p:extLst>
      <p:ext uri="{BB962C8B-B14F-4D97-AF65-F5344CB8AC3E}">
        <p14:creationId xmlns:p14="http://schemas.microsoft.com/office/powerpoint/2010/main" val="622344219"/>
      </p:ext>
    </p:extLst>
  </p:cSld>
  <p:clrMapOvr>
    <a:masterClrMapping/>
  </p:clrMapOvr>
</p:sld>
</file>

<file path=ppt/slides/slide6.xml><?xml version="1.0" encoding="utf-8"?>
<p:sld xmlns:a16="http://schemas.microsoft.com/office/drawing/2014/main" xmlns:adec="http://schemas.microsoft.com/office/drawing/2017/decorative" xmlns:p16="http://schemas.microsoft.com/office/powerpoint/2015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8">
            <a:extLst>
              <a:ext uri="{FF2B5EF4-FFF2-40B4-BE49-F238E27FC236}">
                <a16:creationId xmlns:a16="http://schemas.microsoft.com/office/drawing/2014/main" id="{758048B4-3F65-4EB9-ABA8-099353BE8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10">
            <a:extLst>
              <a:ext uri="{FF2B5EF4-FFF2-40B4-BE49-F238E27FC236}">
                <a16:creationId xmlns:a16="http://schemas.microsoft.com/office/drawing/2014/main" id="{1AE2FDE4-8ECB-4D0B-B871-D4EE52606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12">
            <a:extLst>
              <a:ext uri="{FF2B5EF4-FFF2-40B4-BE49-F238E27FC236}">
                <a16:creationId xmlns:a16="http://schemas.microsoft.com/office/drawing/2014/main" id="{3C86DB23-FEFE-4C3A-88FA-8E855AB1EE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2568" y="246028"/>
            <a:ext cx="255495" cy="54655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14">
            <a:extLst>
              <a:ext uri="{FF2B5EF4-FFF2-40B4-BE49-F238E27FC236}">
                <a16:creationId xmlns:a16="http://schemas.microsoft.com/office/drawing/2014/main" id="{3BB22FAF-4B4F-40B1-97FF-67CD036C8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0441" y="6522756"/>
            <a:ext cx="10717187" cy="0"/>
          </a:xfrm>
          <a:prstGeom prst="line">
            <a:avLst/>
          </a:prstGeom>
          <a:ln w="12700" cap="sq">
            <a:solidFill>
              <a:schemeClr val="tx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8488D89-E3BB-4E60-BF44-5F0BE92E3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829917" y="6400800"/>
            <a:ext cx="338328" cy="240175"/>
            <a:chOff x="4089400" y="933450"/>
            <a:chExt cx="338328" cy="341938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8FA7B87-C151-46CF-9E07-DD4FD9717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258564" y="933450"/>
              <a:ext cx="0" cy="341938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9EB480-500C-4A3E-BED3-513B88DB01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089400" y="1104419"/>
              <a:ext cx="338328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7F9E5EEE-6C74-4FF2-A680-409C04274977}"/>
              </a:ext>
            </a:extLst>
          </p:cNvPr>
          <p:cNvSpPr txBox="1"/>
          <p:nvPr/>
        </p:nvSpPr>
        <p:spPr>
          <a:xfrm>
            <a:off x="915505" y="697448"/>
            <a:ext cx="11126124" cy="4728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 the influence of regular training in the cardiovascular system occurs: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A decrease in the resting heart rate,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heart ejection volume increases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less pressure increase during exercise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arterial vascular stiffness is reduced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Improving blood supply to the heart muscle.</a:t>
            </a:r>
          </a:p>
        </p:txBody>
      </p:sp>
    </p:spTree>
    <p:extLst>
      <p:ext uri="{BB962C8B-B14F-4D97-AF65-F5344CB8AC3E}">
        <p14:creationId xmlns:p14="http://schemas.microsoft.com/office/powerpoint/2010/main" val="339905741"/>
      </p:ext>
    </p:extLst>
  </p:cSld>
  <p:clrMapOvr>
    <a:masterClrMapping/>
  </p:clrMapOvr>
</p:sld>
</file>

<file path=ppt/slides/slide7.xml><?xml version="1.0" encoding="utf-8"?>
<p:sld xmlns:a16="http://schemas.microsoft.com/office/drawing/2014/main" xmlns:adec="http://schemas.microsoft.com/office/drawing/2017/decorative" xmlns:p16="http://schemas.microsoft.com/office/powerpoint/2015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8">
            <a:extLst>
              <a:ext uri="{FF2B5EF4-FFF2-40B4-BE49-F238E27FC236}">
                <a16:creationId xmlns:a16="http://schemas.microsoft.com/office/drawing/2014/main" id="{758048B4-3F65-4EB9-ABA8-099353BE8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10">
            <a:extLst>
              <a:ext uri="{FF2B5EF4-FFF2-40B4-BE49-F238E27FC236}">
                <a16:creationId xmlns:a16="http://schemas.microsoft.com/office/drawing/2014/main" id="{1AE2FDE4-8ECB-4D0B-B871-D4EE52606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12">
            <a:extLst>
              <a:ext uri="{FF2B5EF4-FFF2-40B4-BE49-F238E27FC236}">
                <a16:creationId xmlns:a16="http://schemas.microsoft.com/office/drawing/2014/main" id="{3C86DB23-FEFE-4C3A-88FA-8E855AB1EE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2568" y="246028"/>
            <a:ext cx="255495" cy="54655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14">
            <a:extLst>
              <a:ext uri="{FF2B5EF4-FFF2-40B4-BE49-F238E27FC236}">
                <a16:creationId xmlns:a16="http://schemas.microsoft.com/office/drawing/2014/main" id="{3BB22FAF-4B4F-40B1-97FF-67CD036C8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0441" y="6522756"/>
            <a:ext cx="10717187" cy="0"/>
          </a:xfrm>
          <a:prstGeom prst="line">
            <a:avLst/>
          </a:prstGeom>
          <a:ln w="12700" cap="sq">
            <a:solidFill>
              <a:schemeClr val="tx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8488D89-E3BB-4E60-BF44-5F0BE92E3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829917" y="6400800"/>
            <a:ext cx="338328" cy="240175"/>
            <a:chOff x="4089400" y="933450"/>
            <a:chExt cx="338328" cy="341938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8FA7B87-C151-46CF-9E07-DD4FD9717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258564" y="933450"/>
              <a:ext cx="0" cy="341938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9EB480-500C-4A3E-BED3-513B88DB01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089400" y="1104419"/>
              <a:ext cx="338328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3AA33FB7-3C42-463C-8D04-87D735EF5464}"/>
              </a:ext>
            </a:extLst>
          </p:cNvPr>
          <p:cNvSpPr txBox="1"/>
          <p:nvPr/>
        </p:nvSpPr>
        <p:spPr>
          <a:xfrm>
            <a:off x="1227086" y="335243"/>
            <a:ext cx="10330542" cy="6364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Movement affects the lipid profile, which decreases and HDL increases.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Regular exercise increases aerobic capacity (capacity decreases by 10% in old age).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Physical activity slows aging in the human musculoskeletal system. Regular training reduces the rate of loss of muscle mass, strength and power. Resistance movement is recommended. </a:t>
            </a: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pl-PL" sz="4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692307"/>
      </p:ext>
    </p:extLst>
  </p:cSld>
  <p:clrMapOvr>
    <a:masterClrMapping/>
  </p:clrMapOvr>
</p:sld>
</file>

<file path=ppt/slides/slide8.xml><?xml version="1.0" encoding="utf-8"?>
<p:sld xmlns:a16="http://schemas.microsoft.com/office/drawing/2014/main" xmlns:adec="http://schemas.microsoft.com/office/drawing/2017/decorative" xmlns:p16="http://schemas.microsoft.com/office/powerpoint/2015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8">
            <a:extLst>
              <a:ext uri="{FF2B5EF4-FFF2-40B4-BE49-F238E27FC236}">
                <a16:creationId xmlns:a16="http://schemas.microsoft.com/office/drawing/2014/main" id="{758048B4-3F65-4EB9-ABA8-099353BE8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10">
            <a:extLst>
              <a:ext uri="{FF2B5EF4-FFF2-40B4-BE49-F238E27FC236}">
                <a16:creationId xmlns:a16="http://schemas.microsoft.com/office/drawing/2014/main" id="{1AE2FDE4-8ECB-4D0B-B871-D4EE52606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12">
            <a:extLst>
              <a:ext uri="{FF2B5EF4-FFF2-40B4-BE49-F238E27FC236}">
                <a16:creationId xmlns:a16="http://schemas.microsoft.com/office/drawing/2014/main" id="{3C86DB23-FEFE-4C3A-88FA-8E855AB1EE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2568" y="246028"/>
            <a:ext cx="255495" cy="54655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14">
            <a:extLst>
              <a:ext uri="{FF2B5EF4-FFF2-40B4-BE49-F238E27FC236}">
                <a16:creationId xmlns:a16="http://schemas.microsoft.com/office/drawing/2014/main" id="{3BB22FAF-4B4F-40B1-97FF-67CD036C8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0441" y="6522756"/>
            <a:ext cx="10717187" cy="0"/>
          </a:xfrm>
          <a:prstGeom prst="line">
            <a:avLst/>
          </a:prstGeom>
          <a:ln w="12700" cap="sq">
            <a:solidFill>
              <a:schemeClr val="tx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8488D89-E3BB-4E60-BF44-5F0BE92E3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829917" y="6400800"/>
            <a:ext cx="338328" cy="240175"/>
            <a:chOff x="4089400" y="933450"/>
            <a:chExt cx="338328" cy="341938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8FA7B87-C151-46CF-9E07-DD4FD9717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258564" y="933450"/>
              <a:ext cx="0" cy="341938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9EB480-500C-4A3E-BED3-513B88DB01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089400" y="1104419"/>
              <a:ext cx="338328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0724C61D-8831-4520-9CE3-751A4423BC00}"/>
              </a:ext>
            </a:extLst>
          </p:cNvPr>
          <p:cNvSpPr txBox="1"/>
          <p:nvPr/>
        </p:nvSpPr>
        <p:spPr>
          <a:xfrm>
            <a:off x="1237673" y="951344"/>
            <a:ext cx="8657441" cy="43181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a result of inactivity, the lack of stress on the bones leads to a decrease in bone density, and consequently an increase in fractures among seniors.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reducing overweight and obesity, degenerative changes in the joints are reduced. </a:t>
            </a:r>
          </a:p>
        </p:txBody>
      </p:sp>
    </p:spTree>
    <p:extLst>
      <p:ext uri="{BB962C8B-B14F-4D97-AF65-F5344CB8AC3E}">
        <p14:creationId xmlns:p14="http://schemas.microsoft.com/office/powerpoint/2010/main" val="1812353184"/>
      </p:ext>
    </p:extLst>
  </p:cSld>
  <p:clrMapOvr>
    <a:masterClrMapping/>
  </p:clrMapOvr>
</p:sld>
</file>

<file path=ppt/slides/slide9.xml><?xml version="1.0" encoding="utf-8"?>
<p:sld xmlns:a16="http://schemas.microsoft.com/office/drawing/2014/main" xmlns:adec="http://schemas.microsoft.com/office/drawing/2017/decorative" xmlns:p16="http://schemas.microsoft.com/office/powerpoint/2015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8">
            <a:extLst>
              <a:ext uri="{FF2B5EF4-FFF2-40B4-BE49-F238E27FC236}">
                <a16:creationId xmlns:a16="http://schemas.microsoft.com/office/drawing/2014/main" id="{758048B4-3F65-4EB9-ABA8-099353BE8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10">
            <a:extLst>
              <a:ext uri="{FF2B5EF4-FFF2-40B4-BE49-F238E27FC236}">
                <a16:creationId xmlns:a16="http://schemas.microsoft.com/office/drawing/2014/main" id="{1AE2FDE4-8ECB-4D0B-B871-D4EE52606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12">
            <a:extLst>
              <a:ext uri="{FF2B5EF4-FFF2-40B4-BE49-F238E27FC236}">
                <a16:creationId xmlns:a16="http://schemas.microsoft.com/office/drawing/2014/main" id="{3C86DB23-FEFE-4C3A-88FA-8E855AB1EE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2568" y="246028"/>
            <a:ext cx="255495" cy="54655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14">
            <a:extLst>
              <a:ext uri="{FF2B5EF4-FFF2-40B4-BE49-F238E27FC236}">
                <a16:creationId xmlns:a16="http://schemas.microsoft.com/office/drawing/2014/main" id="{3BB22FAF-4B4F-40B1-97FF-67CD036C8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0441" y="6522756"/>
            <a:ext cx="10717187" cy="0"/>
          </a:xfrm>
          <a:prstGeom prst="line">
            <a:avLst/>
          </a:prstGeom>
          <a:ln w="12700" cap="sq">
            <a:solidFill>
              <a:schemeClr val="tx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8488D89-E3BB-4E60-BF44-5F0BE92E3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829917" y="6400800"/>
            <a:ext cx="338328" cy="240175"/>
            <a:chOff x="4089400" y="933450"/>
            <a:chExt cx="338328" cy="341938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8FA7B87-C151-46CF-9E07-DD4FD9717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258564" y="933450"/>
              <a:ext cx="0" cy="341938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9EB480-500C-4A3E-BED3-513B88DB01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089400" y="1104419"/>
              <a:ext cx="338328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FDAB891A-FC86-4911-87D3-56816BC2942E}"/>
              </a:ext>
            </a:extLst>
          </p:cNvPr>
          <p:cNvSpPr txBox="1"/>
          <p:nvPr/>
        </p:nvSpPr>
        <p:spPr>
          <a:xfrm>
            <a:off x="1553029" y="335243"/>
            <a:ext cx="10363200" cy="52218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Physical activity reduces pain, improves range of motion, flexibility of periarticular tissues and increases muscle strength.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3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Movement in old age has a positive effect on cognitive function.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Movement increases cerebral flow, improves social integration. </a:t>
            </a:r>
          </a:p>
        </p:txBody>
      </p:sp>
    </p:spTree>
    <p:extLst>
      <p:ext uri="{BB962C8B-B14F-4D97-AF65-F5344CB8AC3E}">
        <p14:creationId xmlns:p14="http://schemas.microsoft.com/office/powerpoint/2010/main" val="128407315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172</ap:TotalTime>
  <ap:Words>409</ap:Words>
  <ap:Application>Microsoft Office PowerPoint</ap:Application>
  <ap:PresentationFormat>Panoramiczny</ap:PresentationFormat>
  <ap:Paragraphs>25</ap:Paragraphs>
  <ap:Slides>11</ap:Slides>
  <ap:Notes>0</ap:Notes>
  <ap:HiddenSlides>0</ap:HiddenSlides>
  <ap:MMClips>0</ap:MMClips>
  <ap:ScaleCrop>false</ap:ScaleCrop>
  <ap:HeadingPairs>
    <vt:vector baseType="variant" size="6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ap:HeadingPairs>
  <ap:TitlesOfParts>
    <vt:vector baseType="lpstr" size="15">
      <vt:lpstr>Arial</vt:lpstr>
      <vt:lpstr>Calibri</vt:lpstr>
      <vt:lpstr>Calibri Light</vt:lpstr>
      <vt:lpstr>Motyw pakietu Office</vt:lpstr>
      <vt:lpstr>      Czy aktywność  fizyczna  w wieku podeszłym jest ważna? </vt:lpstr>
      <vt:lpstr>Prezentacja programu PowerPoint</vt:lpstr>
      <vt:lpstr>Prezentacja programu PowerPoint</vt:lpstr>
      <vt:lpstr> Korzyści wynikające z regularnej aktywności fizycznej: Pozytywny efekt aktywności fizycznej jest udokumentowany. Aktywność ruchowa jest czynnikiem łagodzącym starzenie się.  Wykazano, że aktywność fizyczna na poziomie zalecanym przez WHO i towarzystwa naukowe wiąże się ponad 30 % spadkiem umieralności ogólnej.  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Prezentacja programu PowerPoint</dc:title>
  <dc:creator>Jerzy Rusiñski</dc:creator>
  <lastModifiedBy>Jerzy Rusiñski</lastModifiedBy>
  <revision>41</revision>
  <dcterms:created xsi:type="dcterms:W3CDTF">2021-11-21T15:29:00.0000000Z</dcterms:created>
  <dcterms:modified xsi:type="dcterms:W3CDTF">2023-10-09T07:08:25.0000000Z</dcterms:modified>
  <keywords>, docId:F1473532A41CD27CD2949E58EDB29E9F</keywords>
</coreProperties>
</file>