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70" r:id="rId4"/>
    <p:sldId id="271" r:id="rId5"/>
    <p:sldId id="269" r:id="rId6"/>
    <p:sldId id="263" r:id="rId7"/>
    <p:sldId id="264" r:id="rId8"/>
    <p:sldId id="265" r:id="rId9"/>
    <p:sldId id="258" r:id="rId10"/>
    <p:sldId id="272" r:id="rId11"/>
    <p:sldId id="273" r:id="rId12"/>
    <p:sldId id="274" r:id="rId13"/>
    <p:sldId id="260" r:id="rId14"/>
    <p:sldId id="275" r:id="rId15"/>
    <p:sldId id="276"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6" autoAdjust="0"/>
    <p:restoredTop sz="94660"/>
  </p:normalViewPr>
  <p:slideViewPr>
    <p:cSldViewPr snapToGrid="0">
      <p:cViewPr>
        <p:scale>
          <a:sx n="75" d="100"/>
          <a:sy n="75" d="100"/>
        </p:scale>
        <p:origin x="835"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C44D8C6-335B-44C7-9B4C-2789187334E5}" type="datetimeFigureOut">
              <a:rPr lang="pl-PL" smtClean="0"/>
              <a:t>22.11.2023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8949BB5-A641-4FBE-A0E1-1AA7B34083DA}"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52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44D8C6-335B-44C7-9B4C-2789187334E5}" type="datetimeFigureOut">
              <a:rPr lang="pl-PL" smtClean="0"/>
              <a:t>22.11.2023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8949BB5-A641-4FBE-A0E1-1AA7B34083DA}" type="slidenum">
              <a:rPr lang="pl-PL" smtClean="0"/>
              <a:t>‹#›</a:t>
            </a:fld>
            <a:endParaRPr lang="pl-PL"/>
          </a:p>
        </p:txBody>
      </p:sp>
    </p:spTree>
    <p:extLst>
      <p:ext uri="{BB962C8B-B14F-4D97-AF65-F5344CB8AC3E}">
        <p14:creationId xmlns:p14="http://schemas.microsoft.com/office/powerpoint/2010/main" val="242427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44D8C6-335B-44C7-9B4C-2789187334E5}" type="datetimeFigureOut">
              <a:rPr lang="pl-PL" smtClean="0"/>
              <a:t>22.11.2023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8949BB5-A641-4FBE-A0E1-1AA7B34083DA}" type="slidenum">
              <a:rPr lang="pl-PL" smtClean="0"/>
              <a:t>‹#›</a:t>
            </a:fld>
            <a:endParaRPr lang="pl-PL"/>
          </a:p>
        </p:txBody>
      </p:sp>
    </p:spTree>
    <p:extLst>
      <p:ext uri="{BB962C8B-B14F-4D97-AF65-F5344CB8AC3E}">
        <p14:creationId xmlns:p14="http://schemas.microsoft.com/office/powerpoint/2010/main" val="131274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44D8C6-335B-44C7-9B4C-2789187334E5}" type="datetimeFigureOut">
              <a:rPr lang="pl-PL" smtClean="0"/>
              <a:t>22.11.2023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8949BB5-A641-4FBE-A0E1-1AA7B34083DA}" type="slidenum">
              <a:rPr lang="pl-PL" smtClean="0"/>
              <a:t>‹#›</a:t>
            </a:fld>
            <a:endParaRPr lang="pl-PL"/>
          </a:p>
        </p:txBody>
      </p:sp>
    </p:spTree>
    <p:extLst>
      <p:ext uri="{BB962C8B-B14F-4D97-AF65-F5344CB8AC3E}">
        <p14:creationId xmlns:p14="http://schemas.microsoft.com/office/powerpoint/2010/main" val="125067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C44D8C6-335B-44C7-9B4C-2789187334E5}" type="datetimeFigureOut">
              <a:rPr lang="pl-PL" smtClean="0"/>
              <a:t>22.11.2023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8949BB5-A641-4FBE-A0E1-1AA7B34083DA}"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79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C44D8C6-335B-44C7-9B4C-2789187334E5}" type="datetimeFigureOut">
              <a:rPr lang="pl-PL" smtClean="0"/>
              <a:t>22.11.2023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8949BB5-A641-4FBE-A0E1-1AA7B34083DA}" type="slidenum">
              <a:rPr lang="pl-PL" smtClean="0"/>
              <a:t>‹#›</a:t>
            </a:fld>
            <a:endParaRPr lang="pl-PL"/>
          </a:p>
        </p:txBody>
      </p:sp>
    </p:spTree>
    <p:extLst>
      <p:ext uri="{BB962C8B-B14F-4D97-AF65-F5344CB8AC3E}">
        <p14:creationId xmlns:p14="http://schemas.microsoft.com/office/powerpoint/2010/main" val="37877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C44D8C6-335B-44C7-9B4C-2789187334E5}" type="datetimeFigureOut">
              <a:rPr lang="pl-PL" smtClean="0"/>
              <a:t>22.11.2023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8949BB5-A641-4FBE-A0E1-1AA7B34083DA}" type="slidenum">
              <a:rPr lang="pl-PL" smtClean="0"/>
              <a:t>‹#›</a:t>
            </a:fld>
            <a:endParaRPr lang="pl-PL"/>
          </a:p>
        </p:txBody>
      </p:sp>
    </p:spTree>
    <p:extLst>
      <p:ext uri="{BB962C8B-B14F-4D97-AF65-F5344CB8AC3E}">
        <p14:creationId xmlns:p14="http://schemas.microsoft.com/office/powerpoint/2010/main" val="42068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C44D8C6-335B-44C7-9B4C-2789187334E5}" type="datetimeFigureOut">
              <a:rPr lang="pl-PL" smtClean="0"/>
              <a:t>22.11.2023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8949BB5-A641-4FBE-A0E1-1AA7B34083DA}" type="slidenum">
              <a:rPr lang="pl-PL" smtClean="0"/>
              <a:t>‹#›</a:t>
            </a:fld>
            <a:endParaRPr lang="pl-PL"/>
          </a:p>
        </p:txBody>
      </p:sp>
    </p:spTree>
    <p:extLst>
      <p:ext uri="{BB962C8B-B14F-4D97-AF65-F5344CB8AC3E}">
        <p14:creationId xmlns:p14="http://schemas.microsoft.com/office/powerpoint/2010/main" val="426713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44D8C6-335B-44C7-9B4C-2789187334E5}" type="datetimeFigureOut">
              <a:rPr lang="pl-PL" smtClean="0"/>
              <a:t>22.11.2023</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88949BB5-A641-4FBE-A0E1-1AA7B34083DA}" type="slidenum">
              <a:rPr lang="pl-PL" smtClean="0"/>
              <a:t>‹#›</a:t>
            </a:fld>
            <a:endParaRPr lang="pl-PL"/>
          </a:p>
        </p:txBody>
      </p:sp>
    </p:spTree>
    <p:extLst>
      <p:ext uri="{BB962C8B-B14F-4D97-AF65-F5344CB8AC3E}">
        <p14:creationId xmlns:p14="http://schemas.microsoft.com/office/powerpoint/2010/main" val="309615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44D8C6-335B-44C7-9B4C-2789187334E5}" type="datetimeFigureOut">
              <a:rPr lang="pl-PL" smtClean="0"/>
              <a:t>22.11.2023</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949BB5-A641-4FBE-A0E1-1AA7B34083DA}" type="slidenum">
              <a:rPr lang="pl-PL" smtClean="0"/>
              <a:t>‹#›</a:t>
            </a:fld>
            <a:endParaRPr lang="pl-PL"/>
          </a:p>
        </p:txBody>
      </p:sp>
    </p:spTree>
    <p:extLst>
      <p:ext uri="{BB962C8B-B14F-4D97-AF65-F5344CB8AC3E}">
        <p14:creationId xmlns:p14="http://schemas.microsoft.com/office/powerpoint/2010/main" val="263846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C44D8C6-335B-44C7-9B4C-2789187334E5}" type="datetimeFigureOut">
              <a:rPr lang="pl-PL" smtClean="0"/>
              <a:t>22.11.2023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8949BB5-A641-4FBE-A0E1-1AA7B34083DA}" type="slidenum">
              <a:rPr lang="pl-PL" smtClean="0"/>
              <a:t>‹#›</a:t>
            </a:fld>
            <a:endParaRPr lang="pl-PL"/>
          </a:p>
        </p:txBody>
      </p:sp>
    </p:spTree>
    <p:extLst>
      <p:ext uri="{BB962C8B-B14F-4D97-AF65-F5344CB8AC3E}">
        <p14:creationId xmlns:p14="http://schemas.microsoft.com/office/powerpoint/2010/main" val="20543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44D8C6-335B-44C7-9B4C-2789187334E5}" type="datetimeFigureOut">
              <a:rPr lang="pl-PL" smtClean="0"/>
              <a:t>22.11.2023</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8949BB5-A641-4FBE-A0E1-1AA7B34083DA}" type="slidenum">
              <a:rPr lang="pl-PL" smtClean="0"/>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9487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pmc/articles/PMC6761775/" TargetMode="External"/><Relationship Id="rId2" Type="http://schemas.openxmlformats.org/officeDocument/2006/relationships/hyperlink" Target="https://teachmesurgery.com/cardiothoracic-surgery/general-principles/foetal-vs-adult-circulation/" TargetMode="External"/><Relationship Id="rId1" Type="http://schemas.openxmlformats.org/officeDocument/2006/relationships/slideLayout" Target="../slideLayouts/slideLayout2.xml"/><Relationship Id="rId6" Type="http://schemas.openxmlformats.org/officeDocument/2006/relationships/hyperlink" Target="https://www.nursingtimes.net/roles/older-people-nurses-roles/anatomy-and-physiology-of-ageing-4-the-renal-system-02-05-2017/" TargetMode="External"/><Relationship Id="rId5" Type="http://schemas.openxmlformats.org/officeDocument/2006/relationships/hyperlink" Target="https://www.sciencedirect.com/science/article/abs/pii/S0263931913000033" TargetMode="External"/><Relationship Id="rId4" Type="http://schemas.openxmlformats.org/officeDocument/2006/relationships/hyperlink" Target="https://ijsrm.net/index.php/ijsrm/article/view/2696/205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IfCa0OUbPA&amp;ab_channel=RegisteredNurseRN"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watch?v=v3HRUnPKFS8&amp;ab_channel=ZeroToFina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d0hdatqGuHg&amp;ab_channel=LecturioNurs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C436-DAA8-E22F-2BE9-2B6B723F0B34}"/>
              </a:ext>
            </a:extLst>
          </p:cNvPr>
          <p:cNvSpPr>
            <a:spLocks noGrp="1"/>
          </p:cNvSpPr>
          <p:nvPr>
            <p:ph type="ctrTitle"/>
          </p:nvPr>
        </p:nvSpPr>
        <p:spPr/>
        <p:txBody>
          <a:bodyPr>
            <a:normAutofit/>
          </a:bodyPr>
          <a:lstStyle/>
          <a:p>
            <a:r>
              <a:rPr lang="en-GB" sz="4400" dirty="0"/>
              <a:t>Anatomical and functional differences of developmental age</a:t>
            </a:r>
          </a:p>
        </p:txBody>
      </p:sp>
      <p:sp>
        <p:nvSpPr>
          <p:cNvPr id="3" name="Subtitle 2">
            <a:extLst>
              <a:ext uri="{FF2B5EF4-FFF2-40B4-BE49-F238E27FC236}">
                <a16:creationId xmlns:a16="http://schemas.microsoft.com/office/drawing/2014/main" id="{B81A2712-9A89-C59A-A0A2-2ECB9CC0CD2D}"/>
              </a:ext>
            </a:extLst>
          </p:cNvPr>
          <p:cNvSpPr>
            <a:spLocks noGrp="1"/>
          </p:cNvSpPr>
          <p:nvPr>
            <p:ph type="subTitle" idx="1"/>
          </p:nvPr>
        </p:nvSpPr>
        <p:spPr/>
        <p:txBody>
          <a:bodyPr>
            <a:noAutofit/>
          </a:bodyPr>
          <a:lstStyle/>
          <a:p>
            <a:r>
              <a:rPr lang="pl-PL" dirty="0"/>
              <a:t>Dominika Karpińska</a:t>
            </a:r>
          </a:p>
          <a:p>
            <a:r>
              <a:rPr lang="pl-PL" dirty="0"/>
              <a:t>d.karpinska@powislanska.edu.pl</a:t>
            </a:r>
          </a:p>
        </p:txBody>
      </p:sp>
    </p:spTree>
    <p:extLst>
      <p:ext uri="{BB962C8B-B14F-4D97-AF65-F5344CB8AC3E}">
        <p14:creationId xmlns:p14="http://schemas.microsoft.com/office/powerpoint/2010/main" val="3722631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C5B2-BD8D-B0FD-5674-D9F7819FCB54}"/>
              </a:ext>
            </a:extLst>
          </p:cNvPr>
          <p:cNvSpPr>
            <a:spLocks noGrp="1"/>
          </p:cNvSpPr>
          <p:nvPr>
            <p:ph type="title"/>
          </p:nvPr>
        </p:nvSpPr>
        <p:spPr/>
        <p:txBody>
          <a:bodyPr/>
          <a:lstStyle/>
          <a:p>
            <a:r>
              <a:rPr lang="pl-PL" dirty="0" err="1"/>
              <a:t>Gastrointestinal</a:t>
            </a:r>
            <a:r>
              <a:rPr lang="pl-PL" dirty="0"/>
              <a:t> system</a:t>
            </a:r>
          </a:p>
        </p:txBody>
      </p:sp>
      <p:sp>
        <p:nvSpPr>
          <p:cNvPr id="3" name="Content Placeholder 2">
            <a:extLst>
              <a:ext uri="{FF2B5EF4-FFF2-40B4-BE49-F238E27FC236}">
                <a16:creationId xmlns:a16="http://schemas.microsoft.com/office/drawing/2014/main" id="{B5D7273A-12BA-4F8A-7BEE-C184045EB351}"/>
              </a:ext>
            </a:extLst>
          </p:cNvPr>
          <p:cNvSpPr>
            <a:spLocks noGrp="1"/>
          </p:cNvSpPr>
          <p:nvPr>
            <p:ph idx="1"/>
          </p:nvPr>
        </p:nvSpPr>
        <p:spPr>
          <a:xfrm>
            <a:off x="1097280" y="1845734"/>
            <a:ext cx="10789920" cy="4351866"/>
          </a:xfrm>
        </p:spPr>
        <p:txBody>
          <a:bodyPr>
            <a:normAutofit fontScale="92500"/>
          </a:bodyPr>
          <a:lstStyle/>
          <a:p>
            <a:pPr>
              <a:lnSpc>
                <a:spcPct val="100000"/>
              </a:lnSpc>
              <a:buFont typeface="Arial" panose="020B0604020202020204" pitchFamily="34" charset="0"/>
              <a:buChar char="•"/>
            </a:pPr>
            <a:r>
              <a:rPr lang="pl-PL" sz="2400" dirty="0"/>
              <a:t> </a:t>
            </a:r>
            <a:r>
              <a:rPr lang="en-US" sz="2600" b="1" dirty="0" err="1"/>
              <a:t>Oesophagus</a:t>
            </a:r>
            <a:r>
              <a:rPr lang="pl-PL" sz="2600" dirty="0"/>
              <a:t>  - a</a:t>
            </a:r>
            <a:r>
              <a:rPr lang="en-US" sz="2600" dirty="0"/>
              <a:t>t birth the </a:t>
            </a:r>
            <a:r>
              <a:rPr lang="en-US" sz="2600" dirty="0" err="1"/>
              <a:t>oesophagus</a:t>
            </a:r>
            <a:r>
              <a:rPr lang="en-US" sz="2600" dirty="0"/>
              <a:t> is approximately 8e10 cm long </a:t>
            </a:r>
            <a:r>
              <a:rPr lang="pl-PL" sz="2600" dirty="0"/>
              <a:t> </a:t>
            </a:r>
            <a:r>
              <a:rPr lang="en-US" sz="2600" dirty="0"/>
              <a:t>and possesses the same constrictions as that of the adult. </a:t>
            </a:r>
          </a:p>
          <a:p>
            <a:pPr>
              <a:lnSpc>
                <a:spcPct val="100000"/>
              </a:lnSpc>
              <a:buFont typeface="Arial" panose="020B0604020202020204" pitchFamily="34" charset="0"/>
              <a:buChar char="•"/>
            </a:pPr>
            <a:r>
              <a:rPr lang="en-US" sz="2600" b="1" dirty="0"/>
              <a:t>Abdomen</a:t>
            </a:r>
            <a:r>
              <a:rPr lang="pl-PL" sz="2600" dirty="0"/>
              <a:t> - </a:t>
            </a:r>
            <a:r>
              <a:rPr lang="en-US" sz="2600" dirty="0"/>
              <a:t>In the adult the abdomen is generally rectangular with the long</a:t>
            </a:r>
            <a:r>
              <a:rPr lang="pl-PL" sz="2600" dirty="0"/>
              <a:t> </a:t>
            </a:r>
            <a:r>
              <a:rPr lang="en-US" sz="2600" dirty="0"/>
              <a:t>axis vertical and the most common open surgical approaches are</a:t>
            </a:r>
            <a:r>
              <a:rPr lang="pl-PL" sz="2600" dirty="0"/>
              <a:t> </a:t>
            </a:r>
            <a:r>
              <a:rPr lang="en-US" sz="2600" dirty="0"/>
              <a:t>made through vertical incisions. In babies the abdomen is</a:t>
            </a:r>
            <a:r>
              <a:rPr lang="pl-PL" sz="2600" dirty="0"/>
              <a:t> </a:t>
            </a:r>
            <a:r>
              <a:rPr lang="en-US" sz="2600" dirty="0"/>
              <a:t>broader than it is long and open procedures are generally made</a:t>
            </a:r>
            <a:r>
              <a:rPr lang="pl-PL" sz="2600" dirty="0"/>
              <a:t> </a:t>
            </a:r>
            <a:r>
              <a:rPr lang="en-US" sz="2600" dirty="0"/>
              <a:t>through transverse supraumbilical incisions.</a:t>
            </a:r>
            <a:endParaRPr lang="pl-PL" sz="2600" dirty="0"/>
          </a:p>
          <a:p>
            <a:pPr>
              <a:lnSpc>
                <a:spcPct val="100000"/>
              </a:lnSpc>
              <a:buFont typeface="Arial" panose="020B0604020202020204" pitchFamily="34" charset="0"/>
              <a:buChar char="•"/>
            </a:pPr>
            <a:r>
              <a:rPr lang="pl-PL" sz="2600" dirty="0"/>
              <a:t> </a:t>
            </a:r>
            <a:r>
              <a:rPr lang="en-US" sz="2600" b="1" dirty="0"/>
              <a:t>Stomach</a:t>
            </a:r>
            <a:r>
              <a:rPr lang="pl-PL" sz="2600" dirty="0"/>
              <a:t> – </a:t>
            </a:r>
            <a:r>
              <a:rPr lang="pl-PL" sz="2600" dirty="0" err="1"/>
              <a:t>is</a:t>
            </a:r>
            <a:r>
              <a:rPr lang="pl-PL" sz="2600" dirty="0"/>
              <a:t> </a:t>
            </a:r>
            <a:r>
              <a:rPr lang="en-US" sz="2600" dirty="0"/>
              <a:t> very small at birth and lies under the liver  The stomach</a:t>
            </a:r>
            <a:r>
              <a:rPr lang="pl-PL" sz="2600" dirty="0"/>
              <a:t> </a:t>
            </a:r>
            <a:r>
              <a:rPr lang="en-US" sz="2600" dirty="0"/>
              <a:t>distends fivefold in the first few days once swallowing and feeds</a:t>
            </a:r>
            <a:r>
              <a:rPr lang="pl-PL" sz="2600" dirty="0"/>
              <a:t> </a:t>
            </a:r>
            <a:r>
              <a:rPr lang="en-US" sz="2600" dirty="0"/>
              <a:t>commence. Acid secretion begins during the first day of life. Its size increases rapidly from 30 ml in</a:t>
            </a:r>
            <a:r>
              <a:rPr lang="pl-PL" sz="2600" dirty="0"/>
              <a:t> </a:t>
            </a:r>
            <a:r>
              <a:rPr lang="en-US" sz="2600" dirty="0"/>
              <a:t>a term baby to 100 ml by the fourth week. An adult’s stomach</a:t>
            </a:r>
            <a:r>
              <a:rPr lang="pl-PL" sz="2600" dirty="0"/>
              <a:t> </a:t>
            </a:r>
            <a:r>
              <a:rPr lang="en-US" sz="2600" dirty="0"/>
              <a:t>has a capacity of approximately 1 </a:t>
            </a:r>
            <a:r>
              <a:rPr lang="en-US" sz="2600" dirty="0" err="1"/>
              <a:t>litre</a:t>
            </a:r>
            <a:endParaRPr lang="pl-PL" sz="2600" dirty="0"/>
          </a:p>
        </p:txBody>
      </p:sp>
    </p:spTree>
    <p:extLst>
      <p:ext uri="{BB962C8B-B14F-4D97-AF65-F5344CB8AC3E}">
        <p14:creationId xmlns:p14="http://schemas.microsoft.com/office/powerpoint/2010/main" val="131130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6921-4C0A-52C7-5EA8-32DF01679222}"/>
              </a:ext>
            </a:extLst>
          </p:cNvPr>
          <p:cNvSpPr>
            <a:spLocks noGrp="1"/>
          </p:cNvSpPr>
          <p:nvPr>
            <p:ph type="title"/>
          </p:nvPr>
        </p:nvSpPr>
        <p:spPr/>
        <p:txBody>
          <a:bodyPr/>
          <a:lstStyle/>
          <a:p>
            <a:r>
              <a:rPr lang="pl-PL" dirty="0" err="1"/>
              <a:t>Gastrointestinal</a:t>
            </a:r>
            <a:r>
              <a:rPr lang="pl-PL" dirty="0"/>
              <a:t> system</a:t>
            </a:r>
          </a:p>
        </p:txBody>
      </p:sp>
      <p:sp>
        <p:nvSpPr>
          <p:cNvPr id="3" name="Content Placeholder 2">
            <a:extLst>
              <a:ext uri="{FF2B5EF4-FFF2-40B4-BE49-F238E27FC236}">
                <a16:creationId xmlns:a16="http://schemas.microsoft.com/office/drawing/2014/main" id="{FC770D03-E819-35D0-2DBA-368E8A3FD871}"/>
              </a:ext>
            </a:extLst>
          </p:cNvPr>
          <p:cNvSpPr>
            <a:spLocks noGrp="1"/>
          </p:cNvSpPr>
          <p:nvPr>
            <p:ph idx="1"/>
          </p:nvPr>
        </p:nvSpPr>
        <p:spPr/>
        <p:txBody>
          <a:bodyPr/>
          <a:lstStyle/>
          <a:p>
            <a:pPr>
              <a:lnSpc>
                <a:spcPct val="100000"/>
              </a:lnSpc>
              <a:buFont typeface="Arial" panose="020B0604020202020204" pitchFamily="34" charset="0"/>
              <a:buChar char="•"/>
            </a:pPr>
            <a:r>
              <a:rPr lang="en-US" b="1" dirty="0"/>
              <a:t>Small and large intestine</a:t>
            </a:r>
          </a:p>
          <a:p>
            <a:pPr marL="0" indent="0">
              <a:lnSpc>
                <a:spcPct val="100000"/>
              </a:lnSpc>
              <a:buNone/>
            </a:pPr>
            <a:r>
              <a:rPr lang="en-US" dirty="0"/>
              <a:t>The small intestine has fewer and less marked circular folds than</a:t>
            </a:r>
            <a:r>
              <a:rPr lang="pl-PL" dirty="0"/>
              <a:t> </a:t>
            </a:r>
            <a:r>
              <a:rPr lang="en-US" dirty="0"/>
              <a:t>are seen in adults. The mesentery contains very little fat.</a:t>
            </a:r>
            <a:r>
              <a:rPr lang="pl-PL" dirty="0"/>
              <a:t> </a:t>
            </a:r>
            <a:r>
              <a:rPr lang="en-US" dirty="0"/>
              <a:t>The small intestine is between 300 and 350 cm long in a term</a:t>
            </a:r>
            <a:r>
              <a:rPr lang="pl-PL" dirty="0"/>
              <a:t> </a:t>
            </a:r>
            <a:r>
              <a:rPr lang="en-US" dirty="0"/>
              <a:t>baby. The small intestine lies in</a:t>
            </a:r>
            <a:r>
              <a:rPr lang="pl-PL" dirty="0"/>
              <a:t> </a:t>
            </a:r>
            <a:r>
              <a:rPr lang="en-US" dirty="0"/>
              <a:t>a more transverse orientation than in the adult due to the</a:t>
            </a:r>
            <a:r>
              <a:rPr lang="pl-PL" dirty="0"/>
              <a:t> </a:t>
            </a:r>
            <a:r>
              <a:rPr lang="en-US" dirty="0"/>
              <a:t>abdominal bladder. The large intestine is approximately 60 cm</a:t>
            </a:r>
            <a:r>
              <a:rPr lang="pl-PL" dirty="0"/>
              <a:t> </a:t>
            </a:r>
            <a:r>
              <a:rPr lang="en-US" dirty="0"/>
              <a:t>long and has a very poorly developed muscularis. </a:t>
            </a:r>
            <a:endParaRPr lang="pl-PL" dirty="0"/>
          </a:p>
          <a:p>
            <a:pPr>
              <a:lnSpc>
                <a:spcPct val="100000"/>
              </a:lnSpc>
              <a:buFont typeface="Arial" panose="020B0604020202020204" pitchFamily="34" charset="0"/>
              <a:buChar char="•"/>
            </a:pPr>
            <a:r>
              <a:rPr lang="en-US" b="1" dirty="0"/>
              <a:t>Live</a:t>
            </a:r>
            <a:r>
              <a:rPr lang="pl-PL" dirty="0"/>
              <a:t>r - </a:t>
            </a:r>
            <a:r>
              <a:rPr lang="en-US" dirty="0"/>
              <a:t>relatively large in the neonate being 4% of body</a:t>
            </a:r>
            <a:r>
              <a:rPr lang="pl-PL" dirty="0"/>
              <a:t> </a:t>
            </a:r>
            <a:r>
              <a:rPr lang="en-US" dirty="0"/>
              <a:t>weight compared to the adult where it constitutes only 2.5</a:t>
            </a:r>
            <a:r>
              <a:rPr lang="pl-PL" dirty="0"/>
              <a:t> - </a:t>
            </a:r>
            <a:r>
              <a:rPr lang="en-US" dirty="0"/>
              <a:t>3%.</a:t>
            </a:r>
            <a:endParaRPr lang="pl-PL" dirty="0"/>
          </a:p>
          <a:p>
            <a:pPr>
              <a:lnSpc>
                <a:spcPct val="100000"/>
              </a:lnSpc>
              <a:buFont typeface="Arial" panose="020B0604020202020204" pitchFamily="34" charset="0"/>
              <a:buChar char="•"/>
            </a:pPr>
            <a:endParaRPr lang="pl-PL" dirty="0"/>
          </a:p>
        </p:txBody>
      </p:sp>
    </p:spTree>
    <p:extLst>
      <p:ext uri="{BB962C8B-B14F-4D97-AF65-F5344CB8AC3E}">
        <p14:creationId xmlns:p14="http://schemas.microsoft.com/office/powerpoint/2010/main" val="404753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0A76E-970C-937D-568F-E39EED6C2079}"/>
              </a:ext>
            </a:extLst>
          </p:cNvPr>
          <p:cNvPicPr>
            <a:picLocks noChangeAspect="1"/>
          </p:cNvPicPr>
          <p:nvPr/>
        </p:nvPicPr>
        <p:blipFill>
          <a:blip r:embed="rId2"/>
          <a:stretch>
            <a:fillRect/>
          </a:stretch>
        </p:blipFill>
        <p:spPr>
          <a:xfrm>
            <a:off x="2275840" y="382091"/>
            <a:ext cx="7337031" cy="5430005"/>
          </a:xfrm>
          <a:prstGeom prst="rect">
            <a:avLst/>
          </a:prstGeom>
        </p:spPr>
      </p:pic>
    </p:spTree>
    <p:extLst>
      <p:ext uri="{BB962C8B-B14F-4D97-AF65-F5344CB8AC3E}">
        <p14:creationId xmlns:p14="http://schemas.microsoft.com/office/powerpoint/2010/main" val="13254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B853-2905-9918-262D-ADF2608F3996}"/>
              </a:ext>
            </a:extLst>
          </p:cNvPr>
          <p:cNvSpPr>
            <a:spLocks noGrp="1"/>
          </p:cNvSpPr>
          <p:nvPr>
            <p:ph type="title"/>
          </p:nvPr>
        </p:nvSpPr>
        <p:spPr/>
        <p:txBody>
          <a:bodyPr/>
          <a:lstStyle/>
          <a:p>
            <a:endParaRPr lang="pl-PL" dirty="0"/>
          </a:p>
        </p:txBody>
      </p:sp>
      <p:sp>
        <p:nvSpPr>
          <p:cNvPr id="3" name="Content Placeholder 2">
            <a:extLst>
              <a:ext uri="{FF2B5EF4-FFF2-40B4-BE49-F238E27FC236}">
                <a16:creationId xmlns:a16="http://schemas.microsoft.com/office/drawing/2014/main" id="{F1A43C15-DE0A-4E9F-CC57-0255089C4D88}"/>
              </a:ext>
            </a:extLst>
          </p:cNvPr>
          <p:cNvSpPr>
            <a:spLocks noGrp="1"/>
          </p:cNvSpPr>
          <p:nvPr>
            <p:ph idx="1"/>
          </p:nvPr>
        </p:nvSpPr>
        <p:spPr/>
        <p:txBody>
          <a:bodyPr/>
          <a:lstStyle/>
          <a:p>
            <a:pPr marL="0" indent="0">
              <a:buNone/>
            </a:pPr>
            <a:r>
              <a:rPr lang="pl-PL" dirty="0"/>
              <a:t>1. </a:t>
            </a:r>
            <a:r>
              <a:rPr lang="pl-PL" dirty="0" err="1"/>
              <a:t>Size</a:t>
            </a:r>
            <a:r>
              <a:rPr lang="pl-PL" dirty="0"/>
              <a:t> of the </a:t>
            </a:r>
            <a:r>
              <a:rPr lang="pl-PL" dirty="0" err="1"/>
              <a:t>head</a:t>
            </a:r>
            <a:r>
              <a:rPr lang="pl-PL" dirty="0"/>
              <a:t> - In infant </a:t>
            </a:r>
            <a:r>
              <a:rPr lang="pl-PL" dirty="0" err="1"/>
              <a:t>head</a:t>
            </a:r>
            <a:r>
              <a:rPr lang="pl-PL" dirty="0"/>
              <a:t> </a:t>
            </a:r>
            <a:r>
              <a:rPr lang="pl-PL" dirty="0" err="1"/>
              <a:t>is</a:t>
            </a:r>
            <a:r>
              <a:rPr lang="pl-PL" dirty="0"/>
              <a:t> </a:t>
            </a:r>
            <a:r>
              <a:rPr lang="pl-PL" dirty="0" err="1"/>
              <a:t>bigger</a:t>
            </a:r>
            <a:r>
              <a:rPr lang="pl-PL" dirty="0"/>
              <a:t> </a:t>
            </a:r>
            <a:r>
              <a:rPr lang="pl-PL" dirty="0" err="1"/>
              <a:t>than</a:t>
            </a:r>
            <a:r>
              <a:rPr lang="pl-PL" dirty="0"/>
              <a:t> body, in </a:t>
            </a:r>
            <a:r>
              <a:rPr lang="pl-PL" dirty="0" err="1"/>
              <a:t>adulthood</a:t>
            </a:r>
            <a:r>
              <a:rPr lang="pl-PL" dirty="0"/>
              <a:t> </a:t>
            </a:r>
            <a:r>
              <a:rPr lang="pl-PL" dirty="0" err="1"/>
              <a:t>head</a:t>
            </a:r>
            <a:r>
              <a:rPr lang="pl-PL" dirty="0"/>
              <a:t> </a:t>
            </a:r>
            <a:r>
              <a:rPr lang="pl-PL" dirty="0" err="1"/>
              <a:t>is</a:t>
            </a:r>
            <a:r>
              <a:rPr lang="pl-PL" dirty="0"/>
              <a:t> </a:t>
            </a:r>
            <a:r>
              <a:rPr lang="pl-PL" dirty="0" err="1"/>
              <a:t>smaller</a:t>
            </a:r>
            <a:r>
              <a:rPr lang="pl-PL" dirty="0"/>
              <a:t> </a:t>
            </a:r>
            <a:r>
              <a:rPr lang="pl-PL" dirty="0" err="1"/>
              <a:t>than</a:t>
            </a:r>
            <a:r>
              <a:rPr lang="pl-PL" dirty="0"/>
              <a:t> body</a:t>
            </a:r>
          </a:p>
          <a:p>
            <a:pPr marL="0" indent="0">
              <a:buNone/>
            </a:pPr>
            <a:r>
              <a:rPr lang="pl-PL" dirty="0"/>
              <a:t>2. </a:t>
            </a:r>
            <a:r>
              <a:rPr lang="pl-PL" dirty="0" err="1"/>
              <a:t>Tears</a:t>
            </a:r>
            <a:r>
              <a:rPr lang="pl-PL" dirty="0"/>
              <a:t> - no </a:t>
            </a:r>
            <a:r>
              <a:rPr lang="pl-PL" dirty="0" err="1"/>
              <a:t>tears</a:t>
            </a:r>
            <a:r>
              <a:rPr lang="pl-PL" dirty="0"/>
              <a:t> in </a:t>
            </a:r>
            <a:r>
              <a:rPr lang="pl-PL" dirty="0" err="1"/>
              <a:t>infacy</a:t>
            </a:r>
            <a:endParaRPr lang="pl-PL" dirty="0"/>
          </a:p>
          <a:p>
            <a:pPr marL="0" indent="0">
              <a:buNone/>
            </a:pPr>
            <a:r>
              <a:rPr lang="pl-PL" dirty="0"/>
              <a:t>3. Cell </a:t>
            </a:r>
            <a:r>
              <a:rPr lang="pl-PL" dirty="0" err="1"/>
              <a:t>division</a:t>
            </a:r>
            <a:r>
              <a:rPr lang="pl-PL" dirty="0"/>
              <a:t>  - </a:t>
            </a:r>
            <a:r>
              <a:rPr lang="pl-PL" dirty="0" err="1"/>
              <a:t>during</a:t>
            </a:r>
            <a:r>
              <a:rPr lang="pl-PL" dirty="0"/>
              <a:t> </a:t>
            </a:r>
            <a:r>
              <a:rPr lang="pl-PL" dirty="0" err="1"/>
              <a:t>childhood</a:t>
            </a:r>
            <a:r>
              <a:rPr lang="pl-PL" dirty="0"/>
              <a:t> cel </a:t>
            </a:r>
            <a:r>
              <a:rPr lang="pl-PL" dirty="0" err="1"/>
              <a:t>division</a:t>
            </a:r>
            <a:r>
              <a:rPr lang="pl-PL" dirty="0"/>
              <a:t> </a:t>
            </a:r>
            <a:r>
              <a:rPr lang="pl-PL" dirty="0" err="1"/>
              <a:t>is</a:t>
            </a:r>
            <a:r>
              <a:rPr lang="pl-PL" dirty="0"/>
              <a:t> </a:t>
            </a:r>
            <a:r>
              <a:rPr lang="pl-PL" dirty="0" err="1"/>
              <a:t>faster</a:t>
            </a:r>
            <a:r>
              <a:rPr lang="pl-PL" dirty="0"/>
              <a:t> </a:t>
            </a:r>
            <a:r>
              <a:rPr lang="pl-PL" dirty="0" err="1"/>
              <a:t>then</a:t>
            </a:r>
            <a:r>
              <a:rPr lang="pl-PL" dirty="0"/>
              <a:t> in </a:t>
            </a:r>
            <a:r>
              <a:rPr lang="pl-PL" dirty="0" err="1"/>
              <a:t>adildhood</a:t>
            </a:r>
            <a:endParaRPr lang="pl-PL" dirty="0"/>
          </a:p>
          <a:p>
            <a:pPr marL="0" indent="0">
              <a:buNone/>
            </a:pPr>
            <a:r>
              <a:rPr lang="pl-PL" dirty="0"/>
              <a:t>4. </a:t>
            </a:r>
            <a:r>
              <a:rPr lang="pl-PL" dirty="0" err="1"/>
              <a:t>Integumentary</a:t>
            </a:r>
            <a:r>
              <a:rPr lang="pl-PL" dirty="0"/>
              <a:t> system – </a:t>
            </a:r>
            <a:r>
              <a:rPr lang="pl-PL" dirty="0" err="1"/>
              <a:t>apocrine</a:t>
            </a:r>
            <a:r>
              <a:rPr lang="pl-PL" dirty="0"/>
              <a:t> </a:t>
            </a:r>
            <a:r>
              <a:rPr lang="pl-PL" dirty="0" err="1"/>
              <a:t>glands</a:t>
            </a:r>
            <a:r>
              <a:rPr lang="pl-PL" dirty="0"/>
              <a:t> in </a:t>
            </a:r>
            <a:r>
              <a:rPr lang="pl-PL" dirty="0" err="1"/>
              <a:t>axilla</a:t>
            </a:r>
            <a:r>
              <a:rPr lang="pl-PL" dirty="0"/>
              <a:t>, areola and </a:t>
            </a:r>
            <a:r>
              <a:rPr lang="pl-PL" dirty="0" err="1"/>
              <a:t>genital</a:t>
            </a:r>
            <a:r>
              <a:rPr lang="pl-PL" dirty="0"/>
              <a:t> </a:t>
            </a:r>
            <a:r>
              <a:rPr lang="pl-PL" dirty="0" err="1"/>
              <a:t>are</a:t>
            </a:r>
            <a:r>
              <a:rPr lang="pl-PL" dirty="0"/>
              <a:t> non </a:t>
            </a:r>
            <a:r>
              <a:rPr lang="pl-PL" dirty="0" err="1"/>
              <a:t>functional</a:t>
            </a:r>
            <a:r>
              <a:rPr lang="pl-PL" dirty="0"/>
              <a:t> and </a:t>
            </a:r>
            <a:r>
              <a:rPr lang="pl-PL" dirty="0" err="1"/>
              <a:t>smmal</a:t>
            </a:r>
            <a:r>
              <a:rPr lang="pl-PL" dirty="0"/>
              <a:t> from </a:t>
            </a:r>
            <a:r>
              <a:rPr lang="pl-PL" dirty="0" err="1"/>
              <a:t>birth</a:t>
            </a:r>
            <a:r>
              <a:rPr lang="pl-PL" dirty="0"/>
              <a:t> to </a:t>
            </a:r>
            <a:r>
              <a:rPr lang="pl-PL" dirty="0" err="1"/>
              <a:t>preschool</a:t>
            </a:r>
            <a:r>
              <a:rPr lang="pl-PL" dirty="0"/>
              <a:t>, </a:t>
            </a:r>
            <a:r>
              <a:rPr lang="pl-PL" dirty="0" err="1"/>
              <a:t>activater</a:t>
            </a:r>
            <a:r>
              <a:rPr lang="pl-PL" dirty="0"/>
              <a:t> </a:t>
            </a:r>
            <a:r>
              <a:rPr lang="pl-PL" dirty="0" err="1"/>
              <a:t>at</a:t>
            </a:r>
            <a:r>
              <a:rPr lang="pl-PL" dirty="0"/>
              <a:t> 8-10 </a:t>
            </a:r>
            <a:r>
              <a:rPr lang="pl-PL" dirty="0" err="1"/>
              <a:t>tear</a:t>
            </a:r>
            <a:endParaRPr lang="pl-PL" dirty="0"/>
          </a:p>
          <a:p>
            <a:pPr marL="0" indent="0">
              <a:buNone/>
            </a:pPr>
            <a:r>
              <a:rPr lang="pl-PL" dirty="0"/>
              <a:t>5. </a:t>
            </a:r>
            <a:r>
              <a:rPr lang="pl-PL" dirty="0" err="1"/>
              <a:t>Hematological</a:t>
            </a:r>
            <a:r>
              <a:rPr lang="pl-PL" dirty="0"/>
              <a:t> system – life </a:t>
            </a:r>
            <a:r>
              <a:rPr lang="pl-PL" dirty="0" err="1"/>
              <a:t>span</a:t>
            </a:r>
            <a:r>
              <a:rPr lang="pl-PL" dirty="0"/>
              <a:t> of RBC in </a:t>
            </a:r>
            <a:r>
              <a:rPr lang="pl-PL" dirty="0" err="1"/>
              <a:t>adult</a:t>
            </a:r>
            <a:r>
              <a:rPr lang="pl-PL" dirty="0"/>
              <a:t> 100- 120 </a:t>
            </a:r>
            <a:r>
              <a:rPr lang="pl-PL" dirty="0" err="1"/>
              <a:t>daysand</a:t>
            </a:r>
            <a:r>
              <a:rPr lang="pl-PL" dirty="0"/>
              <a:t> in </a:t>
            </a:r>
            <a:r>
              <a:rPr lang="pl-PL" dirty="0" err="1"/>
              <a:t>infants</a:t>
            </a:r>
            <a:r>
              <a:rPr lang="pl-PL" dirty="0"/>
              <a:t> 60 -80 </a:t>
            </a:r>
            <a:r>
              <a:rPr lang="pl-PL" dirty="0" err="1"/>
              <a:t>days</a:t>
            </a:r>
            <a:endParaRPr lang="pl-PL" dirty="0"/>
          </a:p>
          <a:p>
            <a:pPr marL="0" indent="0">
              <a:buNone/>
            </a:pPr>
            <a:r>
              <a:rPr lang="pl-PL" dirty="0"/>
              <a:t>6. Fluid and </a:t>
            </a:r>
            <a:r>
              <a:rPr lang="pl-PL" dirty="0" err="1"/>
              <a:t>electrolytes</a:t>
            </a:r>
            <a:r>
              <a:rPr lang="pl-PL" dirty="0"/>
              <a:t> – </a:t>
            </a:r>
            <a:r>
              <a:rPr lang="pl-PL" dirty="0" err="1"/>
              <a:t>total</a:t>
            </a:r>
            <a:r>
              <a:rPr lang="pl-PL" dirty="0"/>
              <a:t> body </a:t>
            </a:r>
            <a:r>
              <a:rPr lang="pl-PL" dirty="0" err="1"/>
              <a:t>water</a:t>
            </a:r>
            <a:r>
              <a:rPr lang="pl-PL" dirty="0"/>
              <a:t> in </a:t>
            </a:r>
            <a:r>
              <a:rPr lang="pl-PL" dirty="0" err="1"/>
              <a:t>infants</a:t>
            </a:r>
            <a:r>
              <a:rPr lang="pl-PL" dirty="0"/>
              <a:t> </a:t>
            </a:r>
            <a:r>
              <a:rPr lang="pl-PL" dirty="0" err="1"/>
              <a:t>is</a:t>
            </a:r>
            <a:r>
              <a:rPr lang="pl-PL" dirty="0"/>
              <a:t> 750 ml/kg and in </a:t>
            </a:r>
            <a:r>
              <a:rPr lang="pl-PL" dirty="0" err="1"/>
              <a:t>adults</a:t>
            </a:r>
            <a:r>
              <a:rPr lang="pl-PL" dirty="0"/>
              <a:t>  550 ml/kg body </a:t>
            </a:r>
            <a:r>
              <a:rPr lang="pl-PL" dirty="0" err="1"/>
              <a:t>weight</a:t>
            </a:r>
            <a:r>
              <a:rPr lang="pl-PL" dirty="0"/>
              <a:t>. In </a:t>
            </a:r>
            <a:r>
              <a:rPr lang="pl-PL" dirty="0" err="1"/>
              <a:t>infants</a:t>
            </a:r>
            <a:r>
              <a:rPr lang="pl-PL" dirty="0"/>
              <a:t> </a:t>
            </a:r>
            <a:r>
              <a:rPr lang="pl-PL" dirty="0" err="1"/>
              <a:t>water</a:t>
            </a:r>
            <a:r>
              <a:rPr lang="pl-PL" dirty="0"/>
              <a:t> </a:t>
            </a:r>
            <a:r>
              <a:rPr lang="pl-PL" dirty="0" err="1"/>
              <a:t>constitutes</a:t>
            </a:r>
            <a:r>
              <a:rPr lang="pl-PL" dirty="0"/>
              <a:t> </a:t>
            </a:r>
            <a:r>
              <a:rPr lang="pl-PL" dirty="0" err="1"/>
              <a:t>about</a:t>
            </a:r>
            <a:r>
              <a:rPr lang="pl-PL" dirty="0"/>
              <a:t> 75 – 80 % in </a:t>
            </a:r>
            <a:r>
              <a:rPr lang="pl-PL" dirty="0" err="1"/>
              <a:t>adults</a:t>
            </a:r>
            <a:r>
              <a:rPr lang="pl-PL" dirty="0"/>
              <a:t> 60 %</a:t>
            </a:r>
          </a:p>
        </p:txBody>
      </p:sp>
    </p:spTree>
    <p:extLst>
      <p:ext uri="{BB962C8B-B14F-4D97-AF65-F5344CB8AC3E}">
        <p14:creationId xmlns:p14="http://schemas.microsoft.com/office/powerpoint/2010/main" val="248413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EFFA-C290-3656-338D-B27ED81B60D9}"/>
              </a:ext>
            </a:extLst>
          </p:cNvPr>
          <p:cNvSpPr>
            <a:spLocks noGrp="1"/>
          </p:cNvSpPr>
          <p:nvPr>
            <p:ph type="title"/>
          </p:nvPr>
        </p:nvSpPr>
        <p:spPr/>
        <p:txBody>
          <a:bodyPr/>
          <a:lstStyle/>
          <a:p>
            <a:r>
              <a:rPr lang="pl-PL" dirty="0" err="1"/>
              <a:t>Genitourinary</a:t>
            </a:r>
            <a:r>
              <a:rPr lang="pl-PL" dirty="0"/>
              <a:t> system</a:t>
            </a:r>
          </a:p>
        </p:txBody>
      </p:sp>
      <p:sp>
        <p:nvSpPr>
          <p:cNvPr id="3" name="Content Placeholder 2">
            <a:extLst>
              <a:ext uri="{FF2B5EF4-FFF2-40B4-BE49-F238E27FC236}">
                <a16:creationId xmlns:a16="http://schemas.microsoft.com/office/drawing/2014/main" id="{CEE36536-6B8C-3EAA-5953-B8C3513F6339}"/>
              </a:ext>
            </a:extLst>
          </p:cNvPr>
          <p:cNvSpPr>
            <a:spLocks noGrp="1"/>
          </p:cNvSpPr>
          <p:nvPr>
            <p:ph idx="1"/>
          </p:nvPr>
        </p:nvSpPr>
        <p:spPr>
          <a:xfrm>
            <a:off x="1097280" y="1845734"/>
            <a:ext cx="10058400" cy="4023360"/>
          </a:xfrm>
        </p:spPr>
        <p:txBody>
          <a:bodyPr>
            <a:normAutofit/>
          </a:bodyPr>
          <a:lstStyle/>
          <a:p>
            <a:pPr>
              <a:lnSpc>
                <a:spcPct val="120000"/>
              </a:lnSpc>
            </a:pPr>
            <a:r>
              <a:rPr lang="en-US" sz="2400" dirty="0"/>
              <a:t>In children, the bladder is in the abdominal cavity when empty and full. The bladder is an abdominal organ and is less protected by the pelvis in young children. 6. at age the bladder begins to enter the pelvis major. In puberty the bladder takes its place in adults. It is inside the pelvis minor when the bladder is empty</a:t>
            </a:r>
            <a:r>
              <a:rPr lang="pl-PL" sz="2400" dirty="0"/>
              <a:t>. </a:t>
            </a:r>
            <a:r>
              <a:rPr lang="en-US" sz="2400" dirty="0"/>
              <a:t>Urinary bladder capacity is low and affected by stress in childhood. Urinary bladder capacity in adults is 500 cc maximum and is not affected by stress</a:t>
            </a:r>
            <a:endParaRPr lang="pl-PL" sz="2400" dirty="0"/>
          </a:p>
          <a:p>
            <a:pPr marL="342900" marR="0" lvl="0" indent="-342900" algn="l" rtl="0">
              <a:spcBef>
                <a:spcPts val="640"/>
              </a:spcBef>
              <a:buClr>
                <a:schemeClr val="dk1"/>
              </a:buClr>
              <a:buSzPct val="25000"/>
              <a:buFont typeface="Arial"/>
              <a:buNone/>
            </a:pPr>
            <a:r>
              <a:rPr lang="en" sz="1800" b="0" i="0" u="none" strike="noStrike" cap="none" dirty="0">
                <a:solidFill>
                  <a:schemeClr val="dk1"/>
                </a:solidFill>
                <a:latin typeface="Calibri"/>
                <a:ea typeface="Calibri"/>
                <a:cs typeface="Calibri"/>
                <a:sym typeface="Calibri"/>
              </a:rPr>
              <a:t> </a:t>
            </a:r>
          </a:p>
          <a:p>
            <a:endParaRPr lang="pl-PL" dirty="0"/>
          </a:p>
          <a:p>
            <a:endParaRPr lang="pl-PL" dirty="0"/>
          </a:p>
        </p:txBody>
      </p:sp>
    </p:spTree>
    <p:extLst>
      <p:ext uri="{BB962C8B-B14F-4D97-AF65-F5344CB8AC3E}">
        <p14:creationId xmlns:p14="http://schemas.microsoft.com/office/powerpoint/2010/main" val="304609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551F-DE6A-1B64-DA0C-4172E54653F3}"/>
              </a:ext>
            </a:extLst>
          </p:cNvPr>
          <p:cNvSpPr>
            <a:spLocks noGrp="1"/>
          </p:cNvSpPr>
          <p:nvPr>
            <p:ph type="title"/>
          </p:nvPr>
        </p:nvSpPr>
        <p:spPr/>
        <p:txBody>
          <a:bodyPr/>
          <a:lstStyle/>
          <a:p>
            <a:r>
              <a:rPr lang="pl-PL" dirty="0" err="1"/>
              <a:t>Genitourinary</a:t>
            </a:r>
            <a:r>
              <a:rPr lang="pl-PL" dirty="0"/>
              <a:t> system</a:t>
            </a:r>
          </a:p>
        </p:txBody>
      </p:sp>
      <p:sp>
        <p:nvSpPr>
          <p:cNvPr id="3" name="Content Placeholder 2">
            <a:extLst>
              <a:ext uri="{FF2B5EF4-FFF2-40B4-BE49-F238E27FC236}">
                <a16:creationId xmlns:a16="http://schemas.microsoft.com/office/drawing/2014/main" id="{FDE1336F-B366-183D-5B54-7E47BE405A91}"/>
              </a:ext>
            </a:extLst>
          </p:cNvPr>
          <p:cNvSpPr>
            <a:spLocks noGrp="1"/>
          </p:cNvSpPr>
          <p:nvPr>
            <p:ph idx="1"/>
          </p:nvPr>
        </p:nvSpPr>
        <p:spPr>
          <a:xfrm>
            <a:off x="1097280" y="1845733"/>
            <a:ext cx="10058400" cy="4725663"/>
          </a:xfrm>
        </p:spPr>
        <p:txBody>
          <a:bodyPr>
            <a:normAutofit fontScale="85000" lnSpcReduction="20000"/>
          </a:bodyPr>
          <a:lstStyle/>
          <a:p>
            <a:pPr lvl="0">
              <a:lnSpc>
                <a:spcPct val="120000"/>
              </a:lnSpc>
              <a:spcBef>
                <a:spcPts val="0"/>
              </a:spcBef>
              <a:spcAft>
                <a:spcPts val="0"/>
              </a:spcAft>
              <a:buSzPct val="100000"/>
              <a:buFont typeface="Noto Sans Symbols"/>
            </a:pPr>
            <a:r>
              <a:rPr lang="en" sz="2400" b="1" dirty="0"/>
              <a:t>Renal function in early infancy:</a:t>
            </a:r>
          </a:p>
          <a:p>
            <a:pPr lvl="0" indent="25400">
              <a:lnSpc>
                <a:spcPct val="120000"/>
              </a:lnSpc>
              <a:spcBef>
                <a:spcPts val="560"/>
              </a:spcBef>
              <a:spcAft>
                <a:spcPts val="0"/>
              </a:spcAft>
              <a:buSzPct val="100000"/>
              <a:buFont typeface="Arial"/>
            </a:pPr>
            <a:r>
              <a:rPr lang="en" sz="2400" dirty="0"/>
              <a:t>Glomerular filtration &amp; absorption are low</a:t>
            </a:r>
          </a:p>
          <a:p>
            <a:pPr lvl="0" indent="25400">
              <a:lnSpc>
                <a:spcPct val="120000"/>
              </a:lnSpc>
              <a:spcBef>
                <a:spcPts val="560"/>
              </a:spcBef>
              <a:spcAft>
                <a:spcPts val="0"/>
              </a:spcAft>
              <a:buSzPct val="100000"/>
              <a:buFont typeface="Arial"/>
            </a:pPr>
            <a:r>
              <a:rPr lang="en" sz="2400" dirty="0"/>
              <a:t>Do not reach adult values until 1-2 years of age</a:t>
            </a:r>
          </a:p>
          <a:p>
            <a:pPr lvl="0" indent="0">
              <a:lnSpc>
                <a:spcPct val="120000"/>
              </a:lnSpc>
              <a:spcBef>
                <a:spcPts val="560"/>
              </a:spcBef>
              <a:buClr>
                <a:schemeClr val="dk1"/>
              </a:buClr>
              <a:buSzPct val="25000"/>
              <a:buFont typeface="Arial"/>
              <a:buNone/>
            </a:pPr>
            <a:r>
              <a:rPr lang="en" sz="2400" b="1" dirty="0"/>
              <a:t>-&gt; </a:t>
            </a:r>
            <a:r>
              <a:rPr lang="en" sz="2400" dirty="0"/>
              <a:t>inability to excrete excess water &amp; solutes  </a:t>
            </a:r>
          </a:p>
          <a:p>
            <a:pPr marL="342900" marR="0" lvl="0" indent="-292100" algn="l" rtl="0">
              <a:lnSpc>
                <a:spcPct val="120000"/>
              </a:lnSpc>
              <a:spcBef>
                <a:spcPts val="0"/>
              </a:spcBef>
              <a:spcAft>
                <a:spcPts val="0"/>
              </a:spcAft>
              <a:buClr>
                <a:schemeClr val="dk1"/>
              </a:buClr>
              <a:buSzPct val="100000"/>
              <a:buFont typeface="Arial"/>
              <a:buChar char="•"/>
            </a:pPr>
            <a:r>
              <a:rPr lang="en" sz="2400" b="0" i="0" u="none" strike="noStrike" cap="none" dirty="0">
                <a:solidFill>
                  <a:schemeClr val="dk1"/>
                </a:solidFill>
                <a:ea typeface="Calibri"/>
                <a:cs typeface="Calibri"/>
                <a:sym typeface="Calibri"/>
              </a:rPr>
              <a:t>Urea synthesis &amp; excretion are slower</a:t>
            </a:r>
          </a:p>
          <a:p>
            <a:pPr marL="342900" marR="0" lvl="0" indent="-330200" algn="l" rtl="0">
              <a:lnSpc>
                <a:spcPct val="120000"/>
              </a:lnSpc>
              <a:spcBef>
                <a:spcPts val="520"/>
              </a:spcBef>
              <a:spcAft>
                <a:spcPts val="0"/>
              </a:spcAft>
              <a:buClr>
                <a:schemeClr val="dk1"/>
              </a:buClr>
              <a:buSzPct val="100000"/>
              <a:buNone/>
            </a:pPr>
            <a:r>
              <a:rPr lang="en" sz="2400" b="0" i="0" u="none" strike="noStrike" cap="none" dirty="0">
                <a:solidFill>
                  <a:schemeClr val="dk1"/>
                </a:solidFill>
                <a:ea typeface="Calibri"/>
                <a:cs typeface="Calibri"/>
                <a:sym typeface="Calibri"/>
              </a:rPr>
              <a:t>       - Retain large amount of nitrogen &amp; electrolytes</a:t>
            </a:r>
          </a:p>
          <a:p>
            <a:pPr marL="342900" marR="0" lvl="0" indent="-292100" algn="l" rtl="0">
              <a:lnSpc>
                <a:spcPct val="120000"/>
              </a:lnSpc>
              <a:spcBef>
                <a:spcPts val="640"/>
              </a:spcBef>
              <a:spcAft>
                <a:spcPts val="0"/>
              </a:spcAft>
              <a:buClr>
                <a:schemeClr val="dk1"/>
              </a:buClr>
              <a:buSzPct val="100000"/>
              <a:buFont typeface="Arial"/>
              <a:buChar char="•"/>
            </a:pPr>
            <a:r>
              <a:rPr lang="en" sz="2400" b="0" i="0" u="none" strike="noStrike" cap="none" dirty="0">
                <a:solidFill>
                  <a:schemeClr val="dk1"/>
                </a:solidFill>
                <a:ea typeface="Calibri"/>
                <a:cs typeface="Calibri"/>
                <a:sym typeface="Calibri"/>
              </a:rPr>
              <a:t>Hydrogen ion excretion, acid secretion &amp; bicarbonate levels are lower </a:t>
            </a:r>
          </a:p>
          <a:p>
            <a:pPr marL="342900" marR="0" lvl="0" indent="-292100" algn="l" rtl="0">
              <a:lnSpc>
                <a:spcPct val="120000"/>
              </a:lnSpc>
              <a:spcBef>
                <a:spcPts val="640"/>
              </a:spcBef>
              <a:spcAft>
                <a:spcPts val="0"/>
              </a:spcAft>
              <a:buClr>
                <a:schemeClr val="dk1"/>
              </a:buClr>
              <a:buSzPct val="100000"/>
              <a:buNone/>
            </a:pPr>
            <a:r>
              <a:rPr lang="en" sz="2400" dirty="0"/>
              <a:t>     - </a:t>
            </a:r>
            <a:r>
              <a:rPr lang="en" sz="2400" b="0" i="0" u="none" strike="noStrike" cap="none" dirty="0">
                <a:solidFill>
                  <a:schemeClr val="dk1"/>
                </a:solidFill>
                <a:ea typeface="Calibri"/>
                <a:cs typeface="Calibri"/>
                <a:sym typeface="Calibri"/>
              </a:rPr>
              <a:t>Newborn is prone to develop severe metabolic acidosis</a:t>
            </a:r>
          </a:p>
          <a:p>
            <a:pPr marL="342900" marR="0" lvl="0" indent="-292100" algn="l" rtl="0">
              <a:lnSpc>
                <a:spcPct val="120000"/>
              </a:lnSpc>
              <a:spcBef>
                <a:spcPts val="640"/>
              </a:spcBef>
              <a:spcAft>
                <a:spcPts val="0"/>
              </a:spcAft>
              <a:buClr>
                <a:schemeClr val="dk1"/>
              </a:buClr>
              <a:buSzPct val="100000"/>
              <a:buFont typeface="Arial"/>
              <a:buChar char="•"/>
            </a:pPr>
            <a:r>
              <a:rPr lang="en" sz="2400" b="0" i="0" u="none" strike="noStrike" cap="none" dirty="0">
                <a:solidFill>
                  <a:schemeClr val="dk1"/>
                </a:solidFill>
                <a:ea typeface="Calibri"/>
                <a:cs typeface="Calibri"/>
                <a:sym typeface="Calibri"/>
              </a:rPr>
              <a:t>Kidneys are less able to adapt to  sodium deficiencies &amp; excesses </a:t>
            </a:r>
          </a:p>
          <a:p>
            <a:pPr marL="342900" marR="0" lvl="0" indent="-342900" algn="l" rtl="0">
              <a:lnSpc>
                <a:spcPct val="120000"/>
              </a:lnSpc>
              <a:spcBef>
                <a:spcPts val="640"/>
              </a:spcBef>
              <a:buClr>
                <a:schemeClr val="dk1"/>
              </a:buClr>
              <a:buSzPct val="25000"/>
              <a:buFont typeface="Arial"/>
              <a:buNone/>
            </a:pPr>
            <a:r>
              <a:rPr lang="en" sz="2400" dirty="0"/>
              <a:t>      - </a:t>
            </a:r>
            <a:r>
              <a:rPr lang="en" sz="2400" b="0" i="0" u="none" strike="noStrike" cap="none" dirty="0">
                <a:solidFill>
                  <a:schemeClr val="dk1"/>
                </a:solidFill>
                <a:ea typeface="Calibri"/>
                <a:cs typeface="Calibri"/>
                <a:sym typeface="Calibri"/>
              </a:rPr>
              <a:t>Prone to dehydration &amp; fluid overload</a:t>
            </a:r>
            <a:endParaRPr lang="pl-PL" sz="2400" b="0" i="0" u="none" strike="noStrike" cap="none" dirty="0">
              <a:solidFill>
                <a:schemeClr val="dk1"/>
              </a:solidFill>
              <a:ea typeface="Calibri"/>
              <a:cs typeface="Calibri"/>
              <a:sym typeface="Calibri"/>
            </a:endParaRPr>
          </a:p>
          <a:p>
            <a:pPr marL="342900" marR="0" lvl="0" indent="-292100" algn="l" rtl="0">
              <a:lnSpc>
                <a:spcPct val="120000"/>
              </a:lnSpc>
              <a:spcBef>
                <a:spcPts val="0"/>
              </a:spcBef>
              <a:spcAft>
                <a:spcPts val="0"/>
              </a:spcAft>
              <a:buClr>
                <a:schemeClr val="dk1"/>
              </a:buClr>
              <a:buSzPct val="100000"/>
              <a:buFont typeface="Arial"/>
              <a:buChar char="•"/>
            </a:pPr>
            <a:r>
              <a:rPr lang="en" sz="2400" b="0" i="0" u="none" strike="noStrike" cap="none" dirty="0">
                <a:solidFill>
                  <a:schemeClr val="dk1"/>
                </a:solidFill>
                <a:ea typeface="Calibri"/>
                <a:cs typeface="Calibri"/>
                <a:sym typeface="Calibri"/>
              </a:rPr>
              <a:t>During infancy the bladder is emptied spontaneously </a:t>
            </a:r>
          </a:p>
          <a:p>
            <a:pPr marL="342900" marR="0" lvl="0" indent="-292100" algn="l" rtl="0">
              <a:lnSpc>
                <a:spcPct val="120000"/>
              </a:lnSpc>
              <a:spcBef>
                <a:spcPts val="640"/>
              </a:spcBef>
              <a:buClr>
                <a:schemeClr val="dk1"/>
              </a:buClr>
              <a:buSzPct val="100000"/>
              <a:buFont typeface="Arial"/>
              <a:buChar char="•"/>
            </a:pPr>
            <a:r>
              <a:rPr lang="en" sz="2400" b="0" i="0" u="none" strike="noStrike" cap="none" dirty="0">
                <a:solidFill>
                  <a:schemeClr val="dk1"/>
                </a:solidFill>
                <a:ea typeface="Calibri"/>
                <a:cs typeface="Calibri"/>
                <a:sym typeface="Calibri"/>
              </a:rPr>
              <a:t>Gain control of detrusor &amp; sphincter function by 4 years of age</a:t>
            </a:r>
          </a:p>
          <a:p>
            <a:endParaRPr lang="pl-PL" dirty="0"/>
          </a:p>
        </p:txBody>
      </p:sp>
    </p:spTree>
    <p:extLst>
      <p:ext uri="{BB962C8B-B14F-4D97-AF65-F5344CB8AC3E}">
        <p14:creationId xmlns:p14="http://schemas.microsoft.com/office/powerpoint/2010/main" val="123599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F74F-07A6-7AF3-B93C-5EF6D694715F}"/>
              </a:ext>
            </a:extLst>
          </p:cNvPr>
          <p:cNvSpPr>
            <a:spLocks noGrp="1"/>
          </p:cNvSpPr>
          <p:nvPr>
            <p:ph type="title"/>
          </p:nvPr>
        </p:nvSpPr>
        <p:spPr/>
        <p:txBody>
          <a:bodyPr/>
          <a:lstStyle/>
          <a:p>
            <a:r>
              <a:rPr lang="pl-PL" dirty="0" err="1"/>
              <a:t>Sourses</a:t>
            </a:r>
            <a:endParaRPr lang="pl-PL" dirty="0"/>
          </a:p>
        </p:txBody>
      </p:sp>
      <p:sp>
        <p:nvSpPr>
          <p:cNvPr id="3" name="Content Placeholder 2">
            <a:extLst>
              <a:ext uri="{FF2B5EF4-FFF2-40B4-BE49-F238E27FC236}">
                <a16:creationId xmlns:a16="http://schemas.microsoft.com/office/drawing/2014/main" id="{3236DB85-8C1F-36A5-0834-CDC5888EDD62}"/>
              </a:ext>
            </a:extLst>
          </p:cNvPr>
          <p:cNvSpPr>
            <a:spLocks noGrp="1"/>
          </p:cNvSpPr>
          <p:nvPr>
            <p:ph idx="1"/>
          </p:nvPr>
        </p:nvSpPr>
        <p:spPr/>
        <p:txBody>
          <a:bodyPr/>
          <a:lstStyle/>
          <a:p>
            <a:pPr marL="457200" indent="-457200">
              <a:buFont typeface="+mj-lt"/>
              <a:buAutoNum type="arabicPeriod"/>
            </a:pPr>
            <a:r>
              <a:rPr lang="pl-PL" dirty="0">
                <a:hlinkClick r:id="rId2"/>
              </a:rPr>
              <a:t>https://teachmesurgery.com/cardiothoracic-surgery/general-principles/foetal-vs-adult-circulation/</a:t>
            </a:r>
            <a:endParaRPr lang="pl-PL" dirty="0"/>
          </a:p>
          <a:p>
            <a:pPr marL="457200" indent="-457200">
              <a:buFont typeface="+mj-lt"/>
              <a:buAutoNum type="arabicPeriod"/>
            </a:pPr>
            <a:r>
              <a:rPr lang="pl-PL" dirty="0">
                <a:hlinkClick r:id="rId3"/>
              </a:rPr>
              <a:t>https://www.ncbi.nlm.nih.gov/pmc/articles/PMC6761775/</a:t>
            </a:r>
            <a:endParaRPr lang="pl-PL" dirty="0"/>
          </a:p>
          <a:p>
            <a:pPr marL="457200" indent="-457200">
              <a:buFont typeface="+mj-lt"/>
              <a:buAutoNum type="arabicPeriod"/>
            </a:pPr>
            <a:r>
              <a:rPr lang="pl-PL" dirty="0">
                <a:hlinkClick r:id="rId4"/>
              </a:rPr>
              <a:t>https://ijsrm.net/index.php/ijsrm/article/view/2696/2059</a:t>
            </a:r>
            <a:endParaRPr lang="pl-PL" dirty="0"/>
          </a:p>
          <a:p>
            <a:pPr marL="457200" indent="-457200">
              <a:buFont typeface="+mj-lt"/>
              <a:buAutoNum type="arabicPeriod"/>
            </a:pPr>
            <a:r>
              <a:rPr lang="pl-PL" dirty="0">
                <a:hlinkClick r:id="rId5"/>
              </a:rPr>
              <a:t>https://www.sciencedirect.com/science/article/abs/pii/S0263931913000033</a:t>
            </a:r>
            <a:endParaRPr lang="pl-PL" dirty="0"/>
          </a:p>
          <a:p>
            <a:pPr marL="457200" indent="-457200">
              <a:buFont typeface="+mj-lt"/>
              <a:buAutoNum type="arabicPeriod"/>
            </a:pPr>
            <a:r>
              <a:rPr lang="pl-PL" dirty="0">
                <a:hlinkClick r:id="rId6"/>
              </a:rPr>
              <a:t>https://www.nursingtimes.net/roles/older-people-nurses-roles/anatomy-and-physiology-of-ageing-4-the-renal-system-02-05-2017/</a:t>
            </a:r>
            <a:endParaRPr lang="pl-PL" dirty="0"/>
          </a:p>
          <a:p>
            <a:pPr marL="457200" indent="-457200">
              <a:buFont typeface="+mj-lt"/>
              <a:buAutoNum type="arabicPeriod"/>
            </a:pPr>
            <a:endParaRPr lang="pl-PL" dirty="0"/>
          </a:p>
        </p:txBody>
      </p:sp>
    </p:spTree>
    <p:extLst>
      <p:ext uri="{BB962C8B-B14F-4D97-AF65-F5344CB8AC3E}">
        <p14:creationId xmlns:p14="http://schemas.microsoft.com/office/powerpoint/2010/main" val="421535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BC5E-2739-04BF-1A05-37868D77939A}"/>
              </a:ext>
            </a:extLst>
          </p:cNvPr>
          <p:cNvSpPr>
            <a:spLocks noGrp="1"/>
          </p:cNvSpPr>
          <p:nvPr>
            <p:ph type="title"/>
          </p:nvPr>
        </p:nvSpPr>
        <p:spPr/>
        <p:txBody>
          <a:bodyPr/>
          <a:lstStyle/>
          <a:p>
            <a:r>
              <a:rPr lang="pl-PL" dirty="0" err="1"/>
              <a:t>Clasification</a:t>
            </a:r>
            <a:endParaRPr lang="pl-PL" dirty="0"/>
          </a:p>
        </p:txBody>
      </p:sp>
      <p:sp>
        <p:nvSpPr>
          <p:cNvPr id="3" name="Content Placeholder 2">
            <a:extLst>
              <a:ext uri="{FF2B5EF4-FFF2-40B4-BE49-F238E27FC236}">
                <a16:creationId xmlns:a16="http://schemas.microsoft.com/office/drawing/2014/main" id="{96031CFA-F5A3-75BF-0FAF-5D5B1E2440A4}"/>
              </a:ext>
            </a:extLst>
          </p:cNvPr>
          <p:cNvSpPr>
            <a:spLocks noGrp="1"/>
          </p:cNvSpPr>
          <p:nvPr>
            <p:ph sz="half" idx="1"/>
          </p:nvPr>
        </p:nvSpPr>
        <p:spPr/>
        <p:txBody>
          <a:bodyPr>
            <a:normAutofit/>
          </a:bodyPr>
          <a:lstStyle/>
          <a:p>
            <a:pPr>
              <a:buFont typeface="Arial" panose="020B0604020202020204" pitchFamily="34" charset="0"/>
              <a:buChar char="•"/>
            </a:pPr>
            <a:r>
              <a:rPr lang="pl-PL" sz="2400" dirty="0"/>
              <a:t> </a:t>
            </a:r>
            <a:r>
              <a:rPr lang="en-GB" sz="2400" dirty="0"/>
              <a:t>Anatomic differences</a:t>
            </a:r>
          </a:p>
          <a:p>
            <a:pPr>
              <a:buFont typeface="Arial" panose="020B0604020202020204" pitchFamily="34" charset="0"/>
              <a:buChar char="•"/>
            </a:pPr>
            <a:r>
              <a:rPr lang="pl-PL" sz="2400" dirty="0"/>
              <a:t> </a:t>
            </a:r>
            <a:r>
              <a:rPr lang="en-GB" sz="2400" dirty="0"/>
              <a:t>Physiological and systemic differences</a:t>
            </a:r>
          </a:p>
          <a:p>
            <a:pPr>
              <a:buFont typeface="Arial" panose="020B0604020202020204" pitchFamily="34" charset="0"/>
              <a:buChar char="•"/>
            </a:pPr>
            <a:r>
              <a:rPr lang="pl-PL" sz="2400" dirty="0"/>
              <a:t> </a:t>
            </a:r>
            <a:r>
              <a:rPr lang="en-GB" sz="2400" dirty="0"/>
              <a:t>Pathological changes</a:t>
            </a:r>
          </a:p>
        </p:txBody>
      </p:sp>
      <p:pic>
        <p:nvPicPr>
          <p:cNvPr id="1026" name="Picture 2" descr="From Child to Young Adult, the Brain Changes Its Connections | PLOS Biology">
            <a:extLst>
              <a:ext uri="{FF2B5EF4-FFF2-40B4-BE49-F238E27FC236}">
                <a16:creationId xmlns:a16="http://schemas.microsoft.com/office/drawing/2014/main" id="{535B6A99-4BBA-A260-41CB-55A5B2901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448" y="3108139"/>
            <a:ext cx="3033712" cy="23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032C43-206A-2AC7-2C65-F2AE71C08E1E}"/>
              </a:ext>
            </a:extLst>
          </p:cNvPr>
          <p:cNvSpPr txBox="1"/>
          <p:nvPr/>
        </p:nvSpPr>
        <p:spPr>
          <a:xfrm>
            <a:off x="7136448" y="5730240"/>
            <a:ext cx="2692400" cy="369332"/>
          </a:xfrm>
          <a:prstGeom prst="rect">
            <a:avLst/>
          </a:prstGeom>
          <a:noFill/>
        </p:spPr>
        <p:txBody>
          <a:bodyPr wrap="square" rtlCol="0">
            <a:spAutoFit/>
          </a:bodyPr>
          <a:lstStyle/>
          <a:p>
            <a:r>
              <a:rPr lang="pl-PL" dirty="0" err="1"/>
              <a:t>Graphic</a:t>
            </a:r>
            <a:r>
              <a:rPr lang="pl-PL" dirty="0"/>
              <a:t>: Google </a:t>
            </a:r>
            <a:r>
              <a:rPr lang="pl-PL" dirty="0" err="1"/>
              <a:t>graphic</a:t>
            </a:r>
            <a:endParaRPr lang="pl-PL" dirty="0"/>
          </a:p>
        </p:txBody>
      </p:sp>
    </p:spTree>
    <p:extLst>
      <p:ext uri="{BB962C8B-B14F-4D97-AF65-F5344CB8AC3E}">
        <p14:creationId xmlns:p14="http://schemas.microsoft.com/office/powerpoint/2010/main" val="125068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0220-8120-EBFF-6F3C-F7213F1AF9B2}"/>
              </a:ext>
            </a:extLst>
          </p:cNvPr>
          <p:cNvSpPr>
            <a:spLocks noGrp="1"/>
          </p:cNvSpPr>
          <p:nvPr>
            <p:ph type="title"/>
          </p:nvPr>
        </p:nvSpPr>
        <p:spPr/>
        <p:txBody>
          <a:bodyPr/>
          <a:lstStyle/>
          <a:p>
            <a:r>
              <a:rPr lang="en-GB" dirty="0"/>
              <a:t>Musculoskeletal</a:t>
            </a:r>
            <a:r>
              <a:rPr lang="pl-PL" dirty="0"/>
              <a:t> system</a:t>
            </a:r>
          </a:p>
        </p:txBody>
      </p:sp>
      <p:sp>
        <p:nvSpPr>
          <p:cNvPr id="3" name="Content Placeholder 2">
            <a:extLst>
              <a:ext uri="{FF2B5EF4-FFF2-40B4-BE49-F238E27FC236}">
                <a16:creationId xmlns:a16="http://schemas.microsoft.com/office/drawing/2014/main" id="{EFD83A53-0FBD-0FBF-7E4F-BBF048E7356B}"/>
              </a:ext>
            </a:extLst>
          </p:cNvPr>
          <p:cNvSpPr>
            <a:spLocks noGrp="1"/>
          </p:cNvSpPr>
          <p:nvPr>
            <p:ph idx="1"/>
          </p:nvPr>
        </p:nvSpPr>
        <p:spPr>
          <a:xfrm>
            <a:off x="274320" y="1845734"/>
            <a:ext cx="11551920" cy="4069874"/>
          </a:xfrm>
        </p:spPr>
        <p:txBody>
          <a:bodyPr>
            <a:noAutofit/>
          </a:bodyPr>
          <a:lstStyle/>
          <a:p>
            <a:pPr>
              <a:lnSpc>
                <a:spcPct val="100000"/>
              </a:lnSpc>
              <a:buFont typeface="Arial" panose="020B0604020202020204" pitchFamily="34" charset="0"/>
              <a:buChar char="•"/>
            </a:pPr>
            <a:r>
              <a:rPr lang="pl-PL" sz="2400" dirty="0"/>
              <a:t> </a:t>
            </a:r>
            <a:r>
              <a:rPr lang="en-US" sz="2400" dirty="0"/>
              <a:t>size of a child’s body, the head is </a:t>
            </a:r>
            <a:r>
              <a:rPr lang="en-US" sz="2400" b="1" dirty="0"/>
              <a:t>large</a:t>
            </a:r>
            <a:r>
              <a:rPr lang="en-US" sz="2400" dirty="0"/>
              <a:t> and heavy, balanced on a neck poorly supported by weak muscles and ligaments,</a:t>
            </a:r>
            <a:r>
              <a:rPr lang="pl-PL" sz="2400" dirty="0"/>
              <a:t> </a:t>
            </a:r>
            <a:r>
              <a:rPr lang="en-US" sz="2400" dirty="0"/>
              <a:t>The normal skull is approximately</a:t>
            </a:r>
            <a:r>
              <a:rPr lang="pl-PL" sz="2400" dirty="0"/>
              <a:t> </a:t>
            </a:r>
            <a:r>
              <a:rPr lang="en-US" sz="2400" dirty="0"/>
              <a:t>circular in cross-section, whereas many premature skulls develop</a:t>
            </a:r>
            <a:r>
              <a:rPr lang="pl-PL" sz="2400" dirty="0"/>
              <a:t> </a:t>
            </a:r>
            <a:r>
              <a:rPr lang="en-US" sz="2400" dirty="0"/>
              <a:t>elliptical cross-sections. This can mean that measurements of</a:t>
            </a:r>
            <a:r>
              <a:rPr lang="pl-PL" sz="2400" dirty="0"/>
              <a:t> </a:t>
            </a:r>
            <a:r>
              <a:rPr lang="en-US" sz="2400" dirty="0"/>
              <a:t>head circumference, used as a surrogate for brain volume, may</a:t>
            </a:r>
            <a:r>
              <a:rPr lang="pl-PL" sz="2400" dirty="0"/>
              <a:t> </a:t>
            </a:r>
            <a:r>
              <a:rPr lang="en-US" sz="2400" dirty="0"/>
              <a:t>overestimate volume. Head circumference is serially measured,</a:t>
            </a:r>
            <a:r>
              <a:rPr lang="pl-PL" sz="2400" dirty="0"/>
              <a:t> </a:t>
            </a:r>
            <a:r>
              <a:rPr lang="en-US" sz="2400" dirty="0"/>
              <a:t>as an abnormally enlarging head could indicate the development</a:t>
            </a:r>
            <a:r>
              <a:rPr lang="pl-PL" sz="2400" dirty="0"/>
              <a:t> </a:t>
            </a:r>
            <a:r>
              <a:rPr lang="en-US" sz="2400" dirty="0"/>
              <a:t>of hydrocephalous . Poor head </a:t>
            </a:r>
            <a:r>
              <a:rPr lang="en-US" sz="2400" dirty="0" err="1"/>
              <a:t>growthmay</a:t>
            </a:r>
            <a:r>
              <a:rPr lang="en-US" sz="2400" dirty="0"/>
              <a:t> indicate poor nutrition or neurological impairment.</a:t>
            </a:r>
          </a:p>
          <a:p>
            <a:pPr>
              <a:lnSpc>
                <a:spcPct val="100000"/>
              </a:lnSpc>
              <a:buFont typeface="Arial" panose="020B0604020202020204" pitchFamily="34" charset="0"/>
              <a:buChar char="•"/>
            </a:pPr>
            <a:r>
              <a:rPr lang="pl-PL" sz="2400" dirty="0"/>
              <a:t> t</a:t>
            </a:r>
            <a:r>
              <a:rPr lang="en-US" sz="2400" dirty="0"/>
              <a:t>he bones of all children have an </a:t>
            </a:r>
            <a:r>
              <a:rPr lang="en-US" sz="2400" b="1" dirty="0"/>
              <a:t>important </a:t>
            </a:r>
            <a:r>
              <a:rPr lang="en-US" sz="2400" b="1" dirty="0" err="1"/>
              <a:t>haematopoietic</a:t>
            </a:r>
            <a:r>
              <a:rPr lang="pl-PL" sz="2400" b="1" dirty="0"/>
              <a:t> </a:t>
            </a:r>
            <a:r>
              <a:rPr lang="en-US" sz="2400" b="1" dirty="0"/>
              <a:t>function</a:t>
            </a:r>
            <a:r>
              <a:rPr lang="en-US" sz="2400" dirty="0"/>
              <a:t>, which in </a:t>
            </a:r>
            <a:r>
              <a:rPr lang="en-US" sz="2400" b="1" dirty="0"/>
              <a:t>adults is limited </a:t>
            </a:r>
            <a:r>
              <a:rPr lang="en-US" sz="2400" dirty="0"/>
              <a:t>to the red marrow of the ribs,</a:t>
            </a:r>
            <a:r>
              <a:rPr lang="pl-PL" sz="2400" dirty="0"/>
              <a:t> </a:t>
            </a:r>
            <a:r>
              <a:rPr lang="en-US" sz="2400" dirty="0"/>
              <a:t>sternum, vertebrae and proximal ends of the humerus and femur.</a:t>
            </a:r>
            <a:endParaRPr lang="pl-PL" sz="2400" dirty="0"/>
          </a:p>
          <a:p>
            <a:pPr>
              <a:lnSpc>
                <a:spcPct val="100000"/>
              </a:lnSpc>
              <a:buFont typeface="Arial" panose="020B0604020202020204" pitchFamily="34" charset="0"/>
              <a:buChar char="•"/>
            </a:pPr>
            <a:r>
              <a:rPr lang="pl-PL" sz="2400" dirty="0"/>
              <a:t>b</a:t>
            </a:r>
            <a:r>
              <a:rPr lang="en-US" sz="2400" dirty="0" err="1"/>
              <a:t>iomechanical</a:t>
            </a:r>
            <a:r>
              <a:rPr lang="en-US" sz="2400" dirty="0"/>
              <a:t> maturation of the spine is a progressive process that only starts to resemble the adult spine after age 8–9 years old</a:t>
            </a:r>
            <a:r>
              <a:rPr lang="pl-PL" sz="2400" dirty="0"/>
              <a:t>,</a:t>
            </a:r>
          </a:p>
        </p:txBody>
      </p:sp>
    </p:spTree>
    <p:extLst>
      <p:ext uri="{BB962C8B-B14F-4D97-AF65-F5344CB8AC3E}">
        <p14:creationId xmlns:p14="http://schemas.microsoft.com/office/powerpoint/2010/main" val="187254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F8CF-3554-BB71-C4DF-EBE9D49FD037}"/>
              </a:ext>
            </a:extLst>
          </p:cNvPr>
          <p:cNvSpPr>
            <a:spLocks noGrp="1"/>
          </p:cNvSpPr>
          <p:nvPr>
            <p:ph type="title"/>
          </p:nvPr>
        </p:nvSpPr>
        <p:spPr/>
        <p:txBody>
          <a:bodyPr/>
          <a:lstStyle/>
          <a:p>
            <a:r>
              <a:rPr lang="en-GB" dirty="0"/>
              <a:t>Musculoskeletal</a:t>
            </a:r>
            <a:r>
              <a:rPr lang="pl-PL" dirty="0"/>
              <a:t> system</a:t>
            </a:r>
          </a:p>
        </p:txBody>
      </p:sp>
      <p:sp>
        <p:nvSpPr>
          <p:cNvPr id="3" name="Content Placeholder 2">
            <a:extLst>
              <a:ext uri="{FF2B5EF4-FFF2-40B4-BE49-F238E27FC236}">
                <a16:creationId xmlns:a16="http://schemas.microsoft.com/office/drawing/2014/main" id="{ABDAE60F-92AF-7CBF-7547-37211F1B8387}"/>
              </a:ext>
            </a:extLst>
          </p:cNvPr>
          <p:cNvSpPr>
            <a:spLocks noGrp="1"/>
          </p:cNvSpPr>
          <p:nvPr>
            <p:ph idx="1"/>
          </p:nvPr>
        </p:nvSpPr>
        <p:spPr>
          <a:xfrm>
            <a:off x="502920" y="1845734"/>
            <a:ext cx="11506200" cy="4844626"/>
          </a:xfrm>
        </p:spPr>
        <p:txBody>
          <a:bodyPr>
            <a:normAutofit/>
          </a:bodyPr>
          <a:lstStyle/>
          <a:p>
            <a:pPr>
              <a:lnSpc>
                <a:spcPct val="100000"/>
              </a:lnSpc>
              <a:buFont typeface="Arial" panose="020B0604020202020204" pitchFamily="34" charset="0"/>
              <a:buChar char="•"/>
            </a:pPr>
            <a:r>
              <a:rPr lang="pl-PL" sz="2400" dirty="0"/>
              <a:t> </a:t>
            </a:r>
            <a:r>
              <a:rPr lang="en-US" sz="2400" b="1" dirty="0"/>
              <a:t>Fontanelles</a:t>
            </a:r>
            <a:r>
              <a:rPr lang="pl-PL" sz="2400" dirty="0"/>
              <a:t> </a:t>
            </a:r>
            <a:r>
              <a:rPr lang="pl-PL" sz="2400" dirty="0" err="1"/>
              <a:t>is</a:t>
            </a:r>
            <a:r>
              <a:rPr lang="pl-PL" sz="2400" dirty="0"/>
              <a:t> the </a:t>
            </a:r>
            <a:r>
              <a:rPr lang="pl-PL" sz="2400" dirty="0" err="1"/>
              <a:t>junction</a:t>
            </a:r>
            <a:r>
              <a:rPr lang="pl-PL" sz="2400" dirty="0"/>
              <a:t> </a:t>
            </a:r>
            <a:r>
              <a:rPr lang="en-US" sz="2400" dirty="0"/>
              <a:t>between the </a:t>
            </a:r>
            <a:r>
              <a:rPr lang="en-US" sz="2400" dirty="0" err="1"/>
              <a:t>calvarial</a:t>
            </a:r>
            <a:r>
              <a:rPr lang="en-US" sz="2400" dirty="0"/>
              <a:t> bone</a:t>
            </a:r>
            <a:r>
              <a:rPr lang="pl-PL" sz="2400" dirty="0"/>
              <a:t>n , o</a:t>
            </a:r>
            <a:r>
              <a:rPr lang="en-US" sz="2400" dirty="0" err="1"/>
              <a:t>ssification</a:t>
            </a:r>
            <a:r>
              <a:rPr lang="en-US" sz="2400" dirty="0"/>
              <a:t> has not reached the suture lines of the skull at birth</a:t>
            </a:r>
            <a:r>
              <a:rPr lang="pl-PL" sz="2400" dirty="0"/>
              <a:t> </a:t>
            </a:r>
            <a:r>
              <a:rPr lang="en-US" sz="2400" dirty="0"/>
              <a:t>. During parturition the </a:t>
            </a:r>
            <a:r>
              <a:rPr lang="en-US" sz="2400" dirty="0" err="1"/>
              <a:t>calvarial</a:t>
            </a:r>
            <a:r>
              <a:rPr lang="en-US" sz="2400" dirty="0"/>
              <a:t> bones of the neurocranium</a:t>
            </a:r>
            <a:r>
              <a:rPr lang="pl-PL" sz="2400" dirty="0"/>
              <a:t> </a:t>
            </a:r>
            <a:r>
              <a:rPr lang="en-US" sz="2400" dirty="0"/>
              <a:t>are displaced and may even overlap at the suture lines to allow</a:t>
            </a:r>
            <a:r>
              <a:rPr lang="pl-PL" sz="2400" dirty="0"/>
              <a:t> </a:t>
            </a:r>
            <a:r>
              <a:rPr lang="en-US" sz="2400" dirty="0"/>
              <a:t>passage of the head through the birth canal</a:t>
            </a:r>
            <a:r>
              <a:rPr lang="pl-PL" sz="2400" dirty="0"/>
              <a:t>.</a:t>
            </a:r>
          </a:p>
          <a:p>
            <a:pPr>
              <a:lnSpc>
                <a:spcPct val="100000"/>
              </a:lnSpc>
              <a:buFont typeface="Arial" panose="020B0604020202020204" pitchFamily="34" charset="0"/>
              <a:buChar char="•"/>
            </a:pPr>
            <a:r>
              <a:rPr lang="pl-PL" sz="2400" dirty="0"/>
              <a:t> </a:t>
            </a:r>
            <a:r>
              <a:rPr lang="en-US" sz="2400" b="1" dirty="0"/>
              <a:t>Upper limbs </a:t>
            </a:r>
            <a:r>
              <a:rPr lang="pl-PL" sz="2400" dirty="0"/>
              <a:t>- </a:t>
            </a:r>
            <a:r>
              <a:rPr lang="en-US" sz="2400" dirty="0"/>
              <a:t> are well developed and long compared to the neonatal lower limbs. The elbow is unable to fully extend at birth by about 15. The neonate has a relatively strong grasp reflex and is able to support its own weight within the first days of life.</a:t>
            </a:r>
            <a:endParaRPr lang="pl-PL" sz="2400" dirty="0"/>
          </a:p>
          <a:p>
            <a:pPr>
              <a:lnSpc>
                <a:spcPct val="100000"/>
              </a:lnSpc>
              <a:buFont typeface="Arial" panose="020B0604020202020204" pitchFamily="34" charset="0"/>
              <a:buChar char="•"/>
            </a:pPr>
            <a:r>
              <a:rPr lang="en-US" sz="2400" dirty="0"/>
              <a:t> </a:t>
            </a:r>
            <a:r>
              <a:rPr lang="en-US" sz="2400" b="1" dirty="0"/>
              <a:t>Lower limbs</a:t>
            </a:r>
            <a:r>
              <a:rPr lang="pl-PL" sz="2400" b="1" dirty="0"/>
              <a:t> </a:t>
            </a:r>
            <a:r>
              <a:rPr lang="pl-PL" sz="2400" dirty="0"/>
              <a:t>-</a:t>
            </a:r>
            <a:r>
              <a:rPr lang="en-US" sz="2400" dirty="0"/>
              <a:t>are under-developed and remain in a flexed and abducted position in the neonate. They appear bowed due to the relative immaturity of the medial head of gastrocnemius compared with the lateral. The general musculature for walking is also not well developed at this stage, giving a rather flat appearance to the buttocks.</a:t>
            </a:r>
            <a:endParaRPr lang="pl-PL" sz="2400" dirty="0"/>
          </a:p>
        </p:txBody>
      </p:sp>
    </p:spTree>
    <p:extLst>
      <p:ext uri="{BB962C8B-B14F-4D97-AF65-F5344CB8AC3E}">
        <p14:creationId xmlns:p14="http://schemas.microsoft.com/office/powerpoint/2010/main" val="25566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4001-C8B0-EA33-D6EC-C371F0558BDA}"/>
              </a:ext>
            </a:extLst>
          </p:cNvPr>
          <p:cNvSpPr>
            <a:spLocks noGrp="1"/>
          </p:cNvSpPr>
          <p:nvPr>
            <p:ph type="title"/>
          </p:nvPr>
        </p:nvSpPr>
        <p:spPr/>
        <p:txBody>
          <a:bodyPr/>
          <a:lstStyle/>
          <a:p>
            <a:r>
              <a:rPr lang="pl-PL" dirty="0"/>
              <a:t>Skin</a:t>
            </a:r>
          </a:p>
        </p:txBody>
      </p:sp>
      <p:sp>
        <p:nvSpPr>
          <p:cNvPr id="3" name="Content Placeholder 2">
            <a:extLst>
              <a:ext uri="{FF2B5EF4-FFF2-40B4-BE49-F238E27FC236}">
                <a16:creationId xmlns:a16="http://schemas.microsoft.com/office/drawing/2014/main" id="{2964FA9E-B5A6-24CF-A15C-5B64F95CAFDB}"/>
              </a:ext>
            </a:extLst>
          </p:cNvPr>
          <p:cNvSpPr>
            <a:spLocks noGrp="1"/>
          </p:cNvSpPr>
          <p:nvPr>
            <p:ph idx="1"/>
          </p:nvPr>
        </p:nvSpPr>
        <p:spPr/>
        <p:txBody>
          <a:bodyPr/>
          <a:lstStyle/>
          <a:p>
            <a:pPr>
              <a:lnSpc>
                <a:spcPct val="150000"/>
              </a:lnSpc>
              <a:buFont typeface="Wingdings" panose="05000000000000000000" pitchFamily="2" charset="2"/>
              <a:buChar char="§"/>
            </a:pPr>
            <a:r>
              <a:rPr lang="pl-PL" dirty="0"/>
              <a:t> </a:t>
            </a:r>
            <a:r>
              <a:rPr lang="en-US" sz="2400" dirty="0"/>
              <a:t>infant </a:t>
            </a:r>
            <a:r>
              <a:rPr lang="en-US" sz="2400" dirty="0" err="1"/>
              <a:t>subcutaneus</a:t>
            </a:r>
            <a:r>
              <a:rPr lang="en-US" sz="2400" dirty="0"/>
              <a:t> tissue is 30%, and infant epidermis 20% thinner than in adults</a:t>
            </a:r>
            <a:r>
              <a:rPr lang="pl-PL" sz="2400" dirty="0"/>
              <a:t>,</a:t>
            </a:r>
          </a:p>
          <a:p>
            <a:pPr>
              <a:lnSpc>
                <a:spcPct val="150000"/>
              </a:lnSpc>
              <a:buFont typeface="Wingdings" panose="05000000000000000000" pitchFamily="2" charset="2"/>
              <a:buChar char="§"/>
            </a:pPr>
            <a:r>
              <a:rPr lang="pl-PL" sz="2400" dirty="0"/>
              <a:t> </a:t>
            </a:r>
            <a:r>
              <a:rPr lang="en-US" sz="2400" dirty="0"/>
              <a:t>baby's body surface to volume/weight ratio is higher than that of adults, </a:t>
            </a:r>
            <a:endParaRPr lang="pl-PL" sz="2400" dirty="0"/>
          </a:p>
          <a:p>
            <a:pPr>
              <a:lnSpc>
                <a:spcPct val="150000"/>
              </a:lnSpc>
              <a:buFont typeface="Wingdings" panose="05000000000000000000" pitchFamily="2" charset="2"/>
              <a:buChar char="§"/>
            </a:pPr>
            <a:r>
              <a:rPr lang="pl-PL" sz="2400" dirty="0"/>
              <a:t> f</a:t>
            </a:r>
            <a:r>
              <a:rPr lang="en-US" sz="2400" dirty="0"/>
              <a:t>at tissue is higher in infants and less in adults</a:t>
            </a:r>
            <a:r>
              <a:rPr lang="pl-PL" sz="2400" dirty="0"/>
              <a:t>, f</a:t>
            </a:r>
            <a:r>
              <a:rPr lang="en-US" sz="2400" dirty="0"/>
              <a:t>at mass as a proportion of body weight is also </a:t>
            </a:r>
            <a:r>
              <a:rPr lang="pl-PL" sz="2400" dirty="0"/>
              <a:t>  </a:t>
            </a:r>
            <a:r>
              <a:rPr lang="en-US" sz="2400" dirty="0"/>
              <a:t>higher in infants</a:t>
            </a:r>
            <a:r>
              <a:rPr lang="pl-PL" sz="2400" dirty="0"/>
              <a:t>,</a:t>
            </a:r>
          </a:p>
          <a:p>
            <a:pPr>
              <a:lnSpc>
                <a:spcPct val="150000"/>
              </a:lnSpc>
              <a:buFont typeface="Wingdings" panose="05000000000000000000" pitchFamily="2" charset="2"/>
              <a:buChar char="§"/>
            </a:pPr>
            <a:r>
              <a:rPr lang="pl-PL" sz="2400" dirty="0"/>
              <a:t> n</a:t>
            </a:r>
            <a:r>
              <a:rPr lang="en-US" sz="2400" dirty="0"/>
              <a:t>ails are soft and thin in childhood, hard and thick in adults</a:t>
            </a:r>
            <a:r>
              <a:rPr lang="pl-PL" sz="2400" dirty="0"/>
              <a:t>;</a:t>
            </a:r>
          </a:p>
        </p:txBody>
      </p:sp>
    </p:spTree>
    <p:extLst>
      <p:ext uri="{BB962C8B-B14F-4D97-AF65-F5344CB8AC3E}">
        <p14:creationId xmlns:p14="http://schemas.microsoft.com/office/powerpoint/2010/main" val="174398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0BCD-707C-F3B6-C186-DBBCD4ADC484}"/>
              </a:ext>
            </a:extLst>
          </p:cNvPr>
          <p:cNvSpPr>
            <a:spLocks noGrp="1"/>
          </p:cNvSpPr>
          <p:nvPr>
            <p:ph type="title"/>
          </p:nvPr>
        </p:nvSpPr>
        <p:spPr/>
        <p:txBody>
          <a:bodyPr/>
          <a:lstStyle/>
          <a:p>
            <a:r>
              <a:rPr lang="en-GB" dirty="0"/>
              <a:t>Cardiovascular system - adult</a:t>
            </a:r>
          </a:p>
        </p:txBody>
      </p:sp>
      <p:sp>
        <p:nvSpPr>
          <p:cNvPr id="3" name="Content Placeholder 2">
            <a:extLst>
              <a:ext uri="{FF2B5EF4-FFF2-40B4-BE49-F238E27FC236}">
                <a16:creationId xmlns:a16="http://schemas.microsoft.com/office/drawing/2014/main" id="{90DAA61E-BB2F-6640-0BAC-E4B6A0ADF044}"/>
              </a:ext>
            </a:extLst>
          </p:cNvPr>
          <p:cNvSpPr>
            <a:spLocks noGrp="1"/>
          </p:cNvSpPr>
          <p:nvPr>
            <p:ph idx="1"/>
          </p:nvPr>
        </p:nvSpPr>
        <p:spPr>
          <a:xfrm>
            <a:off x="1097280" y="1845734"/>
            <a:ext cx="10058400" cy="4600786"/>
          </a:xfrm>
        </p:spPr>
        <p:txBody>
          <a:bodyPr>
            <a:noAutofit/>
          </a:bodyPr>
          <a:lstStyle/>
          <a:p>
            <a:pPr>
              <a:buFont typeface="Arial" panose="020B0604020202020204" pitchFamily="34" charset="0"/>
              <a:buChar char="•"/>
            </a:pPr>
            <a:r>
              <a:rPr lang="en-GB" sz="2800" dirty="0"/>
              <a:t> </a:t>
            </a:r>
            <a:r>
              <a:rPr lang="en-GB" sz="2400" dirty="0"/>
              <a:t>average 5 litres of blood  - 8 % of body weight,</a:t>
            </a:r>
          </a:p>
          <a:p>
            <a:pPr>
              <a:buFont typeface="Arial" panose="020B0604020202020204" pitchFamily="34" charset="0"/>
              <a:buChar char="•"/>
            </a:pPr>
            <a:r>
              <a:rPr lang="pl-PL" sz="2400" dirty="0"/>
              <a:t> c</a:t>
            </a:r>
            <a:r>
              <a:rPr lang="en-GB" sz="2400" dirty="0" err="1"/>
              <a:t>ardiac</a:t>
            </a:r>
            <a:r>
              <a:rPr lang="en-GB" sz="2400" dirty="0"/>
              <a:t> output is approximately 5 litres/min,</a:t>
            </a:r>
          </a:p>
          <a:p>
            <a:pPr>
              <a:buFont typeface="Arial" panose="020B0604020202020204" pitchFamily="34" charset="0"/>
              <a:buChar char="•"/>
            </a:pPr>
            <a:r>
              <a:rPr lang="en-GB" sz="2400" dirty="0"/>
              <a:t> 80 % of circulation volume is  in the systemic veins, right side of the heart, pulmonary circulation</a:t>
            </a:r>
          </a:p>
          <a:p>
            <a:pPr>
              <a:buFont typeface="Arial" panose="020B0604020202020204" pitchFamily="34" charset="0"/>
              <a:buChar char="•"/>
            </a:pPr>
            <a:r>
              <a:rPr lang="en-GB" sz="2400" dirty="0"/>
              <a:t> deoxygenated blood returns to right atrium via the vena </a:t>
            </a:r>
            <a:r>
              <a:rPr lang="en-GB" sz="2400" dirty="0" err="1"/>
              <a:t>cavae</a:t>
            </a:r>
            <a:r>
              <a:rPr lang="en-GB" sz="2400" dirty="0"/>
              <a:t>, after pass through the right ventricle, the entire cardiac output passes via pulmonary arteries to the lungs, where </a:t>
            </a:r>
            <a:r>
              <a:rPr lang="pl-PL" sz="2400" dirty="0" err="1"/>
              <a:t>is</a:t>
            </a:r>
            <a:r>
              <a:rPr lang="pl-PL" sz="2400" dirty="0"/>
              <a:t> </a:t>
            </a:r>
            <a:r>
              <a:rPr lang="pl-PL" sz="2400" dirty="0" err="1"/>
              <a:t>gas</a:t>
            </a:r>
            <a:r>
              <a:rPr lang="pl-PL" sz="2400" dirty="0"/>
              <a:t> exchange </a:t>
            </a:r>
            <a:r>
              <a:rPr lang="pl-PL" sz="2400" dirty="0" err="1"/>
              <a:t>performed</a:t>
            </a:r>
            <a:r>
              <a:rPr lang="en-GB" sz="2400" dirty="0"/>
              <a:t>. Oxygenated blood returns via the pulmonary veins to the left ventricle and allows entire cardiac output to enter the systemic circulation via the aorta</a:t>
            </a:r>
            <a:r>
              <a:rPr lang="pl-PL" sz="2400" dirty="0"/>
              <a:t>;</a:t>
            </a:r>
            <a:endParaRPr lang="en-GB" sz="2400" dirty="0"/>
          </a:p>
        </p:txBody>
      </p:sp>
    </p:spTree>
    <p:extLst>
      <p:ext uri="{BB962C8B-B14F-4D97-AF65-F5344CB8AC3E}">
        <p14:creationId xmlns:p14="http://schemas.microsoft.com/office/powerpoint/2010/main" val="6597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A2C0-8B78-0D06-06A6-E8855749BFE2}"/>
              </a:ext>
            </a:extLst>
          </p:cNvPr>
          <p:cNvSpPr>
            <a:spLocks noGrp="1"/>
          </p:cNvSpPr>
          <p:nvPr>
            <p:ph type="title"/>
          </p:nvPr>
        </p:nvSpPr>
        <p:spPr/>
        <p:txBody>
          <a:bodyPr/>
          <a:lstStyle/>
          <a:p>
            <a:r>
              <a:rPr lang="en-GB" dirty="0"/>
              <a:t>Cardiovascular system -</a:t>
            </a:r>
            <a:r>
              <a:rPr lang="pl-PL" dirty="0"/>
              <a:t> </a:t>
            </a:r>
            <a:r>
              <a:rPr lang="pl-PL" dirty="0" err="1"/>
              <a:t>featus</a:t>
            </a:r>
            <a:endParaRPr lang="pl-PL" dirty="0"/>
          </a:p>
        </p:txBody>
      </p:sp>
      <p:sp>
        <p:nvSpPr>
          <p:cNvPr id="3" name="Content Placeholder 2">
            <a:extLst>
              <a:ext uri="{FF2B5EF4-FFF2-40B4-BE49-F238E27FC236}">
                <a16:creationId xmlns:a16="http://schemas.microsoft.com/office/drawing/2014/main" id="{338A4F1A-FC64-4B73-A60D-5B002464C14E}"/>
              </a:ext>
            </a:extLst>
          </p:cNvPr>
          <p:cNvSpPr>
            <a:spLocks noGrp="1"/>
          </p:cNvSpPr>
          <p:nvPr>
            <p:ph idx="1"/>
          </p:nvPr>
        </p:nvSpPr>
        <p:spPr>
          <a:xfrm>
            <a:off x="1097280" y="1845734"/>
            <a:ext cx="10058400" cy="4433146"/>
          </a:xfrm>
        </p:spPr>
        <p:txBody>
          <a:bodyPr>
            <a:normAutofit/>
          </a:bodyPr>
          <a:lstStyle/>
          <a:p>
            <a:pPr>
              <a:buFont typeface="Arial" panose="020B0604020202020204" pitchFamily="34" charset="0"/>
              <a:buChar char="•"/>
            </a:pPr>
            <a:r>
              <a:rPr lang="pl-PL" sz="2800" dirty="0"/>
              <a:t> </a:t>
            </a:r>
            <a:r>
              <a:rPr lang="en-GB" sz="2400" dirty="0"/>
              <a:t>gas exchange is provided by the placenta,</a:t>
            </a:r>
          </a:p>
          <a:p>
            <a:pPr>
              <a:buFont typeface="Arial" panose="020B0604020202020204" pitchFamily="34" charset="0"/>
              <a:buChar char="•"/>
            </a:pPr>
            <a:r>
              <a:rPr lang="en-GB" sz="2400" dirty="0"/>
              <a:t> „duct dependent”,</a:t>
            </a:r>
          </a:p>
          <a:p>
            <a:pPr>
              <a:buFont typeface="Arial" panose="020B0604020202020204" pitchFamily="34" charset="0"/>
              <a:buChar char="•"/>
            </a:pPr>
            <a:r>
              <a:rPr lang="en-GB" sz="2400" dirty="0"/>
              <a:t> adaptations</a:t>
            </a:r>
            <a:r>
              <a:rPr lang="pl-PL" sz="2400" dirty="0"/>
              <a:t>:</a:t>
            </a:r>
            <a:endParaRPr lang="en-GB" sz="2400" dirty="0"/>
          </a:p>
          <a:p>
            <a:pPr marL="0" indent="0">
              <a:buNone/>
            </a:pPr>
            <a:r>
              <a:rPr lang="en-GB" sz="2400" dirty="0"/>
              <a:t>- 2 umbilical arteries,</a:t>
            </a:r>
          </a:p>
          <a:p>
            <a:pPr marL="0" indent="0">
              <a:buNone/>
            </a:pPr>
            <a:r>
              <a:rPr lang="en-GB" sz="2400" dirty="0"/>
              <a:t>- umbilical vein,</a:t>
            </a:r>
          </a:p>
          <a:p>
            <a:pPr marL="0" indent="0">
              <a:buNone/>
            </a:pPr>
            <a:r>
              <a:rPr lang="en-GB" sz="2400" dirty="0"/>
              <a:t>- ductus venosus – in the liver</a:t>
            </a:r>
          </a:p>
          <a:p>
            <a:pPr marL="0" indent="0">
              <a:buNone/>
            </a:pPr>
            <a:r>
              <a:rPr lang="en-GB" sz="2400" dirty="0"/>
              <a:t>- foramen </a:t>
            </a:r>
            <a:r>
              <a:rPr lang="en-GB" sz="2400" dirty="0" err="1"/>
              <a:t>ovale</a:t>
            </a:r>
            <a:r>
              <a:rPr lang="en-GB" sz="2400" dirty="0"/>
              <a:t> – located between right and left atrium</a:t>
            </a:r>
          </a:p>
          <a:p>
            <a:pPr marL="0" indent="0">
              <a:buNone/>
            </a:pPr>
            <a:r>
              <a:rPr lang="en-GB" sz="2400" dirty="0"/>
              <a:t>- </a:t>
            </a:r>
            <a:r>
              <a:rPr lang="en-GB" sz="2400" dirty="0" err="1"/>
              <a:t>doctus</a:t>
            </a:r>
            <a:r>
              <a:rPr lang="en-GB" sz="2400" dirty="0"/>
              <a:t> arteriosus – </a:t>
            </a:r>
            <a:r>
              <a:rPr lang="en-GB" sz="2400" dirty="0" err="1"/>
              <a:t>conneting</a:t>
            </a:r>
            <a:r>
              <a:rPr lang="en-GB" sz="2400" dirty="0"/>
              <a:t> pulmonary </a:t>
            </a:r>
            <a:r>
              <a:rPr lang="en-GB" sz="2400" dirty="0" err="1"/>
              <a:t>atery</a:t>
            </a:r>
            <a:r>
              <a:rPr lang="en-GB" sz="2400" dirty="0"/>
              <a:t> and aorta</a:t>
            </a:r>
          </a:p>
        </p:txBody>
      </p:sp>
    </p:spTree>
    <p:extLst>
      <p:ext uri="{BB962C8B-B14F-4D97-AF65-F5344CB8AC3E}">
        <p14:creationId xmlns:p14="http://schemas.microsoft.com/office/powerpoint/2010/main" val="419618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BDE9D-9484-E52D-5D34-2EFF626FB6EB}"/>
              </a:ext>
            </a:extLst>
          </p:cNvPr>
          <p:cNvPicPr>
            <a:picLocks noChangeAspect="1"/>
          </p:cNvPicPr>
          <p:nvPr/>
        </p:nvPicPr>
        <p:blipFill>
          <a:blip r:embed="rId2"/>
          <a:stretch>
            <a:fillRect/>
          </a:stretch>
        </p:blipFill>
        <p:spPr>
          <a:xfrm>
            <a:off x="2153921" y="12531"/>
            <a:ext cx="7199912" cy="6601629"/>
          </a:xfrm>
          <a:prstGeom prst="rect">
            <a:avLst/>
          </a:prstGeom>
        </p:spPr>
      </p:pic>
      <p:sp>
        <p:nvSpPr>
          <p:cNvPr id="5" name="TextBox 4">
            <a:extLst>
              <a:ext uri="{FF2B5EF4-FFF2-40B4-BE49-F238E27FC236}">
                <a16:creationId xmlns:a16="http://schemas.microsoft.com/office/drawing/2014/main" id="{A13DD7AC-B5F1-EB86-4F24-B105ED83A662}"/>
              </a:ext>
            </a:extLst>
          </p:cNvPr>
          <p:cNvSpPr txBox="1"/>
          <p:nvPr/>
        </p:nvSpPr>
        <p:spPr>
          <a:xfrm>
            <a:off x="9353833" y="5618480"/>
            <a:ext cx="2692400" cy="707886"/>
          </a:xfrm>
          <a:prstGeom prst="rect">
            <a:avLst/>
          </a:prstGeom>
          <a:noFill/>
        </p:spPr>
        <p:txBody>
          <a:bodyPr wrap="square" rtlCol="0">
            <a:spAutoFit/>
          </a:bodyPr>
          <a:lstStyle/>
          <a:p>
            <a:r>
              <a:rPr lang="pl-PL" sz="1000" dirty="0" err="1"/>
              <a:t>Graphic</a:t>
            </a:r>
            <a:r>
              <a:rPr lang="pl-PL" sz="1000" dirty="0"/>
              <a:t>: https://teachmesurgery.com/cardiothoracic-surgery/general-principles/foetal-vs-adult-circulation/</a:t>
            </a:r>
          </a:p>
        </p:txBody>
      </p:sp>
      <p:sp>
        <p:nvSpPr>
          <p:cNvPr id="6" name="TextBox 5">
            <a:extLst>
              <a:ext uri="{FF2B5EF4-FFF2-40B4-BE49-F238E27FC236}">
                <a16:creationId xmlns:a16="http://schemas.microsoft.com/office/drawing/2014/main" id="{78BA7D26-B901-2E8B-3A72-FF8A0F3DE53B}"/>
              </a:ext>
            </a:extLst>
          </p:cNvPr>
          <p:cNvSpPr txBox="1"/>
          <p:nvPr/>
        </p:nvSpPr>
        <p:spPr>
          <a:xfrm>
            <a:off x="121920" y="274320"/>
            <a:ext cx="2032001" cy="3693319"/>
          </a:xfrm>
          <a:prstGeom prst="rect">
            <a:avLst/>
          </a:prstGeom>
          <a:noFill/>
        </p:spPr>
        <p:txBody>
          <a:bodyPr wrap="square" rtlCol="0">
            <a:spAutoFit/>
          </a:bodyPr>
          <a:lstStyle/>
          <a:p>
            <a:r>
              <a:rPr lang="pl-PL" dirty="0">
                <a:hlinkClick r:id="rId3"/>
              </a:rPr>
              <a:t>https://www.youtube.com/watch?v=EIfCa0OUbPA&amp;ab_channel=RegisteredNurseRN</a:t>
            </a:r>
            <a:endParaRPr lang="pl-PL" dirty="0"/>
          </a:p>
          <a:p>
            <a:endParaRPr lang="pl-PL" dirty="0"/>
          </a:p>
          <a:p>
            <a:endParaRPr lang="pl-PL" dirty="0"/>
          </a:p>
          <a:p>
            <a:r>
              <a:rPr lang="pl-PL" dirty="0">
                <a:hlinkClick r:id="rId4"/>
              </a:rPr>
              <a:t>https://www.youtube.com/watch?v=v3HRUnPKFS8&amp;ab_channel=ZeroToFinals</a:t>
            </a:r>
            <a:endParaRPr lang="pl-PL" dirty="0"/>
          </a:p>
          <a:p>
            <a:endParaRPr lang="pl-PL" dirty="0"/>
          </a:p>
        </p:txBody>
      </p:sp>
    </p:spTree>
    <p:extLst>
      <p:ext uri="{BB962C8B-B14F-4D97-AF65-F5344CB8AC3E}">
        <p14:creationId xmlns:p14="http://schemas.microsoft.com/office/powerpoint/2010/main" val="370510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3764-ACD2-EFA6-D6E8-25ED45DDD25A}"/>
              </a:ext>
            </a:extLst>
          </p:cNvPr>
          <p:cNvSpPr>
            <a:spLocks noGrp="1"/>
          </p:cNvSpPr>
          <p:nvPr>
            <p:ph type="title"/>
          </p:nvPr>
        </p:nvSpPr>
        <p:spPr>
          <a:xfrm>
            <a:off x="1097280" y="287073"/>
            <a:ext cx="8611985" cy="1333909"/>
          </a:xfrm>
        </p:spPr>
        <p:txBody>
          <a:bodyPr/>
          <a:lstStyle/>
          <a:p>
            <a:r>
              <a:rPr lang="pl-PL" dirty="0" err="1"/>
              <a:t>Airway</a:t>
            </a:r>
            <a:r>
              <a:rPr lang="pl-PL" dirty="0"/>
              <a:t> and respiratory system</a:t>
            </a:r>
          </a:p>
        </p:txBody>
      </p:sp>
      <p:sp>
        <p:nvSpPr>
          <p:cNvPr id="3" name="Content Placeholder 2">
            <a:extLst>
              <a:ext uri="{FF2B5EF4-FFF2-40B4-BE49-F238E27FC236}">
                <a16:creationId xmlns:a16="http://schemas.microsoft.com/office/drawing/2014/main" id="{78D6076C-AD9F-8013-2BE5-F62D40131134}"/>
              </a:ext>
            </a:extLst>
          </p:cNvPr>
          <p:cNvSpPr>
            <a:spLocks noGrp="1"/>
          </p:cNvSpPr>
          <p:nvPr>
            <p:ph idx="1"/>
          </p:nvPr>
        </p:nvSpPr>
        <p:spPr>
          <a:xfrm>
            <a:off x="818712" y="2222287"/>
            <a:ext cx="3436047" cy="3670513"/>
          </a:xfrm>
        </p:spPr>
        <p:txBody>
          <a:bodyPr>
            <a:normAutofit/>
          </a:bodyPr>
          <a:lstStyle/>
          <a:p>
            <a:r>
              <a:rPr lang="pl-PL" dirty="0">
                <a:hlinkClick r:id="rId2"/>
              </a:rPr>
              <a:t>https://www.youtube.com/watch?v=d0hdatqGuHg&amp;ab_channel=LecturioNursing</a:t>
            </a:r>
            <a:endParaRPr lang="pl-PL" dirty="0"/>
          </a:p>
          <a:p>
            <a:endParaRPr lang="pl-PL" dirty="0"/>
          </a:p>
        </p:txBody>
      </p:sp>
      <p:pic>
        <p:nvPicPr>
          <p:cNvPr id="5" name="Picture 4">
            <a:extLst>
              <a:ext uri="{FF2B5EF4-FFF2-40B4-BE49-F238E27FC236}">
                <a16:creationId xmlns:a16="http://schemas.microsoft.com/office/drawing/2014/main" id="{384ECED5-68A9-3165-1153-04EA5FE581FD}"/>
              </a:ext>
            </a:extLst>
          </p:cNvPr>
          <p:cNvPicPr>
            <a:picLocks noChangeAspect="1"/>
          </p:cNvPicPr>
          <p:nvPr/>
        </p:nvPicPr>
        <p:blipFill>
          <a:blip r:embed="rId3"/>
          <a:stretch>
            <a:fillRect/>
          </a:stretch>
        </p:blipFill>
        <p:spPr>
          <a:xfrm>
            <a:off x="5523544" y="1737360"/>
            <a:ext cx="6066046" cy="4717189"/>
          </a:xfrm>
          <a:prstGeom prst="rect">
            <a:avLst/>
          </a:prstGeom>
        </p:spPr>
      </p:pic>
    </p:spTree>
    <p:extLst>
      <p:ext uri="{BB962C8B-B14F-4D97-AF65-F5344CB8AC3E}">
        <p14:creationId xmlns:p14="http://schemas.microsoft.com/office/powerpoint/2010/main" val="3967049333"/>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7317</TotalTime>
  <Words>1336</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Noto Sans Symbols</vt:lpstr>
      <vt:lpstr>Wingdings</vt:lpstr>
      <vt:lpstr>Retrospect</vt:lpstr>
      <vt:lpstr>Anatomical and functional differences of developmental age</vt:lpstr>
      <vt:lpstr>Clasification</vt:lpstr>
      <vt:lpstr>Musculoskeletal system</vt:lpstr>
      <vt:lpstr>Musculoskeletal system</vt:lpstr>
      <vt:lpstr>Skin</vt:lpstr>
      <vt:lpstr>Cardiovascular system - adult</vt:lpstr>
      <vt:lpstr>Cardiovascular system - featus</vt:lpstr>
      <vt:lpstr>PowerPoint Presentation</vt:lpstr>
      <vt:lpstr>Airway and respiratory system</vt:lpstr>
      <vt:lpstr>Gastrointestinal system</vt:lpstr>
      <vt:lpstr>Gastrointestinal system</vt:lpstr>
      <vt:lpstr>PowerPoint Presentation</vt:lpstr>
      <vt:lpstr>PowerPoint Presentation</vt:lpstr>
      <vt:lpstr>Genitourinary system</vt:lpstr>
      <vt:lpstr>Genitourinary system</vt:lpstr>
      <vt:lpstr>Sourses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Anatomical and functional differences of developmental age</dc:title>
  <dc:creator>Dominika Karpińska</dc:creator>
  <cp:lastModifiedBy>Dominika Karpińska</cp:lastModifiedBy>
  <cp:revision>5</cp:revision>
  <dcterms:created xsi:type="dcterms:W3CDTF">2023-11-05T06:06:52Z</dcterms:created>
  <dcterms:modified xsi:type="dcterms:W3CDTF">2023-11-23T01:50:51Z</dcterms:modified>
</cp:coreProperties>
</file>