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61" r:id="rId6"/>
    <p:sldId id="262" r:id="rId7"/>
    <p:sldId id="263" r:id="rId8"/>
    <p:sldId id="264"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GB"/>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9116A855-A5B7-40A0-8412-275CF2BE531A}" type="datetimeFigureOut">
              <a:rPr lang="pl-PL" smtClean="0"/>
              <a:t>01.12.2023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3BECFE62-C29F-40EE-A3AD-C1AF676D7114}" type="slidenum">
              <a:rPr lang="pl-PL" smtClean="0"/>
              <a:t>‹#›</a:t>
            </a:fld>
            <a:endParaRPr lang="pl-PL"/>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71268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116A855-A5B7-40A0-8412-275CF2BE531A}" type="datetimeFigureOut">
              <a:rPr lang="pl-PL" smtClean="0"/>
              <a:t>01.12.2023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3BECFE62-C29F-40EE-A3AD-C1AF676D7114}" type="slidenum">
              <a:rPr lang="pl-PL" smtClean="0"/>
              <a:t>‹#›</a:t>
            </a:fld>
            <a:endParaRPr lang="pl-PL"/>
          </a:p>
        </p:txBody>
      </p:sp>
    </p:spTree>
    <p:extLst>
      <p:ext uri="{BB962C8B-B14F-4D97-AF65-F5344CB8AC3E}">
        <p14:creationId xmlns:p14="http://schemas.microsoft.com/office/powerpoint/2010/main" val="4426362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116A855-A5B7-40A0-8412-275CF2BE531A}" type="datetimeFigureOut">
              <a:rPr lang="pl-PL" smtClean="0"/>
              <a:t>01.12.2023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3BECFE62-C29F-40EE-A3AD-C1AF676D7114}" type="slidenum">
              <a:rPr lang="pl-PL" smtClean="0"/>
              <a:t>‹#›</a:t>
            </a:fld>
            <a:endParaRPr lang="pl-PL"/>
          </a:p>
        </p:txBody>
      </p:sp>
    </p:spTree>
    <p:extLst>
      <p:ext uri="{BB962C8B-B14F-4D97-AF65-F5344CB8AC3E}">
        <p14:creationId xmlns:p14="http://schemas.microsoft.com/office/powerpoint/2010/main" val="529181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116A855-A5B7-40A0-8412-275CF2BE531A}" type="datetimeFigureOut">
              <a:rPr lang="pl-PL" smtClean="0"/>
              <a:t>01.12.2023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3BECFE62-C29F-40EE-A3AD-C1AF676D7114}" type="slidenum">
              <a:rPr lang="pl-PL" smtClean="0"/>
              <a:t>‹#›</a:t>
            </a:fld>
            <a:endParaRPr lang="pl-PL"/>
          </a:p>
        </p:txBody>
      </p:sp>
    </p:spTree>
    <p:extLst>
      <p:ext uri="{BB962C8B-B14F-4D97-AF65-F5344CB8AC3E}">
        <p14:creationId xmlns:p14="http://schemas.microsoft.com/office/powerpoint/2010/main" val="8322975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GB"/>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9116A855-A5B7-40A0-8412-275CF2BE531A}" type="datetimeFigureOut">
              <a:rPr lang="pl-PL" smtClean="0"/>
              <a:t>01.12.2023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3BECFE62-C29F-40EE-A3AD-C1AF676D7114}" type="slidenum">
              <a:rPr lang="pl-PL" smtClean="0"/>
              <a:t>‹#›</a:t>
            </a:fld>
            <a:endParaRPr lang="pl-PL"/>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25299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GB"/>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9116A855-A5B7-40A0-8412-275CF2BE531A}" type="datetimeFigureOut">
              <a:rPr lang="pl-PL" smtClean="0"/>
              <a:t>01.12.2023</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3BECFE62-C29F-40EE-A3AD-C1AF676D7114}" type="slidenum">
              <a:rPr lang="pl-PL" smtClean="0"/>
              <a:t>‹#›</a:t>
            </a:fld>
            <a:endParaRPr lang="pl-PL"/>
          </a:p>
        </p:txBody>
      </p:sp>
    </p:spTree>
    <p:extLst>
      <p:ext uri="{BB962C8B-B14F-4D97-AF65-F5344CB8AC3E}">
        <p14:creationId xmlns:p14="http://schemas.microsoft.com/office/powerpoint/2010/main" val="28501073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GB"/>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9116A855-A5B7-40A0-8412-275CF2BE531A}" type="datetimeFigureOut">
              <a:rPr lang="pl-PL" smtClean="0"/>
              <a:t>01.12.2023</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3BECFE62-C29F-40EE-A3AD-C1AF676D7114}" type="slidenum">
              <a:rPr lang="pl-PL" smtClean="0"/>
              <a:t>‹#›</a:t>
            </a:fld>
            <a:endParaRPr lang="pl-PL"/>
          </a:p>
        </p:txBody>
      </p:sp>
    </p:spTree>
    <p:extLst>
      <p:ext uri="{BB962C8B-B14F-4D97-AF65-F5344CB8AC3E}">
        <p14:creationId xmlns:p14="http://schemas.microsoft.com/office/powerpoint/2010/main" val="32970717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9116A855-A5B7-40A0-8412-275CF2BE531A}" type="datetimeFigureOut">
              <a:rPr lang="pl-PL" smtClean="0"/>
              <a:t>01.12.2023</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3BECFE62-C29F-40EE-A3AD-C1AF676D7114}" type="slidenum">
              <a:rPr lang="pl-PL" smtClean="0"/>
              <a:t>‹#›</a:t>
            </a:fld>
            <a:endParaRPr lang="pl-PL"/>
          </a:p>
        </p:txBody>
      </p:sp>
    </p:spTree>
    <p:extLst>
      <p:ext uri="{BB962C8B-B14F-4D97-AF65-F5344CB8AC3E}">
        <p14:creationId xmlns:p14="http://schemas.microsoft.com/office/powerpoint/2010/main" val="4070168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116A855-A5B7-40A0-8412-275CF2BE531A}" type="datetimeFigureOut">
              <a:rPr lang="pl-PL" smtClean="0"/>
              <a:t>01.12.2023</a:t>
            </a:fld>
            <a:endParaRPr lang="pl-PL"/>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pl-PL"/>
          </a:p>
        </p:txBody>
      </p:sp>
      <p:sp>
        <p:nvSpPr>
          <p:cNvPr id="9" name="Slide Number Placeholder 8"/>
          <p:cNvSpPr>
            <a:spLocks noGrp="1"/>
          </p:cNvSpPr>
          <p:nvPr>
            <p:ph type="sldNum" sz="quarter" idx="12"/>
          </p:nvPr>
        </p:nvSpPr>
        <p:spPr/>
        <p:txBody>
          <a:bodyPr/>
          <a:lstStyle/>
          <a:p>
            <a:fld id="{3BECFE62-C29F-40EE-A3AD-C1AF676D7114}" type="slidenum">
              <a:rPr lang="pl-PL" smtClean="0"/>
              <a:t>‹#›</a:t>
            </a:fld>
            <a:endParaRPr lang="pl-PL"/>
          </a:p>
        </p:txBody>
      </p:sp>
    </p:spTree>
    <p:extLst>
      <p:ext uri="{BB962C8B-B14F-4D97-AF65-F5344CB8AC3E}">
        <p14:creationId xmlns:p14="http://schemas.microsoft.com/office/powerpoint/2010/main" val="21770970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GB"/>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9116A855-A5B7-40A0-8412-275CF2BE531A}" type="datetimeFigureOut">
              <a:rPr lang="pl-PL" smtClean="0"/>
              <a:t>01.12.2023</a:t>
            </a:fld>
            <a:endParaRPr lang="pl-PL"/>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pl-PL"/>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BECFE62-C29F-40EE-A3AD-C1AF676D7114}" type="slidenum">
              <a:rPr lang="pl-PL" smtClean="0"/>
              <a:t>‹#›</a:t>
            </a:fld>
            <a:endParaRPr lang="pl-PL"/>
          </a:p>
        </p:txBody>
      </p:sp>
    </p:spTree>
    <p:extLst>
      <p:ext uri="{BB962C8B-B14F-4D97-AF65-F5344CB8AC3E}">
        <p14:creationId xmlns:p14="http://schemas.microsoft.com/office/powerpoint/2010/main" val="29552761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GB"/>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9116A855-A5B7-40A0-8412-275CF2BE531A}" type="datetimeFigureOut">
              <a:rPr lang="pl-PL" smtClean="0"/>
              <a:t>01.12.2023</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3BECFE62-C29F-40EE-A3AD-C1AF676D7114}" type="slidenum">
              <a:rPr lang="pl-PL" smtClean="0"/>
              <a:t>‹#›</a:t>
            </a:fld>
            <a:endParaRPr lang="pl-PL"/>
          </a:p>
        </p:txBody>
      </p:sp>
    </p:spTree>
    <p:extLst>
      <p:ext uri="{BB962C8B-B14F-4D97-AF65-F5344CB8AC3E}">
        <p14:creationId xmlns:p14="http://schemas.microsoft.com/office/powerpoint/2010/main" val="31646317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GB"/>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116A855-A5B7-40A0-8412-275CF2BE531A}" type="datetimeFigureOut">
              <a:rPr lang="pl-PL" smtClean="0"/>
              <a:t>01.12.2023</a:t>
            </a:fld>
            <a:endParaRPr lang="pl-PL"/>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pl-PL"/>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3BECFE62-C29F-40EE-A3AD-C1AF676D7114}" type="slidenum">
              <a:rPr lang="pl-PL" smtClean="0"/>
              <a:t>‹#›</a:t>
            </a:fld>
            <a:endParaRPr lang="pl-PL"/>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766596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676F69-4EA0-1AFD-73AB-7B5C952FF5E7}"/>
              </a:ext>
            </a:extLst>
          </p:cNvPr>
          <p:cNvSpPr>
            <a:spLocks noGrp="1"/>
          </p:cNvSpPr>
          <p:nvPr>
            <p:ph type="ctrTitle"/>
          </p:nvPr>
        </p:nvSpPr>
        <p:spPr/>
        <p:txBody>
          <a:bodyPr/>
          <a:lstStyle/>
          <a:p>
            <a:r>
              <a:rPr lang="en-US" dirty="0"/>
              <a:t>Birth Defects in Pediatric Patients</a:t>
            </a:r>
            <a:endParaRPr lang="pl-PL" dirty="0"/>
          </a:p>
        </p:txBody>
      </p:sp>
      <p:sp>
        <p:nvSpPr>
          <p:cNvPr id="3" name="Subtitle 2">
            <a:extLst>
              <a:ext uri="{FF2B5EF4-FFF2-40B4-BE49-F238E27FC236}">
                <a16:creationId xmlns:a16="http://schemas.microsoft.com/office/drawing/2014/main" id="{362646A9-36E2-D321-45A4-D351801B8D9B}"/>
              </a:ext>
            </a:extLst>
          </p:cNvPr>
          <p:cNvSpPr>
            <a:spLocks noGrp="1"/>
          </p:cNvSpPr>
          <p:nvPr>
            <p:ph type="subTitle" idx="1"/>
          </p:nvPr>
        </p:nvSpPr>
        <p:spPr/>
        <p:txBody>
          <a:bodyPr/>
          <a:lstStyle/>
          <a:p>
            <a:r>
              <a:rPr lang="pl-PL" dirty="0"/>
              <a:t>Dominika </a:t>
            </a:r>
            <a:r>
              <a:rPr lang="pl-PL" dirty="0" err="1"/>
              <a:t>KArpińska</a:t>
            </a:r>
            <a:endParaRPr lang="pl-PL" dirty="0"/>
          </a:p>
        </p:txBody>
      </p:sp>
    </p:spTree>
    <p:extLst>
      <p:ext uri="{BB962C8B-B14F-4D97-AF65-F5344CB8AC3E}">
        <p14:creationId xmlns:p14="http://schemas.microsoft.com/office/powerpoint/2010/main" val="2589548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8A2552-1911-5492-2FFB-197A3934EE49}"/>
              </a:ext>
            </a:extLst>
          </p:cNvPr>
          <p:cNvSpPr>
            <a:spLocks noGrp="1"/>
          </p:cNvSpPr>
          <p:nvPr>
            <p:ph type="title"/>
          </p:nvPr>
        </p:nvSpPr>
        <p:spPr/>
        <p:txBody>
          <a:bodyPr/>
          <a:lstStyle/>
          <a:p>
            <a:r>
              <a:rPr lang="pl-PL" dirty="0" err="1"/>
              <a:t>What</a:t>
            </a:r>
            <a:r>
              <a:rPr lang="pl-PL" dirty="0"/>
              <a:t> </a:t>
            </a:r>
            <a:r>
              <a:rPr lang="pl-PL" dirty="0" err="1"/>
              <a:t>are</a:t>
            </a:r>
            <a:r>
              <a:rPr lang="pl-PL" dirty="0"/>
              <a:t> </a:t>
            </a:r>
            <a:r>
              <a:rPr lang="pl-PL" dirty="0" err="1"/>
              <a:t>Birth</a:t>
            </a:r>
            <a:r>
              <a:rPr lang="pl-PL" dirty="0"/>
              <a:t> </a:t>
            </a:r>
            <a:r>
              <a:rPr lang="pl-PL" dirty="0" err="1"/>
              <a:t>Defects</a:t>
            </a:r>
            <a:r>
              <a:rPr lang="pl-PL" dirty="0"/>
              <a:t>?</a:t>
            </a:r>
          </a:p>
        </p:txBody>
      </p:sp>
      <p:sp>
        <p:nvSpPr>
          <p:cNvPr id="3" name="Content Placeholder 2">
            <a:extLst>
              <a:ext uri="{FF2B5EF4-FFF2-40B4-BE49-F238E27FC236}">
                <a16:creationId xmlns:a16="http://schemas.microsoft.com/office/drawing/2014/main" id="{AD3B7EEB-83A3-10C3-0F9B-E13121D6BAEA}"/>
              </a:ext>
            </a:extLst>
          </p:cNvPr>
          <p:cNvSpPr>
            <a:spLocks noGrp="1"/>
          </p:cNvSpPr>
          <p:nvPr>
            <p:ph idx="1"/>
          </p:nvPr>
        </p:nvSpPr>
        <p:spPr/>
        <p:txBody>
          <a:bodyPr/>
          <a:lstStyle/>
          <a:p>
            <a:r>
              <a:rPr lang="en-US" dirty="0">
                <a:effectLst/>
              </a:rPr>
              <a:t>Birth defects are structural changes present at birth that can affect almost any part or parts of the body (e.g., heart, brain, foot). They may affect how the body looks, works, or both. Birth defects can vary from mild to severe, and some can be life-threatening. They can also cause lifelong disability or require ongoing medical care.</a:t>
            </a:r>
            <a:endParaRPr lang="en-US" dirty="0"/>
          </a:p>
          <a:p>
            <a:r>
              <a:rPr lang="en-US" dirty="0">
                <a:effectLst/>
              </a:rPr>
              <a:t>In pediatric patients, birth defects can have a significant impact on their development and quality of life. Depending on the type and severity of the defect, they may require specialized care, surgery, or ongoing medical treatment. Early diagnosis and intervention are crucial in managing the effects of birth defects and improving outcomes for pediatric patients.</a:t>
            </a:r>
            <a:endParaRPr lang="en-US" dirty="0"/>
          </a:p>
          <a:p>
            <a:endParaRPr lang="pl-PL" dirty="0"/>
          </a:p>
        </p:txBody>
      </p:sp>
    </p:spTree>
    <p:extLst>
      <p:ext uri="{BB962C8B-B14F-4D97-AF65-F5344CB8AC3E}">
        <p14:creationId xmlns:p14="http://schemas.microsoft.com/office/powerpoint/2010/main" val="42425043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9FA73-CD86-0E81-29CA-8D9B7FD64109}"/>
              </a:ext>
            </a:extLst>
          </p:cNvPr>
          <p:cNvSpPr>
            <a:spLocks noGrp="1"/>
          </p:cNvSpPr>
          <p:nvPr>
            <p:ph type="title"/>
          </p:nvPr>
        </p:nvSpPr>
        <p:spPr/>
        <p:txBody>
          <a:bodyPr/>
          <a:lstStyle/>
          <a:p>
            <a:r>
              <a:rPr lang="pl-PL" dirty="0" err="1"/>
              <a:t>Causes</a:t>
            </a:r>
            <a:r>
              <a:rPr lang="pl-PL" dirty="0"/>
              <a:t> of </a:t>
            </a:r>
            <a:r>
              <a:rPr lang="pl-PL" dirty="0" err="1"/>
              <a:t>Birth</a:t>
            </a:r>
            <a:r>
              <a:rPr lang="pl-PL" dirty="0"/>
              <a:t> </a:t>
            </a:r>
            <a:r>
              <a:rPr lang="pl-PL" dirty="0" err="1"/>
              <a:t>Defects</a:t>
            </a:r>
            <a:endParaRPr lang="pl-PL" dirty="0"/>
          </a:p>
        </p:txBody>
      </p:sp>
      <p:sp>
        <p:nvSpPr>
          <p:cNvPr id="3" name="Content Placeholder 2">
            <a:extLst>
              <a:ext uri="{FF2B5EF4-FFF2-40B4-BE49-F238E27FC236}">
                <a16:creationId xmlns:a16="http://schemas.microsoft.com/office/drawing/2014/main" id="{9FD2507F-0A3F-6C2D-932B-AE5B159FCD9D}"/>
              </a:ext>
            </a:extLst>
          </p:cNvPr>
          <p:cNvSpPr>
            <a:spLocks noGrp="1"/>
          </p:cNvSpPr>
          <p:nvPr>
            <p:ph sz="half" idx="1"/>
          </p:nvPr>
        </p:nvSpPr>
        <p:spPr/>
        <p:txBody>
          <a:bodyPr/>
          <a:lstStyle/>
          <a:p>
            <a:r>
              <a:rPr lang="en-US" b="1" dirty="0">
                <a:effectLst/>
              </a:rPr>
              <a:t>Genetic Factors</a:t>
            </a:r>
            <a:endParaRPr lang="en-US" b="1" dirty="0"/>
          </a:p>
          <a:p>
            <a:r>
              <a:rPr lang="en-US" dirty="0">
                <a:effectLst/>
              </a:rPr>
              <a:t>Some birth defects are caused by genetic factors, including inherited gene mutations or chromosomal abnormalities. These can be passed down from parents or occur spontaneously during fetal development.</a:t>
            </a:r>
            <a:endParaRPr lang="en-US" dirty="0"/>
          </a:p>
          <a:p>
            <a:endParaRPr lang="pl-PL" dirty="0"/>
          </a:p>
        </p:txBody>
      </p:sp>
      <p:sp>
        <p:nvSpPr>
          <p:cNvPr id="4" name="Content Placeholder 3">
            <a:extLst>
              <a:ext uri="{FF2B5EF4-FFF2-40B4-BE49-F238E27FC236}">
                <a16:creationId xmlns:a16="http://schemas.microsoft.com/office/drawing/2014/main" id="{CA27BADE-DF7A-1F5F-A8A0-2F28382F7547}"/>
              </a:ext>
            </a:extLst>
          </p:cNvPr>
          <p:cNvSpPr>
            <a:spLocks noGrp="1"/>
          </p:cNvSpPr>
          <p:nvPr>
            <p:ph sz="half" idx="2"/>
          </p:nvPr>
        </p:nvSpPr>
        <p:spPr/>
        <p:txBody>
          <a:bodyPr/>
          <a:lstStyle/>
          <a:p>
            <a:r>
              <a:rPr lang="en-US" b="1" dirty="0">
                <a:effectLst/>
              </a:rPr>
              <a:t>Environmental Factors</a:t>
            </a:r>
            <a:endParaRPr lang="en-US" b="1" dirty="0"/>
          </a:p>
          <a:p>
            <a:r>
              <a:rPr lang="en-US" dirty="0">
                <a:effectLst/>
              </a:rPr>
              <a:t>Exposure to certain environmental factors during pregnancy can also increase the risk of birth defects. These include:</a:t>
            </a:r>
            <a:endParaRPr lang="en-US" dirty="0"/>
          </a:p>
          <a:p>
            <a:pPr>
              <a:buFont typeface="Arial" panose="020B0604020202020204" pitchFamily="34" charset="0"/>
              <a:buChar char="•"/>
            </a:pPr>
            <a:r>
              <a:rPr lang="en-US" dirty="0">
                <a:effectLst/>
              </a:rPr>
              <a:t>Maternal infections, such as rubella or cytomegalovirus (CMV)</a:t>
            </a:r>
          </a:p>
          <a:p>
            <a:pPr>
              <a:buFont typeface="Arial" panose="020B0604020202020204" pitchFamily="34" charset="0"/>
              <a:buChar char="•"/>
            </a:pPr>
            <a:r>
              <a:rPr lang="en-US" dirty="0">
                <a:effectLst/>
              </a:rPr>
              <a:t>Exposure to certain medications or chemicals, such as alcohol or tobacco</a:t>
            </a:r>
          </a:p>
          <a:p>
            <a:pPr>
              <a:buFont typeface="Arial" panose="020B0604020202020204" pitchFamily="34" charset="0"/>
              <a:buChar char="•"/>
            </a:pPr>
            <a:r>
              <a:rPr lang="en-US" dirty="0">
                <a:effectLst/>
              </a:rPr>
              <a:t>Maternal malnutrition or uncontrolled diabetes</a:t>
            </a:r>
          </a:p>
          <a:p>
            <a:endParaRPr lang="pl-PL" dirty="0"/>
          </a:p>
        </p:txBody>
      </p:sp>
    </p:spTree>
    <p:extLst>
      <p:ext uri="{BB962C8B-B14F-4D97-AF65-F5344CB8AC3E}">
        <p14:creationId xmlns:p14="http://schemas.microsoft.com/office/powerpoint/2010/main" val="33693889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C7D960-5DB7-5B13-893E-1F7F412FA059}"/>
              </a:ext>
            </a:extLst>
          </p:cNvPr>
          <p:cNvSpPr>
            <a:spLocks noGrp="1"/>
          </p:cNvSpPr>
          <p:nvPr>
            <p:ph type="title"/>
          </p:nvPr>
        </p:nvSpPr>
        <p:spPr/>
        <p:txBody>
          <a:bodyPr/>
          <a:lstStyle/>
          <a:p>
            <a:r>
              <a:rPr lang="pl-PL" dirty="0" err="1"/>
              <a:t>Prevention</a:t>
            </a:r>
            <a:r>
              <a:rPr lang="pl-PL" dirty="0"/>
              <a:t> and </a:t>
            </a:r>
            <a:r>
              <a:rPr lang="pl-PL" dirty="0" err="1"/>
              <a:t>Treatment</a:t>
            </a:r>
            <a:endParaRPr lang="pl-PL" dirty="0"/>
          </a:p>
        </p:txBody>
      </p:sp>
      <p:sp>
        <p:nvSpPr>
          <p:cNvPr id="3" name="Content Placeholder 2">
            <a:extLst>
              <a:ext uri="{FF2B5EF4-FFF2-40B4-BE49-F238E27FC236}">
                <a16:creationId xmlns:a16="http://schemas.microsoft.com/office/drawing/2014/main" id="{80BEB889-7A00-70CF-9564-253059EF0DE1}"/>
              </a:ext>
            </a:extLst>
          </p:cNvPr>
          <p:cNvSpPr>
            <a:spLocks noGrp="1"/>
          </p:cNvSpPr>
          <p:nvPr>
            <p:ph sz="half" idx="1"/>
          </p:nvPr>
        </p:nvSpPr>
        <p:spPr/>
        <p:txBody>
          <a:bodyPr>
            <a:normAutofit lnSpcReduction="10000"/>
          </a:bodyPr>
          <a:lstStyle/>
          <a:p>
            <a:r>
              <a:rPr lang="en-US" b="1" dirty="0">
                <a:effectLst/>
              </a:rPr>
              <a:t>Prevention</a:t>
            </a:r>
            <a:endParaRPr lang="en-US" b="1" dirty="0"/>
          </a:p>
          <a:p>
            <a:r>
              <a:rPr lang="en-US" dirty="0">
                <a:effectLst/>
              </a:rPr>
              <a:t>Preventing birth defects is the most effective way to reduce their impact on pediatric patients. Here are some prevention methods:</a:t>
            </a:r>
            <a:endParaRPr lang="en-US" dirty="0"/>
          </a:p>
          <a:p>
            <a:pPr>
              <a:buFont typeface="Arial" panose="020B0604020202020204" pitchFamily="34" charset="0"/>
              <a:buChar char="•"/>
            </a:pPr>
            <a:r>
              <a:rPr lang="en-US" dirty="0">
                <a:effectLst/>
              </a:rPr>
              <a:t>Maintaining a healthy lifestyle before and during pregnancy, including proper nutrition and exercise.</a:t>
            </a:r>
          </a:p>
          <a:p>
            <a:pPr>
              <a:buFont typeface="Arial" panose="020B0604020202020204" pitchFamily="34" charset="0"/>
              <a:buChar char="•"/>
            </a:pPr>
            <a:r>
              <a:rPr lang="en-US" dirty="0">
                <a:effectLst/>
              </a:rPr>
              <a:t>Avoiding exposure to harmful substances such as alcohol, tobacco, and certain medications or chemicals.</a:t>
            </a:r>
          </a:p>
          <a:p>
            <a:pPr>
              <a:buFont typeface="Arial" panose="020B0604020202020204" pitchFamily="34" charset="0"/>
              <a:buChar char="•"/>
            </a:pPr>
            <a:r>
              <a:rPr lang="en-US" dirty="0">
                <a:effectLst/>
              </a:rPr>
              <a:t>Getting early and regular prenatal care to monitor the baby's development and identify any potential issues.</a:t>
            </a:r>
          </a:p>
          <a:p>
            <a:endParaRPr lang="pl-PL" dirty="0"/>
          </a:p>
        </p:txBody>
      </p:sp>
      <p:sp>
        <p:nvSpPr>
          <p:cNvPr id="4" name="Content Placeholder 3">
            <a:extLst>
              <a:ext uri="{FF2B5EF4-FFF2-40B4-BE49-F238E27FC236}">
                <a16:creationId xmlns:a16="http://schemas.microsoft.com/office/drawing/2014/main" id="{77A4A69B-F428-2F14-D724-39D99C667C4F}"/>
              </a:ext>
            </a:extLst>
          </p:cNvPr>
          <p:cNvSpPr>
            <a:spLocks noGrp="1"/>
          </p:cNvSpPr>
          <p:nvPr>
            <p:ph sz="half" idx="2"/>
          </p:nvPr>
        </p:nvSpPr>
        <p:spPr/>
        <p:txBody>
          <a:bodyPr>
            <a:normAutofit lnSpcReduction="10000"/>
          </a:bodyPr>
          <a:lstStyle/>
          <a:p>
            <a:r>
              <a:rPr lang="en-US" b="1" dirty="0">
                <a:effectLst/>
              </a:rPr>
              <a:t>Treatment</a:t>
            </a:r>
            <a:endParaRPr lang="en-US" b="1" dirty="0"/>
          </a:p>
          <a:p>
            <a:r>
              <a:rPr lang="en-US" dirty="0">
                <a:effectLst/>
              </a:rPr>
              <a:t>In cases where birth defects occur, early diagnosis and treatment can greatly improve outcomes for pediatric patients. Here are some treatment options:</a:t>
            </a:r>
            <a:endParaRPr lang="en-US" dirty="0"/>
          </a:p>
          <a:p>
            <a:pPr>
              <a:buFont typeface="Arial" panose="020B0604020202020204" pitchFamily="34" charset="0"/>
              <a:buChar char="•"/>
            </a:pPr>
            <a:r>
              <a:rPr lang="en-US" dirty="0">
                <a:effectLst/>
              </a:rPr>
              <a:t>Surgery to correct structural abnormalities or improve function of affected organs or limbs.</a:t>
            </a:r>
          </a:p>
          <a:p>
            <a:pPr>
              <a:buFont typeface="Arial" panose="020B0604020202020204" pitchFamily="34" charset="0"/>
              <a:buChar char="•"/>
            </a:pPr>
            <a:r>
              <a:rPr lang="en-US" dirty="0">
                <a:effectLst/>
              </a:rPr>
              <a:t>Medications to manage symptoms or slow the progression of certain conditions.</a:t>
            </a:r>
          </a:p>
          <a:p>
            <a:pPr>
              <a:buFont typeface="Arial" panose="020B0604020202020204" pitchFamily="34" charset="0"/>
              <a:buChar char="•"/>
            </a:pPr>
            <a:r>
              <a:rPr lang="en-US" dirty="0">
                <a:effectLst/>
              </a:rPr>
              <a:t>Physical therapy and other supportive therapies to improve mobility and overall quality of life.</a:t>
            </a:r>
          </a:p>
          <a:p>
            <a:endParaRPr lang="pl-PL" dirty="0"/>
          </a:p>
        </p:txBody>
      </p:sp>
    </p:spTree>
    <p:extLst>
      <p:ext uri="{BB962C8B-B14F-4D97-AF65-F5344CB8AC3E}">
        <p14:creationId xmlns:p14="http://schemas.microsoft.com/office/powerpoint/2010/main" val="40279091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DF8DB-C7BE-35E3-B295-49BEA97575BD}"/>
              </a:ext>
            </a:extLst>
          </p:cNvPr>
          <p:cNvSpPr>
            <a:spLocks noGrp="1"/>
          </p:cNvSpPr>
          <p:nvPr>
            <p:ph type="title"/>
          </p:nvPr>
        </p:nvSpPr>
        <p:spPr/>
        <p:txBody>
          <a:bodyPr/>
          <a:lstStyle/>
          <a:p>
            <a:r>
              <a:rPr lang="pl-PL" dirty="0" err="1"/>
              <a:t>Diagnosis</a:t>
            </a:r>
            <a:r>
              <a:rPr lang="pl-PL" dirty="0"/>
              <a:t> and Management</a:t>
            </a:r>
          </a:p>
        </p:txBody>
      </p:sp>
      <p:sp>
        <p:nvSpPr>
          <p:cNvPr id="3" name="Content Placeholder 2">
            <a:extLst>
              <a:ext uri="{FF2B5EF4-FFF2-40B4-BE49-F238E27FC236}">
                <a16:creationId xmlns:a16="http://schemas.microsoft.com/office/drawing/2014/main" id="{FC6BDBE4-95D5-2BEC-A220-D91021A4CDFA}"/>
              </a:ext>
            </a:extLst>
          </p:cNvPr>
          <p:cNvSpPr>
            <a:spLocks noGrp="1"/>
          </p:cNvSpPr>
          <p:nvPr>
            <p:ph idx="1"/>
          </p:nvPr>
        </p:nvSpPr>
        <p:spPr>
          <a:xfrm>
            <a:off x="1097280" y="1845733"/>
            <a:ext cx="10058400" cy="4587723"/>
          </a:xfrm>
        </p:spPr>
        <p:txBody>
          <a:bodyPr>
            <a:normAutofit/>
          </a:bodyPr>
          <a:lstStyle/>
          <a:p>
            <a:r>
              <a:rPr lang="en-US" dirty="0">
                <a:effectLst/>
              </a:rPr>
              <a:t>Birth defects in pediatric patients can be diagnosed through various methods such as prenatal screenings, genetic testing, and physical examinations at birth. Once a diagnosis is made, the management of the condition will depend on the specific defect and its severity.</a:t>
            </a:r>
            <a:endParaRPr lang="en-US" dirty="0"/>
          </a:p>
          <a:p>
            <a:r>
              <a:rPr lang="en-US" b="1" dirty="0">
                <a:effectLst/>
              </a:rPr>
              <a:t>Medical Interventions</a:t>
            </a:r>
            <a:endParaRPr lang="en-US" b="1" dirty="0"/>
          </a:p>
          <a:p>
            <a:pPr>
              <a:buFont typeface="Arial" panose="020B0604020202020204" pitchFamily="34" charset="0"/>
              <a:buChar char="•"/>
            </a:pPr>
            <a:r>
              <a:rPr lang="en-US" dirty="0">
                <a:effectLst/>
              </a:rPr>
              <a:t>Surgery to correct structural abnormalities or remove defective organs</a:t>
            </a:r>
          </a:p>
          <a:p>
            <a:pPr>
              <a:buFont typeface="Arial" panose="020B0604020202020204" pitchFamily="34" charset="0"/>
              <a:buChar char="•"/>
            </a:pPr>
            <a:r>
              <a:rPr lang="en-US" dirty="0">
                <a:effectLst/>
              </a:rPr>
              <a:t>Medications to manage symptoms or prevent complications</a:t>
            </a:r>
          </a:p>
          <a:p>
            <a:r>
              <a:rPr lang="en-US" b="1" dirty="0">
                <a:effectLst/>
              </a:rPr>
              <a:t>Therapies and Support</a:t>
            </a:r>
            <a:endParaRPr lang="en-US" b="1" dirty="0"/>
          </a:p>
          <a:p>
            <a:pPr>
              <a:buFont typeface="Arial" panose="020B0604020202020204" pitchFamily="34" charset="0"/>
              <a:buChar char="•"/>
            </a:pPr>
            <a:r>
              <a:rPr lang="en-US" dirty="0">
                <a:effectLst/>
              </a:rPr>
              <a:t>Physical therapy to improve mobility and strength</a:t>
            </a:r>
          </a:p>
          <a:p>
            <a:pPr>
              <a:buFont typeface="Arial" panose="020B0604020202020204" pitchFamily="34" charset="0"/>
              <a:buChar char="•"/>
            </a:pPr>
            <a:r>
              <a:rPr lang="en-US" dirty="0">
                <a:effectLst/>
              </a:rPr>
              <a:t>Occupational therapy to develop life skills and independence</a:t>
            </a:r>
          </a:p>
          <a:p>
            <a:pPr>
              <a:buFont typeface="Arial" panose="020B0604020202020204" pitchFamily="34" charset="0"/>
              <a:buChar char="•"/>
            </a:pPr>
            <a:r>
              <a:rPr lang="en-US" dirty="0">
                <a:effectLst/>
              </a:rPr>
              <a:t>Speech therapy to improve communication abilities</a:t>
            </a:r>
          </a:p>
          <a:p>
            <a:pPr>
              <a:buFont typeface="Arial" panose="020B0604020202020204" pitchFamily="34" charset="0"/>
              <a:buChar char="•"/>
            </a:pPr>
            <a:r>
              <a:rPr lang="en-US" dirty="0">
                <a:effectLst/>
              </a:rPr>
              <a:t>Counseling and support groups for patients and families</a:t>
            </a:r>
          </a:p>
          <a:p>
            <a:endParaRPr lang="pl-PL" dirty="0"/>
          </a:p>
        </p:txBody>
      </p:sp>
    </p:spTree>
    <p:extLst>
      <p:ext uri="{BB962C8B-B14F-4D97-AF65-F5344CB8AC3E}">
        <p14:creationId xmlns:p14="http://schemas.microsoft.com/office/powerpoint/2010/main" val="30540523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126E8-7FAC-5EA8-4F1A-AF0099DEE25C}"/>
              </a:ext>
            </a:extLst>
          </p:cNvPr>
          <p:cNvSpPr>
            <a:spLocks noGrp="1"/>
          </p:cNvSpPr>
          <p:nvPr>
            <p:ph type="title"/>
          </p:nvPr>
        </p:nvSpPr>
        <p:spPr/>
        <p:txBody>
          <a:bodyPr/>
          <a:lstStyle/>
          <a:p>
            <a:r>
              <a:rPr lang="en-US" b="1" dirty="0">
                <a:effectLst/>
              </a:rPr>
              <a:t>Support and Resources</a:t>
            </a:r>
            <a:endParaRPr lang="pl-PL" dirty="0"/>
          </a:p>
        </p:txBody>
      </p:sp>
      <p:sp>
        <p:nvSpPr>
          <p:cNvPr id="3" name="Content Placeholder 2">
            <a:extLst>
              <a:ext uri="{FF2B5EF4-FFF2-40B4-BE49-F238E27FC236}">
                <a16:creationId xmlns:a16="http://schemas.microsoft.com/office/drawing/2014/main" id="{5A19E83E-5E66-DE6B-EA8C-6DF387E54B51}"/>
              </a:ext>
            </a:extLst>
          </p:cNvPr>
          <p:cNvSpPr>
            <a:spLocks noGrp="1"/>
          </p:cNvSpPr>
          <p:nvPr>
            <p:ph idx="1"/>
          </p:nvPr>
        </p:nvSpPr>
        <p:spPr/>
        <p:txBody>
          <a:bodyPr>
            <a:normAutofit fontScale="92500" lnSpcReduction="10000"/>
          </a:bodyPr>
          <a:lstStyle/>
          <a:p>
            <a:r>
              <a:rPr lang="en-US" b="1" dirty="0">
                <a:effectLst/>
              </a:rPr>
              <a:t>Patient Support Groups</a:t>
            </a:r>
            <a:endParaRPr lang="en-US" b="1" dirty="0"/>
          </a:p>
          <a:p>
            <a:r>
              <a:rPr lang="en-US" dirty="0">
                <a:effectLst/>
              </a:rPr>
              <a:t>Patient support groups provide a safe space for families to connect with others who have had similar experiences. Some recommended groups include the National Birth Defects Prevention Network and March of Dimes.</a:t>
            </a:r>
            <a:endParaRPr lang="en-US" dirty="0"/>
          </a:p>
          <a:p>
            <a:r>
              <a:rPr lang="en-US" b="1" dirty="0">
                <a:effectLst/>
              </a:rPr>
              <a:t>Financial Support</a:t>
            </a:r>
            <a:endParaRPr lang="en-US" b="1" dirty="0"/>
          </a:p>
          <a:p>
            <a:r>
              <a:rPr lang="en-US" dirty="0">
                <a:effectLst/>
              </a:rPr>
              <a:t>Raising a child with a birth defect can be financially challenging. Families may be eligible for financial assistance through programs such as Medicaid, Social Security Disability Insurance, and Children's Health Insurance Program (CHIP).</a:t>
            </a:r>
            <a:endParaRPr lang="en-US" dirty="0"/>
          </a:p>
          <a:p>
            <a:r>
              <a:rPr lang="en-US" b="1" dirty="0">
                <a:effectLst/>
              </a:rPr>
              <a:t>Educational Resources</a:t>
            </a:r>
            <a:endParaRPr lang="en-US" b="1" dirty="0"/>
          </a:p>
          <a:p>
            <a:r>
              <a:rPr lang="en-US" dirty="0">
                <a:effectLst/>
              </a:rPr>
              <a:t>Education is key in understanding and managing birth defects. Resources such as the Centers for Disease Control and Prevention (CDC) and the American Academy of Pediatrics provide educational materials and information on treatment options.</a:t>
            </a:r>
            <a:endParaRPr lang="en-US" dirty="0"/>
          </a:p>
          <a:p>
            <a:endParaRPr lang="pl-PL" dirty="0"/>
          </a:p>
        </p:txBody>
      </p:sp>
    </p:spTree>
    <p:extLst>
      <p:ext uri="{BB962C8B-B14F-4D97-AF65-F5344CB8AC3E}">
        <p14:creationId xmlns:p14="http://schemas.microsoft.com/office/powerpoint/2010/main" val="19513558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2CBB7F-DEB7-A787-3832-EFCF878E2E0C}"/>
              </a:ext>
            </a:extLst>
          </p:cNvPr>
          <p:cNvSpPr>
            <a:spLocks noGrp="1"/>
          </p:cNvSpPr>
          <p:nvPr>
            <p:ph type="title"/>
          </p:nvPr>
        </p:nvSpPr>
        <p:spPr/>
        <p:txBody>
          <a:bodyPr/>
          <a:lstStyle/>
          <a:p>
            <a:r>
              <a:rPr lang="en-GB" dirty="0"/>
              <a:t>Work in groups</a:t>
            </a:r>
          </a:p>
        </p:txBody>
      </p:sp>
      <p:sp>
        <p:nvSpPr>
          <p:cNvPr id="3" name="Content Placeholder 2">
            <a:extLst>
              <a:ext uri="{FF2B5EF4-FFF2-40B4-BE49-F238E27FC236}">
                <a16:creationId xmlns:a16="http://schemas.microsoft.com/office/drawing/2014/main" id="{CE81C477-15B4-6F3B-B8F5-8E0F44CD43A6}"/>
              </a:ext>
            </a:extLst>
          </p:cNvPr>
          <p:cNvSpPr>
            <a:spLocks noGrp="1"/>
          </p:cNvSpPr>
          <p:nvPr>
            <p:ph idx="1"/>
          </p:nvPr>
        </p:nvSpPr>
        <p:spPr/>
        <p:txBody>
          <a:bodyPr>
            <a:normAutofit/>
          </a:bodyPr>
          <a:lstStyle/>
          <a:p>
            <a:r>
              <a:rPr lang="en-GB" b="1" dirty="0">
                <a:solidFill>
                  <a:schemeClr val="tx1"/>
                </a:solidFill>
              </a:rPr>
              <a:t>Prepare a short presentation about:</a:t>
            </a:r>
          </a:p>
          <a:p>
            <a:r>
              <a:rPr lang="en-GB" dirty="0">
                <a:solidFill>
                  <a:schemeClr val="tx1"/>
                </a:solidFill>
              </a:rPr>
              <a:t>Room 1 – Down Syndrome,</a:t>
            </a:r>
          </a:p>
          <a:p>
            <a:r>
              <a:rPr lang="en-GB" dirty="0">
                <a:solidFill>
                  <a:schemeClr val="tx1"/>
                </a:solidFill>
              </a:rPr>
              <a:t>Room 2 – Edwards Syndrome,</a:t>
            </a:r>
          </a:p>
          <a:p>
            <a:r>
              <a:rPr lang="en-GB" dirty="0">
                <a:solidFill>
                  <a:schemeClr val="tx1"/>
                </a:solidFill>
              </a:rPr>
              <a:t>Room 3 – Patau Syndrome,</a:t>
            </a:r>
          </a:p>
          <a:p>
            <a:r>
              <a:rPr lang="en-GB" dirty="0">
                <a:solidFill>
                  <a:schemeClr val="tx1"/>
                </a:solidFill>
              </a:rPr>
              <a:t>Room  4 – Williams</a:t>
            </a:r>
            <a:r>
              <a:rPr lang="pl-PL" dirty="0">
                <a:solidFill>
                  <a:schemeClr val="tx1"/>
                </a:solidFill>
              </a:rPr>
              <a:t> </a:t>
            </a:r>
            <a:r>
              <a:rPr lang="en-GB" dirty="0">
                <a:solidFill>
                  <a:schemeClr val="tx1"/>
                </a:solidFill>
              </a:rPr>
              <a:t>Syndrome,</a:t>
            </a:r>
          </a:p>
          <a:p>
            <a:r>
              <a:rPr lang="en-GB" dirty="0">
                <a:solidFill>
                  <a:schemeClr val="tx1"/>
                </a:solidFill>
              </a:rPr>
              <a:t>Room 5– Orofacial cleft defect,</a:t>
            </a:r>
          </a:p>
          <a:p>
            <a:r>
              <a:rPr lang="en-GB" dirty="0">
                <a:solidFill>
                  <a:schemeClr val="tx1"/>
                </a:solidFill>
              </a:rPr>
              <a:t>Room  6 – Cleft spine,</a:t>
            </a:r>
          </a:p>
          <a:p>
            <a:r>
              <a:rPr lang="en-GB" dirty="0">
                <a:solidFill>
                  <a:schemeClr val="tx1"/>
                </a:solidFill>
              </a:rPr>
              <a:t>Room 7 - hypertrophic pyloric stenosis</a:t>
            </a:r>
            <a:endParaRPr lang="en-GB" i="0" dirty="0">
              <a:solidFill>
                <a:schemeClr val="tx1"/>
              </a:solidFill>
              <a:effectLst/>
            </a:endParaRPr>
          </a:p>
          <a:p>
            <a:r>
              <a:rPr lang="en-GB" dirty="0">
                <a:solidFill>
                  <a:schemeClr val="tx1"/>
                </a:solidFill>
              </a:rPr>
              <a:t>Room 8 –</a:t>
            </a:r>
            <a:r>
              <a:rPr lang="pl-PL" b="0" i="0" dirty="0" err="1">
                <a:solidFill>
                  <a:srgbClr val="202124"/>
                </a:solidFill>
                <a:effectLst/>
                <a:latin typeface="Google Sans"/>
              </a:rPr>
              <a:t>Hirschsprung's</a:t>
            </a:r>
            <a:r>
              <a:rPr lang="pl-PL" b="0" i="0" dirty="0">
                <a:solidFill>
                  <a:srgbClr val="202124"/>
                </a:solidFill>
                <a:effectLst/>
                <a:latin typeface="Google Sans"/>
              </a:rPr>
              <a:t> </a:t>
            </a:r>
            <a:r>
              <a:rPr lang="pl-PL" b="0" i="0" dirty="0" err="1">
                <a:solidFill>
                  <a:srgbClr val="202124"/>
                </a:solidFill>
                <a:effectLst/>
                <a:latin typeface="Google Sans"/>
              </a:rPr>
              <a:t>disease</a:t>
            </a:r>
            <a:endParaRPr lang="en-GB" dirty="0">
              <a:solidFill>
                <a:schemeClr val="tx1"/>
              </a:solidFill>
            </a:endParaRPr>
          </a:p>
        </p:txBody>
      </p:sp>
    </p:spTree>
    <p:extLst>
      <p:ext uri="{BB962C8B-B14F-4D97-AF65-F5344CB8AC3E}">
        <p14:creationId xmlns:p14="http://schemas.microsoft.com/office/powerpoint/2010/main" val="20221797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CC8EF-56AC-7D66-5775-D6B6E44D1333}"/>
              </a:ext>
            </a:extLst>
          </p:cNvPr>
          <p:cNvSpPr>
            <a:spLocks noGrp="1"/>
          </p:cNvSpPr>
          <p:nvPr>
            <p:ph type="title"/>
          </p:nvPr>
        </p:nvSpPr>
        <p:spPr/>
        <p:txBody>
          <a:bodyPr/>
          <a:lstStyle/>
          <a:p>
            <a:r>
              <a:rPr lang="en-GB" dirty="0"/>
              <a:t>Sources</a:t>
            </a:r>
          </a:p>
        </p:txBody>
      </p:sp>
      <p:sp>
        <p:nvSpPr>
          <p:cNvPr id="3" name="Content Placeholder 2">
            <a:extLst>
              <a:ext uri="{FF2B5EF4-FFF2-40B4-BE49-F238E27FC236}">
                <a16:creationId xmlns:a16="http://schemas.microsoft.com/office/drawing/2014/main" id="{BEF81D47-65A9-DF21-A9EE-F40F56E6CAF3}"/>
              </a:ext>
            </a:extLst>
          </p:cNvPr>
          <p:cNvSpPr>
            <a:spLocks noGrp="1"/>
          </p:cNvSpPr>
          <p:nvPr>
            <p:ph idx="1"/>
          </p:nvPr>
        </p:nvSpPr>
        <p:spPr/>
        <p:txBody>
          <a:bodyPr/>
          <a:lstStyle/>
          <a:p>
            <a:r>
              <a:rPr lang="pl-PL" dirty="0"/>
              <a:t>1. </a:t>
            </a:r>
            <a:r>
              <a:rPr lang="pl-PL" b="0" dirty="0">
                <a:solidFill>
                  <a:srgbClr val="212529"/>
                </a:solidFill>
                <a:effectLst/>
              </a:rPr>
              <a:t>Pediatria i pielęgniarstwo pediatryczne. Red. Zarzycka, Danuta; Emeryk, Andrzej . : PZWL Wydawnictwo Lekarskie, 2020, 906 s. ISBN 978-83-200-6210-6</a:t>
            </a:r>
          </a:p>
        </p:txBody>
      </p:sp>
    </p:spTree>
    <p:extLst>
      <p:ext uri="{BB962C8B-B14F-4D97-AF65-F5344CB8AC3E}">
        <p14:creationId xmlns:p14="http://schemas.microsoft.com/office/powerpoint/2010/main" val="4248266953"/>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80</TotalTime>
  <Words>678</Words>
  <Application>Microsoft Office PowerPoint</Application>
  <PresentationFormat>Widescreen</PresentationFormat>
  <Paragraphs>53</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Google Sans</vt:lpstr>
      <vt:lpstr>Retrospect</vt:lpstr>
      <vt:lpstr>Birth Defects in Pediatric Patients</vt:lpstr>
      <vt:lpstr>What are Birth Defects?</vt:lpstr>
      <vt:lpstr>Causes of Birth Defects</vt:lpstr>
      <vt:lpstr>Prevention and Treatment</vt:lpstr>
      <vt:lpstr>Diagnosis and Management</vt:lpstr>
      <vt:lpstr>Support and Resources</vt:lpstr>
      <vt:lpstr>Work in groups</vt:lpstr>
      <vt:lpstr>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Birth Defects in Pediatric Patients</dc:title>
  <dc:creator>Dominika Karpińska</dc:creator>
  <cp:lastModifiedBy>Dominika Karpińska</cp:lastModifiedBy>
  <cp:revision>5</cp:revision>
  <dcterms:created xsi:type="dcterms:W3CDTF">2023-11-23T01:24:34Z</dcterms:created>
  <dcterms:modified xsi:type="dcterms:W3CDTF">2023-12-01T13:20:27Z</dcterms:modified>
</cp:coreProperties>
</file>