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4.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7.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80" r:id="rId5"/>
    <p:sldId id="285" r:id="rId6"/>
    <p:sldId id="281" r:id="rId7"/>
    <p:sldId id="277" r:id="rId8"/>
    <p:sldId id="286" r:id="rId9"/>
    <p:sldId id="278" r:id="rId10"/>
    <p:sldId id="287" r:id="rId11"/>
    <p:sldId id="279" r:id="rId12"/>
    <p:sldId id="288" r:id="rId13"/>
    <p:sldId id="261" r:id="rId14"/>
    <p:sldId id="289" r:id="rId15"/>
    <p:sldId id="262" r:id="rId16"/>
    <p:sldId id="263" r:id="rId17"/>
    <p:sldId id="264" r:id="rId18"/>
    <p:sldId id="290" r:id="rId19"/>
    <p:sldId id="265" r:id="rId20"/>
    <p:sldId id="266" r:id="rId21"/>
    <p:sldId id="291" r:id="rId22"/>
    <p:sldId id="267" r:id="rId23"/>
    <p:sldId id="292" r:id="rId24"/>
    <p:sldId id="268" r:id="rId25"/>
    <p:sldId id="293" r:id="rId26"/>
    <p:sldId id="269" r:id="rId27"/>
    <p:sldId id="270" r:id="rId28"/>
    <p:sldId id="294" r:id="rId29"/>
    <p:sldId id="275" r:id="rId30"/>
    <p:sldId id="283" r:id="rId31"/>
    <p:sldId id="295" r:id="rId32"/>
    <p:sldId id="282" r:id="rId33"/>
    <p:sldId id="284" r:id="rId34"/>
    <p:sldId id="276" r:id="rId35"/>
    <p:sldId id="296" r:id="rId36"/>
    <p:sldId id="271" r:id="rId37"/>
    <p:sldId id="297" r:id="rId38"/>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45"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8" name="TextBox 7"/>
          <p:cNvSpPr txBox="1"/>
          <p:nvPr/>
        </p:nvSpPr>
        <p:spPr>
          <a:xfrm>
            <a:off x="1828800" y="3159760"/>
            <a:ext cx="457200" cy="1034129"/>
          </a:xfrm>
          <a:prstGeom prst="rect">
            <a:avLst/>
          </a:prstGeom>
          <a:noFill/>
        </p:spPr>
        <p:txBody>
          <a:bodyPr wrap="square" lIns="0" tIns="9144" rIns="0" bIns="9144" rtlCol="0" anchor="ctr"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2" name="Title 1"/>
          <p:cNvSpPr>
            <a:spLocks noGrp="1"/>
          </p:cNvSpPr>
          <p:nvPr>
            <p:ph type="ctrTitle"/>
          </p:nvPr>
        </p:nvSpPr>
        <p:spPr>
          <a:xfrm>
            <a:off x="777240" y="1219200"/>
            <a:ext cx="7543800" cy="2152650"/>
          </a:xfrm>
        </p:spPr>
        <p:txBody>
          <a:bodyPr>
            <a:noAutofit/>
          </a:bodyPr>
          <a:lstStyle>
            <a:lvl1pPr>
              <a:defRPr sz="6000">
                <a:solidFill>
                  <a:schemeClr val="tx1"/>
                </a:solidFill>
              </a:defRPr>
            </a:lvl1pPr>
          </a:lstStyle>
          <a:p>
            <a:r>
              <a:rPr lang="pl-PL" smtClean="0"/>
              <a:t>Kliknij, aby edytować styl</a:t>
            </a:r>
            <a:endParaRPr lang="en-US" dirty="0"/>
          </a:p>
        </p:txBody>
      </p:sp>
      <p:sp>
        <p:nvSpPr>
          <p:cNvPr id="3" name="Subtitle 2"/>
          <p:cNvSpPr>
            <a:spLocks noGrp="1"/>
          </p:cNvSpPr>
          <p:nvPr>
            <p:ph type="subTitle" idx="1"/>
          </p:nvPr>
        </p:nvSpPr>
        <p:spPr>
          <a:xfrm>
            <a:off x="2133600" y="3375491"/>
            <a:ext cx="6172200" cy="6858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dirty="0"/>
          </a:p>
        </p:txBody>
      </p:sp>
      <p:sp>
        <p:nvSpPr>
          <p:cNvPr id="15" name="Date Placeholder 14"/>
          <p:cNvSpPr>
            <a:spLocks noGrp="1"/>
          </p:cNvSpPr>
          <p:nvPr>
            <p:ph type="dt" sz="half" idx="10"/>
          </p:nvPr>
        </p:nvSpPr>
        <p:spPr/>
        <p:txBody>
          <a:bodyPr/>
          <a:lstStyle/>
          <a:p>
            <a:fld id="{6AE53793-8CA1-4852-8B3A-F4B48728A5E0}" type="datetimeFigureOut">
              <a:rPr lang="pl-PL" smtClean="0"/>
              <a:t>2016-10-09</a:t>
            </a:fld>
            <a:endParaRPr lang="pl-PL"/>
          </a:p>
        </p:txBody>
      </p:sp>
      <p:sp>
        <p:nvSpPr>
          <p:cNvPr id="16" name="Slide Number Placeholder 15"/>
          <p:cNvSpPr>
            <a:spLocks noGrp="1"/>
          </p:cNvSpPr>
          <p:nvPr>
            <p:ph type="sldNum" sz="quarter" idx="11"/>
          </p:nvPr>
        </p:nvSpPr>
        <p:spPr/>
        <p:txBody>
          <a:bodyPr/>
          <a:lstStyle/>
          <a:p>
            <a:fld id="{C12D926E-7786-4363-8EBF-188AB5331B0C}" type="slidenum">
              <a:rPr lang="pl-PL" smtClean="0"/>
              <a:t>‹#›</a:t>
            </a:fld>
            <a:endParaRPr lang="pl-PL"/>
          </a:p>
        </p:txBody>
      </p:sp>
      <p:sp>
        <p:nvSpPr>
          <p:cNvPr id="17" name="Footer Placeholder 16"/>
          <p:cNvSpPr>
            <a:spLocks noGrp="1"/>
          </p:cNvSpPr>
          <p:nvPr>
            <p:ph type="ftr" sz="quarter" idx="12"/>
          </p:nvPr>
        </p:nvSpPr>
        <p:spPr/>
        <p:txBody>
          <a:bodyPr/>
          <a:lstStyle/>
          <a:p>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Vertical Text Placeholder 2"/>
          <p:cNvSpPr>
            <a:spLocks noGrp="1"/>
          </p:cNvSpPr>
          <p:nvPr>
            <p:ph type="body" orient="vert" idx="1"/>
          </p:nvPr>
        </p:nvSpPr>
        <p:spPr>
          <a:xfrm>
            <a:off x="2133600" y="685801"/>
            <a:ext cx="5791200" cy="3505199"/>
          </a:xfrm>
        </p:spPr>
        <p:txBody>
          <a:bodyPr vert="eaVert" ancho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Date Placeholder 3"/>
          <p:cNvSpPr>
            <a:spLocks noGrp="1"/>
          </p:cNvSpPr>
          <p:nvPr>
            <p:ph type="dt" sz="half" idx="10"/>
          </p:nvPr>
        </p:nvSpPr>
        <p:spPr/>
        <p:txBody>
          <a:bodyPr/>
          <a:lstStyle/>
          <a:p>
            <a:fld id="{6AE53793-8CA1-4852-8B3A-F4B48728A5E0}" type="datetimeFigureOut">
              <a:rPr lang="pl-PL" smtClean="0"/>
              <a:t>2016-10-09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C12D926E-7786-4363-8EBF-188AB5331B0C}"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609601"/>
            <a:ext cx="2133600" cy="5181600"/>
          </a:xfrm>
        </p:spPr>
        <p:txBody>
          <a:bodyPr vert="eaVert"/>
          <a:lstStyle/>
          <a:p>
            <a:r>
              <a:rPr lang="pl-PL" smtClean="0"/>
              <a:t>Kliknij, aby edytować styl</a:t>
            </a:r>
            <a:endParaRPr lang="en-US" dirty="0"/>
          </a:p>
        </p:txBody>
      </p:sp>
      <p:sp>
        <p:nvSpPr>
          <p:cNvPr id="3" name="Vertical Text Placeholder 2"/>
          <p:cNvSpPr>
            <a:spLocks noGrp="1"/>
          </p:cNvSpPr>
          <p:nvPr>
            <p:ph type="body" orient="vert" idx="1"/>
          </p:nvPr>
        </p:nvSpPr>
        <p:spPr>
          <a:xfrm>
            <a:off x="2895600" y="685801"/>
            <a:ext cx="5029200" cy="4572000"/>
          </a:xfrm>
        </p:spPr>
        <p:txBody>
          <a:bodyPr vert="eaVert" ancho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6AE53793-8CA1-4852-8B3A-F4B48728A5E0}" type="datetimeFigureOut">
              <a:rPr lang="pl-PL" smtClean="0"/>
              <a:t>2016-10-09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C12D926E-7786-4363-8EBF-188AB5331B0C}" type="slidenum">
              <a:rPr lang="pl-PL" smtClean="0"/>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13" name="Title 12"/>
          <p:cNvSpPr>
            <a:spLocks noGrp="1"/>
          </p:cNvSpPr>
          <p:nvPr>
            <p:ph type="title"/>
          </p:nvPr>
        </p:nvSpPr>
        <p:spPr/>
        <p:txBody>
          <a:bodyPr/>
          <a:lstStyle/>
          <a:p>
            <a:r>
              <a:rPr lang="pl-PL" smtClean="0"/>
              <a:t>Kliknij, aby edytować styl</a:t>
            </a:r>
            <a:endParaRPr lang="en-US"/>
          </a:p>
        </p:txBody>
      </p:sp>
      <p:sp>
        <p:nvSpPr>
          <p:cNvPr id="14" name="Date Placeholder 13"/>
          <p:cNvSpPr>
            <a:spLocks noGrp="1"/>
          </p:cNvSpPr>
          <p:nvPr>
            <p:ph type="dt" sz="half" idx="10"/>
          </p:nvPr>
        </p:nvSpPr>
        <p:spPr/>
        <p:txBody>
          <a:bodyPr/>
          <a:lstStyle/>
          <a:p>
            <a:fld id="{6AE53793-8CA1-4852-8B3A-F4B48728A5E0}" type="datetimeFigureOut">
              <a:rPr lang="pl-PL" smtClean="0"/>
              <a:t>2016-10-09</a:t>
            </a:fld>
            <a:endParaRPr lang="pl-PL"/>
          </a:p>
        </p:txBody>
      </p:sp>
      <p:sp>
        <p:nvSpPr>
          <p:cNvPr id="15" name="Slide Number Placeholder 14"/>
          <p:cNvSpPr>
            <a:spLocks noGrp="1"/>
          </p:cNvSpPr>
          <p:nvPr>
            <p:ph type="sldNum" sz="quarter" idx="11"/>
          </p:nvPr>
        </p:nvSpPr>
        <p:spPr/>
        <p:txBody>
          <a:bodyPr/>
          <a:lstStyle/>
          <a:p>
            <a:fld id="{C12D926E-7786-4363-8EBF-188AB5331B0C}" type="slidenum">
              <a:rPr lang="pl-PL" smtClean="0"/>
              <a:t>‹#›</a:t>
            </a:fld>
            <a:endParaRPr lang="pl-PL"/>
          </a:p>
        </p:txBody>
      </p:sp>
      <p:sp>
        <p:nvSpPr>
          <p:cNvPr id="16" name="Footer Placeholder 15"/>
          <p:cNvSpPr>
            <a:spLocks noGrp="1"/>
          </p:cNvSpPr>
          <p:nvPr>
            <p:ph type="ftr" sz="quarter" idx="12"/>
          </p:nvPr>
        </p:nvSpPr>
        <p:spPr/>
        <p:txBody>
          <a:bodyPr/>
          <a:lstStyle/>
          <a:p>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8" name="TextBox 7"/>
          <p:cNvSpPr txBox="1"/>
          <p:nvPr/>
        </p:nvSpPr>
        <p:spPr>
          <a:xfrm>
            <a:off x="4267200" y="4074497"/>
            <a:ext cx="457200" cy="1015663"/>
          </a:xfrm>
          <a:prstGeom prst="rect">
            <a:avLst/>
          </a:prstGeom>
          <a:noFill/>
        </p:spPr>
        <p:txBody>
          <a:bodyPr wrap="square" lIns="0" tIns="0" rIns="0" bIns="0" rtlCol="0" anchor="t"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3" name="Text Placeholder 2"/>
          <p:cNvSpPr>
            <a:spLocks noGrp="1"/>
          </p:cNvSpPr>
          <p:nvPr>
            <p:ph type="body" idx="1"/>
          </p:nvPr>
        </p:nvSpPr>
        <p:spPr>
          <a:xfrm>
            <a:off x="4572000" y="4267368"/>
            <a:ext cx="3733800" cy="73152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12" name="Date Placeholder 11"/>
          <p:cNvSpPr>
            <a:spLocks noGrp="1"/>
          </p:cNvSpPr>
          <p:nvPr>
            <p:ph type="dt" sz="half" idx="10"/>
          </p:nvPr>
        </p:nvSpPr>
        <p:spPr/>
        <p:txBody>
          <a:bodyPr/>
          <a:lstStyle/>
          <a:p>
            <a:fld id="{6AE53793-8CA1-4852-8B3A-F4B48728A5E0}" type="datetimeFigureOut">
              <a:rPr lang="pl-PL" smtClean="0"/>
              <a:t>2016-10-09</a:t>
            </a:fld>
            <a:endParaRPr lang="pl-PL"/>
          </a:p>
        </p:txBody>
      </p:sp>
      <p:sp>
        <p:nvSpPr>
          <p:cNvPr id="13" name="Slide Number Placeholder 12"/>
          <p:cNvSpPr>
            <a:spLocks noGrp="1"/>
          </p:cNvSpPr>
          <p:nvPr>
            <p:ph type="sldNum" sz="quarter" idx="11"/>
          </p:nvPr>
        </p:nvSpPr>
        <p:spPr/>
        <p:txBody>
          <a:bodyPr/>
          <a:lstStyle/>
          <a:p>
            <a:fld id="{C12D926E-7786-4363-8EBF-188AB5331B0C}" type="slidenum">
              <a:rPr lang="pl-PL" smtClean="0"/>
              <a:t>‹#›</a:t>
            </a:fld>
            <a:endParaRPr lang="pl-PL"/>
          </a:p>
        </p:txBody>
      </p:sp>
      <p:sp>
        <p:nvSpPr>
          <p:cNvPr id="14" name="Footer Placeholder 13"/>
          <p:cNvSpPr>
            <a:spLocks noGrp="1"/>
          </p:cNvSpPr>
          <p:nvPr>
            <p:ph type="ftr" sz="quarter" idx="12"/>
          </p:nvPr>
        </p:nvSpPr>
        <p:spPr/>
        <p:txBody>
          <a:bodyPr/>
          <a:lstStyle/>
          <a:p>
            <a:endParaRPr lang="pl-PL"/>
          </a:p>
        </p:txBody>
      </p:sp>
      <p:sp>
        <p:nvSpPr>
          <p:cNvPr id="4" name="Title 3"/>
          <p:cNvSpPr>
            <a:spLocks noGrp="1"/>
          </p:cNvSpPr>
          <p:nvPr>
            <p:ph type="title"/>
          </p:nvPr>
        </p:nvSpPr>
        <p:spPr>
          <a:xfrm>
            <a:off x="2286000" y="1905000"/>
            <a:ext cx="6035040"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pl-PL" smtClean="0"/>
              <a:t>Kliknij, aby edytować styl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6AE53793-8CA1-4852-8B3A-F4B48728A5E0}" type="datetimeFigureOut">
              <a:rPr lang="pl-PL" smtClean="0"/>
              <a:t>2016-10-09</a:t>
            </a:fld>
            <a:endParaRPr lang="pl-PL"/>
          </a:p>
        </p:txBody>
      </p:sp>
      <p:sp>
        <p:nvSpPr>
          <p:cNvPr id="9" name="Slide Number Placeholder 8"/>
          <p:cNvSpPr>
            <a:spLocks noGrp="1"/>
          </p:cNvSpPr>
          <p:nvPr>
            <p:ph type="sldNum" sz="quarter" idx="11"/>
          </p:nvPr>
        </p:nvSpPr>
        <p:spPr/>
        <p:txBody>
          <a:bodyPr/>
          <a:lstStyle/>
          <a:p>
            <a:fld id="{C12D926E-7786-4363-8EBF-188AB5331B0C}" type="slidenum">
              <a:rPr lang="pl-PL" smtClean="0"/>
              <a:t>‹#›</a:t>
            </a:fld>
            <a:endParaRPr lang="pl-PL"/>
          </a:p>
        </p:txBody>
      </p:sp>
      <p:sp>
        <p:nvSpPr>
          <p:cNvPr id="10" name="Footer Placeholder 9"/>
          <p:cNvSpPr>
            <a:spLocks noGrp="1"/>
          </p:cNvSpPr>
          <p:nvPr>
            <p:ph type="ftr" sz="quarter" idx="12"/>
          </p:nvPr>
        </p:nvSpPr>
        <p:spPr/>
        <p:txBody>
          <a:bodyPr/>
          <a:lstStyle/>
          <a:p>
            <a:endParaRPr lang="pl-PL"/>
          </a:p>
        </p:txBody>
      </p:sp>
      <p:sp>
        <p:nvSpPr>
          <p:cNvPr id="11" name="Title 10"/>
          <p:cNvSpPr>
            <a:spLocks noGrp="1"/>
          </p:cNvSpPr>
          <p:nvPr>
            <p:ph type="title"/>
          </p:nvPr>
        </p:nvSpPr>
        <p:spPr/>
        <p:txBody>
          <a:bodyPr/>
          <a:lstStyle/>
          <a:p>
            <a:r>
              <a:rPr lang="pl-PL" smtClean="0"/>
              <a:t>Kliknij, aby edytować styl</a:t>
            </a:r>
            <a:endParaRPr lang="en-US" dirty="0"/>
          </a:p>
        </p:txBody>
      </p:sp>
      <p:sp>
        <p:nvSpPr>
          <p:cNvPr id="5" name="Content Placeholder 4"/>
          <p:cNvSpPr>
            <a:spLocks noGrp="1"/>
          </p:cNvSpPr>
          <p:nvPr>
            <p:ph sz="quarter" idx="13"/>
          </p:nvPr>
        </p:nvSpPr>
        <p:spPr>
          <a:xfrm>
            <a:off x="1344168" y="658368"/>
            <a:ext cx="3273552" cy="342900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Content Placeholder 6"/>
          <p:cNvSpPr>
            <a:spLocks noGrp="1"/>
          </p:cNvSpPr>
          <p:nvPr>
            <p:ph sz="quarter" idx="14"/>
          </p:nvPr>
        </p:nvSpPr>
        <p:spPr>
          <a:xfrm>
            <a:off x="5029200" y="658368"/>
            <a:ext cx="3273552" cy="3432175"/>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1344168" y="1371600"/>
            <a:ext cx="3276600"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502920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Content Placeholder 5"/>
          <p:cNvSpPr>
            <a:spLocks noGrp="1"/>
          </p:cNvSpPr>
          <p:nvPr>
            <p:ph sz="quarter" idx="4"/>
          </p:nvPr>
        </p:nvSpPr>
        <p:spPr>
          <a:xfrm>
            <a:off x="5029200" y="1371600"/>
            <a:ext cx="3273552"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13" name="TextBox 12"/>
          <p:cNvSpPr txBox="1"/>
          <p:nvPr/>
        </p:nvSpPr>
        <p:spPr>
          <a:xfrm>
            <a:off x="105664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8" name="TextBox 17"/>
          <p:cNvSpPr txBox="1"/>
          <p:nvPr/>
        </p:nvSpPr>
        <p:spPr>
          <a:xfrm>
            <a:off x="478028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2" name="Title 11"/>
          <p:cNvSpPr>
            <a:spLocks noGrp="1"/>
          </p:cNvSpPr>
          <p:nvPr>
            <p:ph type="title"/>
          </p:nvPr>
        </p:nvSpPr>
        <p:spPr/>
        <p:txBody>
          <a:bodyPr/>
          <a:lstStyle/>
          <a:p>
            <a:r>
              <a:rPr lang="pl-PL" smtClean="0"/>
              <a:t>Kliknij, aby edytować styl</a:t>
            </a:r>
            <a:endParaRPr lang="en-US" dirty="0"/>
          </a:p>
        </p:txBody>
      </p:sp>
      <p:sp>
        <p:nvSpPr>
          <p:cNvPr id="14" name="Date Placeholder 13"/>
          <p:cNvSpPr>
            <a:spLocks noGrp="1"/>
          </p:cNvSpPr>
          <p:nvPr>
            <p:ph type="dt" sz="half" idx="10"/>
          </p:nvPr>
        </p:nvSpPr>
        <p:spPr/>
        <p:txBody>
          <a:bodyPr/>
          <a:lstStyle/>
          <a:p>
            <a:fld id="{6AE53793-8CA1-4852-8B3A-F4B48728A5E0}" type="datetimeFigureOut">
              <a:rPr lang="pl-PL" smtClean="0"/>
              <a:t>2016-10-09</a:t>
            </a:fld>
            <a:endParaRPr lang="pl-PL"/>
          </a:p>
        </p:txBody>
      </p:sp>
      <p:sp>
        <p:nvSpPr>
          <p:cNvPr id="15" name="Slide Number Placeholder 14"/>
          <p:cNvSpPr>
            <a:spLocks noGrp="1"/>
          </p:cNvSpPr>
          <p:nvPr>
            <p:ph type="sldNum" sz="quarter" idx="11"/>
          </p:nvPr>
        </p:nvSpPr>
        <p:spPr/>
        <p:txBody>
          <a:bodyPr/>
          <a:lstStyle/>
          <a:p>
            <a:fld id="{C12D926E-7786-4363-8EBF-188AB5331B0C}" type="slidenum">
              <a:rPr lang="pl-PL" smtClean="0"/>
              <a:t>‹#›</a:t>
            </a:fld>
            <a:endParaRPr lang="pl-PL"/>
          </a:p>
        </p:txBody>
      </p:sp>
      <p:sp>
        <p:nvSpPr>
          <p:cNvPr id="16" name="Footer Placeholder 15"/>
          <p:cNvSpPr>
            <a:spLocks noGrp="1"/>
          </p:cNvSpPr>
          <p:nvPr>
            <p:ph type="ftr" sz="quarter" idx="12"/>
          </p:nvPr>
        </p:nvSpPr>
        <p:spPr/>
        <p:txBody>
          <a:bodyPr/>
          <a:lstStyle/>
          <a:p>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pl-PL" smtClean="0"/>
              <a:t>Kliknij, aby edytować styl</a:t>
            </a:r>
            <a:endParaRPr lang="en-US"/>
          </a:p>
        </p:txBody>
      </p:sp>
      <p:sp>
        <p:nvSpPr>
          <p:cNvPr id="7" name="Date Placeholder 6"/>
          <p:cNvSpPr>
            <a:spLocks noGrp="1"/>
          </p:cNvSpPr>
          <p:nvPr>
            <p:ph type="dt" sz="half" idx="10"/>
          </p:nvPr>
        </p:nvSpPr>
        <p:spPr/>
        <p:txBody>
          <a:bodyPr/>
          <a:lstStyle/>
          <a:p>
            <a:fld id="{6AE53793-8CA1-4852-8B3A-F4B48728A5E0}" type="datetimeFigureOut">
              <a:rPr lang="pl-PL" smtClean="0"/>
              <a:t>2016-10-09</a:t>
            </a:fld>
            <a:endParaRPr lang="pl-PL"/>
          </a:p>
        </p:txBody>
      </p:sp>
      <p:sp>
        <p:nvSpPr>
          <p:cNvPr id="8" name="Slide Number Placeholder 7"/>
          <p:cNvSpPr>
            <a:spLocks noGrp="1"/>
          </p:cNvSpPr>
          <p:nvPr>
            <p:ph type="sldNum" sz="quarter" idx="11"/>
          </p:nvPr>
        </p:nvSpPr>
        <p:spPr/>
        <p:txBody>
          <a:bodyPr/>
          <a:lstStyle/>
          <a:p>
            <a:fld id="{C12D926E-7786-4363-8EBF-188AB5331B0C}" type="slidenum">
              <a:rPr lang="pl-PL" smtClean="0"/>
              <a:t>‹#›</a:t>
            </a:fld>
            <a:endParaRPr lang="pl-PL"/>
          </a:p>
        </p:txBody>
      </p:sp>
      <p:sp>
        <p:nvSpPr>
          <p:cNvPr id="9" name="Footer Placeholder 8"/>
          <p:cNvSpPr>
            <a:spLocks noGrp="1"/>
          </p:cNvSpPr>
          <p:nvPr>
            <p:ph type="ftr" sz="quarter" idx="12"/>
          </p:nvPr>
        </p:nvSpPr>
        <p:spPr/>
        <p:txBody>
          <a:bodyPr/>
          <a:lstStyle/>
          <a:p>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AE53793-8CA1-4852-8B3A-F4B48728A5E0}" type="datetimeFigureOut">
              <a:rPr lang="pl-PL" smtClean="0"/>
              <a:t>2016-10-09</a:t>
            </a:fld>
            <a:endParaRPr lang="pl-PL"/>
          </a:p>
        </p:txBody>
      </p:sp>
      <p:sp>
        <p:nvSpPr>
          <p:cNvPr id="6" name="Slide Number Placeholder 5"/>
          <p:cNvSpPr>
            <a:spLocks noGrp="1"/>
          </p:cNvSpPr>
          <p:nvPr>
            <p:ph type="sldNum" sz="quarter" idx="11"/>
          </p:nvPr>
        </p:nvSpPr>
        <p:spPr/>
        <p:txBody>
          <a:bodyPr/>
          <a:lstStyle/>
          <a:p>
            <a:fld id="{C12D926E-7786-4363-8EBF-188AB5331B0C}" type="slidenum">
              <a:rPr lang="pl-PL" smtClean="0"/>
              <a:t>‹#›</a:t>
            </a:fld>
            <a:endParaRPr lang="pl-PL"/>
          </a:p>
        </p:txBody>
      </p:sp>
      <p:sp>
        <p:nvSpPr>
          <p:cNvPr id="7" name="Footer Placeholder 6"/>
          <p:cNvSpPr>
            <a:spLocks noGrp="1"/>
          </p:cNvSpPr>
          <p:nvPr>
            <p:ph type="ftr" sz="quarter" idx="12"/>
          </p:nvPr>
        </p:nvSpPr>
        <p:spPr/>
        <p:txBody>
          <a:bodyPr/>
          <a:lstStyle/>
          <a:p>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9" name="TextBox 8"/>
          <p:cNvSpPr txBox="1"/>
          <p:nvPr/>
        </p:nvSpPr>
        <p:spPr>
          <a:xfrm>
            <a:off x="5328920" y="1774588"/>
            <a:ext cx="457200" cy="1231106"/>
          </a:xfrm>
          <a:prstGeom prst="rect">
            <a:avLst/>
          </a:prstGeom>
          <a:noFill/>
        </p:spPr>
        <p:txBody>
          <a:bodyPr wrap="square" lIns="0" tIns="0" rIns="0" bIns="0" rtlCol="0" anchor="t" anchorCtr="0">
            <a:spAutoFit/>
          </a:bodyPr>
          <a:lstStyle/>
          <a:p>
            <a:r>
              <a:rPr lang="en-US" sz="8000" dirty="0" smtClean="0">
                <a:effectLst>
                  <a:outerShdw blurRad="38100" dist="38100" dir="2700000" algn="tl">
                    <a:srgbClr val="000000">
                      <a:alpha val="43137"/>
                    </a:srgbClr>
                  </a:outerShdw>
                </a:effectLst>
                <a:latin typeface="+mn-lt"/>
              </a:rPr>
              <a:t>{</a:t>
            </a:r>
            <a:endParaRPr lang="en-US" sz="8000" dirty="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838200" y="685801"/>
            <a:ext cx="4343400" cy="34290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Text Placeholder 3"/>
          <p:cNvSpPr>
            <a:spLocks noGrp="1"/>
          </p:cNvSpPr>
          <p:nvPr>
            <p:ph type="body" sz="half" idx="2"/>
          </p:nvPr>
        </p:nvSpPr>
        <p:spPr>
          <a:xfrm>
            <a:off x="5715000" y="685801"/>
            <a:ext cx="2590800" cy="34290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15" name="Date Placeholder 14"/>
          <p:cNvSpPr>
            <a:spLocks noGrp="1"/>
          </p:cNvSpPr>
          <p:nvPr>
            <p:ph type="dt" sz="half" idx="10"/>
          </p:nvPr>
        </p:nvSpPr>
        <p:spPr/>
        <p:txBody>
          <a:bodyPr/>
          <a:lstStyle/>
          <a:p>
            <a:fld id="{6AE53793-8CA1-4852-8B3A-F4B48728A5E0}" type="datetimeFigureOut">
              <a:rPr lang="pl-PL" smtClean="0"/>
              <a:t>2016-10-09</a:t>
            </a:fld>
            <a:endParaRPr lang="pl-PL"/>
          </a:p>
        </p:txBody>
      </p:sp>
      <p:sp>
        <p:nvSpPr>
          <p:cNvPr id="16" name="Slide Number Placeholder 15"/>
          <p:cNvSpPr>
            <a:spLocks noGrp="1"/>
          </p:cNvSpPr>
          <p:nvPr>
            <p:ph type="sldNum" sz="quarter" idx="11"/>
          </p:nvPr>
        </p:nvSpPr>
        <p:spPr/>
        <p:txBody>
          <a:bodyPr/>
          <a:lstStyle/>
          <a:p>
            <a:fld id="{C12D926E-7786-4363-8EBF-188AB5331B0C}" type="slidenum">
              <a:rPr lang="pl-PL" smtClean="0"/>
              <a:t>‹#›</a:t>
            </a:fld>
            <a:endParaRPr lang="pl-PL"/>
          </a:p>
        </p:txBody>
      </p:sp>
      <p:sp>
        <p:nvSpPr>
          <p:cNvPr id="17" name="Footer Placeholder 16"/>
          <p:cNvSpPr>
            <a:spLocks noGrp="1"/>
          </p:cNvSpPr>
          <p:nvPr>
            <p:ph type="ftr" sz="quarter" idx="12"/>
          </p:nvPr>
        </p:nvSpPr>
        <p:spPr/>
        <p:txBody>
          <a:bodyPr/>
          <a:lstStyle/>
          <a:p>
            <a:endParaRPr lang="pl-PL"/>
          </a:p>
        </p:txBody>
      </p:sp>
      <p:sp>
        <p:nvSpPr>
          <p:cNvPr id="18" name="Title 17"/>
          <p:cNvSpPr>
            <a:spLocks noGrp="1"/>
          </p:cNvSpPr>
          <p:nvPr>
            <p:ph type="title"/>
          </p:nvPr>
        </p:nvSpPr>
        <p:spPr/>
        <p:txBody>
          <a:bodyPr/>
          <a:lstStyle/>
          <a:p>
            <a:r>
              <a:rPr lang="pl-PL" smtClean="0"/>
              <a:t>Kliknij, aby edytować styl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612775"/>
            <a:ext cx="6705600"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smtClean="0"/>
              <a:t>Kliknij ikonę, aby dodać obraz</a:t>
            </a:r>
            <a:endParaRPr lang="en-US"/>
          </a:p>
        </p:txBody>
      </p:sp>
      <p:sp>
        <p:nvSpPr>
          <p:cNvPr id="4" name="Text Placeholder 3"/>
          <p:cNvSpPr>
            <a:spLocks noGrp="1"/>
          </p:cNvSpPr>
          <p:nvPr>
            <p:ph type="body" sz="half" idx="2"/>
          </p:nvPr>
        </p:nvSpPr>
        <p:spPr>
          <a:xfrm>
            <a:off x="2743200" y="3453047"/>
            <a:ext cx="5029200" cy="720804"/>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9" name="TextBox 8"/>
          <p:cNvSpPr txBox="1"/>
          <p:nvPr/>
        </p:nvSpPr>
        <p:spPr>
          <a:xfrm>
            <a:off x="2435352" y="3331464"/>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1" name="Title 10"/>
          <p:cNvSpPr>
            <a:spLocks noGrp="1"/>
          </p:cNvSpPr>
          <p:nvPr>
            <p:ph type="title"/>
          </p:nvPr>
        </p:nvSpPr>
        <p:spPr/>
        <p:txBody>
          <a:bodyPr/>
          <a:lstStyle/>
          <a:p>
            <a:r>
              <a:rPr lang="pl-PL" smtClean="0"/>
              <a:t>Kliknij, aby edytować styl</a:t>
            </a:r>
            <a:endParaRPr lang="en-US"/>
          </a:p>
        </p:txBody>
      </p:sp>
      <p:sp>
        <p:nvSpPr>
          <p:cNvPr id="13" name="Date Placeholder 12"/>
          <p:cNvSpPr>
            <a:spLocks noGrp="1"/>
          </p:cNvSpPr>
          <p:nvPr>
            <p:ph type="dt" sz="half" idx="10"/>
          </p:nvPr>
        </p:nvSpPr>
        <p:spPr/>
        <p:txBody>
          <a:bodyPr/>
          <a:lstStyle/>
          <a:p>
            <a:fld id="{6AE53793-8CA1-4852-8B3A-F4B48728A5E0}" type="datetimeFigureOut">
              <a:rPr lang="pl-PL" smtClean="0"/>
              <a:t>2016-10-09</a:t>
            </a:fld>
            <a:endParaRPr lang="pl-PL"/>
          </a:p>
        </p:txBody>
      </p:sp>
      <p:sp>
        <p:nvSpPr>
          <p:cNvPr id="14" name="Slide Number Placeholder 13"/>
          <p:cNvSpPr>
            <a:spLocks noGrp="1"/>
          </p:cNvSpPr>
          <p:nvPr>
            <p:ph type="sldNum" sz="quarter" idx="11"/>
          </p:nvPr>
        </p:nvSpPr>
        <p:spPr/>
        <p:txBody>
          <a:bodyPr/>
          <a:lstStyle/>
          <a:p>
            <a:fld id="{C12D926E-7786-4363-8EBF-188AB5331B0C}" type="slidenum">
              <a:rPr lang="pl-PL" smtClean="0"/>
              <a:t>‹#›</a:t>
            </a:fld>
            <a:endParaRPr lang="pl-PL"/>
          </a:p>
        </p:txBody>
      </p:sp>
      <p:sp>
        <p:nvSpPr>
          <p:cNvPr id="15" name="Footer Placeholder 14"/>
          <p:cNvSpPr>
            <a:spLocks noGrp="1"/>
          </p:cNvSpPr>
          <p:nvPr>
            <p:ph type="ftr" sz="quarter" idx="12"/>
          </p:nvPr>
        </p:nvSpPr>
        <p:spPr/>
        <p:txBody>
          <a:bodyPr/>
          <a:lstStyle/>
          <a:p>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9724275">
            <a:off x="1373221" y="1038440"/>
            <a:ext cx="7240620"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rot="17656910">
            <a:off x="-274211" y="1165875"/>
            <a:ext cx="5538472"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9724275">
            <a:off x="3277955" y="116854"/>
            <a:ext cx="6479362"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77240" y="4876800"/>
            <a:ext cx="7543800" cy="914400"/>
          </a:xfrm>
          <a:prstGeom prst="rect">
            <a:avLst/>
          </a:prstGeom>
        </p:spPr>
        <p:txBody>
          <a:bodyPr vert="horz" lIns="91440" tIns="45720" rIns="91440" bIns="45720" rtlCol="0" anchor="b">
            <a:noAutofit/>
          </a:bodyPr>
          <a:lstStyle/>
          <a:p>
            <a:r>
              <a:rPr lang="pl-PL" smtClean="0"/>
              <a:t>Kliknij, aby edytować styl</a:t>
            </a:r>
            <a:endParaRPr lang="en-US" dirty="0"/>
          </a:p>
        </p:txBody>
      </p:sp>
      <p:sp>
        <p:nvSpPr>
          <p:cNvPr id="3" name="Text Placeholder 2"/>
          <p:cNvSpPr>
            <a:spLocks noGrp="1"/>
          </p:cNvSpPr>
          <p:nvPr>
            <p:ph type="body" idx="1"/>
          </p:nvPr>
        </p:nvSpPr>
        <p:spPr>
          <a:xfrm>
            <a:off x="2133600" y="685801"/>
            <a:ext cx="6096000" cy="3657599"/>
          </a:xfrm>
          <a:prstGeom prst="rect">
            <a:avLst/>
          </a:prstGeom>
        </p:spPr>
        <p:txBody>
          <a:bodyPr vert="horz" lIns="91440" tIns="45720" rIns="91440" bIns="45720" rtlCol="0" anchor="ct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2"/>
          </p:nvPr>
        </p:nvSpPr>
        <p:spPr>
          <a:xfrm>
            <a:off x="6172200" y="6154738"/>
            <a:ext cx="2133600"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6AE53793-8CA1-4852-8B3A-F4B48728A5E0}" type="datetimeFigureOut">
              <a:rPr lang="pl-PL" smtClean="0"/>
              <a:t>2016-10-09</a:t>
            </a:fld>
            <a:endParaRPr lang="pl-PL"/>
          </a:p>
        </p:txBody>
      </p:sp>
      <p:sp>
        <p:nvSpPr>
          <p:cNvPr id="5" name="Footer Placeholder 4"/>
          <p:cNvSpPr>
            <a:spLocks noGrp="1"/>
          </p:cNvSpPr>
          <p:nvPr>
            <p:ph type="ftr" sz="quarter" idx="3"/>
          </p:nvPr>
        </p:nvSpPr>
        <p:spPr>
          <a:xfrm>
            <a:off x="822960" y="6154738"/>
            <a:ext cx="4572000"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pl-PL"/>
          </a:p>
        </p:txBody>
      </p:sp>
      <p:sp>
        <p:nvSpPr>
          <p:cNvPr id="6" name="Slide Number Placeholder 5"/>
          <p:cNvSpPr>
            <a:spLocks noGrp="1"/>
          </p:cNvSpPr>
          <p:nvPr>
            <p:ph type="sldNum" sz="quarter" idx="4"/>
          </p:nvPr>
        </p:nvSpPr>
        <p:spPr>
          <a:xfrm>
            <a:off x="822960" y="5842000"/>
            <a:ext cx="2133600"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C12D926E-7786-4363-8EBF-188AB5331B0C}" type="slidenum">
              <a:rPr lang="pl-PL" smtClean="0"/>
              <a:t>‹#›</a:t>
            </a:fld>
            <a:endParaRPr lang="pl-PL"/>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_odt_hyperlink" Type="http://schemas.openxmlformats.org/officeDocument/2006/relationships/hyperlink" Target="https://www.onlinedoctranslator.com/en/?utm_source=onlinedoctranslator&amp;utm_medium=pptx&amp;utm_campaign=attribution" TargetMode="External"/><Relationship Id="r_odt_logo" Type="http://schemas.openxmlformats.org/officeDocument/2006/relationships/image" Target="../media/odt_attribution_logo.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395536" y="980728"/>
            <a:ext cx="7772400" cy="1470025"/>
          </a:xfrm>
        </p:spPr>
        <p:txBody>
          <a:bodyPr/>
          <a:lstStyle/>
          <a:p>
            <a:pPr rtl="0" algn="l"/>
            <a:r>
              <a:rPr lang="pl-PL" dirty="0" smtClean="0"/>
              <a:t>Radiotherapy and chemotherapy</a:t>
            </a:r>
            <a:endParaRPr lang="pl-PL" dirty="0"/>
          </a:p>
        </p:txBody>
      </p:sp>
      <p:sp>
        <p:nvSpPr>
          <p:cNvPr id="3" name="Podtytuł 2"/>
          <p:cNvSpPr>
            <a:spLocks noGrp="1"/>
          </p:cNvSpPr>
          <p:nvPr>
            <p:ph type="subTitle" idx="1"/>
          </p:nvPr>
        </p:nvSpPr>
        <p:spPr/>
        <p:txBody>
          <a:bodyPr/>
          <a:lstStyle/>
          <a:p>
            <a:pPr rtl="0" algn="l"/>
            <a:r>
              <a:rPr lang="pl-PL" dirty="0" smtClean="0"/>
              <a:t>Basic issues</a:t>
            </a:r>
            <a:endParaRPr lang="pl-PL" dirty="0"/>
          </a:p>
        </p:txBody>
      </p:sp>
      <p:sp xmlns:a="http://schemas.openxmlformats.org/drawingml/2006/main" xmlns:r="http://schemas.openxmlformats.org/officeDocument/2006/relationships" xmlns:p="http://schemas.openxmlformats.org/presentationml/2006/main">
        <p:nvSpPr>
          <p:cNvPr id="100010001" name="ODT_ATTR_LBL_SHAPE">
            <a:extLst>
              <a:ext uri="{FF2B5EF4-FFF2-40B4-BE49-F238E27FC236}">
                <a16:creationId xmlns:a16="http://schemas.microsoft.com/office/drawing/2014/main" id="{ADCB8724-23CD-4EE8-B5B5-3CB2DDF8932E}"/>
              </a:ext>
            </a:extLst>
          </p:cNvPr>
          <p:cNvSpPr txBox="1"/>
          <p:nvPr/>
        </p:nvSpPr>
        <p:spPr>
          <a:xfrm>
            <a:off x="0" y="0"/>
            <a:ext cx="5000000" cy="276999"/>
          </a:xfrm>
          <a:prstGeom prst="rect">
            <a:avLst/>
          </a:prstGeom>
          <a:solidFill>
            <a:srgbClr val="FAFAFA"/>
          </a:solidFill>
        </p:spPr>
        <p:txBody>
          <a:bodyPr wrap="none" lIns="288000">
            <a:spAutoFit/>
          </a:bodyPr>
          <a:lstStyle/>
          <a:p>
            <a:pPr rtl="0"/>
            <a:r>
              <a:rPr lang="en-US" sz="1000" dirty="0">
                <a:solidFill>
                  <a:srgbClr val="0F2B46"/>
                </a:solidFill>
                <a:effectLst/>
                <a:latin typeface="Roboto" panose="02000000000000000000" pitchFamily="2" charset="0"/>
              </a:rPr>
              <a:t>Translated from Polish to English - </a:t>
            </a:r>
            <a:r>
              <a:rPr lang="en-US" sz="1000" u="sng" dirty="0">
                <a:solidFill>
                  <a:srgbClr val="0F2B46"/>
                </a:solidFill>
                <a:effectLst/>
                <a:latin typeface="Roboto" panose="02000000000000000000" pitchFamily="2" charset="0"/>
                <a:hlinkClick r:id="r_odt_hyperlink" tooltip="Doc Translator - www.onlinedoctranslator.com"/>
              </a:rPr>
              <a:t>www.onlinedoctranslator.com</a:t>
            </a:r>
            <a:endParaRPr lang="en-US" sz="1000" dirty="0"/>
          </a:p>
        </p:txBody>
      </p:sp>
      <p:pic>
        <p:nvPicPr>
          <p:cNvPr id="1000100002" name="ODT_ATTR_LBL_LOGO">
            <a:extLst>
              <a:ext uri="{FF2B5EF4-FFF2-40B4-BE49-F238E27FC236}">
                <a16:creationId xmlns:a16="http://schemas.microsoft.com/office/drawing/2014/main" id="{B066AC4A-9A1C-4C10-800A-DAF9F2764385}"/>
              </a:ext>
            </a:extLst>
          </p:cNvPr>
          <p:cNvPicPr/>
          <p:nvPr/>
        </p:nvPicPr>
        <p:blipFill>
          <a:blip r:embed="r_odt_logo" cstate="print">
            <a:extLst>
              <a:ext uri="{28A0092B-C50C-407E-A947-70E740481C1C}">
                <a14:useLocalDpi xmlns:a14="http://schemas.microsoft.com/office/drawing/2010/main" val="0"/>
              </a:ext>
            </a:extLst>
          </a:blip>
          <a:stretch>
            <a:fillRect/>
          </a:stretch>
        </p:blipFill>
        <p:spPr>
          <a:xfrm>
            <a:off x="0" y="36000"/>
            <a:ext cx="316230" cy="179705"/>
          </a:xfrm>
          <a:prstGeom prst="rect">
            <a:avLst/>
          </a:prstGeom>
        </p:spPr>
      </p:pic>
    </p:spTree>
    <p:extLst>
      <p:ext uri="{BB962C8B-B14F-4D97-AF65-F5344CB8AC3E}">
        <p14:creationId xmlns:p14="http://schemas.microsoft.com/office/powerpoint/2010/main" val="29442557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539552" y="476672"/>
            <a:ext cx="8280920" cy="3785652"/>
          </a:xfrm>
          <a:prstGeom prst="rect">
            <a:avLst/>
          </a:prstGeom>
        </p:spPr>
        <p:txBody>
          <a:bodyPr wrap="square">
            <a:spAutoFit/>
          </a:bodyPr>
          <a:lstStyle/>
          <a:p>
            <a:pPr rtl="0" algn="l"/>
            <a:r>
              <a:rPr lang="pl-PL" dirty="0">
                <a:latin typeface="Arial Unicode MS" panose="020B0604020202020204" pitchFamily="34" charset="-128"/>
                <a:ea typeface="Arial Unicode MS" panose="020B0604020202020204" pitchFamily="34" charset="-128"/>
                <a:cs typeface="Arial Unicode MS" panose="020B0604020202020204" pitchFamily="34" charset="-128"/>
              </a:rPr>
              <a:t>2</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a:t>
            </a:r>
            <a:r>
              <a:rPr lang="pl-PL" sz="2400" dirty="0" err="1">
                <a:latin typeface="Arial Unicode MS" panose="020B0604020202020204" pitchFamily="34" charset="-128"/>
                <a:ea typeface="Arial Unicode MS" panose="020B0604020202020204" pitchFamily="34" charset="-128"/>
                <a:cs typeface="Arial Unicode MS" panose="020B0604020202020204" pitchFamily="34" charset="-128"/>
              </a:rPr>
              <a:t>Intraesophageal</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in esophageal cancer, in case of mechanical obstruction of the upper gastrointestinal tract. In this situation, in addition to the rapidly developing cachexia syndrome, pain symptoms occur. The goal is to obtain patency of the esophagus and reduce pain.</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3. Vaginally in case of cancer recurrence in the vaginal stump or locally advanced cervical cancer</a:t>
            </a: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uterus.</a:t>
            </a:r>
            <a:endParaRPr lang="pl-PL" sz="2400" dirty="0"/>
          </a:p>
        </p:txBody>
      </p:sp>
    </p:spTree>
    <p:extLst>
      <p:ext uri="{BB962C8B-B14F-4D97-AF65-F5344CB8AC3E}">
        <p14:creationId xmlns:p14="http://schemas.microsoft.com/office/powerpoint/2010/main" val="10327884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251520" y="476672"/>
            <a:ext cx="8136904" cy="4062651"/>
          </a:xfrm>
          <a:prstGeom prst="rect">
            <a:avLst/>
          </a:prstGeom>
          <a:noFill/>
        </p:spPr>
        <p:txBody>
          <a:bodyPr wrap="square" rtlCol="0">
            <a:spAutoFit/>
          </a:bodyPr>
          <a:lstStyle/>
          <a:p>
            <a:pPr rtl="0" algn="l"/>
            <a:r>
              <a:rPr lang="pl-PL" sz="2400" dirty="0"/>
              <a:t> </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Side effects of brachytherapy</a:t>
            </a:r>
          </a:p>
          <a:p>
            <a:pPr rtl="0" algn="l"/>
            <a:endPar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Of course</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as with any therapy, some side effects may occur after brachytherapy.</a:t>
            </a:r>
            <a:endPar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First of all</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It may all be bleeding at the injection site, as well as inflammation in the area around it.</a:t>
            </a:r>
            <a:endPar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Sometimes</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Breast swelling may occur as well</a:t>
            </a: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skin peeling.</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Dangerous</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may be a complication</a:t>
            </a:r>
            <a:r>
              <a:rPr lang="pl-PL" sz="2400" b="1" dirty="0">
                <a:latin typeface="Arial Unicode MS" panose="020B0604020202020204" pitchFamily="34" charset="-128"/>
                <a:ea typeface="Arial Unicode MS" panose="020B0604020202020204" pitchFamily="34" charset="-128"/>
                <a:cs typeface="Arial Unicode MS" panose="020B0604020202020204" pitchFamily="34" charset="-128"/>
              </a:rPr>
              <a:t>breast abscess</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a:t>
            </a:r>
            <a:endPar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endPar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endParaRPr lang="pl-PL"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95936" y="4149080"/>
            <a:ext cx="3168352" cy="228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01693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539552" y="548680"/>
            <a:ext cx="7848872" cy="1938992"/>
          </a:xfrm>
          <a:prstGeom prst="rect">
            <a:avLst/>
          </a:prstGeom>
        </p:spPr>
        <p:txBody>
          <a:bodyPr wrap="square">
            <a:spAutoFit/>
          </a:bodyPr>
          <a:lstStyle/>
          <a:p>
            <a:pPr rtl="0" algn="l"/>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A late, serious side effect may be fibrosis of the subcutaneous tissue, which may lead to breast deformation, as well as to necrosis of fat tissue - but this happens very rarely.</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8558939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467544" y="476672"/>
            <a:ext cx="8424936" cy="2677656"/>
          </a:xfrm>
          <a:prstGeom prst="rect">
            <a:avLst/>
          </a:prstGeom>
          <a:noFill/>
        </p:spPr>
        <p:txBody>
          <a:bodyPr wrap="square" rtlCol="0">
            <a:spAutoFit/>
          </a:bodyPr>
          <a:lstStyle/>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Treatment planning.</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First, it is necessary to select the optimal radiotherapy method and then define the area planned for irradiation. The main part is the localization procedure, which is usually carried out using a surgical device simulator.</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46536" y="3650948"/>
            <a:ext cx="3401728" cy="28585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305884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611560" y="548680"/>
            <a:ext cx="7560840" cy="3416320"/>
          </a:xfrm>
          <a:prstGeom prst="rect">
            <a:avLst/>
          </a:prstGeom>
        </p:spPr>
        <p:txBody>
          <a:bodyPr wrap="square">
            <a:spAutoFit/>
          </a:bodyPr>
          <a:lstStyle/>
          <a:p>
            <a:pPr rtl="0" algn="l"/>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Depending on the area being treated, various CT and MRI scans can help determine the exact area of ​​the body requiring treatment. The entry fields of the beams are marked with various markers and small tattoos.</a:t>
            </a:r>
          </a:p>
          <a:p>
            <a:pPr rtl="0" algn="l"/>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Special plastic or plaster molds or casts help the patient maintain accurate positioning during each fraction.</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583058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395536" y="404664"/>
            <a:ext cx="8352928" cy="6370975"/>
          </a:xfrm>
          <a:prstGeom prst="rect">
            <a:avLst/>
          </a:prstGeom>
          <a:noFill/>
        </p:spPr>
        <p:txBody>
          <a:bodyPr wrap="square" rtlCol="0">
            <a:spAutoFit/>
          </a:bodyPr>
          <a:lstStyle/>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Way of treatment.</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Teletherapy is conducted every day, from Monday to Friday except Saturdays and Sundays, for 1-2 to 8 weeks. The actual treatment takes 2-5 minutes, a lot of time is required to position the patient on the treatment table.</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In everyday practice, fractional doses of 1.8-2.0 are used as radical treatment</a:t>
            </a:r>
            <a:r>
              <a:rPr lang="pl-PL" sz="2400" dirty="0" err="1" smtClean="0">
                <a:latin typeface="Arial Unicode MS" panose="020B0604020202020204" pitchFamily="34" charset="-128"/>
                <a:ea typeface="Arial Unicode MS" panose="020B0604020202020204" pitchFamily="34" charset="-128"/>
                <a:cs typeface="Arial Unicode MS" panose="020B0604020202020204" pitchFamily="34" charset="-128"/>
              </a:rPr>
              <a:t>Gy</a:t>
            </a: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The total dose depends on the type of cancer, previous treatment, location of the cancer and tumor size.</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In palliative radiotherapy, larger dose fractions are generally used 3-8</a:t>
            </a:r>
            <a:r>
              <a:rPr lang="pl-PL" sz="2400" dirty="0" err="1" smtClean="0">
                <a:latin typeface="Arial Unicode MS" panose="020B0604020202020204" pitchFamily="34" charset="-128"/>
                <a:ea typeface="Arial Unicode MS" panose="020B0604020202020204" pitchFamily="34" charset="-128"/>
                <a:cs typeface="Arial Unicode MS" panose="020B0604020202020204" pitchFamily="34" charset="-128"/>
              </a:rPr>
              <a:t>Gy</a:t>
            </a: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 in a shorter treatment period and with a lower total dose of 20-30</a:t>
            </a:r>
            <a:r>
              <a:rPr lang="pl-PL" sz="2400" dirty="0" err="1" smtClean="0">
                <a:latin typeface="Arial Unicode MS" panose="020B0604020202020204" pitchFamily="34" charset="-128"/>
                <a:ea typeface="Arial Unicode MS" panose="020B0604020202020204" pitchFamily="34" charset="-128"/>
                <a:cs typeface="Arial Unicode MS" panose="020B0604020202020204" pitchFamily="34" charset="-128"/>
              </a:rPr>
              <a:t>Gy</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a:t>
            </a:r>
            <a:endPar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endParaRPr lang="pl-PL" sz="2400" dirty="0"/>
          </a:p>
        </p:txBody>
      </p:sp>
    </p:spTree>
    <p:extLst>
      <p:ext uri="{BB962C8B-B14F-4D97-AF65-F5344CB8AC3E}">
        <p14:creationId xmlns:p14="http://schemas.microsoft.com/office/powerpoint/2010/main" val="12756997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539552" y="476672"/>
            <a:ext cx="7992888" cy="5262979"/>
          </a:xfrm>
          <a:prstGeom prst="rect">
            <a:avLst/>
          </a:prstGeom>
          <a:noFill/>
        </p:spPr>
        <p:txBody>
          <a:bodyPr wrap="square" rtlCol="0">
            <a:spAutoFit/>
          </a:bodyPr>
          <a:lstStyle/>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Complications of radiotherapy.</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Side effects depend on the area of ​​treatment, the size of irradiated tissue, fractionation, total dose, type of radiation and individual characteristics.</a:t>
            </a:r>
          </a:p>
          <a:p>
            <a:pPr rtl="0" algn="l"/>
            <a:endPar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Symptoms usually do not occur for the first 10-14 days, acute effects appear during or after treatment, chronic effects may occur months or years after treatment.</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They can be divided into local reactions - skin erythema, inflammation of mucous membranes, and general reactions - bone marrow damage, fever, diarrhea, vomiting.</a:t>
            </a:r>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3398992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323528" y="476672"/>
            <a:ext cx="8424936" cy="5632311"/>
          </a:xfrm>
          <a:prstGeom prst="rect">
            <a:avLst/>
          </a:prstGeom>
          <a:noFill/>
        </p:spPr>
        <p:txBody>
          <a:bodyPr wrap="square" rtlCol="0">
            <a:spAutoFit/>
          </a:bodyPr>
          <a:lstStyle/>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General side effects – skin.</a:t>
            </a:r>
          </a:p>
          <a:p>
            <a:pPr rtl="0" algn="l"/>
            <a:endPar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Erythema, swelling and increased sensitivity of the skin, itchy and flaky skin (may progress to serious wet exfoliation, then a painful area with serous exudate may form, necrotic tissue may form).</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Do not use moisturizing preparations or ointments during radiotherapy.</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During treatment, you should take proper care of the skin in the irradiated area:</a:t>
            </a:r>
          </a:p>
          <a:p>
            <a:pPr marL="342900" indent="-342900" rtl="0" algn="l">
              <a:buAutoNum type="arabicPeriod"/>
            </a:pP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Cleanse skin with lukewarm water if necessary, avoid using soap</a:t>
            </a:r>
          </a:p>
          <a:p>
            <a:pPr marL="342900" indent="-342900" rtl="0" algn="l">
              <a:buAutoNum type="arabicPeriod"/>
            </a:pP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Powders, perfumes and deodorants should not be used on irritated skin because they may dry and irritate it.</a:t>
            </a:r>
          </a:p>
        </p:txBody>
      </p:sp>
    </p:spTree>
    <p:extLst>
      <p:ext uri="{BB962C8B-B14F-4D97-AF65-F5344CB8AC3E}">
        <p14:creationId xmlns:p14="http://schemas.microsoft.com/office/powerpoint/2010/main" val="9592548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611560" y="332656"/>
            <a:ext cx="7848872" cy="4524315"/>
          </a:xfrm>
          <a:prstGeom prst="rect">
            <a:avLst/>
          </a:prstGeom>
        </p:spPr>
        <p:txBody>
          <a:bodyPr wrap="square">
            <a:spAutoFit/>
          </a:bodyPr>
          <a:lstStyle/>
          <a:p>
            <a:pPr marL="342900" indent="-342900" rtl="0" algn="l">
              <a:buAutoNum type="arabicPeriod"/>
            </a:pP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Belongs</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avoid shaving irradiated surfaces with a razor</a:t>
            </a:r>
          </a:p>
          <a:p>
            <a:pPr marL="342900" indent="-342900" rtl="0" algn="l">
              <a:buAutoNum type="arabicPeriod"/>
            </a:pP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Skin</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protect irritated skin from cold, heat and sun</a:t>
            </a:r>
          </a:p>
          <a:p>
            <a:pPr marL="342900" indent="-342900" rtl="0" algn="l">
              <a:buAutoNum type="arabicPeriod"/>
            </a:pP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Wear only cotton clothes, anything that is tight, such as a bra, may rub against irritated skin.</a:t>
            </a:r>
          </a:p>
          <a:p>
            <a:pPr marL="342900" indent="-342900" rtl="0" algn="l">
              <a:buAutoNum type="arabicPeriod"/>
            </a:pPr>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Specialized moisturizing fluids are used for dry skin and washed off before the treatment</a:t>
            </a:r>
          </a:p>
          <a:p>
            <a:pPr rtl="0" algn="l"/>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Wet exfoliation - cold compresses 3-4 times a day or saline irrigation</a:t>
            </a:r>
          </a:p>
        </p:txBody>
      </p:sp>
    </p:spTree>
    <p:extLst>
      <p:ext uri="{BB962C8B-B14F-4D97-AF65-F5344CB8AC3E}">
        <p14:creationId xmlns:p14="http://schemas.microsoft.com/office/powerpoint/2010/main" val="30790692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611560" y="404664"/>
            <a:ext cx="7992888" cy="6278642"/>
          </a:xfrm>
          <a:prstGeom prst="rect">
            <a:avLst/>
          </a:prstGeom>
          <a:noFill/>
        </p:spPr>
        <p:txBody>
          <a:bodyPr wrap="square" rtlCol="0">
            <a:spAutoFit/>
          </a:bodyPr>
          <a:lstStyle/>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Weariness</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Anorexia</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Bone marrow suppression - the pelvis and spine are subjected to irradiation, and the functioning of the bone marrow deteriorates.</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Blood tests performed once a week.</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endPar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Local side effects.</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Head and neck – cancer of the oral cavity, tongue, larynx</a:t>
            </a:r>
          </a:p>
          <a:p>
            <a:pPr marL="342900" indent="-342900" rtl="0" algn="l">
              <a:buAutoNum type="arabicPeriod"/>
            </a:pP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Mouth infection</a:t>
            </a:r>
          </a:p>
          <a:p>
            <a:pPr marL="342900" indent="-342900" rtl="0" algn="l">
              <a:buAutoNum type="arabicPeriod"/>
            </a:pP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Dry mouth</a:t>
            </a:r>
          </a:p>
          <a:p>
            <a:pPr marL="342900" indent="-342900" rtl="0" algn="l">
              <a:buAutoNum type="arabicPeriod"/>
            </a:pP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Dental caries</a:t>
            </a:r>
          </a:p>
          <a:p>
            <a:pPr marL="342900" indent="-342900" rtl="0" algn="l">
              <a:buAutoNum type="arabicPeriod"/>
            </a:pP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Radiation bone necrosis</a:t>
            </a:r>
          </a:p>
          <a:p>
            <a:pPr marL="342900" indent="-342900" rtl="0" algn="l">
              <a:buAutoNum type="arabicPeriod"/>
            </a:pP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Changes in taste sensation</a:t>
            </a:r>
          </a:p>
          <a:p>
            <a:pPr rtl="0" algn="l"/>
            <a:endParaRPr lang="pl-PL"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52408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395536" y="404664"/>
            <a:ext cx="8352928" cy="6370975"/>
          </a:xfrm>
          <a:prstGeom prst="rect">
            <a:avLst/>
          </a:prstGeom>
          <a:noFill/>
        </p:spPr>
        <p:txBody>
          <a:bodyPr wrap="square" rtlCol="0">
            <a:spAutoFit/>
          </a:bodyPr>
          <a:lstStyle/>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Radiotherapy – characteristics.</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Radiotherapy involves the use of ionizing radiation to destroy cancer cells. The use of irradiation requires precise setting of the dose and radiation field to minimize damage to healthy tissues.</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Radiotherapy is divided into teletherapy and brachytherapy, which differ in the type of radiation source used.</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Radiation is divided into doses, i.e. fractions, the doses are the same every day, the radiation dose is expressed in Grays.</a:t>
            </a:r>
          </a:p>
          <a:p>
            <a:pPr rtl="0" algn="l"/>
            <a:endParaRPr lang="pl-PL"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endParaRPr lang="pl-PL"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endParaRPr lang="pl-PL"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endParaRPr lang="pl-PL" dirty="0"/>
          </a:p>
        </p:txBody>
      </p:sp>
    </p:spTree>
    <p:extLst>
      <p:ext uri="{BB962C8B-B14F-4D97-AF65-F5344CB8AC3E}">
        <p14:creationId xmlns:p14="http://schemas.microsoft.com/office/powerpoint/2010/main" val="21281286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179512" y="188640"/>
            <a:ext cx="8424936" cy="5632311"/>
          </a:xfrm>
          <a:prstGeom prst="rect">
            <a:avLst/>
          </a:prstGeom>
          <a:noFill/>
        </p:spPr>
        <p:txBody>
          <a:bodyPr wrap="square" rtlCol="0">
            <a:spAutoFit/>
          </a:bodyPr>
          <a:lstStyle/>
          <a:p>
            <a:pPr marL="342900" indent="-342900" rtl="0" algn="l">
              <a:buAutoNum type="arabicPeriod"/>
            </a:pP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Initially, the patient experiences excessive sensitivity of the oral cavity, which may be accompanied by mild or moderate erythema and swelling of the mucous membrane.</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In case of acute inflammation, bleeding occurs and bacterial and fungal infections occur. Oral care is very important, pain in the oral cavity can be controlled with anesthetics and a gentle diet.</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342900" indent="-342900" rtl="0" algn="l">
              <a:buAutoNum type="arabicPeriod" startAt="2"/>
            </a:pP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Dry mouth may appear 1-2 weeks after treatment. When the treatment area covers the salivary glands, the consistency of the saliva changes to thick, sticky with a sour taste. With higher doses of radiation, dryness can become a chronic problem</a:t>
            </a:r>
            <a:r>
              <a:rPr lang="pl-PL" dirty="0" smtClean="0">
                <a:latin typeface="Arial Unicode MS" panose="020B0604020202020204" pitchFamily="34" charset="-128"/>
                <a:ea typeface="Arial Unicode MS" panose="020B0604020202020204" pitchFamily="34" charset="-128"/>
                <a:cs typeface="Arial Unicode MS" panose="020B0604020202020204" pitchFamily="34" charset="-128"/>
              </a:rPr>
              <a:t>.</a:t>
            </a:r>
          </a:p>
        </p:txBody>
      </p:sp>
    </p:spTree>
    <p:extLst>
      <p:ext uri="{BB962C8B-B14F-4D97-AF65-F5344CB8AC3E}">
        <p14:creationId xmlns:p14="http://schemas.microsoft.com/office/powerpoint/2010/main" val="25900744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539552" y="332656"/>
            <a:ext cx="7848872" cy="5170646"/>
          </a:xfrm>
          <a:prstGeom prst="rect">
            <a:avLst/>
          </a:prstGeom>
        </p:spPr>
        <p:txBody>
          <a:bodyPr wrap="square">
            <a:spAutoFit/>
          </a:bodyPr>
          <a:lstStyle/>
          <a:p>
            <a:pPr rtl="0" algn="l"/>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Oral care is important, drinking fluids in small sips, avoiding hard and dry foods, avoiding acidic foods, and avoiding mouthwashes available on the market because they contain alcohol.</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342900" indent="-342900" rtl="0" algn="l">
              <a:buAutoNum type="arabicPeriod" startAt="3"/>
            </a:pP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Radiation necrosis of the jaw bone. Antibiotic treatment, surgical removal of dead bone.</a:t>
            </a:r>
          </a:p>
          <a:p>
            <a:pPr marL="342900" indent="-342900" rtl="0" algn="l">
              <a:buAutoNum type="arabicPeriod" startAt="3"/>
            </a:pPr>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342900" indent="-342900" rtl="0" algn="l">
              <a:buAutoNum type="arabicPeriod" startAt="3"/>
            </a:pP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Changes in serving food, experimenting with different dishes and using additional spices (if tolerated).</a:t>
            </a:r>
          </a:p>
          <a:p>
            <a:pPr marL="342900" indent="-342900" rtl="0" algn="l">
              <a:buAutoNum type="arabicPeriod" startAt="3"/>
            </a:pPr>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endParaRPr lang="pl-PL" dirty="0"/>
          </a:p>
        </p:txBody>
      </p:sp>
    </p:spTree>
    <p:extLst>
      <p:ext uri="{BB962C8B-B14F-4D97-AF65-F5344CB8AC3E}">
        <p14:creationId xmlns:p14="http://schemas.microsoft.com/office/powerpoint/2010/main" val="7191983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539552" y="404664"/>
            <a:ext cx="7848872" cy="5262979"/>
          </a:xfrm>
          <a:prstGeom prst="rect">
            <a:avLst/>
          </a:prstGeom>
          <a:noFill/>
        </p:spPr>
        <p:txBody>
          <a:bodyPr wrap="square" rtlCol="0">
            <a:spAutoFit/>
          </a:bodyPr>
          <a:lstStyle/>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Chest.</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Radiotherapy used in lung cancer,</a:t>
            </a:r>
            <a:r>
              <a:rPr lang="pl-PL" sz="2400" dirty="0" err="1" smtClean="0">
                <a:latin typeface="Arial Unicode MS" panose="020B0604020202020204" pitchFamily="34" charset="-128"/>
                <a:ea typeface="Arial Unicode MS" panose="020B0604020202020204" pitchFamily="34" charset="-128"/>
                <a:cs typeface="Arial Unicode MS" panose="020B0604020202020204" pitchFamily="34" charset="-128"/>
              </a:rPr>
              <a:t>lymphomas</a:t>
            </a: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 esophageal and breast cancer.</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Common side effects include esophagitis and cough.</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Late effects include radiation pneumonitis and rarely pulmonary fibrosis.</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Inflammation of the esophagus. After 2-3 weeks after starting treatment, the patient may experience difficulty or pain when swallowing, or complain of a lump or lump in the throat.</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Cough – initially it may be wet, but during treatment the mucous membrane dries and the cough becomes unproductive.</a:t>
            </a:r>
          </a:p>
        </p:txBody>
      </p:sp>
    </p:spTree>
    <p:extLst>
      <p:ext uri="{BB962C8B-B14F-4D97-AF65-F5344CB8AC3E}">
        <p14:creationId xmlns:p14="http://schemas.microsoft.com/office/powerpoint/2010/main" val="4866486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395536" y="404664"/>
            <a:ext cx="7848872" cy="4893647"/>
          </a:xfrm>
          <a:prstGeom prst="rect">
            <a:avLst/>
          </a:prstGeom>
        </p:spPr>
        <p:txBody>
          <a:bodyPr wrap="square">
            <a:spAutoFit/>
          </a:bodyPr>
          <a:lstStyle/>
          <a:p>
            <a:pPr rtl="0" algn="l"/>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Administration of medications to reduce cough symptoms, administration of appropriate amounts of fluids, air humidification. In case of a severe, dry cough, preparations containing codeine can be used.</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Radiation pneumonia may occur 1-3 months after lung irradiation. Initially, dry cough, fever, shortness of breath. Administration of steroid drugs, antibiotic.</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Radiation fibrosis may appear 6-12 months after treatment. The first symptom is shortness of breath, treatment - control of symptoms of shortness of breath.</a:t>
            </a:r>
          </a:p>
        </p:txBody>
      </p:sp>
    </p:spTree>
    <p:extLst>
      <p:ext uri="{BB962C8B-B14F-4D97-AF65-F5344CB8AC3E}">
        <p14:creationId xmlns:p14="http://schemas.microsoft.com/office/powerpoint/2010/main" val="1695481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539552" y="332656"/>
            <a:ext cx="7488832" cy="6740307"/>
          </a:xfrm>
          <a:prstGeom prst="rect">
            <a:avLst/>
          </a:prstGeom>
          <a:noFill/>
        </p:spPr>
        <p:txBody>
          <a:bodyPr wrap="square" rtlCol="0">
            <a:spAutoFit/>
          </a:bodyPr>
          <a:lstStyle/>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Belly.</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Nausea and vomiting.</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Symptoms appear within 6 hours.</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Mr</a:t>
            </a: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about treatment and may last 3-6 hours.</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Pelvis.</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Treatment of reproductive organ cancer, prostate cancer, testicular cancer, anal cancer and bladder cancer. There is a reaction in the rectum and urinary bladder.</a:t>
            </a:r>
          </a:p>
          <a:p>
            <a:pPr rtl="0" algn="l"/>
            <a:endPar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Diarrhea may appear after 2-3 weeks of treatment and last throughout the duration of irradiation. Easily digestible diet, free of fat, dairy products and raw fruit and vegetables. In case of persistent diarrhea, drug treatment and hydration.</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9302945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539552" y="404664"/>
            <a:ext cx="7848872" cy="2308324"/>
          </a:xfrm>
          <a:prstGeom prst="rect">
            <a:avLst/>
          </a:prstGeom>
        </p:spPr>
        <p:txBody>
          <a:bodyPr wrap="square">
            <a:spAutoFit/>
          </a:bodyPr>
          <a:lstStyle/>
          <a:p>
            <a:pPr rtl="0" algn="l"/>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Cystitis. Symptoms include: impaired urination, low bladder capacity, frequent urination, and bleeding rarely occurs.</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Women with low doses of radiotherapy experience menstrual disorders</a:t>
            </a:r>
            <a:r>
              <a:rPr lang="pl-PL" dirty="0">
                <a:latin typeface="Arial Unicode MS" panose="020B0604020202020204" pitchFamily="34" charset="-128"/>
                <a:ea typeface="Arial Unicode MS" panose="020B0604020202020204" pitchFamily="34" charset="-128"/>
                <a:cs typeface="Arial Unicode MS" panose="020B0604020202020204" pitchFamily="34" charset="-128"/>
              </a:rPr>
              <a:t>.</a:t>
            </a:r>
          </a:p>
        </p:txBody>
      </p:sp>
    </p:spTree>
    <p:extLst>
      <p:ext uri="{BB962C8B-B14F-4D97-AF65-F5344CB8AC3E}">
        <p14:creationId xmlns:p14="http://schemas.microsoft.com/office/powerpoint/2010/main" val="37313174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467544" y="332656"/>
            <a:ext cx="7992888" cy="5539978"/>
          </a:xfrm>
          <a:prstGeom prst="rect">
            <a:avLst/>
          </a:prstGeom>
          <a:noFill/>
        </p:spPr>
        <p:txBody>
          <a:bodyPr wrap="square" rtlCol="0">
            <a:spAutoFit/>
          </a:bodyPr>
          <a:lstStyle/>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Brain</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The main side effect is swelling.</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Symptoms:</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1. Headaches</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2. Nausea and vomiting</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3. Vision changes</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4. Impaired movement function</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5. Slurred speech</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6. Changes in mental status</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Treatment is usually indicated with steroids.</a:t>
            </a:r>
          </a:p>
          <a:p>
            <a:pPr rtl="0" algn="l"/>
            <a:endPar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p>
          <a:p>
            <a:pPr rtl="0" algn="l"/>
            <a:endParaRPr lang="pl-PL" dirty="0"/>
          </a:p>
        </p:txBody>
      </p:sp>
    </p:spTree>
    <p:extLst>
      <p:ext uri="{BB962C8B-B14F-4D97-AF65-F5344CB8AC3E}">
        <p14:creationId xmlns:p14="http://schemas.microsoft.com/office/powerpoint/2010/main" val="9312214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251520" y="404664"/>
            <a:ext cx="8568952" cy="5816977"/>
          </a:xfrm>
          <a:prstGeom prst="rect">
            <a:avLst/>
          </a:prstGeom>
          <a:noFill/>
        </p:spPr>
        <p:txBody>
          <a:bodyPr wrap="square" rtlCol="0">
            <a:spAutoFit/>
          </a:bodyPr>
          <a:lstStyle/>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Chemotherapy.</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The word chemotherapy is used in the context of treating 2 types of disease: cancer and infectious diseases.</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The aim of palliative chemotherapy treatment is to reduce the symptoms resulting from cancer, and thus improve the quality of life, which may result in prolonging life.</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Before qualifying a patient for palliative chemotherapy, it is very important to assess the general condition, the efficiency of vital organs, peripheral blood parameters and biochemical parameters of the liver and kidneys.</a:t>
            </a:r>
          </a:p>
          <a:p>
            <a:pPr rtl="0" algn="l"/>
            <a:endPar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endParaRPr lang="pl-PL"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endParaRPr lang="pl-PL" dirty="0"/>
          </a:p>
        </p:txBody>
      </p:sp>
    </p:spTree>
    <p:extLst>
      <p:ext uri="{BB962C8B-B14F-4D97-AF65-F5344CB8AC3E}">
        <p14:creationId xmlns:p14="http://schemas.microsoft.com/office/powerpoint/2010/main" val="40873314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rostokąt 2"/>
          <p:cNvSpPr/>
          <p:nvPr/>
        </p:nvSpPr>
        <p:spPr>
          <a:xfrm>
            <a:off x="395536" y="548680"/>
            <a:ext cx="8064896" cy="3416320"/>
          </a:xfrm>
          <a:prstGeom prst="rect">
            <a:avLst/>
          </a:prstGeom>
        </p:spPr>
        <p:txBody>
          <a:bodyPr wrap="square">
            <a:spAutoFit/>
          </a:bodyPr>
          <a:lstStyle/>
          <a:p>
            <a:pPr rtl="0" algn="l"/>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Cancers in which palliative chemotherapy is used are:</a:t>
            </a:r>
          </a:p>
          <a:p>
            <a:pPr marL="342900" indent="-342900" rtl="0" algn="l">
              <a:buAutoNum type="arabicPeriod"/>
            </a:pPr>
            <a:r>
              <a:rPr lang="pl-PL" sz="2400" dirty="0" err="1">
                <a:latin typeface="Arial Unicode MS" panose="020B0604020202020204" pitchFamily="34" charset="-128"/>
                <a:ea typeface="Arial Unicode MS" panose="020B0604020202020204" pitchFamily="34" charset="-128"/>
                <a:cs typeface="Arial Unicode MS" panose="020B0604020202020204" pitchFamily="34" charset="-128"/>
              </a:rPr>
              <a:t>Lymphomas</a:t>
            </a:r>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342900" indent="-342900" rtl="0" algn="l">
              <a:buAutoNum type="arabicPeriod"/>
            </a:pP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Breasts</a:t>
            </a:r>
          </a:p>
          <a:p>
            <a:pPr marL="342900" indent="-342900" rtl="0" algn="l">
              <a:buAutoNum type="arabicPeriod"/>
            </a:pP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Ovary</a:t>
            </a:r>
          </a:p>
          <a:p>
            <a:pPr marL="342900" indent="-342900" rtl="0" algn="l">
              <a:buAutoNum type="arabicPeriod"/>
            </a:pP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Testicles</a:t>
            </a:r>
          </a:p>
          <a:p>
            <a:pPr marL="342900" indent="-342900" rtl="0" algn="l">
              <a:buAutoNum type="arabicPeriod"/>
            </a:pP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Spit</a:t>
            </a:r>
          </a:p>
          <a:p>
            <a:pPr marL="342900" indent="-342900" rtl="0" algn="l">
              <a:buAutoNum type="arabicPeriod"/>
            </a:pP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Large intestine</a:t>
            </a:r>
          </a:p>
          <a:p>
            <a:pPr marL="342900" indent="-342900" rtl="0" algn="l">
              <a:buAutoNum type="arabicPeriod"/>
            </a:pP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Childhood</a:t>
            </a:r>
          </a:p>
        </p:txBody>
      </p:sp>
    </p:spTree>
    <p:extLst>
      <p:ext uri="{BB962C8B-B14F-4D97-AF65-F5344CB8AC3E}">
        <p14:creationId xmlns:p14="http://schemas.microsoft.com/office/powerpoint/2010/main" val="13787119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395536" y="397380"/>
            <a:ext cx="7992888" cy="4339650"/>
          </a:xfrm>
          <a:prstGeom prst="rect">
            <a:avLst/>
          </a:prstGeom>
          <a:noFill/>
        </p:spPr>
        <p:txBody>
          <a:bodyPr wrap="square" rtlCol="0">
            <a:spAutoFit/>
          </a:bodyPr>
          <a:lstStyle/>
          <a:p>
            <a:pPr rtl="0" algn="l"/>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Cytostatics, i.e. agents that inhibit cell reproduction or kill them, still constitute the majority of anticancer drugs used.</a:t>
            </a:r>
          </a:p>
          <a:p>
            <a:pPr rtl="0" algn="l"/>
            <a:endPar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Their</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however, selectivity is limited, which is why undesirable effects of cytostatics appear, affecting those tissues that contain the most proliferating cells, e.g. hematopoietic cells and various epithelia.</a:t>
            </a: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endParaRPr lang="pl-PL"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endParaRPr lang="pl-PL" dirty="0"/>
          </a:p>
        </p:txBody>
      </p:sp>
    </p:spTree>
    <p:extLst>
      <p:ext uri="{BB962C8B-B14F-4D97-AF65-F5344CB8AC3E}">
        <p14:creationId xmlns:p14="http://schemas.microsoft.com/office/powerpoint/2010/main" val="2762984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251520" y="332656"/>
            <a:ext cx="8064896" cy="6370975"/>
          </a:xfrm>
          <a:prstGeom prst="rect">
            <a:avLst/>
          </a:prstGeom>
          <a:noFill/>
        </p:spPr>
        <p:txBody>
          <a:bodyPr wrap="square" rtlCol="0">
            <a:spAutoFit/>
          </a:bodyPr>
          <a:lstStyle/>
          <a:p>
            <a:pPr rtl="0" algn="l"/>
            <a:r>
              <a:rPr lang="pl-PL" sz="2400" i="1" dirty="0" smtClean="0">
                <a:latin typeface="Arial Unicode MS" panose="020B0604020202020204" pitchFamily="34" charset="-128"/>
                <a:ea typeface="Arial Unicode MS" panose="020B0604020202020204" pitchFamily="34" charset="-128"/>
                <a:cs typeface="Arial Unicode MS" panose="020B0604020202020204" pitchFamily="34" charset="-128"/>
              </a:rPr>
              <a:t>Teletherapy</a:t>
            </a: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 the radiation source is away from the patient's body (generally 30-150 cm), beams of external rays are used, generated from medical accelerators (linear accelerators) or cobalt devices (cobalt bombs).</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Radiotherapy at various stages of cancer development is used in more than half of patients and is a local or loco-regional treatment.</a:t>
            </a:r>
          </a:p>
          <a:p>
            <a:pPr rtl="0" algn="l"/>
            <a:endParaRPr lang="pl-PL" sz="2400" i="1"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i="1" dirty="0" smtClean="0">
                <a:latin typeface="Arial Unicode MS" panose="020B0604020202020204" pitchFamily="34" charset="-128"/>
                <a:ea typeface="Arial Unicode MS" panose="020B0604020202020204" pitchFamily="34" charset="-128"/>
                <a:cs typeface="Arial Unicode MS" panose="020B0604020202020204" pitchFamily="34" charset="-128"/>
              </a:rPr>
              <a:t>Brachytherapy</a:t>
            </a: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involves placing the radiation source directly in the cancer tissue or in its immediate vicinity. Various radioactive sources are used in brachytherapy, e.g. iridium, cesium, palladium.</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3542839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323528" y="476672"/>
            <a:ext cx="7632848" cy="4893647"/>
          </a:xfrm>
          <a:prstGeom prst="rect">
            <a:avLst/>
          </a:prstGeom>
          <a:noFill/>
        </p:spPr>
        <p:txBody>
          <a:bodyPr wrap="square" rtlCol="0">
            <a:spAutoFit/>
          </a:bodyPr>
          <a:lstStyle/>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Preparing cytostatics:</a:t>
            </a:r>
          </a:p>
          <a:p>
            <a:pPr marL="342900" indent="-342900" rtl="0" algn="l">
              <a:buAutoNum type="arabicPeriod"/>
            </a:pPr>
            <a:endPar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342900" indent="-342900" rtl="0" algn="l">
              <a:buAutoNum type="arabicPeriod"/>
            </a:pP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It must not be dissolved or distributed in ordinary rooms</a:t>
            </a:r>
          </a:p>
          <a:p>
            <a:pPr marL="342900" indent="-342900" rtl="0" algn="l">
              <a:buAutoNum type="arabicPeriod"/>
            </a:pP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Preparation should take place in a specially designated room in the ward or pharmacy</a:t>
            </a:r>
          </a:p>
          <a:p>
            <a:pPr marL="342900" indent="-342900" rtl="0" algn="l">
              <a:buAutoNum type="arabicPeriod"/>
            </a:pP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The room should be equipped with a special exhaust hood, the so-called vertical flow laminar chamber</a:t>
            </a:r>
          </a:p>
          <a:p>
            <a:pPr marL="342900" indent="-342900" rtl="0" algn="l">
              <a:buAutoNum type="arabicPeriod"/>
            </a:pP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The chamber should vent air to the outside,</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and</a:t>
            </a: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not to the room from which it is taken</a:t>
            </a:r>
          </a:p>
        </p:txBody>
      </p:sp>
    </p:spTree>
    <p:extLst>
      <p:ext uri="{BB962C8B-B14F-4D97-AF65-F5344CB8AC3E}">
        <p14:creationId xmlns:p14="http://schemas.microsoft.com/office/powerpoint/2010/main" val="33910286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323528" y="404664"/>
            <a:ext cx="7920880" cy="2308324"/>
          </a:xfrm>
          <a:prstGeom prst="rect">
            <a:avLst/>
          </a:prstGeom>
        </p:spPr>
        <p:txBody>
          <a:bodyPr wrap="square">
            <a:spAutoFit/>
          </a:bodyPr>
          <a:lstStyle/>
          <a:p>
            <a:pPr marL="342900" indent="-342900" rtl="0" algn="l">
              <a:buAutoNum type="arabicPeriod"/>
            </a:pP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The preparer should wear a protective apron, gloves, mask and safety glasses</a:t>
            </a:r>
          </a:p>
          <a:p>
            <a:pPr marL="342900" indent="-342900" rtl="0" algn="l">
              <a:buAutoNum type="arabicPeriod"/>
            </a:pP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Cytostatics must be prepared in accordance with the instructions for each of them, which specifies the type of container, type and amount of solvent, as well as in accordance with the doctor's recommendations.</a:t>
            </a:r>
            <a:r>
              <a:rPr lang="pl-PL" sz="2400" dirty="0"/>
              <a:t>.</a:t>
            </a:r>
          </a:p>
        </p:txBody>
      </p:sp>
    </p:spTree>
    <p:extLst>
      <p:ext uri="{BB962C8B-B14F-4D97-AF65-F5344CB8AC3E}">
        <p14:creationId xmlns:p14="http://schemas.microsoft.com/office/powerpoint/2010/main" val="1744969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395536" y="476672"/>
            <a:ext cx="7776864" cy="5262979"/>
          </a:xfrm>
          <a:prstGeom prst="rect">
            <a:avLst/>
          </a:prstGeom>
          <a:noFill/>
        </p:spPr>
        <p:txBody>
          <a:bodyPr wrap="square" rtlCol="0">
            <a:spAutoFit/>
          </a:bodyPr>
          <a:lstStyle/>
          <a:p>
            <a:pPr rtl="0" algn="l"/>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Symptoms of toxicity that we can expect during chemotherapy treatment:</a:t>
            </a:r>
          </a:p>
          <a:p>
            <a:pPr marL="342900" indent="-342900" rtl="0" algn="l">
              <a:buAutoNum type="arabicPeriod"/>
            </a:pPr>
            <a:endParaRPr lang="pl-PL" sz="24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342900" indent="-342900" rtl="0" algn="l">
              <a:buAutoNum type="arabicPeriod"/>
            </a:pPr>
            <a:r>
              <a:rPr lang="pl-PL" sz="2400" b="1" dirty="0" smtClean="0">
                <a:latin typeface="Arial Unicode MS" panose="020B0604020202020204" pitchFamily="34" charset="-128"/>
                <a:ea typeface="Arial Unicode MS" panose="020B0604020202020204" pitchFamily="34" charset="-128"/>
                <a:cs typeface="Arial Unicode MS" panose="020B0604020202020204" pitchFamily="34" charset="-128"/>
              </a:rPr>
              <a:t>Leukopenia</a:t>
            </a:r>
            <a:r>
              <a:rPr lang="pl-PL" sz="2400" b="1" dirty="0">
                <a:latin typeface="Arial Unicode MS" panose="020B0604020202020204" pitchFamily="34" charset="-128"/>
                <a:ea typeface="Arial Unicode MS" panose="020B0604020202020204" pitchFamily="34" charset="-128"/>
                <a:cs typeface="Arial Unicode MS" panose="020B0604020202020204" pitchFamily="34" charset="-128"/>
              </a:rPr>
              <a:t>, neutropenia</a:t>
            </a:r>
            <a:endParaRPr lang="pl-PL" sz="24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Leukopenia</a:t>
            </a: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this</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reduced number of white blood cells (leukocytes) per unit of blood volume below the accepted norm for gender and age. Leukopenia is diagnosed when the number of white blood cells per microliter of blood is below 3,500.</a:t>
            </a: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Variety</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Leukopenia is neutropenia, which is characterized by a decrease in the number of neutrophils circulating in the blood, i.e. white blood cells, which are the most numerous in the body.</a:t>
            </a:r>
            <a:endPar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endPar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2775540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p:cNvSpPr txBox="1"/>
          <p:nvPr/>
        </p:nvSpPr>
        <p:spPr>
          <a:xfrm>
            <a:off x="611560" y="476672"/>
            <a:ext cx="7848872" cy="6186309"/>
          </a:xfrm>
          <a:prstGeom prst="rect">
            <a:avLst/>
          </a:prstGeom>
          <a:noFill/>
        </p:spPr>
        <p:txBody>
          <a:bodyPr wrap="square" rtlCol="0">
            <a:spAutoFit/>
          </a:bodyPr>
          <a:lstStyle/>
          <a:p>
            <a:pPr rtl="0" algn="l"/>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Neutropenia may result in fatal bacterial and fungal infections that develop either from previously untreated local foci of infection, are caused by microorganisms found in humans and are non-pathogenic, or are the result of infection acquired from other people.</a:t>
            </a:r>
            <a:endPar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The nurse's task is to determine the state of personal hygiene, including oral hygiene. Prevention against pressure ulcers is important in bedridden patients. It is important to cure inflammation of the oral cavity and other body orifices.</a:t>
            </a:r>
          </a:p>
          <a:p>
            <a:pPr rtl="0" algn="l"/>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If neutropenia occurs, it is necessary to use reverse isolation - to protect the patient against infections from other people, staff and relatives.</a:t>
            </a:r>
            <a:r>
              <a:rPr lang="pl-PL" dirty="0">
                <a:latin typeface="Arial Unicode MS" panose="020B0604020202020204" pitchFamily="34" charset="-128"/>
                <a:ea typeface="Arial Unicode MS" panose="020B0604020202020204" pitchFamily="34" charset="-128"/>
                <a:cs typeface="Arial Unicode MS" panose="020B0604020202020204" pitchFamily="34" charset="-128"/>
              </a:rPr>
              <a:t>.</a:t>
            </a:r>
          </a:p>
          <a:p>
            <a:pPr rtl="0" algn="l"/>
            <a:endParaRPr lang="pl-PL"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endParaRPr lang="pl-PL"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22521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467544" y="548680"/>
            <a:ext cx="8280920" cy="4893647"/>
          </a:xfrm>
          <a:prstGeom prst="rect">
            <a:avLst/>
          </a:prstGeom>
          <a:noFill/>
        </p:spPr>
        <p:txBody>
          <a:bodyPr wrap="square" rtlCol="0">
            <a:spAutoFit/>
          </a:bodyPr>
          <a:lstStyle/>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2. Nausea and vomiting, which may be prolonged, i.e. up to several days after chemotherapy.</a:t>
            </a:r>
          </a:p>
          <a:p>
            <a:pPr rtl="0" algn="l"/>
            <a:endPar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3. Mucosal changes: stomatitis, including fungal inflammation of the oral mucosa to inflammation of the gastrointestinal mucosa.</a:t>
            </a:r>
          </a:p>
          <a:p>
            <a:pPr rtl="0" algn="l"/>
            <a:endPar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4. Diarrhea</a:t>
            </a:r>
          </a:p>
          <a:p>
            <a:pPr rtl="0" algn="l"/>
            <a:endPar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5. Constipation</a:t>
            </a:r>
          </a:p>
          <a:p>
            <a:pPr rtl="0" algn="l"/>
            <a:endPar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6. Baldness</a:t>
            </a:r>
          </a:p>
          <a:p>
            <a:pPr rtl="0" algn="l"/>
            <a:endPar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7553918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51520" y="476672"/>
            <a:ext cx="8640960" cy="2308324"/>
          </a:xfrm>
          <a:prstGeom prst="rect">
            <a:avLst/>
          </a:prstGeom>
        </p:spPr>
        <p:txBody>
          <a:bodyPr wrap="square">
            <a:spAutoFit/>
          </a:bodyPr>
          <a:lstStyle/>
          <a:p>
            <a:pPr rtl="0" algn="l"/>
            <a:r>
              <a:rPr lang="pl-PL" dirty="0">
                <a:latin typeface="Arial Unicode MS" panose="020B0604020202020204" pitchFamily="34" charset="-128"/>
                <a:ea typeface="Arial Unicode MS" panose="020B0604020202020204" pitchFamily="34" charset="-128"/>
                <a:cs typeface="Arial Unicode MS" panose="020B0604020202020204" pitchFamily="34" charset="-128"/>
              </a:rPr>
              <a:t>7.</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Peripheral polyneuropathy (numbness, tingling or other disturbances of surface sensation, mainly in the fingers and toes.</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8. Inflammatory reactions in the veins after cytostatic administration, changes in soft tissues after extravasation</a:t>
            </a:r>
            <a:endParaRPr lang="pl-PL" sz="2400" dirty="0"/>
          </a:p>
        </p:txBody>
      </p:sp>
    </p:spTree>
    <p:extLst>
      <p:ext uri="{BB962C8B-B14F-4D97-AF65-F5344CB8AC3E}">
        <p14:creationId xmlns:p14="http://schemas.microsoft.com/office/powerpoint/2010/main" val="35866111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p:cNvSpPr txBox="1"/>
          <p:nvPr/>
        </p:nvSpPr>
        <p:spPr>
          <a:xfrm>
            <a:off x="611560" y="332656"/>
            <a:ext cx="8064896" cy="4339650"/>
          </a:xfrm>
          <a:prstGeom prst="rect">
            <a:avLst/>
          </a:prstGeom>
          <a:noFill/>
        </p:spPr>
        <p:txBody>
          <a:bodyPr wrap="square" rtlCol="0">
            <a:spAutoFit/>
          </a:bodyPr>
          <a:lstStyle/>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Most cytostatics are administered intravenously. This requires special care because many drugs from this group damage the vascular wall, and many others irritate it.</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The biggest problem is the extravasation of cytostatics. Each workplace where the drug is administered should be equipped with a kit containing 50-99% DMSO - it is a solvent with the ability to remove free radicals and accelerate the evacuation of the drug from the area where extravasation occurred.</a:t>
            </a:r>
            <a:r>
              <a:rPr lang="pl-PL" dirty="0" smtClean="0">
                <a:latin typeface="Arial Unicode MS" panose="020B0604020202020204" pitchFamily="34" charset="-128"/>
                <a:ea typeface="Arial Unicode MS" panose="020B0604020202020204" pitchFamily="34" charset="-128"/>
                <a:cs typeface="Arial Unicode MS" panose="020B0604020202020204" pitchFamily="34" charset="-128"/>
              </a:rPr>
              <a:t>.</a:t>
            </a:r>
          </a:p>
          <a:p>
            <a:pPr rtl="0" algn="l"/>
            <a:endParaRPr lang="pl-PL"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endParaRPr lang="pl-PL"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9830813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467544" y="332656"/>
            <a:ext cx="8352928" cy="4524315"/>
          </a:xfrm>
          <a:prstGeom prst="rect">
            <a:avLst/>
          </a:prstGeom>
        </p:spPr>
        <p:txBody>
          <a:bodyPr wrap="square">
            <a:spAutoFit/>
          </a:bodyPr>
          <a:lstStyle/>
          <a:p>
            <a:pPr rtl="0" algn="l"/>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Rules of conduct in the event of extravasation, especially of drugs that damage vessels:</a:t>
            </a:r>
          </a:p>
          <a:p>
            <a:pPr marL="342900" indent="-342900" rtl="0" algn="l">
              <a:buAutoNum type="arabicPeriod"/>
            </a:pP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The drug should be discontinued</a:t>
            </a:r>
          </a:p>
          <a:p>
            <a:pPr marL="342900" indent="-342900" rtl="0" algn="l">
              <a:buAutoNum type="arabicPeriod"/>
            </a:pP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Do not withdraw the needle from the injection site</a:t>
            </a:r>
          </a:p>
          <a:p>
            <a:pPr marL="342900" indent="-342900" rtl="0" algn="l">
              <a:buAutoNum type="arabicPeriod"/>
            </a:pP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Do not flush the line</a:t>
            </a:r>
          </a:p>
          <a:p>
            <a:pPr marL="342900" indent="-342900" rtl="0" algn="l">
              <a:buAutoNum type="arabicPeriod"/>
            </a:pP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Using a new syringe, try to aspirate the contents from the area of ​​extravasation through the left needle</a:t>
            </a:r>
          </a:p>
          <a:p>
            <a:pPr marL="342900" indent="-342900" rtl="0" algn="l">
              <a:buAutoNum type="arabicPeriod"/>
            </a:pP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Notify the doctor and, under his supervision, apply local and possibly systemic measures</a:t>
            </a:r>
          </a:p>
          <a:p>
            <a:pPr marL="342900" indent="-342900" rtl="0" algn="l">
              <a:buAutoNum type="arabicPeriod"/>
            </a:pP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Further treatment in accordance with the principles and type of extravasated drug</a:t>
            </a:r>
          </a:p>
        </p:txBody>
      </p:sp>
    </p:spTree>
    <p:extLst>
      <p:ext uri="{BB962C8B-B14F-4D97-AF65-F5344CB8AC3E}">
        <p14:creationId xmlns:p14="http://schemas.microsoft.com/office/powerpoint/2010/main" val="1182931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p:cNvSpPr txBox="1"/>
          <p:nvPr/>
        </p:nvSpPr>
        <p:spPr>
          <a:xfrm>
            <a:off x="467544" y="548680"/>
            <a:ext cx="8280920" cy="4524315"/>
          </a:xfrm>
          <a:prstGeom prst="rect">
            <a:avLst/>
          </a:prstGeom>
          <a:noFill/>
        </p:spPr>
        <p:txBody>
          <a:bodyPr wrap="square" rtlCol="0">
            <a:spAutoFit/>
          </a:bodyPr>
          <a:lstStyle/>
          <a:p>
            <a:pPr rtl="0" algn="l"/>
            <a:r>
              <a:rPr lang="pl-PL" sz="2400" i="1" dirty="0">
                <a:latin typeface="Arial Unicode MS" panose="020B0604020202020204" pitchFamily="34" charset="-128"/>
                <a:ea typeface="Arial Unicode MS" panose="020B0604020202020204" pitchFamily="34" charset="-128"/>
                <a:cs typeface="Arial Unicode MS" panose="020B0604020202020204" pitchFamily="34" charset="-128"/>
              </a:rPr>
              <a:t>The goals of radiotherapy may vary:</a:t>
            </a:r>
          </a:p>
          <a:p>
            <a:pPr marL="342900" indent="-342900" rtl="0" algn="l">
              <a:buAutoNum type="arabicPeriod"/>
            </a:pP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Complete recovery and enabling the patient to live a normal life expectancy</a:t>
            </a:r>
          </a:p>
          <a:p>
            <a:pPr marL="342900" indent="-342900" rtl="0" algn="l">
              <a:buAutoNum type="arabicPeriod"/>
            </a:pP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Limiting the growth and spread of the disease, thereby enabling the person to live without symptoms for some time</a:t>
            </a:r>
          </a:p>
          <a:p>
            <a:pPr marL="342900" indent="-342900" rtl="0" algn="l">
              <a:buAutoNum type="arabicPeriod"/>
            </a:pP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Preventing the microscopic spread of the disease (as a complementary treatment)</a:t>
            </a:r>
          </a:p>
          <a:p>
            <a:pPr marL="342900" indent="-342900" rtl="0" algn="l">
              <a:buAutoNum type="arabicPeriod"/>
            </a:pP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Alleviating and/or reducing the severity of symptoms associated with advanced cancer.</a:t>
            </a:r>
          </a:p>
          <a:p>
            <a:pPr rtl="0" algn="l"/>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5287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rostokąt 2"/>
          <p:cNvSpPr/>
          <p:nvPr/>
        </p:nvSpPr>
        <p:spPr>
          <a:xfrm>
            <a:off x="611560" y="476672"/>
            <a:ext cx="7560840" cy="5262979"/>
          </a:xfrm>
          <a:prstGeom prst="rect">
            <a:avLst/>
          </a:prstGeom>
        </p:spPr>
        <p:txBody>
          <a:bodyPr wrap="square">
            <a:spAutoFit/>
          </a:bodyPr>
          <a:lstStyle/>
          <a:p>
            <a:pPr rtl="0" algn="l"/>
            <a:r>
              <a:rPr lang="pl-PL" sz="2400" i="1" dirty="0">
                <a:latin typeface="Arial Unicode MS" panose="020B0604020202020204" pitchFamily="34" charset="-128"/>
                <a:ea typeface="Arial Unicode MS" panose="020B0604020202020204" pitchFamily="34" charset="-128"/>
                <a:cs typeface="Arial Unicode MS" panose="020B0604020202020204" pitchFamily="34" charset="-128"/>
              </a:rPr>
              <a:t>The above symptoms include:</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 :</a:t>
            </a:r>
          </a:p>
          <a:p>
            <a:pPr marL="342900" indent="-342900" rtl="0" algn="l">
              <a:buAutoNum type="arabicPeriod"/>
            </a:pP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Pain caused by distant bone metastases</a:t>
            </a:r>
          </a:p>
          <a:p>
            <a:pPr marL="342900" indent="-342900" rtl="0" algn="l">
              <a:buAutoNum type="arabicPeriod"/>
            </a:pP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Bleeding from the tumor</a:t>
            </a:r>
          </a:p>
          <a:p>
            <a:pPr marL="342900" indent="-342900" rtl="0" algn="l">
              <a:buAutoNum type="arabicPeriod"/>
            </a:pP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Obstruction in the tumor area, major blood vessels, gastrointestinal area, kidneys, ureters, trachea</a:t>
            </a:r>
          </a:p>
          <a:p>
            <a:pPr marL="342900" indent="-342900" rtl="0" algn="l">
              <a:buAutoNum type="arabicPeriod"/>
            </a:pP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Spinal cord compression (compression by a metastatic lesion to the vertebrae of the spine or spinal cord)</a:t>
            </a:r>
          </a:p>
          <a:p>
            <a:pPr marL="342900" indent="-342900" rtl="0" algn="l">
              <a:buAutoNum type="arabicPeriod"/>
            </a:pP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Symptoms associated with brain metastases</a:t>
            </a: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(application</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palliative radiotherapy allows to extend survival time by approximately 3 months) is aimed at reducing neurological symptoms, steroids</a:t>
            </a:r>
          </a:p>
        </p:txBody>
      </p:sp>
    </p:spTree>
    <p:extLst>
      <p:ext uri="{BB962C8B-B14F-4D97-AF65-F5344CB8AC3E}">
        <p14:creationId xmlns:p14="http://schemas.microsoft.com/office/powerpoint/2010/main" val="1385591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395536" y="332656"/>
            <a:ext cx="8424936" cy="4893647"/>
          </a:xfrm>
          <a:prstGeom prst="rect">
            <a:avLst/>
          </a:prstGeom>
          <a:noFill/>
        </p:spPr>
        <p:txBody>
          <a:bodyPr wrap="square" rtlCol="0">
            <a:spAutoFit/>
          </a:bodyPr>
          <a:lstStyle/>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6. Team</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vena cava</a:t>
            </a: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upper j (set of symptoms resulting from the presence of a tumor in the mediastinum with pressure on the main bronchi and vessels in order to reduce the volume of the tumor)</a:t>
            </a:r>
          </a:p>
          <a:p>
            <a:pPr rtl="0" algn="l"/>
            <a:endPar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7. Tumors</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solid primary unresectable or recurrence after primary</a:t>
            </a: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treatment</a:t>
            </a: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(cause symptoms resulting from pressure on organs and pain, analgesic effect and reduction of pressure symptoms)</a:t>
            </a:r>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endPar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8. Primal</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skin cancer, advanced breast cancer or metastases</a:t>
            </a: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skin in the form of ulcers or tumors accompanied by heavy bleeding.</a:t>
            </a:r>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670264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395536" y="404663"/>
            <a:ext cx="8280920" cy="5909310"/>
          </a:xfrm>
          <a:prstGeom prst="rect">
            <a:avLst/>
          </a:prstGeom>
          <a:noFill/>
        </p:spPr>
        <p:txBody>
          <a:bodyPr wrap="square" rtlCol="0">
            <a:spAutoFit/>
          </a:bodyPr>
          <a:lstStyle/>
          <a:p>
            <a:pPr rtl="0" algn="l"/>
            <a:endParaRPr lang="pl-PL" dirty="0">
              <a:latin typeface="Arial Unicode MS" panose="020B0604020202020204" pitchFamily="34" charset="-128"/>
              <a:ea typeface="Arial Unicode MS" panose="020B0604020202020204" pitchFamily="34" charset="-128"/>
              <a:cs typeface="Arial Unicode MS" panose="020B0604020202020204" pitchFamily="34" charset="-128"/>
            </a:endParaRPr>
          </a:p>
          <a:p>
            <a:pPr fontAlgn="base"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BRACHYTHERAPY – TYPES AND METHODS</a:t>
            </a:r>
          </a:p>
          <a:p>
            <a:pPr fontAlgn="base" rtl="0" algn="l"/>
            <a:endPar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fontAlgn="base" rtl="0" algn="l"/>
            <a:r>
              <a:rPr lang="pl-PL" sz="2400" i="1" dirty="0" smtClean="0">
                <a:latin typeface="Arial Unicode MS" panose="020B0604020202020204" pitchFamily="34" charset="-128"/>
                <a:ea typeface="Arial Unicode MS" panose="020B0604020202020204" pitchFamily="34" charset="-128"/>
                <a:cs typeface="Arial Unicode MS" panose="020B0604020202020204" pitchFamily="34" charset="-128"/>
              </a:rPr>
              <a:t>Brachytherapy</a:t>
            </a: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 possibility of administering a large dose of radiation in a strictly limited volume with the simultaneous effect of sparing healthy tissues</a:t>
            </a:r>
          </a:p>
          <a:p>
            <a:pPr lvl="1" fontAlgn="base" rtl="0" algn="l"/>
            <a:endParaRPr lang="pl-PL" sz="2400"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lvl="1" fontAlgn="base" rtl="0" algn="l"/>
            <a:r>
              <a:rPr lang="pl-PL" sz="2400" b="1" dirty="0" smtClean="0">
                <a:latin typeface="Arial Unicode MS" panose="020B0604020202020204" pitchFamily="34" charset="-128"/>
                <a:ea typeface="Arial Unicode MS" panose="020B0604020202020204" pitchFamily="34" charset="-128"/>
                <a:cs typeface="Arial Unicode MS" panose="020B0604020202020204" pitchFamily="34" charset="-128"/>
              </a:rPr>
              <a:t>Brachytherapy</a:t>
            </a:r>
            <a:r>
              <a:rPr lang="pl-PL" sz="2400" b="1" dirty="0">
                <a:latin typeface="Arial Unicode MS" panose="020B0604020202020204" pitchFamily="34" charset="-128"/>
                <a:ea typeface="Arial Unicode MS" panose="020B0604020202020204" pitchFamily="34" charset="-128"/>
                <a:cs typeface="Arial Unicode MS" panose="020B0604020202020204" pitchFamily="34" charset="-128"/>
              </a:rPr>
              <a:t>interstitial</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 involves the implementation of radioactive sources directly within the tumor. The method is used</a:t>
            </a: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consisting</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in the first stage, on the direct introduction of the applicators and their control, and in the second stage, on the proper application of the appropriate radiation</a:t>
            </a:r>
            <a:r>
              <a:rPr lang="pl-PL" dirty="0">
                <a:latin typeface="Arial Unicode MS" panose="020B0604020202020204" pitchFamily="34" charset="-128"/>
                <a:ea typeface="Arial Unicode MS" panose="020B0604020202020204" pitchFamily="34" charset="-128"/>
                <a:cs typeface="Arial Unicode MS" panose="020B0604020202020204" pitchFamily="34" charset="-128"/>
              </a:rPr>
              <a:t>;</a:t>
            </a:r>
          </a:p>
          <a:p>
            <a:pPr lvl="1" fontAlgn="base" rtl="0" algn="l"/>
            <a:endParaRPr lang="pl-PL"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endParaRPr lang="pl-PL" dirty="0"/>
          </a:p>
          <a:p>
            <a:pPr rtl="0" algn="l"/>
            <a:endParaRPr lang="pl-PL" dirty="0"/>
          </a:p>
          <a:p>
            <a:pPr rtl="0" algn="l"/>
            <a:endParaRPr lang="pl-PL" dirty="0"/>
          </a:p>
        </p:txBody>
      </p:sp>
    </p:spTree>
    <p:extLst>
      <p:ext uri="{BB962C8B-B14F-4D97-AF65-F5344CB8AC3E}">
        <p14:creationId xmlns:p14="http://schemas.microsoft.com/office/powerpoint/2010/main" val="1350585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395536" y="476672"/>
            <a:ext cx="7488832" cy="4154984"/>
          </a:xfrm>
          <a:prstGeom prst="rect">
            <a:avLst/>
          </a:prstGeom>
        </p:spPr>
        <p:txBody>
          <a:bodyPr wrap="square">
            <a:spAutoFit/>
          </a:bodyPr>
          <a:lstStyle/>
          <a:p>
            <a:pPr lvl="1" fontAlgn="base" rtl="0" algn="l"/>
            <a:r>
              <a:rPr lang="pl-PL" sz="2400" b="1" dirty="0">
                <a:latin typeface="Arial Unicode MS" panose="020B0604020202020204" pitchFamily="34" charset="-128"/>
                <a:ea typeface="Arial Unicode MS" panose="020B0604020202020204" pitchFamily="34" charset="-128"/>
                <a:cs typeface="Arial Unicode MS" panose="020B0604020202020204" pitchFamily="34" charset="-128"/>
              </a:rPr>
              <a:t>Brachytherapy</a:t>
            </a:r>
            <a:r>
              <a:rPr lang="pl-PL" sz="2400" b="1" dirty="0" err="1">
                <a:latin typeface="Arial Unicode MS" panose="020B0604020202020204" pitchFamily="34" charset="-128"/>
                <a:ea typeface="Arial Unicode MS" panose="020B0604020202020204" pitchFamily="34" charset="-128"/>
                <a:cs typeface="Arial Unicode MS" panose="020B0604020202020204" pitchFamily="34" charset="-128"/>
              </a:rPr>
              <a:t>intracavitary</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 involves introducing radiation sources into the body cavity, in the immediate vicinity of the tumor;</a:t>
            </a:r>
          </a:p>
          <a:p>
            <a:pPr lvl="1" fontAlgn="base" rtl="0" algn="l"/>
            <a:endParaRPr lang="pl-PL" sz="2400" b="1" dirty="0">
              <a:latin typeface="Arial Unicode MS" panose="020B0604020202020204" pitchFamily="34" charset="-128"/>
              <a:ea typeface="Arial Unicode MS" panose="020B0604020202020204" pitchFamily="34" charset="-128"/>
              <a:cs typeface="Arial Unicode MS" panose="020B0604020202020204" pitchFamily="34" charset="-128"/>
            </a:endParaRPr>
          </a:p>
          <a:p>
            <a:pPr lvl="1" fontAlgn="base" rtl="0" algn="l"/>
            <a:r>
              <a:rPr lang="pl-PL" sz="2400" b="1" dirty="0">
                <a:latin typeface="Arial Unicode MS" panose="020B0604020202020204" pitchFamily="34" charset="-128"/>
                <a:ea typeface="Arial Unicode MS" panose="020B0604020202020204" pitchFamily="34" charset="-128"/>
                <a:cs typeface="Arial Unicode MS" panose="020B0604020202020204" pitchFamily="34" charset="-128"/>
              </a:rPr>
              <a:t>Systemic brachytherapy</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 involves the systemic administration of a radioactive substance. Classic indications are thyroid cancer, in which radioactive iodine is used, or in bone metastases, where radioactive strontium or samarium is used - quarantine</a:t>
            </a:r>
            <a:endParaRPr lang="pl-PL" sz="2400" dirty="0"/>
          </a:p>
        </p:txBody>
      </p:sp>
    </p:spTree>
    <p:extLst>
      <p:ext uri="{BB962C8B-B14F-4D97-AF65-F5344CB8AC3E}">
        <p14:creationId xmlns:p14="http://schemas.microsoft.com/office/powerpoint/2010/main" val="839658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245274" y="332656"/>
            <a:ext cx="8352928" cy="2677656"/>
          </a:xfrm>
          <a:prstGeom prst="rect">
            <a:avLst/>
          </a:prstGeom>
          <a:noFill/>
        </p:spPr>
        <p:txBody>
          <a:bodyPr wrap="square" rtlCol="0">
            <a:spAutoFit/>
          </a:bodyPr>
          <a:lstStyle/>
          <a:p>
            <a:pPr rtl="0" algn="l"/>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Indications for palliative brachytherapy:</a:t>
            </a:r>
          </a:p>
          <a:p>
            <a:pPr rtl="0" algn="l"/>
            <a:endPar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1</a:t>
            </a:r>
            <a:r>
              <a:rPr lang="pl-PL" sz="2400" dirty="0">
                <a:latin typeface="Arial Unicode MS" panose="020B0604020202020204" pitchFamily="34" charset="-128"/>
                <a:ea typeface="Arial Unicode MS" panose="020B0604020202020204" pitchFamily="34" charset="-128"/>
                <a:cs typeface="Arial Unicode MS" panose="020B0604020202020204" pitchFamily="34" charset="-128"/>
              </a:rPr>
              <a:t>. Endobronchial in lung cancer, in the case of tumors located at the mouth of large bronchi</a:t>
            </a:r>
            <a:r>
              <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rPr>
              <a:t>. The goal is to obtain patency of the bronchial tree or stop bleeding.</a:t>
            </a:r>
            <a:endParaRPr lang="pl-PL"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rtl="0" algn="l"/>
            <a:endParaRPr lang="pl-PL" sz="2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p:txBody>
      </p:sp>
      <p:pic>
        <p:nvPicPr>
          <p:cNvPr id="3" name="Picture 4" descr="http://www.lukaszk_ktosiek.republika.pl/files/zdj/hdr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21738" y="2933514"/>
            <a:ext cx="3534638" cy="32059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26784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lementarny">
  <a:themeElements>
    <a:clrScheme name="Aerodynamiczny">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Elementarny">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lementarny">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3751C0A7B2C194E8C05439E83269EDC" ma:contentTypeVersion="13" ma:contentTypeDescription="Create a new document." ma:contentTypeScope="" ma:versionID="3fe4503a0766e27595953878abf11314">
  <xsd:schema xmlns:xsd="http://www.w3.org/2001/XMLSchema" xmlns:xs="http://www.w3.org/2001/XMLSchema" xmlns:p="http://schemas.microsoft.com/office/2006/metadata/properties" xmlns:ns2="d36b86fe-e085-42e5-b47e-4ddeda701da6" xmlns:ns3="fc9f4437-6dca-46c1-af3c-a35f917b15c4" targetNamespace="http://schemas.microsoft.com/office/2006/metadata/properties" ma:root="true" ma:fieldsID="1c4906597077cfbbc3b27822ebcee6d3" ns2:_="" ns3:_="">
    <xsd:import namespace="d36b86fe-e085-42e5-b47e-4ddeda701da6"/>
    <xsd:import namespace="fc9f4437-6dca-46c1-af3c-a35f917b15c4"/>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6b86fe-e085-42e5-b47e-4ddeda701da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7ea40342-74c2-48e6-9e58-97ed8d9bdee6"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c9f4437-6dca-46c1-af3c-a35f917b15c4"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b4bf71fc-79bf-407f-aaef-13a8c3708b82}" ma:internalName="TaxCatchAll" ma:showField="CatchAllData" ma:web="fc9f4437-6dca-46c1-af3c-a35f917b15c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36b86fe-e085-42e5-b47e-4ddeda701da6">
      <Terms xmlns="http://schemas.microsoft.com/office/infopath/2007/PartnerControls"/>
    </lcf76f155ced4ddcb4097134ff3c332f>
    <TaxCatchAll xmlns="fc9f4437-6dca-46c1-af3c-a35f917b15c4" xsi:nil="true"/>
  </documentManagement>
</p:properties>
</file>

<file path=customXml/itemProps1.xml><?xml version="1.0" encoding="utf-8"?>
<ds:datastoreItem xmlns:ds="http://schemas.openxmlformats.org/officeDocument/2006/customXml" ds:itemID="{F5EB0941-E6A5-42BC-8F76-DF9E23EA0B69}"/>
</file>

<file path=customXml/itemProps2.xml><?xml version="1.0" encoding="utf-8"?>
<ds:datastoreItem xmlns:ds="http://schemas.openxmlformats.org/officeDocument/2006/customXml" ds:itemID="{CF0753CD-4519-4AAC-9836-E20B14B1EDF5}"/>
</file>

<file path=customXml/itemProps3.xml><?xml version="1.0" encoding="utf-8"?>
<ds:datastoreItem xmlns:ds="http://schemas.openxmlformats.org/officeDocument/2006/customXml" ds:itemID="{E7281F85-2666-4307-8125-6F5F241EA4F3}"/>
</file>

<file path=docProps/app.xml><?xml version="1.0" encoding="utf-8"?>
<Properties xmlns="http://schemas.openxmlformats.org/officeDocument/2006/extended-properties" xmlns:vt="http://schemas.openxmlformats.org/officeDocument/2006/docPropsVTypes">
  <Template>Elemental</Template>
  <TotalTime>509</TotalTime>
  <Words>2108</Words>
  <Application>Microsoft Office PowerPoint</Application>
  <PresentationFormat>Pokaz na ekranie (4:3)</PresentationFormat>
  <Paragraphs>204</Paragraphs>
  <Slides>37</Slides>
  <Notes>0</Notes>
  <HiddenSlides>0</HiddenSlides>
  <MMClips>0</MMClips>
  <ScaleCrop>false</ScaleCrop>
  <HeadingPairs>
    <vt:vector size="4" baseType="variant">
      <vt:variant>
        <vt:lpstr>Motyw</vt:lpstr>
      </vt:variant>
      <vt:variant>
        <vt:i4>1</vt:i4>
      </vt:variant>
      <vt:variant>
        <vt:lpstr>Tytuły slajdów</vt:lpstr>
      </vt:variant>
      <vt:variant>
        <vt:i4>37</vt:i4>
      </vt:variant>
    </vt:vector>
  </HeadingPairs>
  <TitlesOfParts>
    <vt:vector size="38" baseType="lpstr">
      <vt:lpstr>Elementarny</vt:lpstr>
      <vt:lpstr>Radioterapia i chemioterapia</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Radioterapia chemioterapia</dc:title>
  <dc:creator>dellpc</dc:creator>
  <cp:lastModifiedBy>dellpc</cp:lastModifiedBy>
  <cp:revision>46</cp:revision>
  <dcterms:created xsi:type="dcterms:W3CDTF">2015-04-22T13:36:05Z</dcterms:created>
  <dcterms:modified xsi:type="dcterms:W3CDTF">2016-10-09T12:34:11Z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0x01010083751C0A7B2C194E8C05439E83269EDC</vt:lpwstr>
  </property>
</Properties>
</file>