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1" r:id="rId5"/>
    <p:sldId id="260" r:id="rId6"/>
    <p:sldId id="262" r:id="rId7"/>
    <p:sldId id="263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67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095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08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51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104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pl-P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787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216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125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6709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40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11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804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DD52B70-C018-4EAE-9125-885A44B73B9E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pl-P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257EE3F-B3E7-444A-8F37-2FD2A07423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475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cbddd/developmentaldisabilities/conditions.html" TargetMode="External"/><Relationship Id="rId2" Type="http://schemas.openxmlformats.org/officeDocument/2006/relationships/hyperlink" Target="https://www.registerednursing.org/nclex/developmental-stages-transitions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pecialkidsclinic.com.sg/parent-centre/common-behavioural-and-developmental-disorders/" TargetMode="External"/><Relationship Id="rId4" Type="http://schemas.openxmlformats.org/officeDocument/2006/relationships/hyperlink" Target="https://psychcentral.com/disorders/childhood-developmental-disord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BACA2-D9EC-AD58-B6E6-921D914A7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 dirty="0"/>
              <a:t>Characteristic of the development of the child </a:t>
            </a:r>
            <a:br>
              <a:rPr lang="en-GB" sz="4000" dirty="0"/>
            </a:br>
            <a:r>
              <a:rPr lang="en-GB" sz="4000" dirty="0"/>
              <a:t>in particular periods of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411119-71FA-EDA5-3011-863256341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446" y="4570095"/>
            <a:ext cx="9070848" cy="850991"/>
          </a:xfrm>
        </p:spPr>
        <p:txBody>
          <a:bodyPr>
            <a:normAutofit/>
          </a:bodyPr>
          <a:lstStyle/>
          <a:p>
            <a:r>
              <a:rPr lang="pl-PL" dirty="0"/>
              <a:t>Dominika Karpińska</a:t>
            </a:r>
          </a:p>
          <a:p>
            <a:r>
              <a:rPr lang="pl-PL" dirty="0"/>
              <a:t>d.karpinska@powislanka.edu.pl</a:t>
            </a:r>
          </a:p>
        </p:txBody>
      </p:sp>
    </p:spTree>
    <p:extLst>
      <p:ext uri="{BB962C8B-B14F-4D97-AF65-F5344CB8AC3E}">
        <p14:creationId xmlns:p14="http://schemas.microsoft.com/office/powerpoint/2010/main" val="3807525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CE42C-862E-F527-6E7E-FA56610F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5254" y="727991"/>
            <a:ext cx="9281160" cy="612648"/>
          </a:xfrm>
        </p:spPr>
        <p:txBody>
          <a:bodyPr>
            <a:normAutofit/>
          </a:bodyPr>
          <a:lstStyle/>
          <a:p>
            <a:r>
              <a:rPr lang="pl-PL" sz="3600" dirty="0"/>
              <a:t>Development - </a:t>
            </a:r>
            <a:r>
              <a:rPr lang="en-GB" sz="3600" dirty="0"/>
              <a:t>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43761-2925-5680-480B-5BE968C1F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15254" y="1736557"/>
            <a:ext cx="9052560" cy="389422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Physical (somatic) – changes of morphologic features ( body structure)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Motoric,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Mental ( intellectual, emotional),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Social (ability to live in society)</a:t>
            </a:r>
          </a:p>
        </p:txBody>
      </p:sp>
    </p:spTree>
    <p:extLst>
      <p:ext uri="{BB962C8B-B14F-4D97-AF65-F5344CB8AC3E}">
        <p14:creationId xmlns:p14="http://schemas.microsoft.com/office/powerpoint/2010/main" val="178479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76222-8579-5CCB-2099-1B973BD6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Human development stages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67194-7A56-5FF7-E2D9-218D99764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Prenatal</a:t>
            </a:r>
            <a:r>
              <a:rPr lang="en-GB" dirty="0"/>
              <a:t> </a:t>
            </a:r>
            <a:r>
              <a:rPr lang="en-GB" b="1" dirty="0"/>
              <a:t>development</a:t>
            </a:r>
            <a:r>
              <a:rPr lang="en-GB" dirty="0"/>
              <a:t> (38. – 42. weeks of </a:t>
            </a:r>
            <a:r>
              <a:rPr lang="en-GB" dirty="0" err="1"/>
              <a:t>fetal</a:t>
            </a:r>
            <a:r>
              <a:rPr lang="en-GB" dirty="0"/>
              <a:t> life approx.. 280 days ),</a:t>
            </a:r>
          </a:p>
          <a:p>
            <a:r>
              <a:rPr lang="en-GB" b="1" dirty="0"/>
              <a:t>Postnatal:</a:t>
            </a:r>
          </a:p>
          <a:p>
            <a:pPr marL="0" indent="0">
              <a:buNone/>
            </a:pPr>
            <a:r>
              <a:rPr lang="en-GB" dirty="0"/>
              <a:t>	neonatal (first 28 days of life),</a:t>
            </a:r>
          </a:p>
          <a:p>
            <a:pPr marL="0" indent="0">
              <a:buNone/>
            </a:pPr>
            <a:r>
              <a:rPr lang="en-GB" dirty="0"/>
              <a:t>	infancy (2. – 12. months of life),</a:t>
            </a:r>
          </a:p>
          <a:p>
            <a:pPr marL="0" indent="0">
              <a:buNone/>
            </a:pPr>
            <a:r>
              <a:rPr lang="en-GB" dirty="0"/>
              <a:t>	early childhood (1 – 3 years- toddler)</a:t>
            </a:r>
          </a:p>
          <a:p>
            <a:pPr marL="0" indent="0">
              <a:buNone/>
            </a:pPr>
            <a:r>
              <a:rPr lang="en-GB" dirty="0"/>
              <a:t>	play age (3 – 5/6 years - preschool)</a:t>
            </a:r>
          </a:p>
          <a:p>
            <a:pPr marL="0" indent="0">
              <a:buNone/>
            </a:pPr>
            <a:r>
              <a:rPr lang="en-GB" dirty="0"/>
              <a:t>	school age (6-12 year )</a:t>
            </a:r>
          </a:p>
          <a:p>
            <a:pPr marL="0" indent="0">
              <a:buNone/>
            </a:pPr>
            <a:r>
              <a:rPr lang="en-GB" dirty="0"/>
              <a:t>	adolescent ( 13- 19 year),</a:t>
            </a:r>
          </a:p>
          <a:p>
            <a:pPr marL="0" indent="0">
              <a:buNone/>
            </a:pPr>
            <a:r>
              <a:rPr lang="en-GB" dirty="0"/>
              <a:t>	early adulthood (20 – 25 years)</a:t>
            </a:r>
          </a:p>
          <a:p>
            <a:pPr marL="0" indent="0">
              <a:buNone/>
            </a:pPr>
            <a:r>
              <a:rPr lang="en-GB" dirty="0"/>
              <a:t>	adulthood (26 – 65 years),</a:t>
            </a:r>
          </a:p>
          <a:p>
            <a:pPr marL="0" indent="0">
              <a:buNone/>
            </a:pPr>
            <a:r>
              <a:rPr lang="en-GB" dirty="0"/>
              <a:t>	old age/ late adulthood (&gt;65 years)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892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33646-0806-B2BA-0988-5E1367860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Developmental 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58A74-0A7E-2DB1-DE98-D8AB886B0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Gross motor</a:t>
            </a:r>
          </a:p>
          <a:p>
            <a:r>
              <a:rPr lang="en-GB" dirty="0"/>
              <a:t>Fine motor</a:t>
            </a:r>
          </a:p>
          <a:p>
            <a:r>
              <a:rPr lang="en-GB" dirty="0"/>
              <a:t>Communication/social</a:t>
            </a:r>
          </a:p>
          <a:p>
            <a:r>
              <a:rPr lang="en-GB" dirty="0"/>
              <a:t>Cognitive/adaptive</a:t>
            </a:r>
          </a:p>
        </p:txBody>
      </p:sp>
    </p:spTree>
    <p:extLst>
      <p:ext uri="{BB962C8B-B14F-4D97-AF65-F5344CB8AC3E}">
        <p14:creationId xmlns:p14="http://schemas.microsoft.com/office/powerpoint/2010/main" val="189692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DC's revised developmental milestones: What parents need to know –  Active For Life">
            <a:extLst>
              <a:ext uri="{FF2B5EF4-FFF2-40B4-BE49-F238E27FC236}">
                <a16:creationId xmlns:a16="http://schemas.microsoft.com/office/drawing/2014/main" id="{6BE3CB21-CB36-F1AA-1BBA-7663A6882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50" y="0"/>
            <a:ext cx="89011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07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2691D-6BAB-7F50-852E-C5469847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Task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00EDF-5D33-BE67-91B5-DFA5FDB79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Gropu</a:t>
            </a:r>
            <a:r>
              <a:rPr lang="en-GB" dirty="0"/>
              <a:t> A / Room 1 – 1. – </a:t>
            </a:r>
            <a:r>
              <a:rPr lang="pl-PL" dirty="0"/>
              <a:t>4</a:t>
            </a:r>
            <a:r>
              <a:rPr lang="en-GB" dirty="0"/>
              <a:t>. month</a:t>
            </a:r>
            <a:r>
              <a:rPr lang="pl-PL" dirty="0"/>
              <a:t>s</a:t>
            </a:r>
            <a:endParaRPr lang="en-GB" dirty="0"/>
          </a:p>
          <a:p>
            <a:r>
              <a:rPr lang="en-GB" dirty="0"/>
              <a:t>Group B / Room 2– </a:t>
            </a:r>
            <a:r>
              <a:rPr lang="pl-PL" dirty="0"/>
              <a:t>7</a:t>
            </a:r>
            <a:r>
              <a:rPr lang="en-GB" dirty="0"/>
              <a:t> – </a:t>
            </a:r>
            <a:r>
              <a:rPr lang="pl-PL" dirty="0"/>
              <a:t>9</a:t>
            </a:r>
            <a:r>
              <a:rPr lang="en-GB" dirty="0"/>
              <a:t>. month</a:t>
            </a:r>
            <a:r>
              <a:rPr lang="pl-PL" dirty="0"/>
              <a:t>s</a:t>
            </a:r>
            <a:endParaRPr lang="en-GB" dirty="0"/>
          </a:p>
          <a:p>
            <a:r>
              <a:rPr lang="en-GB" dirty="0"/>
              <a:t>Group C / Room 3– </a:t>
            </a:r>
            <a:r>
              <a:rPr lang="pl-PL" dirty="0"/>
              <a:t>10</a:t>
            </a:r>
            <a:r>
              <a:rPr lang="en-GB" dirty="0"/>
              <a:t>. – </a:t>
            </a:r>
            <a:r>
              <a:rPr lang="pl-PL" dirty="0"/>
              <a:t>12</a:t>
            </a:r>
            <a:r>
              <a:rPr lang="en-GB" dirty="0"/>
              <a:t>. month</a:t>
            </a:r>
            <a:r>
              <a:rPr lang="pl-PL" dirty="0"/>
              <a:t>s</a:t>
            </a:r>
            <a:endParaRPr lang="en-GB" dirty="0"/>
          </a:p>
          <a:p>
            <a:r>
              <a:rPr lang="en-GB" dirty="0"/>
              <a:t>Group D / Room 4 – 1</a:t>
            </a:r>
            <a:r>
              <a:rPr lang="pl-PL" dirty="0"/>
              <a:t> – 2 </a:t>
            </a:r>
            <a:r>
              <a:rPr lang="pl-PL" dirty="0" err="1"/>
              <a:t>years</a:t>
            </a:r>
            <a:r>
              <a:rPr lang="en-GB" dirty="0"/>
              <a:t> </a:t>
            </a:r>
          </a:p>
          <a:p>
            <a:r>
              <a:rPr lang="en-GB" dirty="0"/>
              <a:t>Group E / Room 5 – </a:t>
            </a:r>
            <a:r>
              <a:rPr lang="pl-PL" dirty="0"/>
              <a:t>3</a:t>
            </a:r>
            <a:r>
              <a:rPr lang="en-GB" dirty="0"/>
              <a:t> – </a:t>
            </a:r>
            <a:r>
              <a:rPr lang="pl-PL" dirty="0"/>
              <a:t>5</a:t>
            </a:r>
            <a:r>
              <a:rPr lang="en-GB" dirty="0"/>
              <a:t>. year</a:t>
            </a:r>
            <a:r>
              <a:rPr lang="pl-PL" dirty="0"/>
              <a:t>s</a:t>
            </a:r>
            <a:endParaRPr lang="en-GB" dirty="0"/>
          </a:p>
          <a:p>
            <a:r>
              <a:rPr lang="en-GB" dirty="0"/>
              <a:t>Group F / Room 6 – </a:t>
            </a:r>
            <a:r>
              <a:rPr lang="pl-PL" dirty="0" err="1"/>
              <a:t>gestation</a:t>
            </a:r>
            <a:r>
              <a:rPr lang="pl-PL" dirty="0"/>
              <a:t> period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01241A-72C8-3D28-E1C1-4D26DDA8C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2400" dirty="0" err="1"/>
              <a:t>Make</a:t>
            </a:r>
            <a:r>
              <a:rPr lang="pl-PL" sz="2400" dirty="0"/>
              <a:t> the </a:t>
            </a:r>
            <a:r>
              <a:rPr lang="pl-PL" sz="2400" dirty="0" err="1"/>
              <a:t>presetation</a:t>
            </a:r>
            <a:r>
              <a:rPr lang="pl-PL" sz="2400" dirty="0"/>
              <a:t> </a:t>
            </a:r>
          </a:p>
          <a:p>
            <a:r>
              <a:rPr lang="pl-PL" sz="2400" dirty="0" err="1"/>
              <a:t>about</a:t>
            </a:r>
            <a:r>
              <a:rPr lang="pl-PL" sz="2400" dirty="0"/>
              <a:t> </a:t>
            </a:r>
            <a:r>
              <a:rPr lang="pl-PL" sz="2400" dirty="0" err="1"/>
              <a:t>milestones</a:t>
            </a:r>
            <a:r>
              <a:rPr lang="pl-PL" sz="2400" dirty="0"/>
              <a:t> and „red </a:t>
            </a:r>
            <a:r>
              <a:rPr lang="pl-PL" sz="2400" dirty="0" err="1"/>
              <a:t>flags</a:t>
            </a:r>
            <a:r>
              <a:rPr lang="pl-PL" sz="2400" dirty="0"/>
              <a:t>” in the </a:t>
            </a:r>
            <a:r>
              <a:rPr lang="pl-PL" sz="2400" dirty="0" err="1"/>
              <a:t>age</a:t>
            </a:r>
            <a:r>
              <a:rPr lang="pl-PL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002604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50573-C8D1-D10C-AA51-5387C0BFE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Developmental</a:t>
            </a:r>
            <a:r>
              <a:rPr lang="pl-PL" dirty="0"/>
              <a:t> </a:t>
            </a:r>
            <a:r>
              <a:rPr lang="pl-PL" dirty="0" err="1"/>
              <a:t>disorder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55AF5-0174-E797-5EB1-2223FC4B3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Austism</a:t>
            </a:r>
            <a:r>
              <a:rPr lang="pl-PL" dirty="0"/>
              <a:t> spectrum </a:t>
            </a:r>
            <a:r>
              <a:rPr lang="pl-PL" dirty="0" err="1"/>
              <a:t>disorder</a:t>
            </a:r>
            <a:endParaRPr lang="pl-PL" dirty="0"/>
          </a:p>
          <a:p>
            <a:r>
              <a:rPr lang="pl-PL" dirty="0"/>
              <a:t>Learning </a:t>
            </a:r>
            <a:r>
              <a:rPr lang="pl-PL" dirty="0" err="1"/>
              <a:t>disorders</a:t>
            </a:r>
            <a:r>
              <a:rPr lang="pl-PL" dirty="0"/>
              <a:t>,</a:t>
            </a:r>
          </a:p>
          <a:p>
            <a:r>
              <a:rPr lang="pl-PL" dirty="0"/>
              <a:t>ADHD,</a:t>
            </a:r>
          </a:p>
          <a:p>
            <a:r>
              <a:rPr lang="pl-PL" dirty="0" err="1"/>
              <a:t>Fetal</a:t>
            </a:r>
            <a:r>
              <a:rPr lang="pl-PL" dirty="0"/>
              <a:t> </a:t>
            </a:r>
            <a:r>
              <a:rPr lang="pl-PL" dirty="0" err="1"/>
              <a:t>alcohol</a:t>
            </a:r>
            <a:r>
              <a:rPr lang="pl-PL" dirty="0"/>
              <a:t> spectrum </a:t>
            </a:r>
            <a:r>
              <a:rPr lang="pl-PL" dirty="0" err="1"/>
              <a:t>disorder</a:t>
            </a:r>
            <a:endParaRPr lang="pl-PL" dirty="0"/>
          </a:p>
          <a:p>
            <a:r>
              <a:rPr lang="pl-PL" dirty="0"/>
              <a:t>Language </a:t>
            </a:r>
            <a:r>
              <a:rPr lang="pl-PL" dirty="0" err="1"/>
              <a:t>disorders</a:t>
            </a:r>
            <a:r>
              <a:rPr lang="pl-PL" dirty="0"/>
              <a:t>,</a:t>
            </a:r>
          </a:p>
          <a:p>
            <a:r>
              <a:rPr lang="pl-PL" dirty="0" err="1"/>
              <a:t>Physical</a:t>
            </a:r>
            <a:r>
              <a:rPr lang="pl-PL" dirty="0"/>
              <a:t> </a:t>
            </a:r>
            <a:r>
              <a:rPr lang="pl-PL" dirty="0" err="1"/>
              <a:t>disorders</a:t>
            </a:r>
            <a:r>
              <a:rPr lang="pl-PL" dirty="0"/>
              <a:t>,</a:t>
            </a:r>
          </a:p>
          <a:p>
            <a:r>
              <a:rPr lang="pl-PL" dirty="0" err="1"/>
              <a:t>Tourette</a:t>
            </a:r>
            <a:r>
              <a:rPr lang="pl-PL" dirty="0"/>
              <a:t> </a:t>
            </a:r>
            <a:r>
              <a:rPr lang="pl-PL" dirty="0" err="1"/>
              <a:t>Syndrome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2935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79797-79D0-E310-0432-F67F91C87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1606" y="556500"/>
            <a:ext cx="9281160" cy="796009"/>
          </a:xfrm>
        </p:spPr>
        <p:txBody>
          <a:bodyPr>
            <a:normAutofit fontScale="90000"/>
          </a:bodyPr>
          <a:lstStyle/>
          <a:p>
            <a:r>
              <a:rPr lang="pl-PL" dirty="0" err="1"/>
              <a:t>Sourses</a:t>
            </a:r>
            <a:r>
              <a:rPr lang="pl-PL" dirty="0"/>
              <a:t>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6754B-4F7E-C4ED-7405-B5E091238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01606" y="1571003"/>
            <a:ext cx="9052560" cy="2805054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Wingdings" pitchFamily="2" charset="2"/>
              <a:buAutoNum type="arabicPeriod"/>
            </a:pPr>
            <a:r>
              <a:rPr lang="pl-PL" b="0" i="1" dirty="0">
                <a:solidFill>
                  <a:srgbClr val="212529"/>
                </a:solidFill>
                <a:effectLst/>
              </a:rPr>
              <a:t>Pediatria i pielęgniarstwo pediatryczne</a:t>
            </a:r>
            <a:r>
              <a:rPr lang="pl-PL" b="0" i="0" dirty="0">
                <a:solidFill>
                  <a:srgbClr val="212529"/>
                </a:solidFill>
                <a:effectLst/>
              </a:rPr>
              <a:t>. Red. Zarzycka, Danuta; Emeryk, Andrzej . : PZWL Wydawnictwo Lekarskie, 2020 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pl-PL" b="0" i="0" dirty="0">
                <a:solidFill>
                  <a:srgbClr val="000000"/>
                </a:solidFill>
                <a:effectLst/>
              </a:rPr>
              <a:t>Human </a:t>
            </a:r>
            <a:r>
              <a:rPr lang="pl-PL" b="0" i="0" dirty="0" err="1">
                <a:solidFill>
                  <a:srgbClr val="000000"/>
                </a:solidFill>
                <a:effectLst/>
              </a:rPr>
              <a:t>Growth</a:t>
            </a:r>
            <a:r>
              <a:rPr lang="pl-PL" b="0" i="0" dirty="0">
                <a:solidFill>
                  <a:srgbClr val="000000"/>
                </a:solidFill>
                <a:effectLst/>
              </a:rPr>
              <a:t> and Development. </a:t>
            </a:r>
            <a:r>
              <a:rPr lang="pl-PL" b="0" i="0" dirty="0" err="1">
                <a:solidFill>
                  <a:srgbClr val="000000"/>
                </a:solidFill>
                <a:effectLst/>
              </a:rPr>
              <a:t>Balasundaram</a:t>
            </a:r>
            <a:r>
              <a:rPr lang="pl-PL" b="0" i="0" dirty="0">
                <a:solidFill>
                  <a:srgbClr val="000000"/>
                </a:solidFill>
                <a:effectLst/>
              </a:rPr>
              <a:t> P., </a:t>
            </a:r>
            <a:r>
              <a:rPr lang="pl-PL" b="0" i="0" dirty="0" err="1">
                <a:solidFill>
                  <a:srgbClr val="000000"/>
                </a:solidFill>
                <a:effectLst/>
              </a:rPr>
              <a:t>Darshini</a:t>
            </a:r>
            <a:r>
              <a:rPr lang="pl-PL" b="0" i="0" dirty="0">
                <a:solidFill>
                  <a:srgbClr val="000000"/>
                </a:solidFill>
                <a:effectLst/>
              </a:rPr>
              <a:t> I.,  </a:t>
            </a:r>
            <a:r>
              <a:rPr lang="pl-PL" b="0" i="0" dirty="0" err="1">
                <a:solidFill>
                  <a:srgbClr val="000000"/>
                </a:solidFill>
                <a:effectLst/>
              </a:rPr>
              <a:t>StatPearls</a:t>
            </a:r>
            <a:r>
              <a:rPr lang="pl-PL" b="0" i="0" dirty="0">
                <a:solidFill>
                  <a:srgbClr val="000000"/>
                </a:solidFill>
                <a:effectLst/>
              </a:rPr>
              <a:t> Publishing LLC, 03. </a:t>
            </a:r>
            <a:r>
              <a:rPr lang="pl-PL" b="0" dirty="0">
                <a:solidFill>
                  <a:srgbClr val="000000"/>
                </a:solidFill>
              </a:rPr>
              <a:t>2023</a:t>
            </a:r>
            <a:endParaRPr lang="pl-PL" b="0" dirty="0"/>
          </a:p>
          <a:p>
            <a:pPr marL="457200" indent="-457200">
              <a:buAutoNum type="arabicPeriod"/>
            </a:pPr>
            <a:r>
              <a:rPr lang="pl-PL" b="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https://www.registerednursing.org/nclex/developmental-stages-transitions/</a:t>
            </a:r>
            <a:endParaRPr lang="pl-PL" b="0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pl-PL" b="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https://www.cdc.gov/ncbddd/developmentaldisabilities/conditions.html</a:t>
            </a:r>
            <a:endParaRPr lang="pl-PL" b="0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pl-PL" b="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https://psychcentral.com/disorders/childhood-developmental-disorders</a:t>
            </a:r>
            <a:endParaRPr lang="pl-PL" b="0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pl-PL" b="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https://specialkidsclinic.com.sg/parent-centre/common-behavioural-and-developmental-disorders/</a:t>
            </a:r>
            <a:endParaRPr lang="pl-PL" b="0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0728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167</TotalTime>
  <Words>367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Century Gothic</vt:lpstr>
      <vt:lpstr>Wingdings</vt:lpstr>
      <vt:lpstr>Wood Type</vt:lpstr>
      <vt:lpstr>Characteristic of the development of the child  in particular periods of life</vt:lpstr>
      <vt:lpstr>Development - types</vt:lpstr>
      <vt:lpstr>Human development stages</vt:lpstr>
      <vt:lpstr>Developmental milestones</vt:lpstr>
      <vt:lpstr>PowerPoint Presentation</vt:lpstr>
      <vt:lpstr>Task</vt:lpstr>
      <vt:lpstr>Developmental disorder</vt:lpstr>
      <vt:lpstr>Sourses: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 of the development of the child  in particular periods of life</dc:title>
  <dc:creator>Dominika Karpińska</dc:creator>
  <cp:lastModifiedBy>Dominika Karpińska</cp:lastModifiedBy>
  <cp:revision>2</cp:revision>
  <dcterms:created xsi:type="dcterms:W3CDTF">2023-11-04T18:57:16Z</dcterms:created>
  <dcterms:modified xsi:type="dcterms:W3CDTF">2023-11-04T21:45:02Z</dcterms:modified>
</cp:coreProperties>
</file>