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9" r:id="rId15"/>
    <p:sldId id="270" r:id="rId16"/>
    <p:sldId id="271" r:id="rId17"/>
    <p:sldId id="272" r:id="rId18"/>
    <p:sldId id="273" r:id="rId19"/>
    <p:sldId id="274" r:id="rId20"/>
    <p:sldId id="276" r:id="rId2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49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8" name="Prostokąt 87"/>
          <p:cNvSpPr/>
          <p:nvPr/>
        </p:nvSpPr>
        <p:spPr>
          <a:xfrm>
            <a:off x="0" y="0"/>
            <a:ext cx="6858000" cy="9144000"/>
          </a:xfrm>
          <a:prstGeom prst="rect">
            <a:avLst/>
          </a:prstGeom>
          <a:solidFill>
            <a:srgbClr val="FFFFFF"/>
          </a:solidFill>
          <a:ln w="0">
            <a:noFill/>
          </a:ln>
        </p:spPr>
      </p:sp>
      <p:sp>
        <p:nvSpPr>
          <p:cNvPr id="89" name="PlaceHolder 1"/>
          <p:cNvSpPr>
            <a:spLocks noGrp="1"/>
          </p:cNvSpPr>
          <p:nvPr>
            <p:ph type="hdr"/>
          </p:nvPr>
        </p:nvSpPr>
        <p:spPr>
          <a:xfrm>
            <a:off x="-360" y="0"/>
            <a:ext cx="2971800" cy="457200"/>
          </a:xfrm>
          <a:prstGeom prst="rect">
            <a:avLst/>
          </a:prstGeom>
        </p:spPr>
        <p:txBody>
          <a:bodyPr lIns="90000" tIns="46800" rIns="90000" bIns="46800">
            <a:noAutofit/>
          </a:bodyPr>
          <a:lstStyle/>
          <a:p>
            <a:endParaRPr lang="en-US" sz="2400" b="0" strike="noStrike" spc="-1">
              <a:latin typeface="Times New Roman"/>
            </a:endParaRPr>
          </a:p>
        </p:txBody>
      </p:sp>
      <p:sp>
        <p:nvSpPr>
          <p:cNvPr id="90" name="PlaceHolder 2"/>
          <p:cNvSpPr>
            <a:spLocks noGrp="1"/>
          </p:cNvSpPr>
          <p:nvPr>
            <p:ph type="dt"/>
          </p:nvPr>
        </p:nvSpPr>
        <p:spPr>
          <a:xfrm>
            <a:off x="3885840" y="0"/>
            <a:ext cx="2971800" cy="457200"/>
          </a:xfrm>
          <a:prstGeom prst="rect">
            <a:avLst/>
          </a:prstGeom>
        </p:spPr>
        <p:txBody>
          <a:bodyPr lIns="90000" tIns="46800" rIns="90000" bIns="46800">
            <a:noAutofit/>
          </a:bodyPr>
          <a:lstStyle/>
          <a:p>
            <a:endParaRPr lang="en-US" sz="2400" b="0" strike="noStrike" spc="-1">
              <a:latin typeface="Times New Roman"/>
            </a:endParaRPr>
          </a:p>
        </p:txBody>
      </p:sp>
      <p:sp>
        <p:nvSpPr>
          <p:cNvPr id="91" name="PlaceHolder 3"/>
          <p:cNvSpPr>
            <a:spLocks noGrp="1" noRot="1" noChangeAspect="1"/>
          </p:cNvSpPr>
          <p:nvPr>
            <p:ph type="sldImg"/>
          </p:nvPr>
        </p:nvSpPr>
        <p:spPr>
          <a:xfrm>
            <a:off x="1143000" y="685440"/>
            <a:ext cx="4572000" cy="3429000"/>
          </a:xfrm>
          <a:prstGeom prst="rect">
            <a:avLst/>
          </a:prstGeom>
        </p:spPr>
        <p:txBody>
          <a:bodyPr lIns="90000" tIns="46800" rIns="90000" bIns="46800" anchor="ctr">
            <a:noAutofit/>
          </a:bodyPr>
          <a:lstStyle/>
          <a:p>
            <a:r>
              <a:rPr lang="en-US" sz="4400" b="0" strike="noStrike" spc="-1">
                <a:solidFill>
                  <a:srgbClr val="482400"/>
                </a:solidFill>
                <a:latin typeface="Times New Roman"/>
              </a:rPr>
              <a:t>Click to move the slide</a:t>
            </a:r>
          </a:p>
        </p:txBody>
      </p:sp>
      <p:sp>
        <p:nvSpPr>
          <p:cNvPr id="92" name="PlaceHolder 4"/>
          <p:cNvSpPr>
            <a:spLocks noGrp="1"/>
          </p:cNvSpPr>
          <p:nvPr>
            <p:ph type="body"/>
          </p:nvPr>
        </p:nvSpPr>
        <p:spPr>
          <a:xfrm>
            <a:off x="914400" y="4343400"/>
            <a:ext cx="5029200" cy="4114800"/>
          </a:xfrm>
          <a:prstGeom prst="rect">
            <a:avLst/>
          </a:prstGeom>
        </p:spPr>
        <p:txBody>
          <a:bodyPr lIns="90000" tIns="46800" rIns="90000" bIns="46800">
            <a:noAutofit/>
          </a:bodyPr>
          <a:lstStyle/>
          <a:p>
            <a:r>
              <a:rPr lang="en-US" sz="1200" b="0" strike="noStrike" spc="-1">
                <a:solidFill>
                  <a:srgbClr val="000000"/>
                </a:solidFill>
                <a:latin typeface="Times New Roman"/>
              </a:rPr>
              <a:t>Click to edit the notes format</a:t>
            </a:r>
          </a:p>
        </p:txBody>
      </p:sp>
      <p:sp>
        <p:nvSpPr>
          <p:cNvPr id="93" name="PlaceHolder 5"/>
          <p:cNvSpPr>
            <a:spLocks noGrp="1"/>
          </p:cNvSpPr>
          <p:nvPr>
            <p:ph type="ftr"/>
          </p:nvPr>
        </p:nvSpPr>
        <p:spPr>
          <a:xfrm>
            <a:off x="-360" y="8686800"/>
            <a:ext cx="2971800" cy="457200"/>
          </a:xfrm>
          <a:prstGeom prst="rect">
            <a:avLst/>
          </a:prstGeom>
        </p:spPr>
        <p:txBody>
          <a:bodyPr lIns="90000" tIns="46800" rIns="90000" bIns="46800" anchor="b">
            <a:noAutofit/>
          </a:bodyPr>
          <a:lstStyle/>
          <a:p>
            <a:endParaRPr lang="en-US" sz="2400" b="0" strike="noStrike" spc="-1">
              <a:latin typeface="Times New Roman"/>
            </a:endParaRPr>
          </a:p>
        </p:txBody>
      </p:sp>
      <p:sp>
        <p:nvSpPr>
          <p:cNvPr id="94" name="PlaceHolder 6"/>
          <p:cNvSpPr>
            <a:spLocks noGrp="1"/>
          </p:cNvSpPr>
          <p:nvPr>
            <p:ph type="sldNum"/>
          </p:nvPr>
        </p:nvSpPr>
        <p:spPr>
          <a:xfrm>
            <a:off x="3885840" y="8686800"/>
            <a:ext cx="2971800" cy="457200"/>
          </a:xfrm>
          <a:prstGeom prst="rect">
            <a:avLst/>
          </a:prstGeom>
        </p:spPr>
        <p:txBody>
          <a:bodyPr lIns="90000" tIns="46800" rIns="90000" bIns="46800" anchor="b">
            <a:noAutofit/>
          </a:bodyPr>
          <a:lstStyle/>
          <a:p>
            <a:pPr marL="216000" indent="-216000" algn="r">
              <a:spcBef>
                <a:spcPts val="298"/>
              </a:spcBef>
              <a:buClr>
                <a:srgbClr val="000000"/>
              </a:buClr>
              <a:buSzPct val="45000"/>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6ED1FEA-08B7-4BB9-931B-143D13745582}" type="slidenum">
              <a:rPr lang="pl-PL" sz="1200" b="0" strike="noStrike" spc="-1">
                <a:latin typeface="Times New Roman"/>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Rectangle 7"/>
          <p:cNvSpPr/>
          <p:nvPr/>
        </p:nvSpPr>
        <p:spPr>
          <a:xfrm>
            <a:off x="3886200" y="868680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spcBef>
                <a:spcPts val="2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5DD6D74-7BCE-400F-8943-8BE02C3A6FB5}" type="slidenum">
              <a:rPr lang="pl-PL" sz="1200" b="0" strike="noStrike" spc="-1">
                <a:solidFill>
                  <a:srgbClr val="000000"/>
                </a:solidFill>
                <a:latin typeface="Times New Roman"/>
              </a:rPr>
              <a:t>2</a:t>
            </a:fld>
            <a:endParaRPr lang="en-US" sz="1200" b="0" strike="noStrike" spc="-1">
              <a:solidFill>
                <a:srgbClr val="000000"/>
              </a:solidFill>
              <a:latin typeface="Times New Roman"/>
            </a:endParaRPr>
          </a:p>
        </p:txBody>
      </p:sp>
      <p:sp>
        <p:nvSpPr>
          <p:cNvPr id="306" name="PlaceHolder 1"/>
          <p:cNvSpPr>
            <a:spLocks noGrp="1" noRot="1" noChangeAspect="1"/>
          </p:cNvSpPr>
          <p:nvPr>
            <p:ph type="sldImg"/>
          </p:nvPr>
        </p:nvSpPr>
        <p:spPr>
          <a:xfrm>
            <a:off x="1143000" y="685800"/>
            <a:ext cx="4572000" cy="3429000"/>
          </a:xfrm>
          <a:prstGeom prst="rect">
            <a:avLst/>
          </a:prstGeom>
        </p:spPr>
      </p:sp>
      <p:sp>
        <p:nvSpPr>
          <p:cNvPr id="307" name="PlaceHolder 2"/>
          <p:cNvSpPr>
            <a:spLocks noGrp="1"/>
          </p:cNvSpPr>
          <p:nvPr>
            <p:ph type="body"/>
          </p:nvPr>
        </p:nvSpPr>
        <p:spPr>
          <a:xfrm>
            <a:off x="914400" y="4343400"/>
            <a:ext cx="5029200" cy="4114800"/>
          </a:xfrm>
          <a:prstGeom prst="rect">
            <a:avLst/>
          </a:prstGeom>
        </p:spPr>
        <p:txBody>
          <a:bodyPr>
            <a:noAutofit/>
          </a:bodyPr>
          <a:lstStyle/>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200" b="0" strike="noStrike" spc="-1">
                <a:solidFill>
                  <a:srgbClr val="000000"/>
                </a:solidFill>
                <a:latin typeface="Times New Roman"/>
              </a:rPr>
              <a:t>Adenoma – a benign epithelial tumor.</a:t>
            </a:r>
            <a:endParaRPr lang="en-US" sz="1200" b="0" strike="noStrike" spc="-1">
              <a:solidFill>
                <a:srgbClr val="000000"/>
              </a:solidFill>
              <a:latin typeface="Times New Roman"/>
            </a:endParaRPr>
          </a:p>
          <a:p>
            <a:pPr algn="l" rtl="0">
              <a:spcBef>
                <a:spcPts val="411"/>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100" b="0" strike="noStrike" spc="-1">
                <a:solidFill>
                  <a:srgbClr val="000000"/>
                </a:solidFill>
                <a:latin typeface="Times New Roman"/>
              </a:rPr>
              <a:t>Lynch syndrome - hereditary colorectal cancer, caused by a mutation in the genes responsible for repairing DNA gene damage.</a:t>
            </a:r>
            <a:endParaRPr lang="en-US" sz="1100" b="0" strike="noStrike" spc="-1">
              <a:solidFill>
                <a:srgbClr val="000000"/>
              </a:solid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Rectangle 7"/>
          <p:cNvSpPr/>
          <p:nvPr/>
        </p:nvSpPr>
        <p:spPr>
          <a:xfrm>
            <a:off x="3886200" y="868680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spcBef>
                <a:spcPts val="2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DD6B55B-5251-4045-A08D-A2975232A745}" type="slidenum">
              <a:rPr lang="pl-PL" sz="1200" b="0" strike="noStrike" spc="-1">
                <a:solidFill>
                  <a:srgbClr val="000000"/>
                </a:solidFill>
                <a:latin typeface="Times New Roman"/>
              </a:rPr>
              <a:t>15</a:t>
            </a:fld>
            <a:endParaRPr lang="en-US" sz="1200" b="0" strike="noStrike" spc="-1">
              <a:solidFill>
                <a:srgbClr val="000000"/>
              </a:solidFill>
              <a:latin typeface="Times New Roman"/>
            </a:endParaRPr>
          </a:p>
        </p:txBody>
      </p:sp>
      <p:sp>
        <p:nvSpPr>
          <p:cNvPr id="336" name="PlaceHolder 1"/>
          <p:cNvSpPr>
            <a:spLocks noGrp="1" noRot="1" noChangeAspect="1"/>
          </p:cNvSpPr>
          <p:nvPr>
            <p:ph type="sldImg"/>
          </p:nvPr>
        </p:nvSpPr>
        <p:spPr>
          <a:xfrm>
            <a:off x="1143000" y="685800"/>
            <a:ext cx="4572000" cy="3429000"/>
          </a:xfrm>
          <a:prstGeom prst="rect">
            <a:avLst/>
          </a:prstGeom>
        </p:spPr>
      </p:sp>
      <p:sp>
        <p:nvSpPr>
          <p:cNvPr id="337" name="PlaceHolder 2"/>
          <p:cNvSpPr>
            <a:spLocks noGrp="1"/>
          </p:cNvSpPr>
          <p:nvPr>
            <p:ph type="body"/>
          </p:nvPr>
        </p:nvSpPr>
        <p:spPr>
          <a:xfrm>
            <a:off x="914400" y="4343400"/>
            <a:ext cx="5029200" cy="4114800"/>
          </a:xfrm>
          <a:prstGeom prst="rect">
            <a:avLst/>
          </a:prstGeom>
        </p:spPr>
        <p:txBody>
          <a:bodyPr>
            <a:noAutofit/>
          </a:bodyPr>
          <a:lstStyle/>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200" b="0" strike="noStrike" spc="-1">
                <a:solidFill>
                  <a:srgbClr val="000000"/>
                </a:solidFill>
                <a:latin typeface="Times New Roman"/>
              </a:rPr>
              <a:t>Systemic treatment – ​​systemic, non-surgical treatment.</a:t>
            </a:r>
            <a:endParaRPr lang="en-US" sz="1200" b="0" strike="noStrike" spc="-1">
              <a:solidFill>
                <a:srgbClr val="000000"/>
              </a:solidFill>
              <a:latin typeface="Times New Roman"/>
            </a:endParaRPr>
          </a:p>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200" b="0" strike="noStrike" spc="-1">
                <a:solidFill>
                  <a:srgbClr val="000000"/>
                </a:solidFill>
                <a:latin typeface="Times New Roman"/>
              </a:rPr>
              <a:t>Chemotherapy - administration of cytostatic substances - destroying cells.</a:t>
            </a:r>
            <a:endParaRPr lang="en-US" sz="1200" b="0" strike="noStrike" spc="-1">
              <a:solidFill>
                <a:srgbClr val="000000"/>
              </a:solidFill>
              <a:latin typeface="Times New Roman"/>
            </a:endParaRPr>
          </a:p>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200" b="0" strike="noStrike" spc="-1">
                <a:solidFill>
                  <a:srgbClr val="000000"/>
                </a:solidFill>
                <a:latin typeface="Times New Roman"/>
              </a:rPr>
              <a:t>Laparoscopy – examination of the peritoneum using an optical instrument introduced through the abdominal wall.</a:t>
            </a:r>
            <a:endParaRPr lang="en-US" sz="1200" b="0" strike="noStrike" spc="-1">
              <a:solidFill>
                <a:srgbClr val="000000"/>
              </a:solidFill>
              <a:latin typeface="Times New Roman"/>
            </a:endParaRPr>
          </a:p>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200" b="0" strike="noStrike" spc="-1">
                <a:solidFill>
                  <a:srgbClr val="000000"/>
                </a:solidFill>
                <a:latin typeface="Times New Roman"/>
              </a:rPr>
              <a:t>Endoscopy - introducing an endoscope probe into the body, i.e. optical fiber, image guide, instrument channel with tools for collecting material for examination and performing procedures.</a:t>
            </a:r>
            <a:endParaRPr lang="en-US" sz="1200" b="0" strike="noStrike" spc="-1">
              <a:solidFill>
                <a:srgbClr val="000000"/>
              </a:solidFill>
              <a:latin typeface="Times New Roman"/>
            </a:endParaRPr>
          </a:p>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b="0" strike="noStrike" spc="-1">
              <a:solidFill>
                <a:srgbClr val="000000"/>
              </a:solidFill>
              <a:latin typeface="Times New Roman"/>
            </a:endParaRPr>
          </a:p>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200" b="0" strike="noStrike" spc="-1">
                <a:solidFill>
                  <a:srgbClr val="000000"/>
                </a:solidFill>
                <a:latin typeface="Times New Roman"/>
              </a:rPr>
              <a:t>Radiotherapy – i.e. using ionizing radiation, goal – irradiation of the tumor in order to destroy it, or in palliative radiotherapy – alleviation of pain. Cancer.</a:t>
            </a:r>
            <a:endParaRPr lang="en-US" sz="1200" b="0" strike="noStrike" spc="-1">
              <a:solidFill>
                <a:srgbClr val="000000"/>
              </a:solid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Rectangle 7"/>
          <p:cNvSpPr/>
          <p:nvPr/>
        </p:nvSpPr>
        <p:spPr>
          <a:xfrm>
            <a:off x="3886200" y="868680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spcBef>
                <a:spcPts val="2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7DEA36A-48EB-4CA3-9F1C-A2D727EF95A8}" type="slidenum">
              <a:rPr lang="pl-PL" sz="1200" b="0" strike="noStrike" spc="-1">
                <a:solidFill>
                  <a:srgbClr val="000000"/>
                </a:solidFill>
                <a:latin typeface="Times New Roman"/>
              </a:rPr>
              <a:t>16</a:t>
            </a:fld>
            <a:endParaRPr lang="en-US" sz="1200" b="0" strike="noStrike" spc="-1">
              <a:solidFill>
                <a:srgbClr val="000000"/>
              </a:solidFill>
              <a:latin typeface="Times New Roman"/>
            </a:endParaRPr>
          </a:p>
        </p:txBody>
      </p:sp>
      <p:sp>
        <p:nvSpPr>
          <p:cNvPr id="339" name="PlaceHolder 1"/>
          <p:cNvSpPr>
            <a:spLocks noGrp="1" noRot="1" noChangeAspect="1"/>
          </p:cNvSpPr>
          <p:nvPr>
            <p:ph type="sldImg"/>
          </p:nvPr>
        </p:nvSpPr>
        <p:spPr>
          <a:xfrm>
            <a:off x="1143000" y="685800"/>
            <a:ext cx="4572000" cy="3429000"/>
          </a:xfrm>
          <a:prstGeom prst="rect">
            <a:avLst/>
          </a:prstGeom>
        </p:spPr>
      </p:sp>
      <p:sp>
        <p:nvSpPr>
          <p:cNvPr id="340" name="PlaceHolder 2"/>
          <p:cNvSpPr>
            <a:spLocks noGrp="1"/>
          </p:cNvSpPr>
          <p:nvPr>
            <p:ph type="body"/>
          </p:nvPr>
        </p:nvSpPr>
        <p:spPr>
          <a:xfrm>
            <a:off x="914400" y="4343400"/>
            <a:ext cx="5029200" cy="4114800"/>
          </a:xfrm>
          <a:prstGeom prst="rect">
            <a:avLst/>
          </a:prstGeom>
        </p:spPr>
        <p:txBody>
          <a:bodyPr>
            <a:noAutofit/>
          </a:bodyPr>
          <a:lstStyle/>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200" b="0" strike="noStrike" spc="-1">
                <a:solidFill>
                  <a:srgbClr val="000000"/>
                </a:solidFill>
                <a:latin typeface="Times New Roman"/>
              </a:rPr>
              <a:t>Radiotherapy - treatment involving the destruction of cancer using ionizing radiation. Goal - reducing tumor mass and local recurrences.</a:t>
            </a:r>
            <a:endParaRPr lang="en-US" sz="1200" b="0" strike="noStrike" spc="-1">
              <a:solidFill>
                <a:srgbClr val="000000"/>
              </a:solidFill>
              <a:latin typeface="Times New Roman"/>
            </a:endParaRPr>
          </a:p>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200" b="0" strike="noStrike" spc="-1">
                <a:solidFill>
                  <a:srgbClr val="000000"/>
                </a:solidFill>
                <a:latin typeface="Times New Roman"/>
              </a:rPr>
              <a:t>The use of chemotherapy before surgery is intended to reduce the mass of the tumor, making surgery easier and increasing the chances of full recovery. After surgery, it is intended to improve the survival of patients by destroying any cancer cells circulating in the body</a:t>
            </a:r>
            <a:endParaRPr lang="en-US" sz="1200" b="0" strike="noStrike" spc="-1">
              <a:solidFill>
                <a:srgbClr val="000000"/>
              </a:solidFill>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Rectangle 7"/>
          <p:cNvSpPr/>
          <p:nvPr/>
        </p:nvSpPr>
        <p:spPr>
          <a:xfrm>
            <a:off x="3886200" y="868680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spcBef>
                <a:spcPts val="2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0180B2C-BBDC-4909-9F21-947AE62ABBF1}" type="slidenum">
              <a:rPr lang="pl-PL" sz="1200" b="0" strike="noStrike" spc="-1">
                <a:solidFill>
                  <a:srgbClr val="000000"/>
                </a:solidFill>
                <a:latin typeface="Times New Roman"/>
              </a:rPr>
              <a:t>18</a:t>
            </a:fld>
            <a:endParaRPr lang="en-US" sz="1200" b="0" strike="noStrike" spc="-1">
              <a:solidFill>
                <a:srgbClr val="000000"/>
              </a:solidFill>
              <a:latin typeface="Times New Roman"/>
            </a:endParaRPr>
          </a:p>
        </p:txBody>
      </p:sp>
      <p:sp>
        <p:nvSpPr>
          <p:cNvPr id="342" name="PlaceHolder 1"/>
          <p:cNvSpPr>
            <a:spLocks noGrp="1" noRot="1" noChangeAspect="1"/>
          </p:cNvSpPr>
          <p:nvPr>
            <p:ph type="sldImg"/>
          </p:nvPr>
        </p:nvSpPr>
        <p:spPr>
          <a:xfrm>
            <a:off x="1143000" y="685800"/>
            <a:ext cx="4572000" cy="3429000"/>
          </a:xfrm>
          <a:prstGeom prst="rect">
            <a:avLst/>
          </a:prstGeom>
        </p:spPr>
      </p:sp>
      <p:sp>
        <p:nvSpPr>
          <p:cNvPr id="343" name="PlaceHolder 2"/>
          <p:cNvSpPr>
            <a:spLocks noGrp="1"/>
          </p:cNvSpPr>
          <p:nvPr>
            <p:ph type="body"/>
          </p:nvPr>
        </p:nvSpPr>
        <p:spPr>
          <a:xfrm>
            <a:off x="914400" y="4343400"/>
            <a:ext cx="5029200" cy="4114800"/>
          </a:xfrm>
          <a:prstGeom prst="rect">
            <a:avLst/>
          </a:prstGeom>
        </p:spPr>
        <p:txBody>
          <a:bodyPr>
            <a:noAutofit/>
          </a:bodyPr>
          <a:lstStyle/>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200" b="0" strike="noStrike" spc="-1">
                <a:solidFill>
                  <a:srgbClr val="000000"/>
                </a:solidFill>
                <a:latin typeface="Times New Roman"/>
              </a:rPr>
              <a:t>Radiotherapy - the tumor bed with a 2-5 cm margin and the surrounding lymph nodes, including the presacral and internal iliac nodes, are irradiated.</a:t>
            </a:r>
            <a:endParaRPr lang="en-US" sz="1200" b="0" strike="noStrike" spc="-1">
              <a:solidFill>
                <a:srgbClr val="000000"/>
              </a:solidFill>
              <a:latin typeface="Times New Roman"/>
            </a:endParaRPr>
          </a:p>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200" b="0" strike="noStrike" spc="-1">
                <a:solidFill>
                  <a:srgbClr val="000000"/>
                </a:solidFill>
                <a:latin typeface="Times New Roman"/>
              </a:rPr>
              <a:t>The benefits of adding chemotherapy to radiotherapy result from the increased toxicity of the radiation used to cancer cells and the elimination of micrometastases.</a:t>
            </a:r>
            <a:endParaRPr lang="en-US" sz="1200" b="0" strike="noStrike" spc="-1">
              <a:solidFill>
                <a:srgbClr val="000000"/>
              </a:solidFill>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Rectangle 7"/>
          <p:cNvSpPr/>
          <p:nvPr/>
        </p:nvSpPr>
        <p:spPr>
          <a:xfrm>
            <a:off x="3886200" y="868680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spcBef>
                <a:spcPts val="2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BA06321-4F6B-4534-BF34-5A6F90A59308}" type="slidenum">
              <a:rPr lang="pl-PL" sz="1200" b="0" strike="noStrike" spc="-1">
                <a:solidFill>
                  <a:srgbClr val="000000"/>
                </a:solidFill>
                <a:latin typeface="Times New Roman"/>
              </a:rPr>
              <a:t>19</a:t>
            </a:fld>
            <a:endParaRPr lang="en-US" sz="1200" b="0" strike="noStrike" spc="-1">
              <a:solidFill>
                <a:srgbClr val="000000"/>
              </a:solidFill>
              <a:latin typeface="Times New Roman"/>
            </a:endParaRPr>
          </a:p>
        </p:txBody>
      </p:sp>
      <p:sp>
        <p:nvSpPr>
          <p:cNvPr id="348" name="PlaceHolder 1"/>
          <p:cNvSpPr>
            <a:spLocks noGrp="1" noRot="1" noChangeAspect="1"/>
          </p:cNvSpPr>
          <p:nvPr>
            <p:ph type="sldImg"/>
          </p:nvPr>
        </p:nvSpPr>
        <p:spPr>
          <a:xfrm>
            <a:off x="1143000" y="685800"/>
            <a:ext cx="4572000" cy="3429000"/>
          </a:xfrm>
          <a:prstGeom prst="rect">
            <a:avLst/>
          </a:prstGeom>
        </p:spPr>
      </p:sp>
      <p:sp>
        <p:nvSpPr>
          <p:cNvPr id="349" name="PlaceHolder 2"/>
          <p:cNvSpPr>
            <a:spLocks noGrp="1"/>
          </p:cNvSpPr>
          <p:nvPr>
            <p:ph type="body"/>
          </p:nvPr>
        </p:nvSpPr>
        <p:spPr>
          <a:xfrm>
            <a:off x="914400" y="4343400"/>
            <a:ext cx="5029200" cy="4114800"/>
          </a:xfrm>
          <a:prstGeom prst="rect">
            <a:avLst/>
          </a:prstGeom>
        </p:spPr>
        <p:txBody>
          <a:bodyPr>
            <a:noAutofit/>
          </a:bodyPr>
          <a:lstStyle/>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200" b="0" strike="noStrike" spc="-1">
                <a:solidFill>
                  <a:srgbClr val="000000"/>
                </a:solidFill>
                <a:latin typeface="Times New Roman"/>
              </a:rPr>
              <a:t>CEA – carcinoembryonic antigen.</a:t>
            </a:r>
            <a:endParaRPr lang="en-US" sz="12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Rectangle 7"/>
          <p:cNvSpPr/>
          <p:nvPr/>
        </p:nvSpPr>
        <p:spPr>
          <a:xfrm>
            <a:off x="3886200" y="868680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spcBef>
                <a:spcPts val="2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B780B24-431C-4F82-B80C-90B866C5E0C4}" type="slidenum">
              <a:rPr lang="pl-PL" sz="1200" b="0" strike="noStrike" spc="-1">
                <a:solidFill>
                  <a:srgbClr val="000000"/>
                </a:solidFill>
                <a:latin typeface="Times New Roman"/>
              </a:rPr>
              <a:t>3</a:t>
            </a:fld>
            <a:endParaRPr lang="en-US" sz="1200" b="0" strike="noStrike" spc="-1">
              <a:solidFill>
                <a:srgbClr val="000000"/>
              </a:solidFill>
              <a:latin typeface="Times New Roman"/>
            </a:endParaRPr>
          </a:p>
        </p:txBody>
      </p:sp>
      <p:sp>
        <p:nvSpPr>
          <p:cNvPr id="309" name="PlaceHolder 1"/>
          <p:cNvSpPr>
            <a:spLocks noGrp="1" noRot="1" noChangeAspect="1"/>
          </p:cNvSpPr>
          <p:nvPr>
            <p:ph type="sldImg"/>
          </p:nvPr>
        </p:nvSpPr>
        <p:spPr>
          <a:xfrm>
            <a:off x="1143000" y="685800"/>
            <a:ext cx="4572000" cy="3429000"/>
          </a:xfrm>
          <a:prstGeom prst="rect">
            <a:avLst/>
          </a:prstGeom>
        </p:spPr>
      </p:sp>
      <p:sp>
        <p:nvSpPr>
          <p:cNvPr id="310" name="PlaceHolder 2"/>
          <p:cNvSpPr>
            <a:spLocks noGrp="1"/>
          </p:cNvSpPr>
          <p:nvPr>
            <p:ph type="body"/>
          </p:nvPr>
        </p:nvSpPr>
        <p:spPr>
          <a:xfrm>
            <a:off x="914400" y="4343400"/>
            <a:ext cx="5029200" cy="4114800"/>
          </a:xfrm>
          <a:prstGeom prst="rect">
            <a:avLst/>
          </a:prstGeom>
        </p:spPr>
        <p:txBody>
          <a:bodyPr>
            <a:noAutofit/>
          </a:bodyPr>
          <a:lstStyle/>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200" b="0" strike="noStrike" spc="-1">
                <a:solidFill>
                  <a:srgbClr val="000000"/>
                </a:solidFill>
                <a:latin typeface="Times New Roman"/>
              </a:rPr>
              <a:t>Polyps - benign adenomas that form on the inner walls of the intestine.</a:t>
            </a:r>
            <a:endParaRPr lang="en-US" sz="12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Rectangle 7"/>
          <p:cNvSpPr/>
          <p:nvPr/>
        </p:nvSpPr>
        <p:spPr>
          <a:xfrm>
            <a:off x="3886200" y="868680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spcBef>
                <a:spcPts val="2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7B3DDC8-1FA3-45AC-8E07-4A8EAA687262}" type="slidenum">
              <a:rPr lang="pl-PL" sz="1200" b="0" strike="noStrike" spc="-1">
                <a:solidFill>
                  <a:srgbClr val="000000"/>
                </a:solidFill>
                <a:latin typeface="Times New Roman"/>
              </a:rPr>
              <a:t>6</a:t>
            </a:fld>
            <a:endParaRPr lang="en-US" sz="1200" b="0" strike="noStrike" spc="-1">
              <a:solidFill>
                <a:srgbClr val="000000"/>
              </a:solidFill>
              <a:latin typeface="Times New Roman"/>
            </a:endParaRPr>
          </a:p>
        </p:txBody>
      </p:sp>
      <p:sp>
        <p:nvSpPr>
          <p:cNvPr id="312" name="PlaceHolder 1"/>
          <p:cNvSpPr>
            <a:spLocks noGrp="1" noRot="1" noChangeAspect="1"/>
          </p:cNvSpPr>
          <p:nvPr>
            <p:ph type="sldImg"/>
          </p:nvPr>
        </p:nvSpPr>
        <p:spPr>
          <a:xfrm>
            <a:off x="1143000" y="685800"/>
            <a:ext cx="4572000" cy="3429000"/>
          </a:xfrm>
          <a:prstGeom prst="rect">
            <a:avLst/>
          </a:prstGeom>
        </p:spPr>
      </p:sp>
      <p:sp>
        <p:nvSpPr>
          <p:cNvPr id="313" name="PlaceHolder 2"/>
          <p:cNvSpPr>
            <a:spLocks noGrp="1"/>
          </p:cNvSpPr>
          <p:nvPr>
            <p:ph type="body"/>
          </p:nvPr>
        </p:nvSpPr>
        <p:spPr>
          <a:xfrm>
            <a:off x="914400" y="4343400"/>
            <a:ext cx="5029200" cy="4114800"/>
          </a:xfrm>
          <a:prstGeom prst="rect">
            <a:avLst/>
          </a:prstGeom>
        </p:spPr>
        <p:txBody>
          <a:bodyPr>
            <a:noAutofit/>
          </a:bodyPr>
          <a:lstStyle/>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200" b="0" strike="noStrike" spc="-1">
                <a:solidFill>
                  <a:srgbClr val="000000"/>
                </a:solidFill>
                <a:latin typeface="Times New Roman"/>
              </a:rPr>
              <a:t>Idiopathic – chronic inflammatory diseases of the large intestine.</a:t>
            </a:r>
            <a:endParaRPr lang="en-US" sz="12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Rectangle 7"/>
          <p:cNvSpPr/>
          <p:nvPr/>
        </p:nvSpPr>
        <p:spPr>
          <a:xfrm>
            <a:off x="3886200" y="868680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spcBef>
                <a:spcPts val="2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59C72FE-9E0F-44C9-8A66-DE5129CBD4E0}" type="slidenum">
              <a:rPr lang="pl-PL" sz="1200" b="0" strike="noStrike" spc="-1">
                <a:solidFill>
                  <a:srgbClr val="000000"/>
                </a:solidFill>
                <a:latin typeface="Times New Roman"/>
              </a:rPr>
              <a:t>7</a:t>
            </a:fld>
            <a:endParaRPr lang="en-US" sz="1200" b="0" strike="noStrike" spc="-1">
              <a:solidFill>
                <a:srgbClr val="000000"/>
              </a:solidFill>
              <a:latin typeface="Times New Roman"/>
            </a:endParaRPr>
          </a:p>
        </p:txBody>
      </p:sp>
      <p:sp>
        <p:nvSpPr>
          <p:cNvPr id="315" name="PlaceHolder 1"/>
          <p:cNvSpPr>
            <a:spLocks noGrp="1" noRot="1" noChangeAspect="1"/>
          </p:cNvSpPr>
          <p:nvPr>
            <p:ph type="sldImg"/>
          </p:nvPr>
        </p:nvSpPr>
        <p:spPr>
          <a:xfrm>
            <a:off x="1143000" y="685800"/>
            <a:ext cx="4572000" cy="3429000"/>
          </a:xfrm>
          <a:prstGeom prst="rect">
            <a:avLst/>
          </a:prstGeom>
        </p:spPr>
      </p:sp>
      <p:sp>
        <p:nvSpPr>
          <p:cNvPr id="316" name="PlaceHolder 2"/>
          <p:cNvSpPr>
            <a:spLocks noGrp="1"/>
          </p:cNvSpPr>
          <p:nvPr>
            <p:ph type="body"/>
          </p:nvPr>
        </p:nvSpPr>
        <p:spPr>
          <a:xfrm>
            <a:off x="914400" y="4343400"/>
            <a:ext cx="5029200" cy="4114800"/>
          </a:xfrm>
          <a:prstGeom prst="rect">
            <a:avLst/>
          </a:prstGeom>
        </p:spPr>
        <p:txBody>
          <a:bodyPr>
            <a:noAutofit/>
          </a:bodyPr>
          <a:lstStyle/>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200" b="0" strike="noStrike" spc="-1">
                <a:solidFill>
                  <a:srgbClr val="000000"/>
                </a:solidFill>
                <a:latin typeface="Times New Roman"/>
                <a:ea typeface="Times New Roman"/>
              </a:rPr>
              <a:t>The immunochromatographic method is based on the detection of human hemoglobin</a:t>
            </a:r>
            <a:r>
              <a:rPr lang="pl-PL" sz="1200" b="0" strike="noStrike" spc="-1">
                <a:solidFill>
                  <a:srgbClr val="000000"/>
                </a:solidFill>
                <a:latin typeface="Times New Roman"/>
              </a:rPr>
              <a:t>.</a:t>
            </a:r>
            <a:endParaRPr lang="en-US" sz="12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Rectangle 7"/>
          <p:cNvSpPr/>
          <p:nvPr/>
        </p:nvSpPr>
        <p:spPr>
          <a:xfrm>
            <a:off x="3886200" y="868680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spcBef>
                <a:spcPts val="2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EE23AEA-236D-4B71-A948-65BE6191A247}" type="slidenum">
              <a:rPr lang="pl-PL" sz="1200" b="0" strike="noStrike" spc="-1">
                <a:solidFill>
                  <a:srgbClr val="000000"/>
                </a:solidFill>
                <a:latin typeface="Times New Roman"/>
              </a:rPr>
              <a:t>8</a:t>
            </a:fld>
            <a:endParaRPr lang="en-US" sz="1200" b="0" strike="noStrike" spc="-1">
              <a:solidFill>
                <a:srgbClr val="000000"/>
              </a:solidFill>
              <a:latin typeface="Times New Roman"/>
            </a:endParaRPr>
          </a:p>
        </p:txBody>
      </p:sp>
      <p:sp>
        <p:nvSpPr>
          <p:cNvPr id="318" name="PlaceHolder 1"/>
          <p:cNvSpPr>
            <a:spLocks noGrp="1" noRot="1" noChangeAspect="1"/>
          </p:cNvSpPr>
          <p:nvPr>
            <p:ph type="sldImg"/>
          </p:nvPr>
        </p:nvSpPr>
        <p:spPr>
          <a:xfrm>
            <a:off x="1143000" y="685800"/>
            <a:ext cx="4572000" cy="3429000"/>
          </a:xfrm>
          <a:prstGeom prst="rect">
            <a:avLst/>
          </a:prstGeom>
        </p:spPr>
      </p:sp>
      <p:sp>
        <p:nvSpPr>
          <p:cNvPr id="319" name="PlaceHolder 2"/>
          <p:cNvSpPr>
            <a:spLocks noGrp="1"/>
          </p:cNvSpPr>
          <p:nvPr>
            <p:ph type="body"/>
          </p:nvPr>
        </p:nvSpPr>
        <p:spPr>
          <a:xfrm>
            <a:off x="914400" y="4343400"/>
            <a:ext cx="5029200" cy="4114800"/>
          </a:xfrm>
          <a:prstGeom prst="rect">
            <a:avLst/>
          </a:prstGeom>
        </p:spPr>
        <p:txBody>
          <a:bodyPr>
            <a:noAutofit/>
          </a:bodyPr>
          <a:lstStyle/>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200" b="0" strike="noStrike" spc="-1">
                <a:solidFill>
                  <a:srgbClr val="000000"/>
                </a:solidFill>
                <a:latin typeface="Times New Roman"/>
              </a:rPr>
              <a:t>Synchronous lesion – a second independent primary tumor focus.</a:t>
            </a:r>
            <a:endParaRPr lang="en-US" sz="1200" b="0" strike="noStrike" spc="-1">
              <a:solidFill>
                <a:srgbClr val="000000"/>
              </a:solid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Rectangle 7"/>
          <p:cNvSpPr/>
          <p:nvPr/>
        </p:nvSpPr>
        <p:spPr>
          <a:xfrm>
            <a:off x="3886200" y="868680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spcBef>
                <a:spcPts val="2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14FB1F1-4D62-4A52-8FD5-30CAD91518BA}" type="slidenum">
              <a:rPr lang="pl-PL" sz="1200" b="0" strike="noStrike" spc="-1">
                <a:solidFill>
                  <a:srgbClr val="000000"/>
                </a:solidFill>
                <a:latin typeface="Times New Roman"/>
              </a:rPr>
              <a:t>9</a:t>
            </a:fld>
            <a:endParaRPr lang="en-US" sz="1200" b="0" strike="noStrike" spc="-1">
              <a:solidFill>
                <a:srgbClr val="000000"/>
              </a:solidFill>
              <a:latin typeface="Times New Roman"/>
            </a:endParaRPr>
          </a:p>
        </p:txBody>
      </p:sp>
      <p:sp>
        <p:nvSpPr>
          <p:cNvPr id="321" name="PlaceHolder 1"/>
          <p:cNvSpPr>
            <a:spLocks noGrp="1" noRot="1" noChangeAspect="1"/>
          </p:cNvSpPr>
          <p:nvPr>
            <p:ph type="sldImg"/>
          </p:nvPr>
        </p:nvSpPr>
        <p:spPr>
          <a:xfrm>
            <a:off x="1143000" y="685800"/>
            <a:ext cx="4572000" cy="3429000"/>
          </a:xfrm>
          <a:prstGeom prst="rect">
            <a:avLst/>
          </a:prstGeom>
        </p:spPr>
      </p:sp>
      <p:sp>
        <p:nvSpPr>
          <p:cNvPr id="322" name="PlaceHolder 2"/>
          <p:cNvSpPr>
            <a:spLocks noGrp="1"/>
          </p:cNvSpPr>
          <p:nvPr>
            <p:ph type="body"/>
          </p:nvPr>
        </p:nvSpPr>
        <p:spPr>
          <a:xfrm>
            <a:off x="914400" y="4343400"/>
            <a:ext cx="5029200" cy="4114800"/>
          </a:xfrm>
          <a:prstGeom prst="rect">
            <a:avLst/>
          </a:prstGeom>
        </p:spPr>
        <p:txBody>
          <a:bodyPr>
            <a:noAutofit/>
          </a:bodyPr>
          <a:lstStyle/>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200" b="0" strike="noStrike" spc="-1">
                <a:solidFill>
                  <a:srgbClr val="000000"/>
                </a:solidFill>
                <a:latin typeface="Times New Roman"/>
              </a:rPr>
              <a:t>PET – Position emission tomography. CT connection</a:t>
            </a:r>
            <a:r>
              <a:rPr lang="pl-PL" sz="1200" b="0" strike="noStrike" spc="-1">
                <a:solidFill>
                  <a:srgbClr val="000000"/>
                </a:solidFill>
                <a:latin typeface="Times New Roman"/>
                <a:ea typeface="Times New Roman"/>
              </a:rPr>
              <a:t>+</a:t>
            </a:r>
            <a:r>
              <a:rPr lang="pl-PL" sz="1200" b="0" strike="noStrike" spc="-1">
                <a:solidFill>
                  <a:srgbClr val="000000"/>
                </a:solidFill>
                <a:latin typeface="Times New Roman"/>
              </a:rPr>
              <a:t>fluorine isotope conjugated to glucose.</a:t>
            </a:r>
            <a:r>
              <a:rPr lang="pl-PL" sz="1200" b="0" strike="noStrike" spc="-1">
                <a:solidFill>
                  <a:srgbClr val="000000"/>
                </a:solidFill>
                <a:latin typeface="Times New Roman"/>
                <a:ea typeface="Times New Roman"/>
              </a:rPr>
              <a:t>The method is based on the detection of increased uptake of fluorine-labeled glucose</a:t>
            </a:r>
            <a:r>
              <a:rPr lang="pl-PL" sz="1200" b="0" strike="noStrike" spc="-1">
                <a:solidFill>
                  <a:srgbClr val="000000"/>
                </a:solidFill>
                <a:latin typeface="Times New Roman"/>
              </a:rPr>
              <a:t>. P</a:t>
            </a:r>
            <a:r>
              <a:rPr lang="pl-PL" sz="1200" b="0" strike="noStrike" spc="-1">
                <a:solidFill>
                  <a:srgbClr val="000000"/>
                </a:solidFill>
                <a:latin typeface="Times New Roman"/>
                <a:ea typeface="Times New Roman"/>
              </a:rPr>
              <a:t>allows you to recognize places with an increased level of metabolism, such as cancer foci</a:t>
            </a:r>
            <a:r>
              <a:rPr lang="pl-PL" sz="1200" b="0" strike="noStrike" spc="-1">
                <a:solidFill>
                  <a:srgbClr val="000000"/>
                </a:solidFill>
                <a:latin typeface="Times New Roman"/>
              </a:rPr>
              <a:t> </a:t>
            </a:r>
            <a:endParaRPr lang="en-US" sz="1200" b="0" strike="noStrike" spc="-1">
              <a:solidFill>
                <a:srgbClr val="000000"/>
              </a:solid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Rectangle 7"/>
          <p:cNvSpPr/>
          <p:nvPr/>
        </p:nvSpPr>
        <p:spPr>
          <a:xfrm>
            <a:off x="3886200" y="868680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spcBef>
                <a:spcPts val="2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096C15B-E9E5-4A5A-9361-CE8329A7A6C6}" type="slidenum">
              <a:rPr lang="pl-PL" sz="1200" b="0" strike="noStrike" spc="-1">
                <a:solidFill>
                  <a:srgbClr val="000000"/>
                </a:solidFill>
                <a:latin typeface="Times New Roman"/>
              </a:rPr>
              <a:t>10</a:t>
            </a:fld>
            <a:endParaRPr lang="en-US" sz="1200" b="0" strike="noStrike" spc="-1">
              <a:solidFill>
                <a:srgbClr val="000000"/>
              </a:solidFill>
              <a:latin typeface="Times New Roman"/>
            </a:endParaRPr>
          </a:p>
        </p:txBody>
      </p:sp>
      <p:sp>
        <p:nvSpPr>
          <p:cNvPr id="324" name="PlaceHolder 1"/>
          <p:cNvSpPr>
            <a:spLocks noGrp="1" noRot="1" noChangeAspect="1"/>
          </p:cNvSpPr>
          <p:nvPr>
            <p:ph type="sldImg"/>
          </p:nvPr>
        </p:nvSpPr>
        <p:spPr>
          <a:xfrm>
            <a:off x="1143000" y="685800"/>
            <a:ext cx="4572000" cy="3429000"/>
          </a:xfrm>
          <a:prstGeom prst="rect">
            <a:avLst/>
          </a:prstGeom>
        </p:spPr>
      </p:sp>
      <p:sp>
        <p:nvSpPr>
          <p:cNvPr id="325" name="PlaceHolder 2"/>
          <p:cNvSpPr>
            <a:spLocks noGrp="1"/>
          </p:cNvSpPr>
          <p:nvPr>
            <p:ph type="body"/>
          </p:nvPr>
        </p:nvSpPr>
        <p:spPr>
          <a:xfrm>
            <a:off x="914400" y="4343400"/>
            <a:ext cx="5029200" cy="4114800"/>
          </a:xfrm>
          <a:prstGeom prst="rect">
            <a:avLst/>
          </a:prstGeom>
        </p:spPr>
        <p:txBody>
          <a:bodyPr lIns="0" tIns="0" rIns="0" bIns="0">
            <a:noAutofit/>
          </a:bodyPr>
          <a:lstStyle/>
          <a:p>
            <a:pPr algn="l" rtl="0"/>
            <a:endParaRPr lang="en-US" sz="1200" b="0" strike="noStrike" spc="-1">
              <a:solidFill>
                <a:srgbClr val="000000"/>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Rectangle 7"/>
          <p:cNvSpPr/>
          <p:nvPr/>
        </p:nvSpPr>
        <p:spPr>
          <a:xfrm>
            <a:off x="3886200" y="868680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spcBef>
                <a:spcPts val="2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35C720D-B561-4D82-83DF-7899E59420FD}" type="slidenum">
              <a:rPr lang="pl-PL" sz="1200" b="0" strike="noStrike" spc="-1">
                <a:solidFill>
                  <a:srgbClr val="000000"/>
                </a:solidFill>
                <a:latin typeface="Times New Roman"/>
              </a:rPr>
              <a:t>13</a:t>
            </a:fld>
            <a:endParaRPr lang="en-US" sz="1200" b="0" strike="noStrike" spc="-1">
              <a:solidFill>
                <a:srgbClr val="000000"/>
              </a:solidFill>
              <a:latin typeface="Times New Roman"/>
            </a:endParaRPr>
          </a:p>
        </p:txBody>
      </p:sp>
      <p:sp>
        <p:nvSpPr>
          <p:cNvPr id="330" name="PlaceHolder 1"/>
          <p:cNvSpPr>
            <a:spLocks noGrp="1" noRot="1" noChangeAspect="1"/>
          </p:cNvSpPr>
          <p:nvPr>
            <p:ph type="sldImg"/>
          </p:nvPr>
        </p:nvSpPr>
        <p:spPr>
          <a:xfrm>
            <a:off x="1143000" y="685800"/>
            <a:ext cx="4572000" cy="3429000"/>
          </a:xfrm>
          <a:prstGeom prst="rect">
            <a:avLst/>
          </a:prstGeom>
        </p:spPr>
      </p:sp>
      <p:sp>
        <p:nvSpPr>
          <p:cNvPr id="331" name="PlaceHolder 2"/>
          <p:cNvSpPr>
            <a:spLocks noGrp="1"/>
          </p:cNvSpPr>
          <p:nvPr>
            <p:ph type="body"/>
          </p:nvPr>
        </p:nvSpPr>
        <p:spPr>
          <a:xfrm>
            <a:off x="914400" y="4343400"/>
            <a:ext cx="5029200" cy="4114800"/>
          </a:xfrm>
          <a:prstGeom prst="rect">
            <a:avLst/>
          </a:prstGeom>
        </p:spPr>
        <p:txBody>
          <a:bodyPr>
            <a:noAutofit/>
          </a:bodyPr>
          <a:lstStyle/>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200" b="0" strike="noStrike" spc="-1">
                <a:solidFill>
                  <a:srgbClr val="000000"/>
                </a:solidFill>
                <a:latin typeface="Times New Roman"/>
              </a:rPr>
              <a:t>FOBT/FIT tests detect the presence of blood in stool</a:t>
            </a:r>
            <a:endParaRPr lang="en-US" sz="1200" b="0" strike="noStrike" spc="-1">
              <a:solidFill>
                <a:srgbClr val="000000"/>
              </a:solid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7"/>
          <p:cNvSpPr/>
          <p:nvPr/>
        </p:nvSpPr>
        <p:spPr>
          <a:xfrm>
            <a:off x="3886200" y="868680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spcBef>
                <a:spcPts val="2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5CC3492-5981-47BE-8AFC-A14AB722326C}" type="slidenum">
              <a:rPr lang="pl-PL" sz="1200" b="0" strike="noStrike" spc="-1">
                <a:solidFill>
                  <a:srgbClr val="000000"/>
                </a:solidFill>
                <a:latin typeface="Times New Roman"/>
              </a:rPr>
              <a:t>14</a:t>
            </a:fld>
            <a:endParaRPr lang="en-US" sz="1200" b="0" strike="noStrike" spc="-1">
              <a:solidFill>
                <a:srgbClr val="000000"/>
              </a:solidFill>
              <a:latin typeface="Times New Roman"/>
            </a:endParaRPr>
          </a:p>
        </p:txBody>
      </p:sp>
      <p:sp>
        <p:nvSpPr>
          <p:cNvPr id="333" name="PlaceHolder 1"/>
          <p:cNvSpPr>
            <a:spLocks noGrp="1" noRot="1" noChangeAspect="1"/>
          </p:cNvSpPr>
          <p:nvPr>
            <p:ph type="sldImg"/>
          </p:nvPr>
        </p:nvSpPr>
        <p:spPr>
          <a:xfrm>
            <a:off x="1143000" y="685800"/>
            <a:ext cx="4572000" cy="3429000"/>
          </a:xfrm>
          <a:prstGeom prst="rect">
            <a:avLst/>
          </a:prstGeom>
        </p:spPr>
      </p:sp>
      <p:sp>
        <p:nvSpPr>
          <p:cNvPr id="334" name="PlaceHolder 2"/>
          <p:cNvSpPr>
            <a:spLocks noGrp="1"/>
          </p:cNvSpPr>
          <p:nvPr>
            <p:ph type="body"/>
          </p:nvPr>
        </p:nvSpPr>
        <p:spPr>
          <a:xfrm>
            <a:off x="914400" y="4343400"/>
            <a:ext cx="5029200" cy="4114800"/>
          </a:xfrm>
          <a:prstGeom prst="rect">
            <a:avLst/>
          </a:prstGeom>
        </p:spPr>
        <p:txBody>
          <a:bodyPr>
            <a:noAutofit/>
          </a:bodyPr>
          <a:lstStyle/>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200" b="0" strike="noStrike" spc="-1">
                <a:solidFill>
                  <a:srgbClr val="000000"/>
                </a:solidFill>
                <a:latin typeface="Times New Roman"/>
              </a:rPr>
              <a:t>Polypectomy – removal of polyps from the gastrointestinal tract.</a:t>
            </a:r>
            <a:endParaRPr lang="en-US"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066680" y="380520"/>
            <a:ext cx="7772400" cy="1143000"/>
          </a:xfrm>
          <a:prstGeom prst="rect">
            <a:avLst/>
          </a:prstGeom>
        </p:spPr>
        <p:txBody>
          <a:bodyPr lIns="90000" tIns="46800" rIns="90000" bIns="46800" anchor="b">
            <a:noAutofit/>
          </a:bodyPr>
          <a:lstStyle/>
          <a:p>
            <a:endParaRPr lang="en-US" sz="4400" b="0" strike="noStrike" spc="-1">
              <a:solidFill>
                <a:srgbClr val="482400"/>
              </a:solidFill>
              <a:latin typeface="Times New Roman"/>
            </a:endParaRPr>
          </a:p>
        </p:txBody>
      </p:sp>
      <p:sp>
        <p:nvSpPr>
          <p:cNvPr id="29" name="PlaceHolder 2"/>
          <p:cNvSpPr>
            <a:spLocks noGrp="1"/>
          </p:cNvSpPr>
          <p:nvPr>
            <p:ph type="body"/>
          </p:nvPr>
        </p:nvSpPr>
        <p:spPr>
          <a:xfrm>
            <a:off x="1061640" y="1766880"/>
            <a:ext cx="776916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30" name="PlaceHolder 3"/>
          <p:cNvSpPr>
            <a:spLocks noGrp="1"/>
          </p:cNvSpPr>
          <p:nvPr>
            <p:ph type="body"/>
          </p:nvPr>
        </p:nvSpPr>
        <p:spPr>
          <a:xfrm>
            <a:off x="1061640" y="3915720"/>
            <a:ext cx="776916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066680" y="380520"/>
            <a:ext cx="7772400" cy="1143000"/>
          </a:xfrm>
          <a:prstGeom prst="rect">
            <a:avLst/>
          </a:prstGeom>
        </p:spPr>
        <p:txBody>
          <a:bodyPr lIns="90000" tIns="46800" rIns="90000" bIns="46800" anchor="b">
            <a:noAutofit/>
          </a:bodyPr>
          <a:lstStyle/>
          <a:p>
            <a:endParaRPr lang="en-US" sz="4400" b="0" strike="noStrike" spc="-1">
              <a:solidFill>
                <a:srgbClr val="482400"/>
              </a:solidFill>
              <a:latin typeface="Times New Roman"/>
            </a:endParaRPr>
          </a:p>
        </p:txBody>
      </p:sp>
      <p:sp>
        <p:nvSpPr>
          <p:cNvPr id="32" name="PlaceHolder 2"/>
          <p:cNvSpPr>
            <a:spLocks noGrp="1"/>
          </p:cNvSpPr>
          <p:nvPr>
            <p:ph type="body"/>
          </p:nvPr>
        </p:nvSpPr>
        <p:spPr>
          <a:xfrm>
            <a:off x="1061640" y="1766880"/>
            <a:ext cx="379116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33" name="PlaceHolder 3"/>
          <p:cNvSpPr>
            <a:spLocks noGrp="1"/>
          </p:cNvSpPr>
          <p:nvPr>
            <p:ph type="body"/>
          </p:nvPr>
        </p:nvSpPr>
        <p:spPr>
          <a:xfrm>
            <a:off x="5042880" y="1766880"/>
            <a:ext cx="379116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34" name="PlaceHolder 4"/>
          <p:cNvSpPr>
            <a:spLocks noGrp="1"/>
          </p:cNvSpPr>
          <p:nvPr>
            <p:ph type="body"/>
          </p:nvPr>
        </p:nvSpPr>
        <p:spPr>
          <a:xfrm>
            <a:off x="1061640" y="3915720"/>
            <a:ext cx="379116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35" name="PlaceHolder 5"/>
          <p:cNvSpPr>
            <a:spLocks noGrp="1"/>
          </p:cNvSpPr>
          <p:nvPr>
            <p:ph type="body"/>
          </p:nvPr>
        </p:nvSpPr>
        <p:spPr>
          <a:xfrm>
            <a:off x="5042880" y="3915720"/>
            <a:ext cx="379116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1066680" y="380520"/>
            <a:ext cx="7772400" cy="1143000"/>
          </a:xfrm>
          <a:prstGeom prst="rect">
            <a:avLst/>
          </a:prstGeom>
        </p:spPr>
        <p:txBody>
          <a:bodyPr lIns="90000" tIns="46800" rIns="90000" bIns="46800" anchor="b">
            <a:noAutofit/>
          </a:bodyPr>
          <a:lstStyle/>
          <a:p>
            <a:endParaRPr lang="en-US" sz="4400" b="0" strike="noStrike" spc="-1">
              <a:solidFill>
                <a:srgbClr val="482400"/>
              </a:solidFill>
              <a:latin typeface="Times New Roman"/>
            </a:endParaRPr>
          </a:p>
        </p:txBody>
      </p:sp>
      <p:sp>
        <p:nvSpPr>
          <p:cNvPr id="37" name="PlaceHolder 2"/>
          <p:cNvSpPr>
            <a:spLocks noGrp="1"/>
          </p:cNvSpPr>
          <p:nvPr>
            <p:ph type="body"/>
          </p:nvPr>
        </p:nvSpPr>
        <p:spPr>
          <a:xfrm>
            <a:off x="1061640" y="1766880"/>
            <a:ext cx="250128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38" name="PlaceHolder 3"/>
          <p:cNvSpPr>
            <a:spLocks noGrp="1"/>
          </p:cNvSpPr>
          <p:nvPr>
            <p:ph type="body"/>
          </p:nvPr>
        </p:nvSpPr>
        <p:spPr>
          <a:xfrm>
            <a:off x="3688200" y="1766880"/>
            <a:ext cx="250128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39" name="PlaceHolder 4"/>
          <p:cNvSpPr>
            <a:spLocks noGrp="1"/>
          </p:cNvSpPr>
          <p:nvPr>
            <p:ph type="body"/>
          </p:nvPr>
        </p:nvSpPr>
        <p:spPr>
          <a:xfrm>
            <a:off x="6315120" y="1766880"/>
            <a:ext cx="250128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40" name="PlaceHolder 5"/>
          <p:cNvSpPr>
            <a:spLocks noGrp="1"/>
          </p:cNvSpPr>
          <p:nvPr>
            <p:ph type="body"/>
          </p:nvPr>
        </p:nvSpPr>
        <p:spPr>
          <a:xfrm>
            <a:off x="1061640" y="3915720"/>
            <a:ext cx="250128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41" name="PlaceHolder 6"/>
          <p:cNvSpPr>
            <a:spLocks noGrp="1"/>
          </p:cNvSpPr>
          <p:nvPr>
            <p:ph type="body"/>
          </p:nvPr>
        </p:nvSpPr>
        <p:spPr>
          <a:xfrm>
            <a:off x="3688200" y="3915720"/>
            <a:ext cx="250128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42" name="PlaceHolder 7"/>
          <p:cNvSpPr>
            <a:spLocks noGrp="1"/>
          </p:cNvSpPr>
          <p:nvPr>
            <p:ph type="body"/>
          </p:nvPr>
        </p:nvSpPr>
        <p:spPr>
          <a:xfrm>
            <a:off x="6315120" y="3915720"/>
            <a:ext cx="250128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1066680" y="380520"/>
            <a:ext cx="7772400" cy="1143000"/>
          </a:xfrm>
          <a:prstGeom prst="rect">
            <a:avLst/>
          </a:prstGeom>
        </p:spPr>
        <p:txBody>
          <a:bodyPr lIns="90000" tIns="46800" rIns="90000" bIns="46800" anchor="b">
            <a:noAutofit/>
          </a:bodyPr>
          <a:lstStyle/>
          <a:p>
            <a:endParaRPr lang="en-US" sz="4400" b="0" strike="noStrike" spc="-1">
              <a:solidFill>
                <a:srgbClr val="482400"/>
              </a:solidFill>
              <a:latin typeface="Times New Roman"/>
            </a:endParaRPr>
          </a:p>
        </p:txBody>
      </p:sp>
      <p:sp>
        <p:nvSpPr>
          <p:cNvPr id="53" name="PlaceHolder 2"/>
          <p:cNvSpPr>
            <a:spLocks noGrp="1"/>
          </p:cNvSpPr>
          <p:nvPr>
            <p:ph type="subTitle"/>
          </p:nvPr>
        </p:nvSpPr>
        <p:spPr>
          <a:xfrm>
            <a:off x="1061640" y="1766880"/>
            <a:ext cx="7769160" cy="4113360"/>
          </a:xfrm>
          <a:prstGeom prst="rect">
            <a:avLst/>
          </a:prstGeom>
        </p:spPr>
        <p:txBody>
          <a:bodyPr lIns="0" tIns="0" rIns="0" bIns="0" anchor="ctr">
            <a:noAutofit/>
          </a:body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000000"/>
              </a:solidFill>
              <a:latin typeface="Times New Roman"/>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1066680" y="380520"/>
            <a:ext cx="7772400" cy="1143000"/>
          </a:xfrm>
          <a:prstGeom prst="rect">
            <a:avLst/>
          </a:prstGeom>
        </p:spPr>
        <p:txBody>
          <a:bodyPr lIns="90000" tIns="46800" rIns="90000" bIns="46800" anchor="b">
            <a:noAutofit/>
          </a:bodyPr>
          <a:lstStyle/>
          <a:p>
            <a:endParaRPr lang="en-US" sz="4400" b="0" strike="noStrike" spc="-1">
              <a:solidFill>
                <a:srgbClr val="482400"/>
              </a:solidFill>
              <a:latin typeface="Times New Roman"/>
            </a:endParaRPr>
          </a:p>
        </p:txBody>
      </p:sp>
      <p:sp>
        <p:nvSpPr>
          <p:cNvPr id="55" name="PlaceHolder 2"/>
          <p:cNvSpPr>
            <a:spLocks noGrp="1"/>
          </p:cNvSpPr>
          <p:nvPr>
            <p:ph type="body"/>
          </p:nvPr>
        </p:nvSpPr>
        <p:spPr>
          <a:xfrm>
            <a:off x="1061640" y="1766880"/>
            <a:ext cx="7769160" cy="411336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066680" y="380520"/>
            <a:ext cx="7772400" cy="1143000"/>
          </a:xfrm>
          <a:prstGeom prst="rect">
            <a:avLst/>
          </a:prstGeom>
        </p:spPr>
        <p:txBody>
          <a:bodyPr lIns="90000" tIns="46800" rIns="90000" bIns="46800" anchor="b">
            <a:noAutofit/>
          </a:bodyPr>
          <a:lstStyle/>
          <a:p>
            <a:endParaRPr lang="en-US" sz="4400" b="0" strike="noStrike" spc="-1">
              <a:solidFill>
                <a:srgbClr val="482400"/>
              </a:solidFill>
              <a:latin typeface="Times New Roman"/>
            </a:endParaRPr>
          </a:p>
        </p:txBody>
      </p:sp>
      <p:sp>
        <p:nvSpPr>
          <p:cNvPr id="57" name="PlaceHolder 2"/>
          <p:cNvSpPr>
            <a:spLocks noGrp="1"/>
          </p:cNvSpPr>
          <p:nvPr>
            <p:ph type="body"/>
          </p:nvPr>
        </p:nvSpPr>
        <p:spPr>
          <a:xfrm>
            <a:off x="1061640" y="1766880"/>
            <a:ext cx="3791160" cy="411336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58" name="PlaceHolder 3"/>
          <p:cNvSpPr>
            <a:spLocks noGrp="1"/>
          </p:cNvSpPr>
          <p:nvPr>
            <p:ph type="body"/>
          </p:nvPr>
        </p:nvSpPr>
        <p:spPr>
          <a:xfrm>
            <a:off x="5042880" y="1766880"/>
            <a:ext cx="3791160" cy="411336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1066680" y="380520"/>
            <a:ext cx="7772400" cy="1143000"/>
          </a:xfrm>
          <a:prstGeom prst="rect">
            <a:avLst/>
          </a:prstGeom>
        </p:spPr>
        <p:txBody>
          <a:bodyPr lIns="90000" tIns="46800" rIns="90000" bIns="46800" anchor="b">
            <a:noAutofit/>
          </a:bodyPr>
          <a:lstStyle/>
          <a:p>
            <a:endParaRPr lang="en-US" sz="4400" b="0" strike="noStrike" spc="-1">
              <a:solidFill>
                <a:srgbClr val="482400"/>
              </a:solidFill>
              <a:latin typeface="Times New Roman"/>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1066680" y="380520"/>
            <a:ext cx="7772400" cy="5299560"/>
          </a:xfrm>
          <a:prstGeom prst="rect">
            <a:avLst/>
          </a:prstGeom>
        </p:spPr>
        <p:txBody>
          <a:bodyPr lIns="0" tIns="0" rIns="0" bIns="0" anchor="ctr">
            <a:noAutofit/>
          </a:body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000000"/>
              </a:solidFill>
              <a:latin typeface="Times New Roman"/>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066680" y="380520"/>
            <a:ext cx="7772400" cy="1143000"/>
          </a:xfrm>
          <a:prstGeom prst="rect">
            <a:avLst/>
          </a:prstGeom>
        </p:spPr>
        <p:txBody>
          <a:bodyPr lIns="90000" tIns="46800" rIns="90000" bIns="46800" anchor="b">
            <a:noAutofit/>
          </a:bodyPr>
          <a:lstStyle/>
          <a:p>
            <a:endParaRPr lang="en-US" sz="4400" b="0" strike="noStrike" spc="-1">
              <a:solidFill>
                <a:srgbClr val="482400"/>
              </a:solidFill>
              <a:latin typeface="Times New Roman"/>
            </a:endParaRPr>
          </a:p>
        </p:txBody>
      </p:sp>
      <p:sp>
        <p:nvSpPr>
          <p:cNvPr id="62" name="PlaceHolder 2"/>
          <p:cNvSpPr>
            <a:spLocks noGrp="1"/>
          </p:cNvSpPr>
          <p:nvPr>
            <p:ph type="body"/>
          </p:nvPr>
        </p:nvSpPr>
        <p:spPr>
          <a:xfrm>
            <a:off x="1061640" y="1766880"/>
            <a:ext cx="379116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63" name="PlaceHolder 3"/>
          <p:cNvSpPr>
            <a:spLocks noGrp="1"/>
          </p:cNvSpPr>
          <p:nvPr>
            <p:ph type="body"/>
          </p:nvPr>
        </p:nvSpPr>
        <p:spPr>
          <a:xfrm>
            <a:off x="5042880" y="1766880"/>
            <a:ext cx="3791160" cy="411336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64" name="PlaceHolder 4"/>
          <p:cNvSpPr>
            <a:spLocks noGrp="1"/>
          </p:cNvSpPr>
          <p:nvPr>
            <p:ph type="body"/>
          </p:nvPr>
        </p:nvSpPr>
        <p:spPr>
          <a:xfrm>
            <a:off x="1061640" y="3915720"/>
            <a:ext cx="379116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1066680" y="380520"/>
            <a:ext cx="7772400" cy="1143000"/>
          </a:xfrm>
          <a:prstGeom prst="rect">
            <a:avLst/>
          </a:prstGeom>
        </p:spPr>
        <p:txBody>
          <a:bodyPr lIns="90000" tIns="46800" rIns="90000" bIns="46800" anchor="b">
            <a:noAutofit/>
          </a:bodyPr>
          <a:lstStyle/>
          <a:p>
            <a:endParaRPr lang="en-US" sz="4400" b="0" strike="noStrike" spc="-1">
              <a:solidFill>
                <a:srgbClr val="482400"/>
              </a:solidFill>
              <a:latin typeface="Times New Roman"/>
            </a:endParaRPr>
          </a:p>
        </p:txBody>
      </p:sp>
      <p:sp>
        <p:nvSpPr>
          <p:cNvPr id="8" name="PlaceHolder 2"/>
          <p:cNvSpPr>
            <a:spLocks noGrp="1"/>
          </p:cNvSpPr>
          <p:nvPr>
            <p:ph type="subTitle"/>
          </p:nvPr>
        </p:nvSpPr>
        <p:spPr>
          <a:xfrm>
            <a:off x="1061640" y="1766880"/>
            <a:ext cx="7769160" cy="4113360"/>
          </a:xfrm>
          <a:prstGeom prst="rect">
            <a:avLst/>
          </a:prstGeom>
        </p:spPr>
        <p:txBody>
          <a:bodyPr lIns="0" tIns="0" rIns="0" bIns="0" anchor="ctr">
            <a:noAutofit/>
          </a:body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000000"/>
              </a:solidFill>
              <a:latin typeface="Times New Roman"/>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1066680" y="380520"/>
            <a:ext cx="7772400" cy="1143000"/>
          </a:xfrm>
          <a:prstGeom prst="rect">
            <a:avLst/>
          </a:prstGeom>
        </p:spPr>
        <p:txBody>
          <a:bodyPr lIns="90000" tIns="46800" rIns="90000" bIns="46800" anchor="b">
            <a:noAutofit/>
          </a:bodyPr>
          <a:lstStyle/>
          <a:p>
            <a:endParaRPr lang="en-US" sz="4400" b="0" strike="noStrike" spc="-1">
              <a:solidFill>
                <a:srgbClr val="482400"/>
              </a:solidFill>
              <a:latin typeface="Times New Roman"/>
            </a:endParaRPr>
          </a:p>
        </p:txBody>
      </p:sp>
      <p:sp>
        <p:nvSpPr>
          <p:cNvPr id="66" name="PlaceHolder 2"/>
          <p:cNvSpPr>
            <a:spLocks noGrp="1"/>
          </p:cNvSpPr>
          <p:nvPr>
            <p:ph type="body"/>
          </p:nvPr>
        </p:nvSpPr>
        <p:spPr>
          <a:xfrm>
            <a:off x="1061640" y="1766880"/>
            <a:ext cx="3791160" cy="411336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67" name="PlaceHolder 3"/>
          <p:cNvSpPr>
            <a:spLocks noGrp="1"/>
          </p:cNvSpPr>
          <p:nvPr>
            <p:ph type="body"/>
          </p:nvPr>
        </p:nvSpPr>
        <p:spPr>
          <a:xfrm>
            <a:off x="5042880" y="1766880"/>
            <a:ext cx="379116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68" name="PlaceHolder 4"/>
          <p:cNvSpPr>
            <a:spLocks noGrp="1"/>
          </p:cNvSpPr>
          <p:nvPr>
            <p:ph type="body"/>
          </p:nvPr>
        </p:nvSpPr>
        <p:spPr>
          <a:xfrm>
            <a:off x="5042880" y="3915720"/>
            <a:ext cx="379116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066680" y="380520"/>
            <a:ext cx="7772400" cy="1143000"/>
          </a:xfrm>
          <a:prstGeom prst="rect">
            <a:avLst/>
          </a:prstGeom>
        </p:spPr>
        <p:txBody>
          <a:bodyPr lIns="90000" tIns="46800" rIns="90000" bIns="46800" anchor="b">
            <a:noAutofit/>
          </a:bodyPr>
          <a:lstStyle/>
          <a:p>
            <a:endParaRPr lang="en-US" sz="4400" b="0" strike="noStrike" spc="-1">
              <a:solidFill>
                <a:srgbClr val="482400"/>
              </a:solidFill>
              <a:latin typeface="Times New Roman"/>
            </a:endParaRPr>
          </a:p>
        </p:txBody>
      </p:sp>
      <p:sp>
        <p:nvSpPr>
          <p:cNvPr id="70" name="PlaceHolder 2"/>
          <p:cNvSpPr>
            <a:spLocks noGrp="1"/>
          </p:cNvSpPr>
          <p:nvPr>
            <p:ph type="body"/>
          </p:nvPr>
        </p:nvSpPr>
        <p:spPr>
          <a:xfrm>
            <a:off x="1061640" y="1766880"/>
            <a:ext cx="379116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71" name="PlaceHolder 3"/>
          <p:cNvSpPr>
            <a:spLocks noGrp="1"/>
          </p:cNvSpPr>
          <p:nvPr>
            <p:ph type="body"/>
          </p:nvPr>
        </p:nvSpPr>
        <p:spPr>
          <a:xfrm>
            <a:off x="5042880" y="1766880"/>
            <a:ext cx="379116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72" name="PlaceHolder 4"/>
          <p:cNvSpPr>
            <a:spLocks noGrp="1"/>
          </p:cNvSpPr>
          <p:nvPr>
            <p:ph type="body"/>
          </p:nvPr>
        </p:nvSpPr>
        <p:spPr>
          <a:xfrm>
            <a:off x="1061640" y="3915720"/>
            <a:ext cx="776916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1066680" y="380520"/>
            <a:ext cx="7772400" cy="1143000"/>
          </a:xfrm>
          <a:prstGeom prst="rect">
            <a:avLst/>
          </a:prstGeom>
        </p:spPr>
        <p:txBody>
          <a:bodyPr lIns="90000" tIns="46800" rIns="90000" bIns="46800" anchor="b">
            <a:noAutofit/>
          </a:bodyPr>
          <a:lstStyle/>
          <a:p>
            <a:endParaRPr lang="en-US" sz="4400" b="0" strike="noStrike" spc="-1">
              <a:solidFill>
                <a:srgbClr val="482400"/>
              </a:solidFill>
              <a:latin typeface="Times New Roman"/>
            </a:endParaRPr>
          </a:p>
        </p:txBody>
      </p:sp>
      <p:sp>
        <p:nvSpPr>
          <p:cNvPr id="74" name="PlaceHolder 2"/>
          <p:cNvSpPr>
            <a:spLocks noGrp="1"/>
          </p:cNvSpPr>
          <p:nvPr>
            <p:ph type="body"/>
          </p:nvPr>
        </p:nvSpPr>
        <p:spPr>
          <a:xfrm>
            <a:off x="1061640" y="1766880"/>
            <a:ext cx="776916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75" name="PlaceHolder 3"/>
          <p:cNvSpPr>
            <a:spLocks noGrp="1"/>
          </p:cNvSpPr>
          <p:nvPr>
            <p:ph type="body"/>
          </p:nvPr>
        </p:nvSpPr>
        <p:spPr>
          <a:xfrm>
            <a:off x="1061640" y="3915720"/>
            <a:ext cx="776916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066680" y="380520"/>
            <a:ext cx="7772400" cy="1143000"/>
          </a:xfrm>
          <a:prstGeom prst="rect">
            <a:avLst/>
          </a:prstGeom>
        </p:spPr>
        <p:txBody>
          <a:bodyPr lIns="90000" tIns="46800" rIns="90000" bIns="46800" anchor="b">
            <a:noAutofit/>
          </a:bodyPr>
          <a:lstStyle/>
          <a:p>
            <a:endParaRPr lang="en-US" sz="4400" b="0" strike="noStrike" spc="-1">
              <a:solidFill>
                <a:srgbClr val="482400"/>
              </a:solidFill>
              <a:latin typeface="Times New Roman"/>
            </a:endParaRPr>
          </a:p>
        </p:txBody>
      </p:sp>
      <p:sp>
        <p:nvSpPr>
          <p:cNvPr id="77" name="PlaceHolder 2"/>
          <p:cNvSpPr>
            <a:spLocks noGrp="1"/>
          </p:cNvSpPr>
          <p:nvPr>
            <p:ph type="body"/>
          </p:nvPr>
        </p:nvSpPr>
        <p:spPr>
          <a:xfrm>
            <a:off x="1061640" y="1766880"/>
            <a:ext cx="379116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78" name="PlaceHolder 3"/>
          <p:cNvSpPr>
            <a:spLocks noGrp="1"/>
          </p:cNvSpPr>
          <p:nvPr>
            <p:ph type="body"/>
          </p:nvPr>
        </p:nvSpPr>
        <p:spPr>
          <a:xfrm>
            <a:off x="5042880" y="1766880"/>
            <a:ext cx="379116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79" name="PlaceHolder 4"/>
          <p:cNvSpPr>
            <a:spLocks noGrp="1"/>
          </p:cNvSpPr>
          <p:nvPr>
            <p:ph type="body"/>
          </p:nvPr>
        </p:nvSpPr>
        <p:spPr>
          <a:xfrm>
            <a:off x="1061640" y="3915720"/>
            <a:ext cx="379116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80" name="PlaceHolder 5"/>
          <p:cNvSpPr>
            <a:spLocks noGrp="1"/>
          </p:cNvSpPr>
          <p:nvPr>
            <p:ph type="body"/>
          </p:nvPr>
        </p:nvSpPr>
        <p:spPr>
          <a:xfrm>
            <a:off x="5042880" y="3915720"/>
            <a:ext cx="379116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1066680" y="380520"/>
            <a:ext cx="7772400" cy="1143000"/>
          </a:xfrm>
          <a:prstGeom prst="rect">
            <a:avLst/>
          </a:prstGeom>
        </p:spPr>
        <p:txBody>
          <a:bodyPr lIns="90000" tIns="46800" rIns="90000" bIns="46800" anchor="b">
            <a:noAutofit/>
          </a:bodyPr>
          <a:lstStyle/>
          <a:p>
            <a:endParaRPr lang="en-US" sz="4400" b="0" strike="noStrike" spc="-1">
              <a:solidFill>
                <a:srgbClr val="482400"/>
              </a:solidFill>
              <a:latin typeface="Times New Roman"/>
            </a:endParaRPr>
          </a:p>
        </p:txBody>
      </p:sp>
      <p:sp>
        <p:nvSpPr>
          <p:cNvPr id="82" name="PlaceHolder 2"/>
          <p:cNvSpPr>
            <a:spLocks noGrp="1"/>
          </p:cNvSpPr>
          <p:nvPr>
            <p:ph type="body"/>
          </p:nvPr>
        </p:nvSpPr>
        <p:spPr>
          <a:xfrm>
            <a:off x="1061640" y="1766880"/>
            <a:ext cx="250128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83" name="PlaceHolder 3"/>
          <p:cNvSpPr>
            <a:spLocks noGrp="1"/>
          </p:cNvSpPr>
          <p:nvPr>
            <p:ph type="body"/>
          </p:nvPr>
        </p:nvSpPr>
        <p:spPr>
          <a:xfrm>
            <a:off x="3688200" y="1766880"/>
            <a:ext cx="250128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84" name="PlaceHolder 4"/>
          <p:cNvSpPr>
            <a:spLocks noGrp="1"/>
          </p:cNvSpPr>
          <p:nvPr>
            <p:ph type="body"/>
          </p:nvPr>
        </p:nvSpPr>
        <p:spPr>
          <a:xfrm>
            <a:off x="6315120" y="1766880"/>
            <a:ext cx="250128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85" name="PlaceHolder 5"/>
          <p:cNvSpPr>
            <a:spLocks noGrp="1"/>
          </p:cNvSpPr>
          <p:nvPr>
            <p:ph type="body"/>
          </p:nvPr>
        </p:nvSpPr>
        <p:spPr>
          <a:xfrm>
            <a:off x="1061640" y="3915720"/>
            <a:ext cx="250128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86" name="PlaceHolder 6"/>
          <p:cNvSpPr>
            <a:spLocks noGrp="1"/>
          </p:cNvSpPr>
          <p:nvPr>
            <p:ph type="body"/>
          </p:nvPr>
        </p:nvSpPr>
        <p:spPr>
          <a:xfrm>
            <a:off x="3688200" y="3915720"/>
            <a:ext cx="250128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87" name="PlaceHolder 7"/>
          <p:cNvSpPr>
            <a:spLocks noGrp="1"/>
          </p:cNvSpPr>
          <p:nvPr>
            <p:ph type="body"/>
          </p:nvPr>
        </p:nvSpPr>
        <p:spPr>
          <a:xfrm>
            <a:off x="6315120" y="3915720"/>
            <a:ext cx="250128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066680" y="380520"/>
            <a:ext cx="7772400" cy="1143000"/>
          </a:xfrm>
          <a:prstGeom prst="rect">
            <a:avLst/>
          </a:prstGeom>
        </p:spPr>
        <p:txBody>
          <a:bodyPr lIns="90000" tIns="46800" rIns="90000" bIns="46800" anchor="b">
            <a:noAutofit/>
          </a:bodyPr>
          <a:lstStyle/>
          <a:p>
            <a:endParaRPr lang="en-US" sz="4400" b="0" strike="noStrike" spc="-1">
              <a:solidFill>
                <a:srgbClr val="482400"/>
              </a:solidFill>
              <a:latin typeface="Times New Roman"/>
            </a:endParaRPr>
          </a:p>
        </p:txBody>
      </p:sp>
      <p:sp>
        <p:nvSpPr>
          <p:cNvPr id="10" name="PlaceHolder 2"/>
          <p:cNvSpPr>
            <a:spLocks noGrp="1"/>
          </p:cNvSpPr>
          <p:nvPr>
            <p:ph type="body"/>
          </p:nvPr>
        </p:nvSpPr>
        <p:spPr>
          <a:xfrm>
            <a:off x="1061640" y="1766880"/>
            <a:ext cx="7769160" cy="411336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066680" y="380520"/>
            <a:ext cx="7772400" cy="1143000"/>
          </a:xfrm>
          <a:prstGeom prst="rect">
            <a:avLst/>
          </a:prstGeom>
        </p:spPr>
        <p:txBody>
          <a:bodyPr lIns="90000" tIns="46800" rIns="90000" bIns="46800" anchor="b">
            <a:noAutofit/>
          </a:bodyPr>
          <a:lstStyle/>
          <a:p>
            <a:endParaRPr lang="en-US" sz="4400" b="0" strike="noStrike" spc="-1">
              <a:solidFill>
                <a:srgbClr val="482400"/>
              </a:solidFill>
              <a:latin typeface="Times New Roman"/>
            </a:endParaRPr>
          </a:p>
        </p:txBody>
      </p:sp>
      <p:sp>
        <p:nvSpPr>
          <p:cNvPr id="12" name="PlaceHolder 2"/>
          <p:cNvSpPr>
            <a:spLocks noGrp="1"/>
          </p:cNvSpPr>
          <p:nvPr>
            <p:ph type="body"/>
          </p:nvPr>
        </p:nvSpPr>
        <p:spPr>
          <a:xfrm>
            <a:off x="1061640" y="1766880"/>
            <a:ext cx="3791160" cy="411336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13" name="PlaceHolder 3"/>
          <p:cNvSpPr>
            <a:spLocks noGrp="1"/>
          </p:cNvSpPr>
          <p:nvPr>
            <p:ph type="body"/>
          </p:nvPr>
        </p:nvSpPr>
        <p:spPr>
          <a:xfrm>
            <a:off x="5042880" y="1766880"/>
            <a:ext cx="3791160" cy="411336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1066680" y="380520"/>
            <a:ext cx="7772400" cy="1143000"/>
          </a:xfrm>
          <a:prstGeom prst="rect">
            <a:avLst/>
          </a:prstGeom>
        </p:spPr>
        <p:txBody>
          <a:bodyPr lIns="90000" tIns="46800" rIns="90000" bIns="46800" anchor="b">
            <a:noAutofit/>
          </a:bodyPr>
          <a:lstStyle/>
          <a:p>
            <a:endParaRPr lang="en-US" sz="4400" b="0" strike="noStrike" spc="-1">
              <a:solidFill>
                <a:srgbClr val="482400"/>
              </a:solidFill>
              <a:latin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1066680" y="380520"/>
            <a:ext cx="7772400" cy="5299560"/>
          </a:xfrm>
          <a:prstGeom prst="rect">
            <a:avLst/>
          </a:prstGeom>
        </p:spPr>
        <p:txBody>
          <a:bodyPr lIns="0" tIns="0" rIns="0" bIns="0" anchor="ctr">
            <a:noAutofit/>
          </a:body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000000"/>
              </a:solidFill>
              <a:latin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066680" y="380520"/>
            <a:ext cx="7772400" cy="1143000"/>
          </a:xfrm>
          <a:prstGeom prst="rect">
            <a:avLst/>
          </a:prstGeom>
        </p:spPr>
        <p:txBody>
          <a:bodyPr lIns="90000" tIns="46800" rIns="90000" bIns="46800" anchor="b">
            <a:noAutofit/>
          </a:bodyPr>
          <a:lstStyle/>
          <a:p>
            <a:endParaRPr lang="en-US" sz="4400" b="0" strike="noStrike" spc="-1">
              <a:solidFill>
                <a:srgbClr val="482400"/>
              </a:solidFill>
              <a:latin typeface="Times New Roman"/>
            </a:endParaRPr>
          </a:p>
        </p:txBody>
      </p:sp>
      <p:sp>
        <p:nvSpPr>
          <p:cNvPr id="17" name="PlaceHolder 2"/>
          <p:cNvSpPr>
            <a:spLocks noGrp="1"/>
          </p:cNvSpPr>
          <p:nvPr>
            <p:ph type="body"/>
          </p:nvPr>
        </p:nvSpPr>
        <p:spPr>
          <a:xfrm>
            <a:off x="1061640" y="1766880"/>
            <a:ext cx="379116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18" name="PlaceHolder 3"/>
          <p:cNvSpPr>
            <a:spLocks noGrp="1"/>
          </p:cNvSpPr>
          <p:nvPr>
            <p:ph type="body"/>
          </p:nvPr>
        </p:nvSpPr>
        <p:spPr>
          <a:xfrm>
            <a:off x="5042880" y="1766880"/>
            <a:ext cx="3791160" cy="411336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19" name="PlaceHolder 4"/>
          <p:cNvSpPr>
            <a:spLocks noGrp="1"/>
          </p:cNvSpPr>
          <p:nvPr>
            <p:ph type="body"/>
          </p:nvPr>
        </p:nvSpPr>
        <p:spPr>
          <a:xfrm>
            <a:off x="1061640" y="3915720"/>
            <a:ext cx="379116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066680" y="380520"/>
            <a:ext cx="7772400" cy="1143000"/>
          </a:xfrm>
          <a:prstGeom prst="rect">
            <a:avLst/>
          </a:prstGeom>
        </p:spPr>
        <p:txBody>
          <a:bodyPr lIns="90000" tIns="46800" rIns="90000" bIns="46800" anchor="b">
            <a:noAutofit/>
          </a:bodyPr>
          <a:lstStyle/>
          <a:p>
            <a:endParaRPr lang="en-US" sz="4400" b="0" strike="noStrike" spc="-1">
              <a:solidFill>
                <a:srgbClr val="482400"/>
              </a:solidFill>
              <a:latin typeface="Times New Roman"/>
            </a:endParaRPr>
          </a:p>
        </p:txBody>
      </p:sp>
      <p:sp>
        <p:nvSpPr>
          <p:cNvPr id="21" name="PlaceHolder 2"/>
          <p:cNvSpPr>
            <a:spLocks noGrp="1"/>
          </p:cNvSpPr>
          <p:nvPr>
            <p:ph type="body"/>
          </p:nvPr>
        </p:nvSpPr>
        <p:spPr>
          <a:xfrm>
            <a:off x="1061640" y="1766880"/>
            <a:ext cx="3791160" cy="411336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22" name="PlaceHolder 3"/>
          <p:cNvSpPr>
            <a:spLocks noGrp="1"/>
          </p:cNvSpPr>
          <p:nvPr>
            <p:ph type="body"/>
          </p:nvPr>
        </p:nvSpPr>
        <p:spPr>
          <a:xfrm>
            <a:off x="5042880" y="1766880"/>
            <a:ext cx="379116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23" name="PlaceHolder 4"/>
          <p:cNvSpPr>
            <a:spLocks noGrp="1"/>
          </p:cNvSpPr>
          <p:nvPr>
            <p:ph type="body"/>
          </p:nvPr>
        </p:nvSpPr>
        <p:spPr>
          <a:xfrm>
            <a:off x="5042880" y="3915720"/>
            <a:ext cx="379116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066680" y="380520"/>
            <a:ext cx="7772400" cy="1143000"/>
          </a:xfrm>
          <a:prstGeom prst="rect">
            <a:avLst/>
          </a:prstGeom>
        </p:spPr>
        <p:txBody>
          <a:bodyPr lIns="90000" tIns="46800" rIns="90000" bIns="46800" anchor="b">
            <a:noAutofit/>
          </a:bodyPr>
          <a:lstStyle/>
          <a:p>
            <a:endParaRPr lang="en-US" sz="4400" b="0" strike="noStrike" spc="-1">
              <a:solidFill>
                <a:srgbClr val="482400"/>
              </a:solidFill>
              <a:latin typeface="Times New Roman"/>
            </a:endParaRPr>
          </a:p>
        </p:txBody>
      </p:sp>
      <p:sp>
        <p:nvSpPr>
          <p:cNvPr id="25" name="PlaceHolder 2"/>
          <p:cNvSpPr>
            <a:spLocks noGrp="1"/>
          </p:cNvSpPr>
          <p:nvPr>
            <p:ph type="body"/>
          </p:nvPr>
        </p:nvSpPr>
        <p:spPr>
          <a:xfrm>
            <a:off x="1061640" y="1766880"/>
            <a:ext cx="379116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26" name="PlaceHolder 3"/>
          <p:cNvSpPr>
            <a:spLocks noGrp="1"/>
          </p:cNvSpPr>
          <p:nvPr>
            <p:ph type="body"/>
          </p:nvPr>
        </p:nvSpPr>
        <p:spPr>
          <a:xfrm>
            <a:off x="5042880" y="1766880"/>
            <a:ext cx="379116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
        <p:nvSpPr>
          <p:cNvPr id="27" name="PlaceHolder 4"/>
          <p:cNvSpPr>
            <a:spLocks noGrp="1"/>
          </p:cNvSpPr>
          <p:nvPr>
            <p:ph type="body"/>
          </p:nvPr>
        </p:nvSpPr>
        <p:spPr>
          <a:xfrm>
            <a:off x="1061640" y="3915720"/>
            <a:ext cx="7769160" cy="1962000"/>
          </a:xfrm>
          <a:prstGeom prst="rect">
            <a:avLst/>
          </a:prstGeom>
        </p:spPr>
        <p:txBody>
          <a:bodyPr lIns="90000" tIns="46800" rIns="90000" bIns="46800">
            <a:normAutofit/>
          </a:bodyPr>
          <a:lstStyle/>
          <a:p>
            <a:endParaRPr lang="en-US" sz="3200" b="0" strike="noStrike" spc="-1">
              <a:solidFill>
                <a:srgbClr val="000000"/>
              </a:solidFill>
              <a:latin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19" Type="http://schemas.openxmlformats.org/officeDocument/2006/relationships/image" Target="../media/image5.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tile/>
        </a:blipFill>
        <a:effectLst/>
      </p:bgPr>
    </p:bg>
    <p:spTree>
      <p:nvGrpSpPr>
        <p:cNvPr id="1" name=""/>
        <p:cNvGrpSpPr/>
        <p:nvPr/>
      </p:nvGrpSpPr>
      <p:grpSpPr>
        <a:xfrm>
          <a:off x="0" y="0"/>
          <a:ext cx="0" cy="0"/>
          <a:chOff x="0" y="0"/>
          <a:chExt cx="0" cy="0"/>
        </a:xfrm>
      </p:grpSpPr>
      <p:pic>
        <p:nvPicPr>
          <p:cNvPr id="7" name="Picture 2" descr="C:\My Documents\bits\Expbanna.png"/>
          <p:cNvPicPr/>
          <p:nvPr/>
        </p:nvPicPr>
        <p:blipFill>
          <a:blip r:embed="rId15"/>
          <a:stretch/>
        </p:blipFill>
        <p:spPr>
          <a:xfrm>
            <a:off x="0" y="0"/>
            <a:ext cx="685800" cy="6858000"/>
          </a:xfrm>
          <a:prstGeom prst="rect">
            <a:avLst/>
          </a:prstGeom>
          <a:ln w="0">
            <a:noFill/>
          </a:ln>
        </p:spPr>
      </p:pic>
      <p:sp>
        <p:nvSpPr>
          <p:cNvPr id="8" name="PlaceHolder 1"/>
          <p:cNvSpPr>
            <a:spLocks noGrp="1"/>
          </p:cNvSpPr>
          <p:nvPr>
            <p:ph type="title"/>
          </p:nvPr>
        </p:nvSpPr>
        <p:spPr>
          <a:xfrm>
            <a:off x="1066680" y="380520"/>
            <a:ext cx="7772400" cy="1143000"/>
          </a:xfrm>
          <a:prstGeom prst="rect">
            <a:avLst/>
          </a:prstGeom>
        </p:spPr>
        <p:txBody>
          <a:bodyPr lIns="90000" tIns="46800" rIns="90000" bIns="46800" anchor="b">
            <a:noAutofit/>
          </a:bodyPr>
          <a:lstStyle/>
          <a:p>
            <a:r>
              <a:rPr lang="en-US" sz="4400" b="0" strike="noStrike" spc="-1">
                <a:solidFill>
                  <a:srgbClr val="482400"/>
                </a:solidFill>
                <a:latin typeface="Times New Roman"/>
              </a:rPr>
              <a:t>Click to edit the title text format</a:t>
            </a:r>
          </a:p>
        </p:txBody>
      </p:sp>
      <p:sp>
        <p:nvSpPr>
          <p:cNvPr id="2" name="PlaceHolder 2"/>
          <p:cNvSpPr>
            <a:spLocks noGrp="1"/>
          </p:cNvSpPr>
          <p:nvPr>
            <p:ph type="dt"/>
          </p:nvPr>
        </p:nvSpPr>
        <p:spPr>
          <a:xfrm>
            <a:off x="838080" y="6400800"/>
            <a:ext cx="1905120" cy="457200"/>
          </a:xfrm>
          <a:prstGeom prst="rect">
            <a:avLst/>
          </a:prstGeom>
        </p:spPr>
        <p:txBody>
          <a:bodyPr lIns="90000" tIns="46800" rIns="90000" bIns="46800" anchor="b" anchorCtr="1">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imes New Roman"/>
            </a:endParaRPr>
          </a:p>
        </p:txBody>
      </p:sp>
      <p:sp>
        <p:nvSpPr>
          <p:cNvPr id="3" name="PlaceHolder 3"/>
          <p:cNvSpPr>
            <a:spLocks noGrp="1"/>
          </p:cNvSpPr>
          <p:nvPr>
            <p:ph type="ftr"/>
          </p:nvPr>
        </p:nvSpPr>
        <p:spPr>
          <a:xfrm>
            <a:off x="3428640" y="6400800"/>
            <a:ext cx="2895480" cy="457200"/>
          </a:xfrm>
          <a:prstGeom prst="rect">
            <a:avLst/>
          </a:prstGeom>
        </p:spPr>
        <p:txBody>
          <a:bodyPr lIns="90000" tIns="46800" rIns="90000" bIns="46800" anchor="b" anchorCtr="1">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imes New Roman"/>
            </a:endParaRPr>
          </a:p>
        </p:txBody>
      </p:sp>
      <p:sp>
        <p:nvSpPr>
          <p:cNvPr id="4" name="PlaceHolder 4"/>
          <p:cNvSpPr>
            <a:spLocks noGrp="1"/>
          </p:cNvSpPr>
          <p:nvPr>
            <p:ph type="sldNum"/>
          </p:nvPr>
        </p:nvSpPr>
        <p:spPr>
          <a:xfrm>
            <a:off x="7010280" y="6400800"/>
            <a:ext cx="1905120" cy="457200"/>
          </a:xfrm>
          <a:prstGeom prst="rect">
            <a:avLst/>
          </a:prstGeom>
        </p:spPr>
        <p:txBody>
          <a:bodyPr lIns="90000" tIns="46800" rIns="90000" bIns="46800" anchor="b" anchorCtr="1">
            <a:noAutofit/>
          </a:bodyPr>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53E8945-D0CA-48E8-9786-E731A4664754}" type="slidenum">
              <a:rPr lang="pl-PL" sz="1400" b="0" strike="noStrike" spc="-1">
                <a:solidFill>
                  <a:srgbClr val="482400"/>
                </a:solidFill>
                <a:latin typeface="Arial"/>
              </a:rPr>
              <a:t>‹#›</a:t>
            </a:fld>
            <a:endParaRPr lang="en-US" sz="1400" b="0" strike="noStrike" spc="-1">
              <a:latin typeface="Times New Roman"/>
            </a:endParaRPr>
          </a:p>
        </p:txBody>
      </p:sp>
      <p:pic>
        <p:nvPicPr>
          <p:cNvPr id="5" name="Picture 7" descr="P:\!Themes\Expedition\EXPHORSA.GIF"/>
          <p:cNvPicPr/>
          <p:nvPr/>
        </p:nvPicPr>
        <p:blipFill>
          <a:blip r:embed="rId16"/>
          <a:stretch/>
        </p:blipFill>
        <p:spPr>
          <a:xfrm>
            <a:off x="1066680" y="1574640"/>
            <a:ext cx="7772400" cy="130320"/>
          </a:xfrm>
          <a:prstGeom prst="rect">
            <a:avLst/>
          </a:prstGeom>
          <a:ln w="0">
            <a:noFill/>
          </a:ln>
        </p:spPr>
      </p:pic>
      <p:sp>
        <p:nvSpPr>
          <p:cNvPr id="6" name="PlaceHolder 5"/>
          <p:cNvSpPr>
            <a:spLocks noGrp="1"/>
          </p:cNvSpPr>
          <p:nvPr>
            <p:ph type="body"/>
          </p:nvPr>
        </p:nvSpPr>
        <p:spPr>
          <a:xfrm>
            <a:off x="1061640" y="1766880"/>
            <a:ext cx="7769160" cy="4113360"/>
          </a:xfrm>
          <a:prstGeom prst="rect">
            <a:avLst/>
          </a:prstGeom>
        </p:spPr>
        <p:txBody>
          <a:bodyPr lIns="90000" tIns="46800" rIns="90000" bIns="46800">
            <a:normAutofit fontScale="97000"/>
          </a:bodyPr>
          <a:lstStyle/>
          <a:p>
            <a:pPr marL="342720" indent="-342720">
              <a:spcBef>
                <a:spcPts val="799"/>
              </a:spcBef>
              <a:buSzPct val="102964"/>
              <a:buBlip>
                <a:blip r:embed="rId17"/>
              </a:buBlip>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000000"/>
                </a:solidFill>
                <a:latin typeface="Times New Roman"/>
              </a:rPr>
              <a:t>Click to edit the outline text format</a:t>
            </a:r>
          </a:p>
          <a:p>
            <a:pPr marL="742680" lvl="1" indent="-285480">
              <a:spcBef>
                <a:spcPts val="799"/>
              </a:spcBef>
              <a:buSzPct val="100000"/>
              <a:buBlip>
                <a:blip r:embed="rId18"/>
              </a:buBlip>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000000"/>
                </a:solidFill>
                <a:latin typeface="Times New Roman"/>
              </a:rPr>
              <a:t>Second Outline Level</a:t>
            </a:r>
          </a:p>
          <a:p>
            <a:pPr marL="1143000" lvl="2" indent="-228600">
              <a:spcBef>
                <a:spcPts val="799"/>
              </a:spcBef>
              <a:buClr>
                <a:srgbClr val="000000"/>
              </a:buClr>
              <a:buFont typeface="Times New Roman"/>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000000"/>
                </a:solidFill>
                <a:latin typeface="Times New Roman"/>
              </a:rPr>
              <a:t>Third Outline Level</a:t>
            </a:r>
          </a:p>
          <a:p>
            <a:pPr marL="1600200" lvl="3" indent="-228600">
              <a:spcBef>
                <a:spcPts val="799"/>
              </a:spcBef>
              <a:buClr>
                <a:srgbClr val="482400"/>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000000"/>
                </a:solidFill>
                <a:latin typeface="Times New Roman"/>
              </a:rPr>
              <a:t>Fourth Outline Level</a:t>
            </a:r>
          </a:p>
          <a:p>
            <a:pPr marL="2057400" lvl="4" indent="-228600">
              <a:spcBef>
                <a:spcPts val="799"/>
              </a:spcBef>
              <a:buClr>
                <a:srgbClr val="482400"/>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000000"/>
                </a:solidFill>
                <a:latin typeface="Times New Roman"/>
              </a:rPr>
              <a:t>Fifth Outline Level</a:t>
            </a:r>
          </a:p>
          <a:p>
            <a:pPr marL="2057400" lvl="5" indent="-228600">
              <a:spcBef>
                <a:spcPts val="799"/>
              </a:spcBef>
              <a:buClr>
                <a:srgbClr val="000000"/>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000000"/>
                </a:solidFill>
                <a:latin typeface="Times New Roman"/>
              </a:rPr>
              <a:t>Sixth Outline Level</a:t>
            </a:r>
          </a:p>
          <a:p>
            <a:pPr marL="2057400" lvl="6" indent="-228600">
              <a:spcBef>
                <a:spcPts val="799"/>
              </a:spcBef>
              <a:buClr>
                <a:srgbClr val="000000"/>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000000"/>
                </a:solidFill>
                <a:latin typeface="Times New Roman"/>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tile/>
        </a:blipFill>
        <a:effectLst/>
      </p:bgPr>
    </p:bg>
    <p:spTree>
      <p:nvGrpSpPr>
        <p:cNvPr id="1" name=""/>
        <p:cNvGrpSpPr/>
        <p:nvPr/>
      </p:nvGrpSpPr>
      <p:grpSpPr>
        <a:xfrm>
          <a:off x="0" y="0"/>
          <a:ext cx="0" cy="0"/>
          <a:chOff x="0" y="0"/>
          <a:chExt cx="0" cy="0"/>
        </a:xfrm>
      </p:grpSpPr>
      <p:grpSp>
        <p:nvGrpSpPr>
          <p:cNvPr id="43" name="Group 7"/>
          <p:cNvGrpSpPr/>
          <p:nvPr/>
        </p:nvGrpSpPr>
        <p:grpSpPr>
          <a:xfrm>
            <a:off x="0" y="0"/>
            <a:ext cx="6362640" cy="6858000"/>
            <a:chOff x="0" y="0"/>
            <a:chExt cx="6362640" cy="6858000"/>
          </a:xfrm>
        </p:grpSpPr>
        <p:pic>
          <p:nvPicPr>
            <p:cNvPr id="44" name="Picture 8" descr="C:\My Documents\bits\Expbanna.png"/>
            <p:cNvPicPr/>
            <p:nvPr/>
          </p:nvPicPr>
          <p:blipFill>
            <a:blip r:embed="rId15"/>
            <a:stretch/>
          </p:blipFill>
          <p:spPr>
            <a:xfrm>
              <a:off x="0" y="0"/>
              <a:ext cx="685800" cy="6858000"/>
            </a:xfrm>
            <a:prstGeom prst="rect">
              <a:avLst/>
            </a:prstGeom>
            <a:ln w="0">
              <a:noFill/>
            </a:ln>
          </p:spPr>
        </p:pic>
        <p:pic>
          <p:nvPicPr>
            <p:cNvPr id="45" name="Picture 9" descr="D:\FRONTPAGE THEMES\EXPEDITN\EXPHORSA.PNG"/>
            <p:cNvPicPr/>
            <p:nvPr/>
          </p:nvPicPr>
          <p:blipFill>
            <a:blip r:embed="rId16"/>
            <a:stretch/>
          </p:blipFill>
          <p:spPr>
            <a:xfrm>
              <a:off x="3505320" y="5715000"/>
              <a:ext cx="2857320" cy="95400"/>
            </a:xfrm>
            <a:prstGeom prst="rect">
              <a:avLst/>
            </a:prstGeom>
            <a:ln w="0">
              <a:noFill/>
            </a:ln>
          </p:spPr>
        </p:pic>
      </p:grpSp>
      <p:pic>
        <p:nvPicPr>
          <p:cNvPr id="46" name="Picture 10" descr="P:\!Themes\Expedition\EXPHORSA.GIF"/>
          <p:cNvPicPr/>
          <p:nvPr/>
        </p:nvPicPr>
        <p:blipFill>
          <a:blip r:embed="rId17"/>
          <a:stretch/>
        </p:blipFill>
        <p:spPr>
          <a:xfrm>
            <a:off x="1981080" y="3657600"/>
            <a:ext cx="5715000" cy="95400"/>
          </a:xfrm>
          <a:prstGeom prst="rect">
            <a:avLst/>
          </a:prstGeom>
          <a:ln w="0">
            <a:noFill/>
          </a:ln>
        </p:spPr>
      </p:pic>
      <p:sp>
        <p:nvSpPr>
          <p:cNvPr id="47" name="PlaceHolder 1"/>
          <p:cNvSpPr>
            <a:spLocks noGrp="1"/>
          </p:cNvSpPr>
          <p:nvPr>
            <p:ph type="title"/>
          </p:nvPr>
        </p:nvSpPr>
        <p:spPr>
          <a:xfrm>
            <a:off x="1066680" y="380520"/>
            <a:ext cx="7772400" cy="1143000"/>
          </a:xfrm>
          <a:prstGeom prst="rect">
            <a:avLst/>
          </a:prstGeom>
        </p:spPr>
        <p:txBody>
          <a:bodyPr lIns="90000" tIns="46800" rIns="90000" bIns="46800" anchor="b">
            <a:noAutofit/>
          </a:bodyPr>
          <a:lstStyle/>
          <a:p>
            <a:r>
              <a:rPr lang="en-US" sz="4400" b="0" strike="noStrike" spc="-1">
                <a:solidFill>
                  <a:srgbClr val="482400"/>
                </a:solidFill>
                <a:latin typeface="Times New Roman"/>
              </a:rPr>
              <a:t>Click to edit the title text format</a:t>
            </a:r>
          </a:p>
        </p:txBody>
      </p:sp>
      <p:sp>
        <p:nvSpPr>
          <p:cNvPr id="48" name="PlaceHolder 2"/>
          <p:cNvSpPr>
            <a:spLocks noGrp="1"/>
          </p:cNvSpPr>
          <p:nvPr>
            <p:ph type="body"/>
          </p:nvPr>
        </p:nvSpPr>
        <p:spPr>
          <a:xfrm>
            <a:off x="1061640" y="1766880"/>
            <a:ext cx="7769160" cy="4113360"/>
          </a:xfrm>
          <a:prstGeom prst="rect">
            <a:avLst/>
          </a:prstGeom>
        </p:spPr>
        <p:txBody>
          <a:bodyPr lIns="90000" tIns="46800" rIns="90000" bIns="46800">
            <a:normAutofit fontScale="97000"/>
          </a:bodyPr>
          <a:lstStyle/>
          <a:p>
            <a:pPr marL="342720" indent="-342720">
              <a:spcBef>
                <a:spcPts val="799"/>
              </a:spcBef>
              <a:buSzPct val="102964"/>
              <a:buBlip>
                <a:blip r:embed="rId18"/>
              </a:buBlip>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000000"/>
                </a:solidFill>
                <a:latin typeface="Times New Roman"/>
              </a:rPr>
              <a:t>Click to edit the outline text format</a:t>
            </a:r>
          </a:p>
          <a:p>
            <a:pPr marL="742680" lvl="1" indent="-285480">
              <a:spcBef>
                <a:spcPts val="799"/>
              </a:spcBef>
              <a:buSzPct val="100000"/>
              <a:buBlip>
                <a:blip r:embed="rId19"/>
              </a:buBlip>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000000"/>
                </a:solidFill>
                <a:latin typeface="Times New Roman"/>
              </a:rPr>
              <a:t>Second Outline Level</a:t>
            </a:r>
          </a:p>
          <a:p>
            <a:pPr marL="1143000" lvl="2" indent="-228600">
              <a:spcBef>
                <a:spcPts val="799"/>
              </a:spcBef>
              <a:buClr>
                <a:srgbClr val="000000"/>
              </a:buClr>
              <a:buFont typeface="Times New Roman"/>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000000"/>
                </a:solidFill>
                <a:latin typeface="Times New Roman"/>
              </a:rPr>
              <a:t>Third Outline Level</a:t>
            </a:r>
          </a:p>
          <a:p>
            <a:pPr marL="1600200" lvl="3" indent="-228600">
              <a:spcBef>
                <a:spcPts val="799"/>
              </a:spcBef>
              <a:buClr>
                <a:srgbClr val="482400"/>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000000"/>
                </a:solidFill>
                <a:latin typeface="Times New Roman"/>
              </a:rPr>
              <a:t>Fourth Outline Level</a:t>
            </a:r>
          </a:p>
          <a:p>
            <a:pPr marL="2057400" lvl="4" indent="-228600">
              <a:spcBef>
                <a:spcPts val="799"/>
              </a:spcBef>
              <a:buClr>
                <a:srgbClr val="482400"/>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000000"/>
                </a:solidFill>
                <a:latin typeface="Times New Roman"/>
              </a:rPr>
              <a:t>Fifth Outline Level</a:t>
            </a:r>
          </a:p>
          <a:p>
            <a:pPr marL="2057400" lvl="5" indent="-228600">
              <a:spcBef>
                <a:spcPts val="799"/>
              </a:spcBef>
              <a:buClr>
                <a:srgbClr val="000000"/>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000000"/>
                </a:solidFill>
                <a:latin typeface="Times New Roman"/>
              </a:rPr>
              <a:t>Sixth Outline Level</a:t>
            </a:r>
          </a:p>
          <a:p>
            <a:pPr marL="2057400" lvl="6" indent="-228600">
              <a:spcBef>
                <a:spcPts val="799"/>
              </a:spcBef>
              <a:buClr>
                <a:srgbClr val="000000"/>
              </a:buClr>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000000"/>
                </a:solidFill>
                <a:latin typeface="Times New Roman"/>
              </a:rPr>
              <a:t>Seventh Outline Level</a:t>
            </a:r>
          </a:p>
        </p:txBody>
      </p:sp>
      <p:sp>
        <p:nvSpPr>
          <p:cNvPr id="49" name="PlaceHolder 3"/>
          <p:cNvSpPr>
            <a:spLocks noGrp="1"/>
          </p:cNvSpPr>
          <p:nvPr>
            <p:ph type="dt"/>
          </p:nvPr>
        </p:nvSpPr>
        <p:spPr>
          <a:xfrm>
            <a:off x="914400" y="6400800"/>
            <a:ext cx="1905120" cy="457200"/>
          </a:xfrm>
          <a:prstGeom prst="rect">
            <a:avLst/>
          </a:prstGeom>
        </p:spPr>
        <p:txBody>
          <a:bodyPr lIns="90000" tIns="46800" rIns="90000" bIns="46800" anchor="b">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imes New Roman"/>
            </a:endParaRPr>
          </a:p>
        </p:txBody>
      </p:sp>
      <p:sp>
        <p:nvSpPr>
          <p:cNvPr id="50" name="PlaceHolder 4"/>
          <p:cNvSpPr>
            <a:spLocks noGrp="1"/>
          </p:cNvSpPr>
          <p:nvPr>
            <p:ph type="ftr"/>
          </p:nvPr>
        </p:nvSpPr>
        <p:spPr>
          <a:xfrm>
            <a:off x="3504960" y="6400800"/>
            <a:ext cx="2895480" cy="457200"/>
          </a:xfrm>
          <a:prstGeom prst="rect">
            <a:avLst/>
          </a:prstGeom>
        </p:spPr>
        <p:txBody>
          <a:bodyPr lIns="90000" tIns="46800" rIns="90000" bIns="46800" anchor="b">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imes New Roman"/>
            </a:endParaRPr>
          </a:p>
        </p:txBody>
      </p:sp>
      <p:sp>
        <p:nvSpPr>
          <p:cNvPr id="51" name="PlaceHolder 5"/>
          <p:cNvSpPr>
            <a:spLocks noGrp="1"/>
          </p:cNvSpPr>
          <p:nvPr>
            <p:ph type="sldNum"/>
          </p:nvPr>
        </p:nvSpPr>
        <p:spPr>
          <a:xfrm>
            <a:off x="7010280" y="6400800"/>
            <a:ext cx="1905120" cy="457200"/>
          </a:xfrm>
          <a:prstGeom prst="rect">
            <a:avLst/>
          </a:prstGeom>
        </p:spPr>
        <p:txBody>
          <a:bodyPr lIns="90000" tIns="46800" rIns="90000" bIns="46800" anchor="b">
            <a:noAutofit/>
          </a:bodyPr>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D98CF7A-1C0D-495C-B1A4-00804BDF002F}" type="slidenum">
              <a:rPr lang="pl-PL" sz="1400" b="0" strike="noStrike" spc="-1">
                <a:solidFill>
                  <a:srgbClr val="482400"/>
                </a:solidFill>
                <a:latin typeface="Arial"/>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onlinedoctranslator.com/en/?utm_source=onlinedoctranslator&amp;utm_medium=ppt&amp;utm_campaign=attribution" TargetMode="External"/><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pole tekstowe 94"/>
          <p:cNvSpPr txBox="1"/>
          <p:nvPr/>
        </p:nvSpPr>
        <p:spPr>
          <a:xfrm>
            <a:off x="1763640" y="2514600"/>
            <a:ext cx="6400800" cy="914400"/>
          </a:xfrm>
          <a:prstGeom prst="rect">
            <a:avLst/>
          </a:prstGeom>
          <a:noFill/>
          <a:ln w="0">
            <a:noFill/>
          </a:ln>
        </p:spPr>
        <p:txBody>
          <a:bodyPr anchor="b">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0" u="sng" strike="noStrike" spc="-1">
                <a:solidFill>
                  <a:srgbClr val="482400"/>
                </a:solidFill>
                <a:uFillTx/>
                <a:latin typeface="Times New Roman"/>
              </a:rPr>
              <a:t>COLOR INTESTINE CANCER</a:t>
            </a:r>
            <a:endParaRPr lang="en-US" sz="4400" b="0" strike="noStrike" spc="-1">
              <a:solidFill>
                <a:srgbClr val="482400"/>
              </a:solidFill>
              <a:latin typeface="Times New Roman"/>
            </a:endParaRPr>
          </a:p>
        </p:txBody>
      </p:sp>
      <p:pic>
        <p:nvPicPr>
          <p:cNvPr id="96" name="Picture 5"/>
          <p:cNvPicPr/>
          <p:nvPr/>
        </p:nvPicPr>
        <p:blipFill>
          <a:blip r:embed="rId2"/>
          <a:stretch/>
        </p:blipFill>
        <p:spPr>
          <a:xfrm>
            <a:off x="6156360" y="476280"/>
            <a:ext cx="2433600" cy="1368360"/>
          </a:xfrm>
          <a:prstGeom prst="rect">
            <a:avLst/>
          </a:prstGeom>
          <a:ln w="0">
            <a:noFill/>
          </a:ln>
        </p:spPr>
      </p:pic>
      <p:sp>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Translated from Polish to English - </a:t>
            </a:r>
            <a:r>
              <a:rPr lang="en-US" sz="1000" u="sng" dirty="0">
                <a:solidFill>
                  <a:srgbClr val="0F2B46"/>
                </a:solidFill>
                <a:effectLst/>
                <a:latin typeface="Roboto" panose="02000000000000000000" pitchFamily="2" charset="0"/>
                <a:hlinkClick r:id="rId3"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pole tekstowe 196"/>
          <p:cNvSpPr txBox="1"/>
          <p:nvPr/>
        </p:nvSpPr>
        <p:spPr>
          <a:xfrm>
            <a:off x="837720" y="3276360"/>
            <a:ext cx="3808440" cy="3351240"/>
          </a:xfrm>
          <a:prstGeom prst="rect">
            <a:avLst/>
          </a:prstGeom>
          <a:noFill/>
          <a:ln w="0">
            <a:noFill/>
          </a:ln>
        </p:spPr>
        <p:txBody>
          <a:bodyPr>
            <a:normAutofit fontScale="91000"/>
          </a:bodyPr>
          <a:lstStyle/>
          <a:p>
            <a:pPr marL="342720" indent="-342720" algn="l" rtl="0">
              <a:lnSpc>
                <a:spcPct val="90000"/>
              </a:lnSpc>
              <a:spcBef>
                <a:spcPts val="598"/>
              </a:spcBef>
              <a:buSzPct val="137285"/>
              <a:buBlip>
                <a:blip r:embed="rId3"/>
              </a:buBlip>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Examination of a tissue fragment taken from a patient under a microscope</a:t>
            </a:r>
            <a:endParaRPr lang="en-US" sz="2400" b="0" strike="noStrike" spc="-1">
              <a:solidFill>
                <a:srgbClr val="000000"/>
              </a:solidFill>
              <a:latin typeface="Times New Roman"/>
            </a:endParaRPr>
          </a:p>
          <a:p>
            <a:pPr marL="342720" indent="-342720" algn="l" rtl="0">
              <a:lnSpc>
                <a:spcPct val="90000"/>
              </a:lnSpc>
              <a:spcBef>
                <a:spcPts val="598"/>
              </a:spcBef>
              <a:buSzPct val="137285"/>
              <a:buBlip>
                <a:blip r:embed="rId3"/>
              </a:buBlip>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85% of cases – adenocarcinoma</a:t>
            </a:r>
            <a:endParaRPr lang="en-US" sz="2400" b="0" strike="noStrike" spc="-1">
              <a:solidFill>
                <a:srgbClr val="000000"/>
              </a:solidFill>
              <a:latin typeface="Times New Roman"/>
            </a:endParaRPr>
          </a:p>
          <a:p>
            <a:pPr marL="342720" indent="-342720" algn="l" rtl="0">
              <a:lnSpc>
                <a:spcPct val="90000"/>
              </a:lnSpc>
              <a:spcBef>
                <a:spcPts val="598"/>
              </a:spcBef>
              <a:buSzPct val="137285"/>
              <a:buBlip>
                <a:blip r:embed="rId3"/>
              </a:buBlip>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It allows you to determine the type of tumor, its degree of malignancy and advancement.</a:t>
            </a:r>
            <a:endParaRPr lang="en-US" sz="2400" b="0" strike="noStrike" spc="-1">
              <a:solidFill>
                <a:srgbClr val="000000"/>
              </a:solidFill>
              <a:latin typeface="Times New Roman"/>
            </a:endParaRPr>
          </a:p>
          <a:p>
            <a:pPr marL="342720" indent="-342720" algn="l" rtl="0">
              <a:lnSpc>
                <a:spcPct val="90000"/>
              </a:lnSpc>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imes New Roman"/>
            </a:endParaRPr>
          </a:p>
        </p:txBody>
      </p:sp>
      <p:sp>
        <p:nvSpPr>
          <p:cNvPr id="198" name="AutoShape 4"/>
          <p:cNvSpPr/>
          <p:nvPr/>
        </p:nvSpPr>
        <p:spPr>
          <a:xfrm>
            <a:off x="1143000" y="1905120"/>
            <a:ext cx="3200400" cy="1066680"/>
          </a:xfrm>
          <a:prstGeom prst="flowChartProcess">
            <a:avLst/>
          </a:prstGeom>
          <a:solidFill>
            <a:srgbClr val="D69B80"/>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TEST</a:t>
            </a:r>
            <a:endParaRPr lang="en-US" sz="2400" b="0" strike="noStrike" spc="-1">
              <a:solidFill>
                <a:srgbClr val="000000"/>
              </a:solidFill>
              <a:latin typeface="Times New Roman"/>
            </a:endParaRPr>
          </a:p>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HISTOLOGICAL</a:t>
            </a:r>
            <a:endParaRPr lang="en-US" sz="2400" b="0" strike="noStrike" spc="-1">
              <a:solidFill>
                <a:srgbClr val="000000"/>
              </a:solidFill>
              <a:latin typeface="Times New Roman"/>
            </a:endParaRPr>
          </a:p>
        </p:txBody>
      </p:sp>
      <p:sp>
        <p:nvSpPr>
          <p:cNvPr id="199" name="pole tekstowe 198"/>
          <p:cNvSpPr txBox="1"/>
          <p:nvPr/>
        </p:nvSpPr>
        <p:spPr>
          <a:xfrm>
            <a:off x="1066680" y="380520"/>
            <a:ext cx="7772400" cy="1143000"/>
          </a:xfrm>
          <a:prstGeom prst="rect">
            <a:avLst/>
          </a:prstGeom>
          <a:noFill/>
          <a:ln w="0">
            <a:noFill/>
          </a:ln>
        </p:spPr>
        <p:txBody>
          <a:bodyPr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0" strike="noStrike" spc="-1">
                <a:solidFill>
                  <a:srgbClr val="482400"/>
                </a:solidFill>
                <a:latin typeface="Times New Roman"/>
              </a:rPr>
              <a:t> SUPPORTING RESEARCH </a:t>
            </a:r>
            <a:r>
              <a:rPr lang="pl-PL" sz="3000" b="0" strike="noStrike" spc="-1">
                <a:solidFill>
                  <a:srgbClr val="482400"/>
                </a:solidFill>
                <a:latin typeface="Times New Roman"/>
              </a:rPr>
              <a:t>Diagnosis</a:t>
            </a:r>
            <a:endParaRPr lang="en-US" sz="3000" b="0" strike="noStrike" spc="-1">
              <a:solidFill>
                <a:srgbClr val="482400"/>
              </a:solidFill>
              <a:latin typeface="Times New Roman"/>
            </a:endParaRPr>
          </a:p>
        </p:txBody>
      </p:sp>
      <p:pic>
        <p:nvPicPr>
          <p:cNvPr id="200" name="Picture 8" descr="C:\Documents and Settings\Anna\Dane aplikacji\Microsoft\Media Catalog\polip hiperplastyczny .jpg"/>
          <p:cNvPicPr/>
          <p:nvPr/>
        </p:nvPicPr>
        <p:blipFill>
          <a:blip r:embed="rId4"/>
          <a:srcRect b="9025"/>
          <a:stretch/>
        </p:blipFill>
        <p:spPr>
          <a:xfrm>
            <a:off x="4648320" y="3429000"/>
            <a:ext cx="4190760" cy="2590920"/>
          </a:xfrm>
          <a:prstGeom prst="rect">
            <a:avLst/>
          </a:prstGeom>
          <a:ln w="57240">
            <a:solidFill>
              <a:srgbClr val="000000"/>
            </a:solidFill>
            <a:miter/>
          </a:ln>
        </p:spPr>
      </p:pic>
      <p:sp>
        <p:nvSpPr>
          <p:cNvPr id="201" name="Text Box 15"/>
          <p:cNvSpPr/>
          <p:nvPr/>
        </p:nvSpPr>
        <p:spPr>
          <a:xfrm>
            <a:off x="7352280" y="6095880"/>
            <a:ext cx="1794600" cy="7671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Polyp</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hyperplastic</a:t>
            </a:r>
            <a:endParaRPr lang="en-US" sz="2000" b="0" strike="noStrike" spc="-1">
              <a:solidFill>
                <a:srgbClr val="000000"/>
              </a:solidFill>
              <a:latin typeface="Times New Roman"/>
            </a:endParaRPr>
          </a:p>
        </p:txBody>
      </p:sp>
      <p:sp>
        <p:nvSpPr>
          <p:cNvPr id="202" name="Text Box 16"/>
          <p:cNvSpPr/>
          <p:nvPr/>
        </p:nvSpPr>
        <p:spPr>
          <a:xfrm>
            <a:off x="4570200" y="6095880"/>
            <a:ext cx="1646640" cy="7671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Correct</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mucous membrane</a:t>
            </a:r>
            <a:endParaRPr lang="en-US" sz="2000" b="0" strike="noStrike" spc="-1">
              <a:solidFill>
                <a:srgbClr val="000000"/>
              </a:solidFill>
              <a:latin typeface="Times New Roman"/>
            </a:endParaRPr>
          </a:p>
        </p:txBody>
      </p:sp>
      <p:sp>
        <p:nvSpPr>
          <p:cNvPr id="203" name="Text Box 17"/>
          <p:cNvSpPr/>
          <p:nvPr/>
        </p:nvSpPr>
        <p:spPr>
          <a:xfrm>
            <a:off x="6095880" y="6248520"/>
            <a:ext cx="1828800" cy="3988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spcBef>
                <a:spcPts val="124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Adenoma</a:t>
            </a:r>
            <a:endParaRPr lang="en-US" sz="2000" b="0" strike="noStrike" spc="-1">
              <a:solidFill>
                <a:srgbClr val="000000"/>
              </a:solidFill>
              <a:latin typeface="Times New Roman"/>
            </a:endParaRPr>
          </a:p>
        </p:txBody>
      </p:sp>
      <p:pic>
        <p:nvPicPr>
          <p:cNvPr id="204" name="Picture 18" descr="C:\Documents and Settings\Anna\Dane aplikacji\Microsoft\Media Catalog\badanie-histopatologiczne-guza.jpg"/>
          <p:cNvPicPr/>
          <p:nvPr/>
        </p:nvPicPr>
        <p:blipFill>
          <a:blip r:embed="rId5"/>
          <a:stretch/>
        </p:blipFill>
        <p:spPr>
          <a:xfrm>
            <a:off x="5715000" y="1676520"/>
            <a:ext cx="2057400" cy="1971720"/>
          </a:xfrm>
          <a:prstGeom prst="rect">
            <a:avLst/>
          </a:prstGeom>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pole tekstowe 204"/>
          <p:cNvSpPr txBox="1"/>
          <p:nvPr/>
        </p:nvSpPr>
        <p:spPr>
          <a:xfrm>
            <a:off x="1066680" y="380520"/>
            <a:ext cx="7772400" cy="1143000"/>
          </a:xfrm>
          <a:prstGeom prst="rect">
            <a:avLst/>
          </a:prstGeom>
          <a:noFill/>
          <a:ln w="0">
            <a:noFill/>
          </a:ln>
        </p:spPr>
        <p:txBody>
          <a:bodyPr anchor="b">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0" strike="noStrike" spc="-1">
                <a:solidFill>
                  <a:srgbClr val="482400"/>
                </a:solidFill>
                <a:latin typeface="Times New Roman"/>
              </a:rPr>
              <a:t>STAGING OF RECTAL AND COLON CANCER</a:t>
            </a:r>
            <a:endParaRPr lang="en-US" sz="4400" b="0" strike="noStrike" spc="-1">
              <a:solidFill>
                <a:srgbClr val="482400"/>
              </a:solidFill>
              <a:latin typeface="Times New Roman"/>
            </a:endParaRPr>
          </a:p>
        </p:txBody>
      </p:sp>
      <p:graphicFrame>
        <p:nvGraphicFramePr>
          <p:cNvPr id="206" name="Tabela 205"/>
          <p:cNvGraphicFramePr/>
          <p:nvPr/>
        </p:nvGraphicFramePr>
        <p:xfrm>
          <a:off x="762120" y="1905120"/>
          <a:ext cx="8305560" cy="4614840"/>
        </p:xfrm>
        <a:graphic>
          <a:graphicData uri="http://schemas.openxmlformats.org/drawingml/2006/table">
            <a:tbl>
              <a:tblPr/>
              <a:tblGrid>
                <a:gridCol w="1371600">
                  <a:extLst>
                    <a:ext uri="{9D8B030D-6E8A-4147-A177-3AD203B41FA5}">
                      <a16:colId xmlns:a16="http://schemas.microsoft.com/office/drawing/2014/main" val="20000"/>
                    </a:ext>
                  </a:extLst>
                </a:gridCol>
                <a:gridCol w="190476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988560">
                <a:tc>
                  <a:txBody>
                    <a:bodyPr/>
                    <a:lstStyle/>
                    <a:p>
                      <a:pPr algn="ctr" rtl="0">
                        <a:spcBef>
                          <a:spcPts val="34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400" b="1" strike="noStrike" spc="-1">
                          <a:solidFill>
                            <a:srgbClr val="000000"/>
                          </a:solidFill>
                          <a:latin typeface="Times New Roman"/>
                        </a:rPr>
                        <a:t>DEGREE</a:t>
                      </a:r>
                      <a:endParaRPr lang="en-US" sz="1400" b="0" strike="noStrike" spc="-1">
                        <a:solidFill>
                          <a:srgbClr val="000000"/>
                        </a:solidFill>
                        <a:latin typeface="Times New Roman"/>
                      </a:endParaRPr>
                    </a:p>
                  </a:txBody>
                  <a:tcPr marL="90000" marR="90000">
                    <a:lnL w="13680">
                      <a:solidFill>
                        <a:srgbClr val="000000"/>
                      </a:solidFill>
                    </a:lnL>
                    <a:lnR w="5760">
                      <a:solidFill>
                        <a:srgbClr val="000000"/>
                      </a:solidFill>
                    </a:lnR>
                    <a:lnT w="5760">
                      <a:solidFill>
                        <a:srgbClr val="000000"/>
                      </a:solidFill>
                    </a:lnT>
                    <a:lnB w="5760">
                      <a:solidFill>
                        <a:srgbClr val="000000"/>
                      </a:solidFill>
                    </a:lnB>
                    <a:noFill/>
                  </a:tcPr>
                </a:tc>
                <a:tc>
                  <a:txBody>
                    <a:bodyPr/>
                    <a:lstStyle/>
                    <a:p>
                      <a:pPr algn="ctr" rtl="0">
                        <a:spcBef>
                          <a:spcPts val="34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400" b="1" strike="noStrike" spc="-1">
                          <a:solidFill>
                            <a:srgbClr val="000000"/>
                          </a:solidFill>
                          <a:latin typeface="Times New Roman"/>
                        </a:rPr>
                        <a:t>DUKES CLASSIFICATION/</a:t>
                      </a:r>
                      <a:endParaRPr lang="en-US" sz="1400" b="0" strike="noStrike" spc="-1">
                        <a:solidFill>
                          <a:srgbClr val="000000"/>
                        </a:solidFill>
                        <a:latin typeface="Times New Roman"/>
                      </a:endParaRPr>
                    </a:p>
                    <a:p>
                      <a:pPr algn="ctr" rtl="0">
                        <a:spcBef>
                          <a:spcPts val="34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400" b="1" strike="noStrike" spc="-1">
                          <a:solidFill>
                            <a:srgbClr val="000000"/>
                          </a:solidFill>
                          <a:latin typeface="Times New Roman"/>
                        </a:rPr>
                        <a:t>ASTLER and COLERA</a:t>
                      </a:r>
                      <a:endParaRPr lang="en-US" sz="1400" b="0" strike="noStrike" spc="-1">
                        <a:solidFill>
                          <a:srgbClr val="000000"/>
                        </a:solidFill>
                        <a:latin typeface="Times New Roman"/>
                      </a:endParaRPr>
                    </a:p>
                  </a:txBody>
                  <a:tcPr marL="90000" marR="90000">
                    <a:lnL w="5760">
                      <a:solidFill>
                        <a:srgbClr val="000000"/>
                      </a:solidFill>
                    </a:lnL>
                    <a:lnR w="5760">
                      <a:solidFill>
                        <a:srgbClr val="000000"/>
                      </a:solidFill>
                    </a:lnR>
                    <a:lnT w="13680">
                      <a:solidFill>
                        <a:srgbClr val="000000"/>
                      </a:solidFill>
                    </a:lnT>
                    <a:lnB w="5760">
                      <a:solidFill>
                        <a:srgbClr val="000000"/>
                      </a:solidFill>
                    </a:lnB>
                    <a:noFill/>
                  </a:tcPr>
                </a:tc>
                <a:tc>
                  <a:txBody>
                    <a:bodyPr/>
                    <a:lstStyle/>
                    <a:p>
                      <a:pPr algn="ctr" rtl="0">
                        <a:spcBef>
                          <a:spcPts val="34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400" b="1" strike="noStrike" spc="-1">
                          <a:solidFill>
                            <a:srgbClr val="000000"/>
                          </a:solidFill>
                          <a:latin typeface="Times New Roman"/>
                        </a:rPr>
                        <a:t>CLASSIFICATION</a:t>
                      </a:r>
                      <a:endParaRPr lang="en-US" sz="1400" b="0" strike="noStrike" spc="-1">
                        <a:solidFill>
                          <a:srgbClr val="000000"/>
                        </a:solidFill>
                        <a:latin typeface="Times New Roman"/>
                      </a:endParaRPr>
                    </a:p>
                    <a:p>
                      <a:pPr algn="ctr" rtl="0">
                        <a:spcBef>
                          <a:spcPts val="34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400" b="1" strike="noStrike" spc="-1">
                          <a:solidFill>
                            <a:srgbClr val="000000"/>
                          </a:solidFill>
                          <a:latin typeface="Times New Roman"/>
                        </a:rPr>
                        <a:t>TMN</a:t>
                      </a:r>
                      <a:endParaRPr lang="en-US" sz="1400" b="0" strike="noStrike" spc="-1">
                        <a:solidFill>
                          <a:srgbClr val="000000"/>
                        </a:solidFill>
                        <a:latin typeface="Times New Roman"/>
                      </a:endParaRPr>
                    </a:p>
                  </a:txBody>
                  <a:tcPr marL="90000" marR="90000">
                    <a:lnL w="5760">
                      <a:solidFill>
                        <a:srgbClr val="000000"/>
                      </a:solidFill>
                    </a:lnL>
                    <a:lnR w="5760">
                      <a:solidFill>
                        <a:srgbClr val="000000"/>
                      </a:solidFill>
                    </a:lnR>
                    <a:lnT w="13680">
                      <a:solidFill>
                        <a:srgbClr val="000000"/>
                      </a:solidFill>
                    </a:lnT>
                    <a:lnB w="5760">
                      <a:solidFill>
                        <a:srgbClr val="000000"/>
                      </a:solidFill>
                    </a:lnB>
                    <a:noFill/>
                  </a:tcPr>
                </a:tc>
                <a:tc>
                  <a:txBody>
                    <a:bodyPr/>
                    <a:lstStyle/>
                    <a:p>
                      <a:pPr algn="ctr" rtl="0">
                        <a:spcBef>
                          <a:spcPts val="34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400" b="1" strike="noStrike" spc="-1">
                          <a:solidFill>
                            <a:srgbClr val="000000"/>
                          </a:solidFill>
                          <a:latin typeface="Times New Roman"/>
                        </a:rPr>
                        <a:t>DESCRIPTION</a:t>
                      </a:r>
                      <a:endParaRPr lang="en-US" sz="1400" b="0" strike="noStrike" spc="-1">
                        <a:solidFill>
                          <a:srgbClr val="000000"/>
                        </a:solidFill>
                        <a:latin typeface="Times New Roman"/>
                      </a:endParaRPr>
                    </a:p>
                    <a:p>
                      <a:pPr algn="ctr" rtl="0">
                        <a:spcBef>
                          <a:spcPts val="34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b="0" strike="noStrike" spc="-1">
                        <a:solidFill>
                          <a:srgbClr val="000000"/>
                        </a:solidFill>
                        <a:latin typeface="Times New Roman"/>
                      </a:endParaRPr>
                    </a:p>
                  </a:txBody>
                  <a:tcPr marL="90000" marR="90000">
                    <a:lnL w="5760">
                      <a:solidFill>
                        <a:srgbClr val="000000"/>
                      </a:solidFill>
                    </a:lnL>
                    <a:lnR w="5760">
                      <a:solidFill>
                        <a:srgbClr val="000000"/>
                      </a:solidFill>
                    </a:lnR>
                    <a:lnT w="13680">
                      <a:solidFill>
                        <a:srgbClr val="000000"/>
                      </a:solidFill>
                    </a:lnT>
                    <a:lnB w="5760">
                      <a:solidFill>
                        <a:srgbClr val="000000"/>
                      </a:solidFill>
                    </a:lnB>
                    <a:noFill/>
                  </a:tcPr>
                </a:tc>
                <a:tc>
                  <a:txBody>
                    <a:bodyPr/>
                    <a:lstStyle/>
                    <a:p>
                      <a:pPr algn="ctr" rtl="0">
                        <a:spcBef>
                          <a:spcPts val="34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400" b="1" strike="noStrike" spc="-1">
                          <a:solidFill>
                            <a:srgbClr val="000000"/>
                          </a:solidFill>
                          <a:latin typeface="Times New Roman"/>
                        </a:rPr>
                        <a:t>5-YEAR SURVIVAL AFTER SURGERY</a:t>
                      </a:r>
                      <a:endParaRPr lang="en-US" sz="1400" b="0" strike="noStrike" spc="-1">
                        <a:solidFill>
                          <a:srgbClr val="000000"/>
                        </a:solidFill>
                        <a:latin typeface="Times New Roman"/>
                      </a:endParaRPr>
                    </a:p>
                  </a:txBody>
                  <a:tcPr marL="90000" marR="90000">
                    <a:lnL w="5760">
                      <a:solidFill>
                        <a:srgbClr val="000000"/>
                      </a:solidFill>
                    </a:lnL>
                    <a:lnR w="13680">
                      <a:solidFill>
                        <a:srgbClr val="000000"/>
                      </a:solidFill>
                    </a:lnR>
                    <a:lnT w="13680">
                      <a:solidFill>
                        <a:srgbClr val="000000"/>
                      </a:solidFill>
                    </a:lnT>
                    <a:lnB w="5760">
                      <a:solidFill>
                        <a:srgbClr val="000000"/>
                      </a:solidFill>
                    </a:lnB>
                    <a:noFill/>
                  </a:tcPr>
                </a:tc>
                <a:extLst>
                  <a:ext uri="{0D108BD9-81ED-4DB2-BD59-A6C34878D82A}">
                    <a16:rowId xmlns:a16="http://schemas.microsoft.com/office/drawing/2014/main" val="10000"/>
                  </a:ext>
                </a:extLst>
              </a:tr>
              <a:tr h="676080">
                <a:tc>
                  <a:txBody>
                    <a:bodyPr/>
                    <a:lstStyle/>
                    <a:p>
                      <a:pPr algn="ctr" rtl="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600" b="0" strike="noStrike" spc="-1">
                          <a:solidFill>
                            <a:srgbClr val="000000"/>
                          </a:solidFill>
                          <a:latin typeface="Times New Roman"/>
                        </a:rPr>
                        <a:t>0</a:t>
                      </a:r>
                      <a:endParaRPr lang="en-US" sz="1600" b="0" strike="noStrike" spc="-1">
                        <a:solidFill>
                          <a:srgbClr val="000000"/>
                        </a:solidFill>
                        <a:latin typeface="Times New Roman"/>
                      </a:endParaRPr>
                    </a:p>
                  </a:txBody>
                  <a:tcPr marL="90000" marR="90000">
                    <a:lnL w="13680">
                      <a:solidFill>
                        <a:srgbClr val="000000"/>
                      </a:solidFill>
                    </a:lnL>
                    <a:lnR w="5760">
                      <a:solidFill>
                        <a:srgbClr val="000000"/>
                      </a:solidFill>
                    </a:lnR>
                    <a:lnT w="5760">
                      <a:solidFill>
                        <a:srgbClr val="000000"/>
                      </a:solidFill>
                    </a:lnT>
                    <a:lnB w="5760">
                      <a:solidFill>
                        <a:srgbClr val="000000"/>
                      </a:solidFill>
                    </a:lnB>
                    <a:noFill/>
                  </a:tcPr>
                </a:tc>
                <a:tc>
                  <a:txBody>
                    <a:bodyPr/>
                    <a:lstStyle/>
                    <a:p>
                      <a:pPr algn="ctr" rtl="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600" b="0" strike="noStrike" spc="-1">
                          <a:solidFill>
                            <a:srgbClr val="000000"/>
                          </a:solidFill>
                          <a:latin typeface="Times New Roman"/>
                        </a:rPr>
                        <a:t>-</a:t>
                      </a:r>
                      <a:endParaRPr lang="en-US" sz="1600" b="0" strike="noStrike" spc="-1">
                        <a:solidFill>
                          <a:srgbClr val="000000"/>
                        </a:solidFill>
                        <a:latin typeface="Times New Roman"/>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a:lstStyle/>
                    <a:p>
                      <a:pPr algn="ctr" rtl="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600" b="0" strike="noStrike" spc="-1">
                          <a:solidFill>
                            <a:srgbClr val="000000"/>
                          </a:solidFill>
                          <a:latin typeface="Times New Roman"/>
                        </a:rPr>
                        <a:t>Tis NO, MO</a:t>
                      </a:r>
                      <a:endParaRPr lang="en-US" sz="1600" b="0" strike="noStrike" spc="-1">
                        <a:solidFill>
                          <a:srgbClr val="000000"/>
                        </a:solidFill>
                        <a:latin typeface="Times New Roman"/>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a:lstStyle/>
                    <a:p>
                      <a:pPr algn="ctr" rtl="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600" b="1" strike="noStrike" spc="-1">
                          <a:solidFill>
                            <a:srgbClr val="000000"/>
                          </a:solidFill>
                          <a:latin typeface="Times New Roman"/>
                        </a:rPr>
                        <a:t>Cancer limited to the mucosa</a:t>
                      </a:r>
                      <a:endParaRPr lang="en-US" sz="1600" b="0" strike="noStrike" spc="-1">
                        <a:solidFill>
                          <a:srgbClr val="000000"/>
                        </a:solidFill>
                        <a:latin typeface="Times New Roman"/>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a:lstStyle/>
                    <a:p>
                      <a:pPr algn="ctr" rtl="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600" b="1" strike="noStrike" spc="-1">
                          <a:solidFill>
                            <a:srgbClr val="000000"/>
                          </a:solidFill>
                          <a:latin typeface="Times New Roman"/>
                        </a:rPr>
                        <a:t>100%</a:t>
                      </a:r>
                      <a:endParaRPr lang="en-US" sz="1600" b="0" strike="noStrike" spc="-1">
                        <a:solidFill>
                          <a:srgbClr val="000000"/>
                        </a:solidFill>
                        <a:latin typeface="Times New Roman"/>
                      </a:endParaRPr>
                    </a:p>
                  </a:txBody>
                  <a:tcPr marL="90000" marR="90000">
                    <a:lnL w="5760">
                      <a:solidFill>
                        <a:srgbClr val="000000"/>
                      </a:solidFill>
                    </a:lnL>
                    <a:lnR w="13680">
                      <a:solidFill>
                        <a:srgbClr val="000000"/>
                      </a:solidFill>
                    </a:lnR>
                    <a:lnT w="5760">
                      <a:solidFill>
                        <a:srgbClr val="000000"/>
                      </a:solidFill>
                    </a:lnT>
                    <a:lnB w="5760">
                      <a:solidFill>
                        <a:srgbClr val="000000"/>
                      </a:solidFill>
                    </a:lnB>
                    <a:noFill/>
                  </a:tcPr>
                </a:tc>
                <a:extLst>
                  <a:ext uri="{0D108BD9-81ED-4DB2-BD59-A6C34878D82A}">
                    <a16:rowId xmlns:a16="http://schemas.microsoft.com/office/drawing/2014/main" val="10001"/>
                  </a:ext>
                </a:extLst>
              </a:tr>
              <a:tr h="872640">
                <a:tc>
                  <a:txBody>
                    <a:bodyPr/>
                    <a:lstStyle/>
                    <a:p>
                      <a:pPr algn="ctr" rtl="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600" b="0" strike="noStrike" spc="-1">
                          <a:solidFill>
                            <a:srgbClr val="000000"/>
                          </a:solidFill>
                          <a:latin typeface="Times New Roman"/>
                        </a:rPr>
                        <a:t>AND</a:t>
                      </a:r>
                      <a:endParaRPr lang="en-US" sz="1600" b="0" strike="noStrike" spc="-1">
                        <a:solidFill>
                          <a:srgbClr val="000000"/>
                        </a:solidFill>
                        <a:latin typeface="Times New Roman"/>
                      </a:endParaRPr>
                    </a:p>
                  </a:txBody>
                  <a:tcPr marL="90000" marR="90000">
                    <a:lnL w="13680">
                      <a:solidFill>
                        <a:srgbClr val="000000"/>
                      </a:solidFill>
                    </a:lnL>
                    <a:lnR w="5760">
                      <a:solidFill>
                        <a:srgbClr val="000000"/>
                      </a:solidFill>
                    </a:lnR>
                    <a:lnT w="5760">
                      <a:solidFill>
                        <a:srgbClr val="000000"/>
                      </a:solidFill>
                    </a:lnT>
                    <a:lnB w="5760">
                      <a:solidFill>
                        <a:srgbClr val="000000"/>
                      </a:solidFill>
                    </a:lnB>
                    <a:noFill/>
                  </a:tcPr>
                </a:tc>
                <a:tc>
                  <a:txBody>
                    <a:bodyPr/>
                    <a:lstStyle/>
                    <a:p>
                      <a:pPr algn="ctr" rtl="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600" b="0" strike="noStrike" spc="-1">
                          <a:solidFill>
                            <a:srgbClr val="000000"/>
                          </a:solidFill>
                          <a:latin typeface="Times New Roman"/>
                        </a:rPr>
                        <a:t>A/A and B1</a:t>
                      </a:r>
                      <a:endParaRPr lang="en-US" sz="1600" b="0" strike="noStrike" spc="-1">
                        <a:solidFill>
                          <a:srgbClr val="000000"/>
                        </a:solidFill>
                        <a:latin typeface="Times New Roman"/>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a:lstStyle/>
                    <a:p>
                      <a:pPr algn="ctr" rtl="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600" b="0" strike="noStrike" spc="-1">
                          <a:solidFill>
                            <a:srgbClr val="000000"/>
                          </a:solidFill>
                          <a:latin typeface="Times New Roman"/>
                        </a:rPr>
                        <a:t>T1-T2 NO, MO</a:t>
                      </a:r>
                      <a:endParaRPr lang="en-US" sz="1600" b="0" strike="noStrike" spc="-1">
                        <a:solidFill>
                          <a:srgbClr val="000000"/>
                        </a:solidFill>
                        <a:latin typeface="Times New Roman"/>
                      </a:endParaRPr>
                    </a:p>
                    <a:p>
                      <a:pPr algn="ctr" rtl="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b="0" strike="noStrike" spc="-1">
                        <a:solidFill>
                          <a:srgbClr val="000000"/>
                        </a:solidFill>
                        <a:latin typeface="Times New Roman"/>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a:lstStyle/>
                    <a:p>
                      <a:pPr algn="ctr" rtl="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600" b="1" strike="noStrike" spc="-1">
                          <a:solidFill>
                            <a:srgbClr val="000000"/>
                          </a:solidFill>
                          <a:latin typeface="Times New Roman"/>
                        </a:rPr>
                        <a:t>Tumor not extending</a:t>
                      </a:r>
                      <a:endParaRPr lang="en-US" sz="1600" b="0" strike="noStrike" spc="-1">
                        <a:solidFill>
                          <a:srgbClr val="000000"/>
                        </a:solidFill>
                        <a:latin typeface="Times New Roman"/>
                      </a:endParaRPr>
                    </a:p>
                    <a:p>
                      <a:pPr algn="ctr" rtl="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600" b="1" strike="noStrike" spc="-1">
                          <a:solidFill>
                            <a:srgbClr val="000000"/>
                          </a:solidFill>
                          <a:latin typeface="Times New Roman"/>
                        </a:rPr>
                        <a:t>muscle membrane</a:t>
                      </a:r>
                      <a:endParaRPr lang="en-US" sz="1600" b="0" strike="noStrike" spc="-1">
                        <a:solidFill>
                          <a:srgbClr val="000000"/>
                        </a:solidFill>
                        <a:latin typeface="Times New Roman"/>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a:lstStyle/>
                    <a:p>
                      <a:pPr algn="ctr" rtl="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600" b="1" strike="noStrike" spc="-1">
                          <a:solidFill>
                            <a:srgbClr val="000000"/>
                          </a:solidFill>
                          <a:latin typeface="Times New Roman"/>
                        </a:rPr>
                        <a:t>85-100%</a:t>
                      </a:r>
                      <a:endParaRPr lang="en-US" sz="1600" b="0" strike="noStrike" spc="-1">
                        <a:solidFill>
                          <a:srgbClr val="000000"/>
                        </a:solidFill>
                        <a:latin typeface="Times New Roman"/>
                      </a:endParaRPr>
                    </a:p>
                  </a:txBody>
                  <a:tcPr marL="90000" marR="90000">
                    <a:lnL w="5760">
                      <a:solidFill>
                        <a:srgbClr val="000000"/>
                      </a:solidFill>
                    </a:lnL>
                    <a:lnR w="13680">
                      <a:solidFill>
                        <a:srgbClr val="000000"/>
                      </a:solidFill>
                    </a:lnR>
                    <a:lnT w="5760">
                      <a:solidFill>
                        <a:srgbClr val="000000"/>
                      </a:solidFill>
                    </a:lnT>
                    <a:lnB w="5760">
                      <a:solidFill>
                        <a:srgbClr val="000000"/>
                      </a:solidFill>
                    </a:lnB>
                    <a:noFill/>
                  </a:tcPr>
                </a:tc>
                <a:extLst>
                  <a:ext uri="{0D108BD9-81ED-4DB2-BD59-A6C34878D82A}">
                    <a16:rowId xmlns:a16="http://schemas.microsoft.com/office/drawing/2014/main" val="10002"/>
                  </a:ext>
                </a:extLst>
              </a:tr>
              <a:tr h="822240">
                <a:tc>
                  <a:txBody>
                    <a:bodyPr/>
                    <a:lstStyle/>
                    <a:p>
                      <a:pPr algn="ctr" rtl="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600" b="0" strike="noStrike" spc="-1">
                          <a:solidFill>
                            <a:srgbClr val="000000"/>
                          </a:solidFill>
                          <a:latin typeface="Times New Roman"/>
                        </a:rPr>
                        <a:t>II</a:t>
                      </a:r>
                      <a:endParaRPr lang="en-US" sz="1600" b="0" strike="noStrike" spc="-1">
                        <a:solidFill>
                          <a:srgbClr val="000000"/>
                        </a:solidFill>
                        <a:latin typeface="Times New Roman"/>
                      </a:endParaRPr>
                    </a:p>
                  </a:txBody>
                  <a:tcPr marL="90000" marR="90000">
                    <a:lnL w="13680">
                      <a:solidFill>
                        <a:srgbClr val="000000"/>
                      </a:solidFill>
                    </a:lnL>
                    <a:lnR w="5760">
                      <a:solidFill>
                        <a:srgbClr val="000000"/>
                      </a:solidFill>
                    </a:lnR>
                    <a:lnT w="5760">
                      <a:solidFill>
                        <a:srgbClr val="000000"/>
                      </a:solidFill>
                    </a:lnT>
                    <a:lnB w="5760">
                      <a:solidFill>
                        <a:srgbClr val="000000"/>
                      </a:solidFill>
                    </a:lnB>
                    <a:noFill/>
                  </a:tcPr>
                </a:tc>
                <a:tc>
                  <a:txBody>
                    <a:bodyPr/>
                    <a:lstStyle/>
                    <a:p>
                      <a:pPr algn="ctr" rtl="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600" b="0" strike="noStrike" spc="-1">
                          <a:solidFill>
                            <a:srgbClr val="000000"/>
                          </a:solidFill>
                          <a:latin typeface="Times New Roman"/>
                        </a:rPr>
                        <a:t>B/B2 and B3</a:t>
                      </a:r>
                      <a:endParaRPr lang="en-US" sz="1600" b="0" strike="noStrike" spc="-1">
                        <a:solidFill>
                          <a:srgbClr val="000000"/>
                        </a:solidFill>
                        <a:latin typeface="Times New Roman"/>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a:lstStyle/>
                    <a:p>
                      <a:pPr algn="ctr" rtl="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600" b="0" strike="noStrike" spc="-1">
                          <a:solidFill>
                            <a:srgbClr val="000000"/>
                          </a:solidFill>
                          <a:latin typeface="Times New Roman"/>
                        </a:rPr>
                        <a:t>T3-T4, NO, MO</a:t>
                      </a:r>
                      <a:endParaRPr lang="en-US" sz="1600" b="0" strike="noStrike" spc="-1">
                        <a:solidFill>
                          <a:srgbClr val="000000"/>
                        </a:solidFill>
                        <a:latin typeface="Times New Roman"/>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a:lstStyle/>
                    <a:p>
                      <a:pPr algn="ctr" rtl="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600" b="1" strike="noStrike" spc="-1">
                          <a:solidFill>
                            <a:srgbClr val="000000"/>
                          </a:solidFill>
                          <a:latin typeface="Times New Roman"/>
                        </a:rPr>
                        <a:t>A tumor extending beyond the intestinal wall</a:t>
                      </a:r>
                      <a:endParaRPr lang="en-US" sz="1600" b="0" strike="noStrike" spc="-1">
                        <a:solidFill>
                          <a:srgbClr val="000000"/>
                        </a:solidFill>
                        <a:latin typeface="Times New Roman"/>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a:lstStyle/>
                    <a:p>
                      <a:pPr algn="ctr" rtl="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600" b="1" strike="noStrike" spc="-1">
                          <a:solidFill>
                            <a:srgbClr val="000000"/>
                          </a:solidFill>
                          <a:latin typeface="Times New Roman"/>
                        </a:rPr>
                        <a:t>50-80%</a:t>
                      </a:r>
                      <a:endParaRPr lang="en-US" sz="1600" b="0" strike="noStrike" spc="-1">
                        <a:solidFill>
                          <a:srgbClr val="000000"/>
                        </a:solidFill>
                        <a:latin typeface="Times New Roman"/>
                      </a:endParaRPr>
                    </a:p>
                  </a:txBody>
                  <a:tcPr marL="90000" marR="90000">
                    <a:lnL w="5760">
                      <a:solidFill>
                        <a:srgbClr val="000000"/>
                      </a:solidFill>
                    </a:lnL>
                    <a:lnR w="13680">
                      <a:solidFill>
                        <a:srgbClr val="000000"/>
                      </a:solidFill>
                    </a:lnR>
                    <a:lnT w="5760">
                      <a:solidFill>
                        <a:srgbClr val="000000"/>
                      </a:solidFill>
                    </a:lnT>
                    <a:lnB w="5760">
                      <a:solidFill>
                        <a:srgbClr val="000000"/>
                      </a:solidFill>
                    </a:lnB>
                    <a:noFill/>
                  </a:tcPr>
                </a:tc>
                <a:extLst>
                  <a:ext uri="{0D108BD9-81ED-4DB2-BD59-A6C34878D82A}">
                    <a16:rowId xmlns:a16="http://schemas.microsoft.com/office/drawing/2014/main" val="10003"/>
                  </a:ext>
                </a:extLst>
              </a:tr>
              <a:tr h="579600">
                <a:tc>
                  <a:txBody>
                    <a:bodyPr/>
                    <a:lstStyle/>
                    <a:p>
                      <a:pPr algn="ctr" rtl="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600" b="0" strike="noStrike" spc="-1">
                          <a:solidFill>
                            <a:srgbClr val="000000"/>
                          </a:solidFill>
                          <a:latin typeface="Times New Roman"/>
                        </a:rPr>
                        <a:t>III</a:t>
                      </a:r>
                      <a:endParaRPr lang="en-US" sz="1600" b="0" strike="noStrike" spc="-1">
                        <a:solidFill>
                          <a:srgbClr val="000000"/>
                        </a:solidFill>
                        <a:latin typeface="Times New Roman"/>
                      </a:endParaRPr>
                    </a:p>
                  </a:txBody>
                  <a:tcPr marL="90000" marR="90000">
                    <a:lnL w="13680">
                      <a:solidFill>
                        <a:srgbClr val="000000"/>
                      </a:solidFill>
                    </a:lnL>
                    <a:lnR w="5760">
                      <a:solidFill>
                        <a:srgbClr val="000000"/>
                      </a:solidFill>
                    </a:lnR>
                    <a:lnT w="5760">
                      <a:solidFill>
                        <a:srgbClr val="000000"/>
                      </a:solidFill>
                    </a:lnT>
                    <a:lnB w="5760">
                      <a:solidFill>
                        <a:srgbClr val="000000"/>
                      </a:solidFill>
                    </a:lnB>
                    <a:noFill/>
                  </a:tcPr>
                </a:tc>
                <a:tc>
                  <a:txBody>
                    <a:bodyPr/>
                    <a:lstStyle/>
                    <a:p>
                      <a:pPr algn="ctr" rtl="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600" b="0" strike="noStrike" spc="-1">
                          <a:solidFill>
                            <a:srgbClr val="000000"/>
                          </a:solidFill>
                          <a:latin typeface="Times New Roman"/>
                        </a:rPr>
                        <a:t>C/C1 C2 C3</a:t>
                      </a:r>
                      <a:endParaRPr lang="en-US" sz="1600" b="0" strike="noStrike" spc="-1">
                        <a:solidFill>
                          <a:srgbClr val="000000"/>
                        </a:solidFill>
                        <a:latin typeface="Times New Roman"/>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a:lstStyle/>
                    <a:p>
                      <a:pPr algn="ctr" rtl="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600" b="0" strike="noStrike" spc="-1">
                          <a:solidFill>
                            <a:srgbClr val="000000"/>
                          </a:solidFill>
                          <a:latin typeface="Times New Roman"/>
                        </a:rPr>
                        <a:t>T1-T4,N1-N2, MO</a:t>
                      </a:r>
                      <a:endParaRPr lang="en-US" sz="1600" b="0" strike="noStrike" spc="-1">
                        <a:solidFill>
                          <a:srgbClr val="000000"/>
                        </a:solidFill>
                        <a:latin typeface="Times New Roman"/>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a:lstStyle/>
                    <a:p>
                      <a:pPr algn="ctr" rtl="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600" b="1" strike="noStrike" spc="-1">
                          <a:solidFill>
                            <a:srgbClr val="000000"/>
                          </a:solidFill>
                          <a:latin typeface="Times New Roman"/>
                        </a:rPr>
                        <a:t>Metastases in lymph nodes</a:t>
                      </a:r>
                      <a:endParaRPr lang="en-US" sz="1600" b="0" strike="noStrike" spc="-1">
                        <a:solidFill>
                          <a:srgbClr val="000000"/>
                        </a:solidFill>
                        <a:latin typeface="Times New Roman"/>
                      </a:endParaRPr>
                    </a:p>
                  </a:txBody>
                  <a:tcPr marL="90000" marR="90000">
                    <a:lnL w="5760">
                      <a:solidFill>
                        <a:srgbClr val="000000"/>
                      </a:solidFill>
                    </a:lnL>
                    <a:lnR w="5760">
                      <a:solidFill>
                        <a:srgbClr val="000000"/>
                      </a:solidFill>
                    </a:lnR>
                    <a:lnT w="5760">
                      <a:solidFill>
                        <a:srgbClr val="000000"/>
                      </a:solidFill>
                    </a:lnT>
                    <a:lnB w="5760">
                      <a:solidFill>
                        <a:srgbClr val="000000"/>
                      </a:solidFill>
                    </a:lnB>
                    <a:noFill/>
                  </a:tcPr>
                </a:tc>
                <a:tc>
                  <a:txBody>
                    <a:bodyPr/>
                    <a:lstStyle/>
                    <a:p>
                      <a:pPr algn="ctr" rtl="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600" b="1" strike="noStrike" spc="-1">
                          <a:solidFill>
                            <a:srgbClr val="000000"/>
                          </a:solidFill>
                          <a:latin typeface="Times New Roman"/>
                        </a:rPr>
                        <a:t>30-60%</a:t>
                      </a:r>
                      <a:endParaRPr lang="en-US" sz="1600" b="0" strike="noStrike" spc="-1">
                        <a:solidFill>
                          <a:srgbClr val="000000"/>
                        </a:solidFill>
                        <a:latin typeface="Times New Roman"/>
                      </a:endParaRPr>
                    </a:p>
                  </a:txBody>
                  <a:tcPr marL="90000" marR="90000">
                    <a:lnL w="5760">
                      <a:solidFill>
                        <a:srgbClr val="000000"/>
                      </a:solidFill>
                    </a:lnL>
                    <a:lnR w="13680">
                      <a:solidFill>
                        <a:srgbClr val="000000"/>
                      </a:solidFill>
                    </a:lnR>
                    <a:lnT w="5760">
                      <a:solidFill>
                        <a:srgbClr val="000000"/>
                      </a:solidFill>
                    </a:lnT>
                    <a:lnB w="5760">
                      <a:solidFill>
                        <a:srgbClr val="000000"/>
                      </a:solidFill>
                    </a:lnB>
                    <a:noFill/>
                  </a:tcPr>
                </a:tc>
                <a:extLst>
                  <a:ext uri="{0D108BD9-81ED-4DB2-BD59-A6C34878D82A}">
                    <a16:rowId xmlns:a16="http://schemas.microsoft.com/office/drawing/2014/main" val="10004"/>
                  </a:ext>
                </a:extLst>
              </a:tr>
              <a:tr h="677880">
                <a:tc>
                  <a:txBody>
                    <a:bodyPr/>
                    <a:lstStyle/>
                    <a:p>
                      <a:pPr algn="ctr" rtl="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600" b="0" strike="noStrike" spc="-1">
                          <a:solidFill>
                            <a:srgbClr val="000000"/>
                          </a:solidFill>
                          <a:latin typeface="Times New Roman"/>
                        </a:rPr>
                        <a:t>IV</a:t>
                      </a:r>
                      <a:endParaRPr lang="en-US" sz="1600" b="0" strike="noStrike" spc="-1">
                        <a:solidFill>
                          <a:srgbClr val="000000"/>
                        </a:solidFill>
                        <a:latin typeface="Times New Roman"/>
                      </a:endParaRPr>
                    </a:p>
                  </a:txBody>
                  <a:tcPr marL="90000" marR="90000">
                    <a:lnL w="13680">
                      <a:solidFill>
                        <a:srgbClr val="000000"/>
                      </a:solidFill>
                    </a:lnL>
                    <a:lnR w="5760">
                      <a:solidFill>
                        <a:srgbClr val="000000"/>
                      </a:solidFill>
                    </a:lnR>
                    <a:lnT w="5760">
                      <a:solidFill>
                        <a:srgbClr val="000000"/>
                      </a:solidFill>
                    </a:lnT>
                    <a:lnB w="13680">
                      <a:solidFill>
                        <a:srgbClr val="000000"/>
                      </a:solidFill>
                    </a:lnB>
                    <a:noFill/>
                  </a:tcPr>
                </a:tc>
                <a:tc>
                  <a:txBody>
                    <a:bodyPr/>
                    <a:lstStyle/>
                    <a:p>
                      <a:pPr algn="ctr" rtl="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600" b="0" strike="noStrike" spc="-1">
                          <a:solidFill>
                            <a:srgbClr val="000000"/>
                          </a:solidFill>
                          <a:latin typeface="Times New Roman"/>
                        </a:rPr>
                        <a:t>D</a:t>
                      </a:r>
                      <a:endParaRPr lang="en-US" sz="1600" b="0" strike="noStrike" spc="-1">
                        <a:solidFill>
                          <a:srgbClr val="000000"/>
                        </a:solidFill>
                        <a:latin typeface="Times New Roman"/>
                      </a:endParaRPr>
                    </a:p>
                  </a:txBody>
                  <a:tcPr marL="90000" marR="90000">
                    <a:lnL w="5760">
                      <a:solidFill>
                        <a:srgbClr val="000000"/>
                      </a:solidFill>
                    </a:lnL>
                    <a:lnR w="5760">
                      <a:solidFill>
                        <a:srgbClr val="000000"/>
                      </a:solidFill>
                    </a:lnR>
                    <a:lnT w="5760">
                      <a:solidFill>
                        <a:srgbClr val="000000"/>
                      </a:solidFill>
                    </a:lnT>
                    <a:lnB w="13680">
                      <a:solidFill>
                        <a:srgbClr val="000000"/>
                      </a:solidFill>
                    </a:lnB>
                    <a:noFill/>
                  </a:tcPr>
                </a:tc>
                <a:tc>
                  <a:txBody>
                    <a:bodyPr/>
                    <a:lstStyle/>
                    <a:p>
                      <a:pPr algn="ctr" rtl="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600" b="0" strike="noStrike" spc="-1">
                          <a:solidFill>
                            <a:srgbClr val="000000"/>
                          </a:solidFill>
                          <a:latin typeface="Times New Roman"/>
                        </a:rPr>
                        <a:t>T1-T4,NO-N2,M1</a:t>
                      </a:r>
                      <a:endParaRPr lang="en-US" sz="1600" b="0" strike="noStrike" spc="-1">
                        <a:solidFill>
                          <a:srgbClr val="000000"/>
                        </a:solidFill>
                        <a:latin typeface="Times New Roman"/>
                      </a:endParaRPr>
                    </a:p>
                  </a:txBody>
                  <a:tcPr marL="90000" marR="90000">
                    <a:lnL w="5760">
                      <a:solidFill>
                        <a:srgbClr val="000000"/>
                      </a:solidFill>
                    </a:lnL>
                    <a:lnR w="5760">
                      <a:solidFill>
                        <a:srgbClr val="000000"/>
                      </a:solidFill>
                    </a:lnR>
                    <a:lnT w="5760">
                      <a:solidFill>
                        <a:srgbClr val="000000"/>
                      </a:solidFill>
                    </a:lnT>
                    <a:lnB w="13680">
                      <a:solidFill>
                        <a:srgbClr val="000000"/>
                      </a:solidFill>
                    </a:lnB>
                    <a:noFill/>
                  </a:tcPr>
                </a:tc>
                <a:tc>
                  <a:txBody>
                    <a:bodyPr/>
                    <a:lstStyle/>
                    <a:p>
                      <a:pPr algn="ctr" rtl="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600" b="1" strike="noStrike" spc="-1">
                          <a:solidFill>
                            <a:srgbClr val="000000"/>
                          </a:solidFill>
                          <a:latin typeface="Times New Roman"/>
                        </a:rPr>
                        <a:t>General metastases</a:t>
                      </a:r>
                      <a:endParaRPr lang="en-US" sz="1600" b="0" strike="noStrike" spc="-1">
                        <a:solidFill>
                          <a:srgbClr val="000000"/>
                        </a:solidFill>
                        <a:latin typeface="Times New Roman"/>
                      </a:endParaRPr>
                    </a:p>
                  </a:txBody>
                  <a:tcPr marL="90000" marR="90000">
                    <a:lnL w="5760">
                      <a:solidFill>
                        <a:srgbClr val="000000"/>
                      </a:solidFill>
                    </a:lnL>
                    <a:lnR w="5760">
                      <a:solidFill>
                        <a:srgbClr val="000000"/>
                      </a:solidFill>
                    </a:lnR>
                    <a:lnT w="5760">
                      <a:solidFill>
                        <a:srgbClr val="000000"/>
                      </a:solidFill>
                    </a:lnT>
                    <a:lnB w="13680">
                      <a:solidFill>
                        <a:srgbClr val="000000"/>
                      </a:solidFill>
                    </a:lnB>
                    <a:noFill/>
                  </a:tcPr>
                </a:tc>
                <a:tc>
                  <a:txBody>
                    <a:bodyPr/>
                    <a:lstStyle/>
                    <a:p>
                      <a:pPr algn="ctr" rtl="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600" b="1" strike="noStrike" spc="-1">
                          <a:solidFill>
                            <a:srgbClr val="000000"/>
                          </a:solidFill>
                          <a:latin typeface="Times New Roman"/>
                        </a:rPr>
                        <a:t>Up to a few</a:t>
                      </a:r>
                      <a:endParaRPr lang="en-US" sz="1600" b="0" strike="noStrike" spc="-1">
                        <a:solidFill>
                          <a:srgbClr val="000000"/>
                        </a:solidFill>
                        <a:latin typeface="Times New Roman"/>
                      </a:endParaRPr>
                    </a:p>
                    <a:p>
                      <a:pPr algn="ctr" rtl="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600" b="1" strike="noStrike" spc="-1">
                          <a:solidFill>
                            <a:srgbClr val="000000"/>
                          </a:solidFill>
                          <a:latin typeface="Times New Roman"/>
                        </a:rPr>
                        <a:t>%</a:t>
                      </a:r>
                      <a:endParaRPr lang="en-US" sz="1600" b="0" strike="noStrike" spc="-1">
                        <a:solidFill>
                          <a:srgbClr val="000000"/>
                        </a:solidFill>
                        <a:latin typeface="Times New Roman"/>
                      </a:endParaRPr>
                    </a:p>
                  </a:txBody>
                  <a:tcPr marL="90000" marR="90000">
                    <a:lnL w="5760">
                      <a:solidFill>
                        <a:srgbClr val="000000"/>
                      </a:solidFill>
                    </a:lnL>
                    <a:lnR w="13680">
                      <a:solidFill>
                        <a:srgbClr val="000000"/>
                      </a:solidFill>
                    </a:lnR>
                    <a:lnT w="5760">
                      <a:solidFill>
                        <a:srgbClr val="000000"/>
                      </a:solidFill>
                    </a:lnT>
                    <a:lnB w="13680">
                      <a:solidFill>
                        <a:srgbClr val="000000"/>
                      </a:solidFill>
                    </a:lnB>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pole tekstowe 206"/>
          <p:cNvSpPr txBox="1"/>
          <p:nvPr/>
        </p:nvSpPr>
        <p:spPr>
          <a:xfrm>
            <a:off x="1066680" y="380520"/>
            <a:ext cx="7772400" cy="1143000"/>
          </a:xfrm>
          <a:prstGeom prst="rect">
            <a:avLst/>
          </a:prstGeom>
          <a:noFill/>
          <a:ln w="0">
            <a:noFill/>
          </a:ln>
        </p:spPr>
        <p:txBody>
          <a:bodyPr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0" strike="noStrike" spc="-1">
                <a:solidFill>
                  <a:srgbClr val="482400"/>
                </a:solidFill>
                <a:latin typeface="Times New Roman"/>
              </a:rPr>
              <a:t> </a:t>
            </a:r>
            <a:endParaRPr lang="en-US" sz="4400" b="0" strike="noStrike" spc="-1">
              <a:solidFill>
                <a:srgbClr val="482400"/>
              </a:solidFill>
              <a:latin typeface="Times New Roman"/>
            </a:endParaRPr>
          </a:p>
        </p:txBody>
      </p:sp>
      <p:sp>
        <p:nvSpPr>
          <p:cNvPr id="208" name="pole tekstowe 207"/>
          <p:cNvSpPr txBox="1"/>
          <p:nvPr/>
        </p:nvSpPr>
        <p:spPr>
          <a:xfrm>
            <a:off x="1066320" y="3276360"/>
            <a:ext cx="3808440" cy="3351240"/>
          </a:xfrm>
          <a:prstGeom prst="rect">
            <a:avLst/>
          </a:prstGeom>
          <a:noFill/>
          <a:ln w="0">
            <a:noFill/>
          </a:ln>
        </p:spPr>
        <p:txBody>
          <a:bodyPr>
            <a:normAutofit/>
          </a:bodyPr>
          <a:lstStyle/>
          <a:p>
            <a:pPr marL="342720" indent="-342720" algn="l" rtl="0">
              <a:lnSpc>
                <a:spcPct val="90000"/>
              </a:lnSpc>
              <a:spcBef>
                <a:spcPts val="697"/>
              </a:spcBef>
              <a:buSzPct val="117673"/>
              <a:buBlip>
                <a:blip r:embed="rId2"/>
              </a:buBlip>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800" b="0" strike="noStrike" spc="-1">
                <a:solidFill>
                  <a:srgbClr val="000000"/>
                </a:solidFill>
                <a:latin typeface="Times New Roman"/>
              </a:rPr>
              <a:t>Detecting cancer at an early stage.</a:t>
            </a:r>
            <a:endParaRPr lang="en-US" sz="2800" b="0" strike="noStrike" spc="-1">
              <a:solidFill>
                <a:srgbClr val="000000"/>
              </a:solidFill>
              <a:latin typeface="Times New Roman"/>
            </a:endParaRPr>
          </a:p>
          <a:p>
            <a:pPr marL="342720" indent="-342720" algn="l" rtl="0">
              <a:lnSpc>
                <a:spcPct val="90000"/>
              </a:lnSpc>
              <a:spcBef>
                <a:spcPts val="697"/>
              </a:spcBef>
              <a:buSzPct val="117673"/>
              <a:buBlip>
                <a:blip r:embed="rId2"/>
              </a:buBlip>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800" b="0" strike="noStrike" spc="-1">
                <a:solidFill>
                  <a:srgbClr val="000000"/>
                </a:solidFill>
                <a:latin typeface="Times New Roman"/>
              </a:rPr>
              <a:t>Detection and removal of adenomatous polyps (considered precancerous).</a:t>
            </a:r>
            <a:endParaRPr lang="en-US" sz="2800" b="0" strike="noStrike" spc="-1">
              <a:solidFill>
                <a:srgbClr val="000000"/>
              </a:solidFill>
              <a:latin typeface="Times New Roman"/>
            </a:endParaRPr>
          </a:p>
          <a:p>
            <a:pPr marL="342720" indent="-342720" algn="l" rtl="0">
              <a:lnSpc>
                <a:spcPct val="90000"/>
              </a:lnSpc>
              <a:spcBef>
                <a:spcPts val="697"/>
              </a:spcBef>
              <a:buSzPct val="117673"/>
              <a:buBlip>
                <a:blip r:embed="rId2"/>
              </a:buBlip>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b="0" strike="noStrike" spc="-1">
              <a:solidFill>
                <a:srgbClr val="000000"/>
              </a:solidFill>
              <a:latin typeface="Times New Roman"/>
            </a:endParaRPr>
          </a:p>
          <a:p>
            <a:pPr marL="342720" indent="-342720" algn="l" rtl="0">
              <a:lnSpc>
                <a:spcPct val="90000"/>
              </a:lnSpc>
              <a:spcBef>
                <a:spcPts val="69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b="0" strike="noStrike" spc="-1">
              <a:solidFill>
                <a:srgbClr val="000000"/>
              </a:solidFill>
              <a:latin typeface="Times New Roman"/>
            </a:endParaRPr>
          </a:p>
        </p:txBody>
      </p:sp>
      <p:sp>
        <p:nvSpPr>
          <p:cNvPr id="209" name="AutoShape 4"/>
          <p:cNvSpPr/>
          <p:nvPr/>
        </p:nvSpPr>
        <p:spPr>
          <a:xfrm>
            <a:off x="1143000" y="1905120"/>
            <a:ext cx="3200400" cy="1066680"/>
          </a:xfrm>
          <a:prstGeom prst="flowChartProcess">
            <a:avLst/>
          </a:prstGeom>
          <a:solidFill>
            <a:srgbClr val="D69B80"/>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PURPOSE OF RESEARCH</a:t>
            </a:r>
            <a:endParaRPr lang="en-US" sz="2400" b="0" strike="noStrike" spc="-1">
              <a:solidFill>
                <a:srgbClr val="000000"/>
              </a:solidFill>
              <a:latin typeface="Times New Roman"/>
            </a:endParaRPr>
          </a:p>
        </p:txBody>
      </p:sp>
      <p:sp>
        <p:nvSpPr>
          <p:cNvPr id="210" name="Rectangle 7"/>
          <p:cNvSpPr/>
          <p:nvPr/>
        </p:nvSpPr>
        <p:spPr>
          <a:xfrm>
            <a:off x="1219320" y="533520"/>
            <a:ext cx="7772400" cy="11430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0" strike="noStrike" spc="-1">
                <a:solidFill>
                  <a:srgbClr val="482400"/>
                </a:solidFill>
                <a:latin typeface="Times New Roman"/>
              </a:rPr>
              <a:t> SCREENING TESTS </a:t>
            </a:r>
            <a:r>
              <a:rPr lang="pl-PL" sz="3000" b="0" strike="noStrike" spc="-1">
                <a:solidFill>
                  <a:srgbClr val="482400"/>
                </a:solidFill>
                <a:latin typeface="Times New Roman"/>
              </a:rPr>
              <a:t>Diagnosis</a:t>
            </a:r>
            <a:endParaRPr lang="en-US" sz="3000" b="0" strike="noStrike" spc="-1">
              <a:solidFill>
                <a:srgbClr val="000000"/>
              </a:solidFill>
              <a:latin typeface="Times New Roman"/>
            </a:endParaRPr>
          </a:p>
        </p:txBody>
      </p:sp>
      <p:pic>
        <p:nvPicPr>
          <p:cNvPr id="211" name="Picture 8" descr="C:\Documents and Settings\Anna\Dane aplikacji\Microsoft\Media Catalog\polipektomia podczas kolonoskopii.jpg"/>
          <p:cNvPicPr/>
          <p:nvPr/>
        </p:nvPicPr>
        <p:blipFill>
          <a:blip r:embed="rId3"/>
          <a:stretch/>
        </p:blipFill>
        <p:spPr>
          <a:xfrm>
            <a:off x="5029200" y="2286000"/>
            <a:ext cx="3505320" cy="2438280"/>
          </a:xfrm>
          <a:prstGeom prst="rect">
            <a:avLst/>
          </a:prstGeom>
          <a:ln w="57240">
            <a:solidFill>
              <a:srgbClr val="000000"/>
            </a:solidFill>
            <a:miter/>
          </a:ln>
        </p:spPr>
      </p:pic>
      <p:sp>
        <p:nvSpPr>
          <p:cNvPr id="212" name="Text Box 9"/>
          <p:cNvSpPr/>
          <p:nvPr/>
        </p:nvSpPr>
        <p:spPr>
          <a:xfrm>
            <a:off x="5635440" y="4876920"/>
            <a:ext cx="2535480" cy="840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Polypectomy in time</a:t>
            </a:r>
            <a:endParaRPr lang="en-US" sz="2000" b="0" strike="noStrike" spc="-1">
              <a:solidFill>
                <a:srgbClr val="000000"/>
              </a:solidFill>
              <a:latin typeface="Times New Roman"/>
            </a:endParaRPr>
          </a:p>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colonoscopy</a:t>
            </a:r>
            <a:r>
              <a:rPr lang="pl-PL" sz="2400" b="0" strike="noStrike" spc="-1">
                <a:solidFill>
                  <a:srgbClr val="000000"/>
                </a:solidFill>
                <a:latin typeface="Times New Roman"/>
              </a:rPr>
              <a:t> </a:t>
            </a:r>
            <a:endParaRPr lang="en-US" sz="2400" b="0" strike="noStrike" spc="-1">
              <a:solidFill>
                <a:srgbClr val="000000"/>
              </a:solidFill>
              <a:latin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pole tekstowe 221"/>
          <p:cNvSpPr txBox="1"/>
          <p:nvPr/>
        </p:nvSpPr>
        <p:spPr>
          <a:xfrm>
            <a:off x="1066680" y="380520"/>
            <a:ext cx="7772400" cy="1143000"/>
          </a:xfrm>
          <a:prstGeom prst="rect">
            <a:avLst/>
          </a:prstGeom>
          <a:noFill/>
          <a:ln w="0">
            <a:noFill/>
          </a:ln>
        </p:spPr>
        <p:txBody>
          <a:bodyPr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
              <a:rPr lang="pl-PL" sz="4400" b="0" strike="noStrike" spc="-1">
                <a:solidFill>
                  <a:srgbClr val="482400"/>
                </a:solidFill>
                <a:latin typeface="Times New Roman"/>
              </a:rPr>
              <a:t> SCREENING TESTS </a:t>
            </a:r>
            <a:br/>
            <a:r>
              <a:rPr lang="pl-PL" sz="3000" b="0" strike="noStrike" spc="-1">
                <a:solidFill>
                  <a:srgbClr val="482400"/>
                </a:solidFill>
                <a:latin typeface="Times New Roman"/>
              </a:rPr>
              <a:t>Diagnosis</a:t>
            </a:r>
            <a:endParaRPr lang="en-US" sz="3000" b="0" strike="noStrike" spc="-1">
              <a:solidFill>
                <a:srgbClr val="482400"/>
              </a:solidFill>
              <a:latin typeface="Times New Roman"/>
            </a:endParaRPr>
          </a:p>
        </p:txBody>
      </p:sp>
      <p:sp>
        <p:nvSpPr>
          <p:cNvPr id="223" name="pole tekstowe 222"/>
          <p:cNvSpPr txBox="1"/>
          <p:nvPr/>
        </p:nvSpPr>
        <p:spPr>
          <a:xfrm>
            <a:off x="2590920" y="3809520"/>
            <a:ext cx="3962160" cy="2590920"/>
          </a:xfrm>
          <a:prstGeom prst="rect">
            <a:avLst/>
          </a:prstGeom>
          <a:noFill/>
          <a:ln w="0">
            <a:noFill/>
          </a:ln>
        </p:spPr>
        <p:txBody>
          <a:bodyPr>
            <a:normAutofit/>
          </a:bodyPr>
          <a:lstStyle/>
          <a:p>
            <a:pPr marL="342720" indent="-342720" algn="l" rtl="0">
              <a:lnSpc>
                <a:spcPct val="90000"/>
              </a:lnSpc>
              <a:spcBef>
                <a:spcPts val="598"/>
              </a:spcBef>
              <a:buSzPct val="137285"/>
              <a:buBlip>
                <a:blip r:embed="rId3"/>
              </a:buBlip>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From the age of 50 in men and women - FOBT/FIT tests (detection of blood in stool) every 2 years.</a:t>
            </a:r>
            <a:endParaRPr lang="en-US" sz="2400" b="0" strike="noStrike" spc="-1">
              <a:solidFill>
                <a:srgbClr val="000000"/>
              </a:solidFill>
              <a:latin typeface="Times New Roman"/>
            </a:endParaRPr>
          </a:p>
          <a:p>
            <a:pPr marL="342720" indent="-342720" algn="l" rtl="0">
              <a:lnSpc>
                <a:spcPct val="90000"/>
              </a:lnSpc>
              <a:spcBef>
                <a:spcPts val="598"/>
              </a:spcBef>
              <a:buSzPct val="137285"/>
              <a:buBlip>
                <a:blip r:embed="rId3"/>
              </a:buBlip>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Colonoscopy i</a:t>
            </a:r>
            <a:endParaRPr lang="en-US" sz="2400" b="0" strike="noStrike" spc="-1">
              <a:solidFill>
                <a:srgbClr val="000000"/>
              </a:solidFill>
              <a:latin typeface="Times New Roman"/>
            </a:endParaRPr>
          </a:p>
          <a:p>
            <a:pPr marL="342720" indent="-342720" algn="l" rtl="0">
              <a:lnSpc>
                <a:spcPct val="90000"/>
              </a:lnSpc>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 sigmoidoscopy every 10 years.</a:t>
            </a:r>
            <a:endParaRPr lang="en-US" sz="2400" b="0" strike="noStrike" spc="-1">
              <a:solidFill>
                <a:srgbClr val="000000"/>
              </a:solidFill>
              <a:latin typeface="Times New Roman"/>
            </a:endParaRPr>
          </a:p>
          <a:p>
            <a:pPr marL="342720" indent="-342720" algn="l" rtl="0">
              <a:lnSpc>
                <a:spcPct val="90000"/>
              </a:lnSpc>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imes New Roman"/>
            </a:endParaRPr>
          </a:p>
        </p:txBody>
      </p:sp>
      <p:sp>
        <p:nvSpPr>
          <p:cNvPr id="224" name="AutoShape 4"/>
          <p:cNvSpPr/>
          <p:nvPr/>
        </p:nvSpPr>
        <p:spPr>
          <a:xfrm>
            <a:off x="762120" y="2133720"/>
            <a:ext cx="4038480" cy="1218960"/>
          </a:xfrm>
          <a:prstGeom prst="flowChartProcess">
            <a:avLst/>
          </a:prstGeom>
          <a:solidFill>
            <a:srgbClr val="D69B80"/>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spcBef>
                <a:spcPts val="57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300" b="0" strike="noStrike" spc="-1">
                <a:solidFill>
                  <a:srgbClr val="000000"/>
                </a:solidFill>
                <a:latin typeface="Times New Roman"/>
              </a:rPr>
              <a:t>IN BURNED PEOPLE</a:t>
            </a:r>
            <a:endParaRPr lang="en-US" sz="2300" b="0" strike="noStrike" spc="-1">
              <a:solidFill>
                <a:srgbClr val="000000"/>
              </a:solidFill>
              <a:latin typeface="Times New Roman"/>
            </a:endParaRPr>
          </a:p>
          <a:p>
            <a:pPr algn="ctr" rtl="0">
              <a:spcBef>
                <a:spcPts val="57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300" b="0" strike="noStrike" spc="-1">
                <a:solidFill>
                  <a:srgbClr val="000000"/>
                </a:solidFill>
                <a:latin typeface="Times New Roman"/>
              </a:rPr>
              <a:t>AVERAGE</a:t>
            </a:r>
            <a:endParaRPr lang="en-US" sz="2300" b="0" strike="noStrike" spc="-1">
              <a:solidFill>
                <a:srgbClr val="000000"/>
              </a:solidFill>
              <a:latin typeface="Times New Roman"/>
            </a:endParaRPr>
          </a:p>
          <a:p>
            <a:pPr algn="ctr" rtl="0">
              <a:spcBef>
                <a:spcPts val="57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300" b="0" strike="noStrike" spc="-1">
                <a:solidFill>
                  <a:srgbClr val="000000"/>
                </a:solidFill>
                <a:latin typeface="Times New Roman"/>
              </a:rPr>
              <a:t>RISK OF DISEASE</a:t>
            </a:r>
            <a:endParaRPr lang="en-US" sz="2300" b="0" strike="noStrike" spc="-1">
              <a:solidFill>
                <a:srgbClr val="000000"/>
              </a:solidFill>
              <a:latin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ole tekstowe 224"/>
          <p:cNvSpPr txBox="1"/>
          <p:nvPr/>
        </p:nvSpPr>
        <p:spPr>
          <a:xfrm>
            <a:off x="1066680" y="380520"/>
            <a:ext cx="7772400" cy="1143000"/>
          </a:xfrm>
          <a:prstGeom prst="rect">
            <a:avLst/>
          </a:prstGeom>
          <a:noFill/>
          <a:ln w="0">
            <a:noFill/>
          </a:ln>
        </p:spPr>
        <p:txBody>
          <a:bodyPr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
              <a:rPr lang="pl-PL" sz="4400" b="0" strike="noStrike" spc="-1">
                <a:solidFill>
                  <a:srgbClr val="482400"/>
                </a:solidFill>
                <a:latin typeface="Times New Roman"/>
              </a:rPr>
              <a:t> SCREENING TESTS </a:t>
            </a:r>
            <a:br/>
            <a:r>
              <a:rPr lang="pl-PL" sz="3000" b="0" strike="noStrike" spc="-1">
                <a:solidFill>
                  <a:srgbClr val="482400"/>
                </a:solidFill>
                <a:latin typeface="Times New Roman"/>
              </a:rPr>
              <a:t>Diagnosis</a:t>
            </a:r>
            <a:endParaRPr lang="en-US" sz="3000" b="0" strike="noStrike" spc="-1">
              <a:solidFill>
                <a:srgbClr val="482400"/>
              </a:solidFill>
              <a:latin typeface="Times New Roman"/>
            </a:endParaRPr>
          </a:p>
        </p:txBody>
      </p:sp>
      <p:sp>
        <p:nvSpPr>
          <p:cNvPr id="226" name="pole tekstowe 225"/>
          <p:cNvSpPr txBox="1"/>
          <p:nvPr/>
        </p:nvSpPr>
        <p:spPr>
          <a:xfrm>
            <a:off x="914400" y="3505320"/>
            <a:ext cx="4572000" cy="3124080"/>
          </a:xfrm>
          <a:prstGeom prst="rect">
            <a:avLst/>
          </a:prstGeom>
          <a:noFill/>
          <a:ln w="0">
            <a:noFill/>
          </a:ln>
        </p:spPr>
        <p:txBody>
          <a:bodyPr>
            <a:normAutofit fontScale="94000"/>
          </a:bodyPr>
          <a:lstStyle/>
          <a:p>
            <a:pPr marL="342720" indent="-342720" algn="l" rtl="0">
              <a:lnSpc>
                <a:spcPct val="90000"/>
              </a:lnSpc>
              <a:spcBef>
                <a:spcPts val="598"/>
              </a:spcBef>
              <a:buSzPct val="137285"/>
              <a:buBlip>
                <a:blip r:embed="rId3"/>
              </a:buBlip>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After polypectomy - colonoscopy frequency depending on the number and types of polyps.</a:t>
            </a:r>
            <a:endParaRPr lang="en-US" sz="2400" b="0" strike="noStrike" spc="-1">
              <a:solidFill>
                <a:srgbClr val="000000"/>
              </a:solidFill>
              <a:latin typeface="Times New Roman"/>
            </a:endParaRPr>
          </a:p>
          <a:p>
            <a:pPr marL="342720" indent="-342720" algn="l" rtl="0">
              <a:lnSpc>
                <a:spcPct val="90000"/>
              </a:lnSpc>
              <a:spcBef>
                <a:spcPts val="598"/>
              </a:spcBef>
              <a:buSzPct val="137285"/>
              <a:buBlip>
                <a:blip r:embed="rId3"/>
              </a:buBlip>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Familial adenomatous polyposis colonoscopy every year from the age of 10-12.</a:t>
            </a:r>
            <a:endParaRPr lang="en-US" sz="2400" b="0" strike="noStrike" spc="-1">
              <a:solidFill>
                <a:srgbClr val="000000"/>
              </a:solidFill>
              <a:latin typeface="Times New Roman"/>
            </a:endParaRPr>
          </a:p>
          <a:p>
            <a:pPr marL="342720" indent="-342720" algn="l" rtl="0">
              <a:lnSpc>
                <a:spcPct val="90000"/>
              </a:lnSpc>
              <a:spcBef>
                <a:spcPts val="598"/>
              </a:spcBef>
              <a:buSzPct val="137285"/>
              <a:buBlip>
                <a:blip r:embed="rId3"/>
              </a:buBlip>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Adenomas in the stomach and duodenum - gastroscopy every 6-12 months.</a:t>
            </a:r>
            <a:endParaRPr lang="en-US" sz="2400" b="0" strike="noStrike" spc="-1">
              <a:solidFill>
                <a:srgbClr val="000000"/>
              </a:solidFill>
              <a:latin typeface="Times New Roman"/>
            </a:endParaRPr>
          </a:p>
          <a:p>
            <a:pPr marL="342720" indent="-342720" algn="l" rtl="0">
              <a:lnSpc>
                <a:spcPct val="90000"/>
              </a:lnSpc>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imes New Roman"/>
            </a:endParaRPr>
          </a:p>
        </p:txBody>
      </p:sp>
      <p:sp>
        <p:nvSpPr>
          <p:cNvPr id="227" name="AutoShape 4"/>
          <p:cNvSpPr/>
          <p:nvPr/>
        </p:nvSpPr>
        <p:spPr>
          <a:xfrm>
            <a:off x="1066680" y="2057400"/>
            <a:ext cx="4038840" cy="1219320"/>
          </a:xfrm>
          <a:prstGeom prst="flowChartProcess">
            <a:avLst/>
          </a:prstGeom>
          <a:solidFill>
            <a:srgbClr val="D69B80"/>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spcBef>
                <a:spcPts val="57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300" b="0" strike="noStrike" spc="-1">
                <a:solidFill>
                  <a:srgbClr val="000000"/>
                </a:solidFill>
                <a:latin typeface="Times New Roman"/>
              </a:rPr>
              <a:t>IN BURNED PEOPLE</a:t>
            </a:r>
            <a:endParaRPr lang="en-US" sz="2300" b="0" strike="noStrike" spc="-1">
              <a:solidFill>
                <a:srgbClr val="000000"/>
              </a:solidFill>
              <a:latin typeface="Times New Roman"/>
            </a:endParaRPr>
          </a:p>
          <a:p>
            <a:pPr algn="ctr" rtl="0">
              <a:spcBef>
                <a:spcPts val="57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300" b="0" strike="noStrike" spc="-1">
                <a:solidFill>
                  <a:srgbClr val="000000"/>
                </a:solidFill>
                <a:latin typeface="Times New Roman"/>
              </a:rPr>
              <a:t>INCREASED</a:t>
            </a:r>
            <a:endParaRPr lang="en-US" sz="2300" b="0" strike="noStrike" spc="-1">
              <a:solidFill>
                <a:srgbClr val="000000"/>
              </a:solidFill>
              <a:latin typeface="Times New Roman"/>
            </a:endParaRPr>
          </a:p>
          <a:p>
            <a:pPr algn="ctr" rtl="0">
              <a:spcBef>
                <a:spcPts val="57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300" b="0" strike="noStrike" spc="-1">
                <a:solidFill>
                  <a:srgbClr val="000000"/>
                </a:solidFill>
                <a:latin typeface="Times New Roman"/>
              </a:rPr>
              <a:t>RISK OF DISEASE</a:t>
            </a:r>
            <a:endParaRPr lang="en-US" sz="2300" b="0" strike="noStrike" spc="-1">
              <a:solidFill>
                <a:srgbClr val="000000"/>
              </a:solidFill>
              <a:latin typeface="Times New Roman"/>
            </a:endParaRPr>
          </a:p>
        </p:txBody>
      </p:sp>
      <p:pic>
        <p:nvPicPr>
          <p:cNvPr id="228" name="Picture 7" descr="C:\Documents and Settings\Anna\Dane aplikacji\Microsoft\Media Catalog\zespół rodzinnej polipowatośći gruczolakowatej. bardzo liczne pilipy. endoskopia.jpg"/>
          <p:cNvPicPr/>
          <p:nvPr/>
        </p:nvPicPr>
        <p:blipFill>
          <a:blip r:embed="rId4"/>
          <a:stretch/>
        </p:blipFill>
        <p:spPr>
          <a:xfrm>
            <a:off x="5410080" y="2438280"/>
            <a:ext cx="3429000" cy="2667240"/>
          </a:xfrm>
          <a:prstGeom prst="rect">
            <a:avLst/>
          </a:prstGeom>
          <a:ln w="57240">
            <a:solidFill>
              <a:srgbClr val="000000"/>
            </a:solidFill>
            <a:miter/>
          </a:ln>
        </p:spPr>
      </p:pic>
      <p:sp>
        <p:nvSpPr>
          <p:cNvPr id="229" name="Text Box 8"/>
          <p:cNvSpPr/>
          <p:nvPr/>
        </p:nvSpPr>
        <p:spPr>
          <a:xfrm>
            <a:off x="5480640" y="5257800"/>
            <a:ext cx="3358440" cy="7671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Family team</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adenomatous polyposis</a:t>
            </a:r>
            <a:endParaRPr lang="en-US" sz="2000" b="0" strike="noStrike" spc="-1">
              <a:solidFill>
                <a:srgbClr val="000000"/>
              </a:solidFill>
              <a:latin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pole tekstowe 229"/>
          <p:cNvSpPr txBox="1"/>
          <p:nvPr/>
        </p:nvSpPr>
        <p:spPr>
          <a:xfrm>
            <a:off x="1066680" y="380520"/>
            <a:ext cx="7772400" cy="1143000"/>
          </a:xfrm>
          <a:prstGeom prst="rect">
            <a:avLst/>
          </a:prstGeom>
          <a:noFill/>
          <a:ln w="0">
            <a:noFill/>
          </a:ln>
        </p:spPr>
        <p:txBody>
          <a:bodyPr anchor="b">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0" strike="noStrike" spc="-1">
                <a:solidFill>
                  <a:srgbClr val="482400"/>
                </a:solidFill>
                <a:latin typeface="Times New Roman"/>
              </a:rPr>
              <a:t>TREATMENT</a:t>
            </a:r>
            <a:endParaRPr lang="en-US" sz="4400" b="0" strike="noStrike" spc="-1">
              <a:solidFill>
                <a:srgbClr val="482400"/>
              </a:solidFill>
              <a:latin typeface="Times New Roman"/>
            </a:endParaRPr>
          </a:p>
        </p:txBody>
      </p:sp>
      <p:sp>
        <p:nvSpPr>
          <p:cNvPr id="231" name="Rectangle 3"/>
          <p:cNvSpPr/>
          <p:nvPr/>
        </p:nvSpPr>
        <p:spPr>
          <a:xfrm>
            <a:off x="1143000" y="1905120"/>
            <a:ext cx="3429000" cy="1143000"/>
          </a:xfrm>
          <a:prstGeom prst="rect">
            <a:avLst/>
          </a:prstGeom>
          <a:solidFill>
            <a:srgbClr val="D69B80"/>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L. PRE-OPERATIVE</a:t>
            </a:r>
            <a:endParaRPr lang="en-US" sz="2400" b="0" strike="noStrike" spc="-1">
              <a:solidFill>
                <a:srgbClr val="000000"/>
              </a:solidFill>
              <a:latin typeface="Times New Roman"/>
            </a:endParaRPr>
          </a:p>
        </p:txBody>
      </p:sp>
      <p:sp>
        <p:nvSpPr>
          <p:cNvPr id="232" name="Rectangle 4"/>
          <p:cNvSpPr/>
          <p:nvPr/>
        </p:nvSpPr>
        <p:spPr>
          <a:xfrm>
            <a:off x="4876920" y="1905120"/>
            <a:ext cx="3581280" cy="1143000"/>
          </a:xfrm>
          <a:prstGeom prst="rect">
            <a:avLst/>
          </a:prstGeom>
          <a:solidFill>
            <a:srgbClr val="D69B80"/>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L. OPERATIONAL</a:t>
            </a:r>
            <a:endParaRPr lang="en-US" sz="2400" b="0" strike="noStrike" spc="-1">
              <a:solidFill>
                <a:srgbClr val="000000"/>
              </a:solidFill>
              <a:latin typeface="Times New Roman"/>
            </a:endParaRPr>
          </a:p>
        </p:txBody>
      </p:sp>
      <p:sp>
        <p:nvSpPr>
          <p:cNvPr id="233" name="Rectangle 5"/>
          <p:cNvSpPr/>
          <p:nvPr/>
        </p:nvSpPr>
        <p:spPr>
          <a:xfrm>
            <a:off x="1143000" y="4267080"/>
            <a:ext cx="3200400" cy="990720"/>
          </a:xfrm>
          <a:prstGeom prst="rect">
            <a:avLst/>
          </a:prstGeom>
          <a:solidFill>
            <a:srgbClr val="D69B80"/>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L. SUPPLEMENTARY</a:t>
            </a:r>
            <a:endParaRPr lang="en-US" sz="2400" b="0" strike="noStrike" spc="-1">
              <a:solidFill>
                <a:srgbClr val="000000"/>
              </a:solidFill>
              <a:latin typeface="Times New Roman"/>
            </a:endParaRPr>
          </a:p>
        </p:txBody>
      </p:sp>
      <p:sp>
        <p:nvSpPr>
          <p:cNvPr id="234" name="Rectangle 6"/>
          <p:cNvSpPr/>
          <p:nvPr/>
        </p:nvSpPr>
        <p:spPr>
          <a:xfrm>
            <a:off x="4952880" y="4267080"/>
            <a:ext cx="3581640" cy="990720"/>
          </a:xfrm>
          <a:prstGeom prst="rect">
            <a:avLst/>
          </a:prstGeom>
          <a:solidFill>
            <a:srgbClr val="D69B80"/>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L. ADVANCED</a:t>
            </a:r>
            <a:endParaRPr lang="en-US" sz="2400" b="0" strike="noStrike" spc="-1">
              <a:solidFill>
                <a:srgbClr val="000000"/>
              </a:solidFill>
              <a:latin typeface="Times New Roman"/>
            </a:endParaRPr>
          </a:p>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CANCER</a:t>
            </a:r>
            <a:endParaRPr lang="en-US" sz="2400" b="0" strike="noStrike" spc="-1">
              <a:solidFill>
                <a:srgbClr val="000000"/>
              </a:solidFill>
              <a:latin typeface="Times New Roman"/>
            </a:endParaRPr>
          </a:p>
        </p:txBody>
      </p:sp>
      <p:sp>
        <p:nvSpPr>
          <p:cNvPr id="235" name="Line 11"/>
          <p:cNvSpPr/>
          <p:nvPr/>
        </p:nvSpPr>
        <p:spPr>
          <a:xfrm>
            <a:off x="3581280" y="3048120"/>
            <a:ext cx="0" cy="53316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36" name="Line 15"/>
          <p:cNvSpPr/>
          <p:nvPr/>
        </p:nvSpPr>
        <p:spPr>
          <a:xfrm>
            <a:off x="1905120" y="3048120"/>
            <a:ext cx="0" cy="45720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37" name="Text Box 19"/>
          <p:cNvSpPr/>
          <p:nvPr/>
        </p:nvSpPr>
        <p:spPr>
          <a:xfrm>
            <a:off x="914040" y="3429000"/>
            <a:ext cx="1480680" cy="3988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Radiotherapy</a:t>
            </a:r>
            <a:endParaRPr lang="en-US" sz="2000" b="0" strike="noStrike" spc="-1">
              <a:solidFill>
                <a:srgbClr val="000000"/>
              </a:solidFill>
              <a:latin typeface="Times New Roman"/>
            </a:endParaRPr>
          </a:p>
        </p:txBody>
      </p:sp>
      <p:sp>
        <p:nvSpPr>
          <p:cNvPr id="238" name="Text Box 20"/>
          <p:cNvSpPr/>
          <p:nvPr/>
        </p:nvSpPr>
        <p:spPr>
          <a:xfrm>
            <a:off x="2436120" y="3581280"/>
            <a:ext cx="2230560" cy="3988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Radiochemotherapy</a:t>
            </a:r>
            <a:endParaRPr lang="en-US" sz="2000" b="0" strike="noStrike" spc="-1">
              <a:solidFill>
                <a:srgbClr val="000000"/>
              </a:solidFill>
              <a:latin typeface="Times New Roman"/>
            </a:endParaRPr>
          </a:p>
        </p:txBody>
      </p:sp>
      <p:sp>
        <p:nvSpPr>
          <p:cNvPr id="239" name="Line 21"/>
          <p:cNvSpPr/>
          <p:nvPr/>
        </p:nvSpPr>
        <p:spPr>
          <a:xfrm>
            <a:off x="5410080" y="3048120"/>
            <a:ext cx="0" cy="30456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40" name="Text Box 22"/>
          <p:cNvSpPr/>
          <p:nvPr/>
        </p:nvSpPr>
        <p:spPr>
          <a:xfrm>
            <a:off x="4643640" y="2971800"/>
            <a:ext cx="2800440" cy="7671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Resection</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classic/laparoscopic</a:t>
            </a:r>
            <a:endParaRPr lang="en-US" sz="2000" b="0" strike="noStrike" spc="-1">
              <a:solidFill>
                <a:srgbClr val="000000"/>
              </a:solidFill>
              <a:latin typeface="Times New Roman"/>
            </a:endParaRPr>
          </a:p>
        </p:txBody>
      </p:sp>
      <p:sp>
        <p:nvSpPr>
          <p:cNvPr id="241" name="Line 23"/>
          <p:cNvSpPr/>
          <p:nvPr/>
        </p:nvSpPr>
        <p:spPr>
          <a:xfrm>
            <a:off x="7467480" y="3048120"/>
            <a:ext cx="0" cy="76176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42" name="Text Box 24"/>
          <p:cNvSpPr/>
          <p:nvPr/>
        </p:nvSpPr>
        <p:spPr>
          <a:xfrm>
            <a:off x="7236720" y="3429000"/>
            <a:ext cx="1585800" cy="7671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Resection</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endoscopic</a:t>
            </a:r>
            <a:endParaRPr lang="en-US" sz="2000" b="0" strike="noStrike" spc="-1">
              <a:solidFill>
                <a:srgbClr val="000000"/>
              </a:solidFill>
              <a:latin typeface="Times New Roman"/>
            </a:endParaRPr>
          </a:p>
        </p:txBody>
      </p:sp>
      <p:sp>
        <p:nvSpPr>
          <p:cNvPr id="243" name="Line 25"/>
          <p:cNvSpPr/>
          <p:nvPr/>
        </p:nvSpPr>
        <p:spPr>
          <a:xfrm>
            <a:off x="1905120" y="5257800"/>
            <a:ext cx="0" cy="53352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44" name="Line 26"/>
          <p:cNvSpPr/>
          <p:nvPr/>
        </p:nvSpPr>
        <p:spPr>
          <a:xfrm>
            <a:off x="3505320" y="5257800"/>
            <a:ext cx="0" cy="99072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45" name="Text Box 27"/>
          <p:cNvSpPr/>
          <p:nvPr/>
        </p:nvSpPr>
        <p:spPr>
          <a:xfrm>
            <a:off x="745200" y="5881680"/>
            <a:ext cx="1678680" cy="3988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Chemotherapy</a:t>
            </a:r>
            <a:endParaRPr lang="en-US" sz="2000" b="0" strike="noStrike" spc="-1">
              <a:solidFill>
                <a:srgbClr val="000000"/>
              </a:solidFill>
              <a:latin typeface="Times New Roman"/>
            </a:endParaRPr>
          </a:p>
        </p:txBody>
      </p:sp>
      <p:sp>
        <p:nvSpPr>
          <p:cNvPr id="246" name="Text Box 28"/>
          <p:cNvSpPr/>
          <p:nvPr/>
        </p:nvSpPr>
        <p:spPr>
          <a:xfrm>
            <a:off x="2207520" y="6221520"/>
            <a:ext cx="2230560" cy="3988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Radiochemotherapy</a:t>
            </a:r>
            <a:endParaRPr lang="en-US" sz="2000" b="0" strike="noStrike" spc="-1">
              <a:solidFill>
                <a:srgbClr val="000000"/>
              </a:solidFill>
              <a:latin typeface="Times New Roman"/>
            </a:endParaRPr>
          </a:p>
        </p:txBody>
      </p:sp>
      <p:sp>
        <p:nvSpPr>
          <p:cNvPr id="247" name="Line 29"/>
          <p:cNvSpPr/>
          <p:nvPr/>
        </p:nvSpPr>
        <p:spPr>
          <a:xfrm>
            <a:off x="5029200" y="5257800"/>
            <a:ext cx="0" cy="38088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48" name="Rectangle 30"/>
          <p:cNvSpPr/>
          <p:nvPr/>
        </p:nvSpPr>
        <p:spPr>
          <a:xfrm>
            <a:off x="4266000" y="5562720"/>
            <a:ext cx="1678680" cy="398880"/>
          </a:xfrm>
          <a:prstGeom prst="rect">
            <a:avLst/>
          </a:pr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Chemotherapy</a:t>
            </a:r>
            <a:endParaRPr lang="en-US" sz="2000" b="0" strike="noStrike" spc="-1">
              <a:solidFill>
                <a:srgbClr val="000000"/>
              </a:solidFill>
              <a:latin typeface="Times New Roman"/>
            </a:endParaRPr>
          </a:p>
        </p:txBody>
      </p:sp>
      <p:sp>
        <p:nvSpPr>
          <p:cNvPr id="249" name="Line 31"/>
          <p:cNvSpPr/>
          <p:nvPr/>
        </p:nvSpPr>
        <p:spPr>
          <a:xfrm>
            <a:off x="5943600" y="5257800"/>
            <a:ext cx="0" cy="83808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50" name="Text Box 32"/>
          <p:cNvSpPr/>
          <p:nvPr/>
        </p:nvSpPr>
        <p:spPr>
          <a:xfrm>
            <a:off x="4644720" y="6095880"/>
            <a:ext cx="2412000" cy="7671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Laser therapy</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Argon coagulation</a:t>
            </a:r>
            <a:endParaRPr lang="en-US" sz="2000" b="0" strike="noStrike" spc="-1">
              <a:solidFill>
                <a:srgbClr val="000000"/>
              </a:solidFill>
              <a:latin typeface="Times New Roman"/>
            </a:endParaRPr>
          </a:p>
        </p:txBody>
      </p:sp>
      <p:sp>
        <p:nvSpPr>
          <p:cNvPr id="251" name="Text Box 34"/>
          <p:cNvSpPr/>
          <p:nvPr/>
        </p:nvSpPr>
        <p:spPr>
          <a:xfrm>
            <a:off x="7162920" y="5241960"/>
            <a:ext cx="1752480" cy="1630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spcBef>
                <a:spcPts val="124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Resection</a:t>
            </a:r>
            <a:endParaRPr lang="en-US" sz="2000" b="0" strike="noStrike" spc="-1">
              <a:solidFill>
                <a:srgbClr val="000000"/>
              </a:solidFill>
              <a:latin typeface="Times New Roman"/>
            </a:endParaRPr>
          </a:p>
          <a:p>
            <a:pPr algn="l" rtl="0">
              <a:spcBef>
                <a:spcPts val="124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Thermoablation</a:t>
            </a:r>
            <a:endParaRPr lang="en-US" sz="2000" b="0" strike="noStrike" spc="-1">
              <a:solidFill>
                <a:srgbClr val="000000"/>
              </a:solidFill>
              <a:latin typeface="Times New Roman"/>
            </a:endParaRPr>
          </a:p>
          <a:p>
            <a:pPr algn="l" rtl="0">
              <a:spcBef>
                <a:spcPts val="124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Cytostatic drugs</a:t>
            </a:r>
            <a:endParaRPr lang="en-US" sz="2000" b="0" strike="noStrike" spc="-1">
              <a:solidFill>
                <a:srgbClr val="000000"/>
              </a:solidFill>
              <a:latin typeface="Times New Roman"/>
            </a:endParaRPr>
          </a:p>
        </p:txBody>
      </p:sp>
      <p:sp>
        <p:nvSpPr>
          <p:cNvPr id="252" name="Line 35"/>
          <p:cNvSpPr/>
          <p:nvPr/>
        </p:nvSpPr>
        <p:spPr>
          <a:xfrm>
            <a:off x="6781680" y="5257800"/>
            <a:ext cx="0" cy="76212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253" name="Line 36"/>
          <p:cNvSpPr/>
          <p:nvPr/>
        </p:nvSpPr>
        <p:spPr>
          <a:xfrm>
            <a:off x="6781680" y="6019920"/>
            <a:ext cx="381240" cy="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pole tekstowe 253"/>
          <p:cNvSpPr txBox="1"/>
          <p:nvPr/>
        </p:nvSpPr>
        <p:spPr>
          <a:xfrm>
            <a:off x="1066680" y="380520"/>
            <a:ext cx="7772400" cy="1143000"/>
          </a:xfrm>
          <a:prstGeom prst="rect">
            <a:avLst/>
          </a:prstGeom>
          <a:noFill/>
          <a:ln w="0">
            <a:noFill/>
          </a:ln>
        </p:spPr>
        <p:txBody>
          <a:bodyPr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
              <a:rPr lang="pl-PL" sz="4400" b="0" strike="noStrike" spc="-1">
                <a:solidFill>
                  <a:srgbClr val="482400"/>
                </a:solidFill>
                <a:latin typeface="Times New Roman"/>
              </a:rPr>
              <a:t> L. PRE-OPERATIVE</a:t>
            </a:r>
            <a:endParaRPr lang="en-US" sz="4400" b="0" strike="noStrike" spc="-1">
              <a:solidFill>
                <a:srgbClr val="482400"/>
              </a:solidFill>
              <a:latin typeface="Times New Roman"/>
            </a:endParaRPr>
          </a:p>
        </p:txBody>
      </p:sp>
      <p:sp>
        <p:nvSpPr>
          <p:cNvPr id="255" name="Rectangle 3"/>
          <p:cNvSpPr/>
          <p:nvPr/>
        </p:nvSpPr>
        <p:spPr>
          <a:xfrm>
            <a:off x="1066680" y="3657600"/>
            <a:ext cx="3048120" cy="990720"/>
          </a:xfrm>
          <a:prstGeom prst="rect">
            <a:avLst/>
          </a:prstGeom>
          <a:solidFill>
            <a:srgbClr val="D69B80"/>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RADIOTHERAPY</a:t>
            </a:r>
            <a:endParaRPr lang="en-US" sz="2400" b="0" strike="noStrike" spc="-1">
              <a:solidFill>
                <a:srgbClr val="000000"/>
              </a:solidFill>
              <a:latin typeface="Times New Roman"/>
            </a:endParaRPr>
          </a:p>
        </p:txBody>
      </p:sp>
      <p:sp>
        <p:nvSpPr>
          <p:cNvPr id="256" name="Rectangle 4"/>
          <p:cNvSpPr/>
          <p:nvPr/>
        </p:nvSpPr>
        <p:spPr>
          <a:xfrm>
            <a:off x="4876920" y="3657600"/>
            <a:ext cx="3581280" cy="990720"/>
          </a:xfrm>
          <a:prstGeom prst="rect">
            <a:avLst/>
          </a:prstGeom>
          <a:solidFill>
            <a:srgbClr val="D69B80"/>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RADIOCHEMIOTHERAPY</a:t>
            </a:r>
            <a:endParaRPr lang="en-US" sz="2400" b="0" strike="noStrike" spc="-1">
              <a:solidFill>
                <a:srgbClr val="000000"/>
              </a:solidFill>
              <a:latin typeface="Times New Roman"/>
            </a:endParaRPr>
          </a:p>
        </p:txBody>
      </p:sp>
      <p:pic>
        <p:nvPicPr>
          <p:cNvPr id="257" name="Picture 5" descr="C:\Documents and Settings\Anna\Dane aplikacji\Microsoft\Media Catalog\chemioterapia.jpg"/>
          <p:cNvPicPr/>
          <p:nvPr/>
        </p:nvPicPr>
        <p:blipFill>
          <a:blip r:embed="rId3"/>
          <a:stretch/>
        </p:blipFill>
        <p:spPr>
          <a:xfrm>
            <a:off x="4572000" y="1828800"/>
            <a:ext cx="1905120" cy="1676520"/>
          </a:xfrm>
          <a:prstGeom prst="rect">
            <a:avLst/>
          </a:prstGeom>
          <a:ln w="57240">
            <a:solidFill>
              <a:srgbClr val="000000"/>
            </a:solidFill>
            <a:miter/>
          </a:ln>
        </p:spPr>
      </p:pic>
      <p:pic>
        <p:nvPicPr>
          <p:cNvPr id="258" name="Picture 7" descr="C:\Documents and Settings\Anna\Dane aplikacji\Microsoft\Media Catalog\radioterapia 2.jpg"/>
          <p:cNvPicPr/>
          <p:nvPr/>
        </p:nvPicPr>
        <p:blipFill>
          <a:blip r:embed="rId4"/>
          <a:stretch/>
        </p:blipFill>
        <p:spPr>
          <a:xfrm>
            <a:off x="1600200" y="1828800"/>
            <a:ext cx="2187720" cy="1676520"/>
          </a:xfrm>
          <a:prstGeom prst="rect">
            <a:avLst/>
          </a:prstGeom>
          <a:ln w="57240">
            <a:solidFill>
              <a:srgbClr val="000000"/>
            </a:solidFill>
            <a:miter/>
          </a:ln>
        </p:spPr>
      </p:pic>
      <p:pic>
        <p:nvPicPr>
          <p:cNvPr id="259" name="Picture 9" descr="C:\Documents and Settings\Anna\Dane aplikacji\Microsoft\Media Catalog\radioterapia 3.jpg"/>
          <p:cNvPicPr/>
          <p:nvPr/>
        </p:nvPicPr>
        <p:blipFill>
          <a:blip r:embed="rId5"/>
          <a:stretch/>
        </p:blipFill>
        <p:spPr>
          <a:xfrm>
            <a:off x="6477120" y="1828800"/>
            <a:ext cx="2286000" cy="1668600"/>
          </a:xfrm>
          <a:prstGeom prst="rect">
            <a:avLst/>
          </a:prstGeom>
          <a:ln w="57240">
            <a:solidFill>
              <a:srgbClr val="000000"/>
            </a:solidFill>
            <a:miter/>
          </a:ln>
        </p:spPr>
      </p:pic>
      <p:sp>
        <p:nvSpPr>
          <p:cNvPr id="260" name="Text Box 12"/>
          <p:cNvSpPr/>
          <p:nvPr/>
        </p:nvSpPr>
        <p:spPr>
          <a:xfrm>
            <a:off x="1143000" y="4800600"/>
            <a:ext cx="2743200" cy="15328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spcBef>
                <a:spcPts val="1247"/>
              </a:spcBef>
              <a:buClr>
                <a:srgbClr val="000000"/>
              </a:buClr>
              <a:buFont typeface="Times New Roman"/>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 </a:t>
            </a:r>
            <a:r>
              <a:rPr lang="pl-PL" sz="2000" b="0" strike="noStrike" spc="-1">
                <a:solidFill>
                  <a:srgbClr val="000000"/>
                </a:solidFill>
                <a:latin typeface="Times New Roman"/>
              </a:rPr>
              <a:t>Rectal cancer</a:t>
            </a:r>
            <a:endParaRPr lang="en-US" sz="2000" b="0" strike="noStrike" spc="-1">
              <a:solidFill>
                <a:srgbClr val="000000"/>
              </a:solidFill>
              <a:latin typeface="Times New Roman"/>
            </a:endParaRPr>
          </a:p>
          <a:p>
            <a:pPr algn="ctr" rtl="0">
              <a:spcBef>
                <a:spcPts val="124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 tumor clinically assessed as "mobile"</a:t>
            </a:r>
            <a:endParaRPr lang="en-US" sz="2000" b="0" strike="noStrike" spc="-1">
              <a:solidFill>
                <a:srgbClr val="000000"/>
              </a:solidFill>
              <a:latin typeface="Times New Roman"/>
            </a:endParaRPr>
          </a:p>
        </p:txBody>
      </p:sp>
      <p:sp>
        <p:nvSpPr>
          <p:cNvPr id="261" name="Line 13"/>
          <p:cNvSpPr/>
          <p:nvPr/>
        </p:nvSpPr>
        <p:spPr>
          <a:xfrm>
            <a:off x="2438280" y="4495680"/>
            <a:ext cx="0" cy="30492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62" name="Text Box 15"/>
          <p:cNvSpPr/>
          <p:nvPr/>
        </p:nvSpPr>
        <p:spPr>
          <a:xfrm>
            <a:off x="5334120" y="4800600"/>
            <a:ext cx="2743200" cy="15328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spcBef>
                <a:spcPts val="1247"/>
              </a:spcBef>
              <a:buClr>
                <a:srgbClr val="000000"/>
              </a:buClr>
              <a:buFont typeface="Times New Roman"/>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 </a:t>
            </a:r>
            <a:r>
              <a:rPr lang="pl-PL" sz="2000" b="0" strike="noStrike" spc="-1">
                <a:solidFill>
                  <a:srgbClr val="000000"/>
                </a:solidFill>
                <a:latin typeface="Times New Roman"/>
              </a:rPr>
              <a:t>Rectal cancer</a:t>
            </a:r>
            <a:endParaRPr lang="en-US" sz="2000" b="0" strike="noStrike" spc="-1">
              <a:solidFill>
                <a:srgbClr val="000000"/>
              </a:solidFill>
              <a:latin typeface="Times New Roman"/>
            </a:endParaRPr>
          </a:p>
          <a:p>
            <a:pPr algn="ctr" rtl="0">
              <a:spcBef>
                <a:spcPts val="124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 clinically advanced tumor as "immobile"</a:t>
            </a:r>
            <a:endParaRPr lang="en-US" sz="2000" b="0" strike="noStrike" spc="-1">
              <a:solidFill>
                <a:srgbClr val="000000"/>
              </a:solidFill>
              <a:latin typeface="Times New Roman"/>
            </a:endParaRPr>
          </a:p>
        </p:txBody>
      </p:sp>
      <p:sp>
        <p:nvSpPr>
          <p:cNvPr id="263" name="Line 16"/>
          <p:cNvSpPr/>
          <p:nvPr/>
        </p:nvSpPr>
        <p:spPr>
          <a:xfrm>
            <a:off x="6781680" y="4495680"/>
            <a:ext cx="0" cy="30492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pole tekstowe 263"/>
          <p:cNvSpPr txBox="1"/>
          <p:nvPr/>
        </p:nvSpPr>
        <p:spPr>
          <a:xfrm>
            <a:off x="1066680" y="380520"/>
            <a:ext cx="7772400" cy="1143000"/>
          </a:xfrm>
          <a:prstGeom prst="rect">
            <a:avLst/>
          </a:prstGeom>
          <a:noFill/>
          <a:ln w="0">
            <a:noFill/>
          </a:ln>
        </p:spPr>
        <p:txBody>
          <a:bodyPr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
              <a:rPr lang="pl-PL" sz="4400" b="0" strike="noStrike" spc="-1">
                <a:solidFill>
                  <a:srgbClr val="482400"/>
                </a:solidFill>
                <a:latin typeface="Times New Roman"/>
              </a:rPr>
              <a:t> L. OPERATIONAL</a:t>
            </a:r>
            <a:endParaRPr lang="en-US" sz="4400" b="0" strike="noStrike" spc="-1">
              <a:solidFill>
                <a:srgbClr val="482400"/>
              </a:solidFill>
              <a:latin typeface="Times New Roman"/>
            </a:endParaRPr>
          </a:p>
        </p:txBody>
      </p:sp>
      <p:sp>
        <p:nvSpPr>
          <p:cNvPr id="265" name="Rectangle 3"/>
          <p:cNvSpPr/>
          <p:nvPr/>
        </p:nvSpPr>
        <p:spPr>
          <a:xfrm>
            <a:off x="990720" y="3352680"/>
            <a:ext cx="3047760" cy="1295640"/>
          </a:xfrm>
          <a:prstGeom prst="rect">
            <a:avLst/>
          </a:prstGeom>
          <a:solidFill>
            <a:srgbClr val="D69B80"/>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RESECTION</a:t>
            </a:r>
            <a:endParaRPr lang="en-US" sz="2400" b="0" strike="noStrike" spc="-1">
              <a:solidFill>
                <a:srgbClr val="000000"/>
              </a:solidFill>
              <a:latin typeface="Times New Roman"/>
            </a:endParaRPr>
          </a:p>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CLASSIC/</a:t>
            </a:r>
            <a:endParaRPr lang="en-US" sz="2400" b="0" strike="noStrike" spc="-1">
              <a:solidFill>
                <a:srgbClr val="000000"/>
              </a:solidFill>
              <a:latin typeface="Times New Roman"/>
            </a:endParaRPr>
          </a:p>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LAPAROSCOPIC</a:t>
            </a:r>
            <a:endParaRPr lang="en-US" sz="2400" b="0" strike="noStrike" spc="-1">
              <a:solidFill>
                <a:srgbClr val="000000"/>
              </a:solidFill>
              <a:latin typeface="Times New Roman"/>
            </a:endParaRPr>
          </a:p>
        </p:txBody>
      </p:sp>
      <p:sp>
        <p:nvSpPr>
          <p:cNvPr id="266" name="Rectangle 4"/>
          <p:cNvSpPr/>
          <p:nvPr/>
        </p:nvSpPr>
        <p:spPr>
          <a:xfrm>
            <a:off x="4876920" y="3352680"/>
            <a:ext cx="3581280" cy="1295640"/>
          </a:xfrm>
          <a:prstGeom prst="rect">
            <a:avLst/>
          </a:prstGeom>
          <a:solidFill>
            <a:srgbClr val="D69B80"/>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RESECTION</a:t>
            </a:r>
            <a:endParaRPr lang="en-US" sz="2400" b="0" strike="noStrike" spc="-1">
              <a:solidFill>
                <a:srgbClr val="000000"/>
              </a:solidFill>
              <a:latin typeface="Times New Roman"/>
            </a:endParaRPr>
          </a:p>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ENDOSCOPIC</a:t>
            </a:r>
            <a:endParaRPr lang="en-US" sz="2400" b="0" strike="noStrike" spc="-1">
              <a:solidFill>
                <a:srgbClr val="000000"/>
              </a:solidFill>
              <a:latin typeface="Times New Roman"/>
            </a:endParaRPr>
          </a:p>
        </p:txBody>
      </p:sp>
      <p:sp>
        <p:nvSpPr>
          <p:cNvPr id="267" name="Line 8"/>
          <p:cNvSpPr/>
          <p:nvPr/>
        </p:nvSpPr>
        <p:spPr>
          <a:xfrm>
            <a:off x="2438280" y="4648320"/>
            <a:ext cx="0" cy="30456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68" name="Line 9"/>
          <p:cNvSpPr/>
          <p:nvPr/>
        </p:nvSpPr>
        <p:spPr>
          <a:xfrm>
            <a:off x="6629400" y="4648320"/>
            <a:ext cx="0" cy="30456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69" name="Text Box 10"/>
          <p:cNvSpPr/>
          <p:nvPr/>
        </p:nvSpPr>
        <p:spPr>
          <a:xfrm>
            <a:off x="1143000" y="4876920"/>
            <a:ext cx="2743200" cy="19353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spcBef>
                <a:spcPts val="1247"/>
              </a:spcBef>
              <a:buClr>
                <a:srgbClr val="000000"/>
              </a:buClr>
              <a:buFont typeface="Times New Roman"/>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 Rectal/colon cancer</a:t>
            </a:r>
            <a:endParaRPr lang="en-US" sz="2000" b="0" strike="noStrike" spc="-1">
              <a:solidFill>
                <a:srgbClr val="000000"/>
              </a:solidFill>
              <a:latin typeface="Times New Roman"/>
            </a:endParaRPr>
          </a:p>
          <a:p>
            <a:pPr algn="ctr" rtl="0">
              <a:spcBef>
                <a:spcPts val="124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 tumor resection with</a:t>
            </a:r>
            <a:endParaRPr lang="en-US" sz="2000" b="0" strike="noStrike" spc="-1">
              <a:solidFill>
                <a:srgbClr val="000000"/>
              </a:solidFill>
              <a:latin typeface="Times New Roman"/>
            </a:endParaRPr>
          </a:p>
          <a:p>
            <a:pPr algn="ctr" rtl="0">
              <a:spcBef>
                <a:spcPts val="124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removal of lymph nodes</a:t>
            </a:r>
            <a:endParaRPr lang="en-US" sz="2000" b="0" strike="noStrike" spc="-1">
              <a:solidFill>
                <a:srgbClr val="000000"/>
              </a:solidFill>
              <a:latin typeface="Times New Roman"/>
            </a:endParaRPr>
          </a:p>
        </p:txBody>
      </p:sp>
      <p:sp>
        <p:nvSpPr>
          <p:cNvPr id="270" name="Text Box 11"/>
          <p:cNvSpPr/>
          <p:nvPr/>
        </p:nvSpPr>
        <p:spPr>
          <a:xfrm>
            <a:off x="5257800" y="4800600"/>
            <a:ext cx="3200400" cy="19353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spcBef>
                <a:spcPts val="1247"/>
              </a:spcBef>
              <a:buClr>
                <a:srgbClr val="000000"/>
              </a:buClr>
              <a:buFont typeface="Times New Roman"/>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 Rectal/colon cancer</a:t>
            </a:r>
            <a:endParaRPr lang="en-US" sz="2000" b="0" strike="noStrike" spc="-1">
              <a:solidFill>
                <a:srgbClr val="000000"/>
              </a:solidFill>
              <a:latin typeface="Times New Roman"/>
            </a:endParaRPr>
          </a:p>
          <a:p>
            <a:pPr algn="ctr" rtl="0">
              <a:spcBef>
                <a:spcPts val="124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 resection of non-advanced, small tumor</a:t>
            </a:r>
            <a:endParaRPr lang="en-US" sz="2000" b="0" strike="noStrike" spc="-1">
              <a:solidFill>
                <a:srgbClr val="000000"/>
              </a:solidFill>
              <a:latin typeface="Times New Roman"/>
            </a:endParaRPr>
          </a:p>
          <a:p>
            <a:pPr algn="ctr" rtl="0">
              <a:spcBef>
                <a:spcPts val="124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well diversified</a:t>
            </a:r>
            <a:endParaRPr lang="en-US" sz="2000" b="0" strike="noStrike" spc="-1">
              <a:solidFill>
                <a:srgbClr val="000000"/>
              </a:solidFill>
              <a:latin typeface="Times New Roman"/>
            </a:endParaRPr>
          </a:p>
        </p:txBody>
      </p:sp>
      <p:pic>
        <p:nvPicPr>
          <p:cNvPr id="271" name="Picture 12" descr="C:\Documents and Settings\Anna\Dane aplikacji\Microsoft\Media Catalog\laparoskopowa resekcja esicy.jpg"/>
          <p:cNvPicPr/>
          <p:nvPr/>
        </p:nvPicPr>
        <p:blipFill>
          <a:blip r:embed="rId2"/>
          <a:stretch/>
        </p:blipFill>
        <p:spPr>
          <a:xfrm>
            <a:off x="2590920" y="1676520"/>
            <a:ext cx="1600200" cy="1600200"/>
          </a:xfrm>
          <a:prstGeom prst="rect">
            <a:avLst/>
          </a:prstGeom>
          <a:ln w="0">
            <a:noFill/>
          </a:ln>
        </p:spPr>
      </p:pic>
      <p:pic>
        <p:nvPicPr>
          <p:cNvPr id="272" name="Picture 16" descr="C:\Documents and Settings\Anna\Dane aplikacji\Microsoft\Media Catalog\Resekcja pollipa odbytnicy.jpg"/>
          <p:cNvPicPr/>
          <p:nvPr/>
        </p:nvPicPr>
        <p:blipFill>
          <a:blip r:embed="rId3"/>
          <a:stretch/>
        </p:blipFill>
        <p:spPr>
          <a:xfrm>
            <a:off x="5486400" y="1676520"/>
            <a:ext cx="2209680" cy="1600200"/>
          </a:xfrm>
          <a:prstGeom prst="rect">
            <a:avLst/>
          </a:prstGeom>
          <a:ln w="0">
            <a:noFill/>
          </a:ln>
        </p:spPr>
      </p:pic>
      <p:pic>
        <p:nvPicPr>
          <p:cNvPr id="273" name="Picture 18" descr="C:\Documents and Settings\Anna\Dane aplikacji\Microsoft\Media Catalog\operacja.jpeg"/>
          <p:cNvPicPr/>
          <p:nvPr/>
        </p:nvPicPr>
        <p:blipFill>
          <a:blip r:embed="rId4"/>
          <a:stretch/>
        </p:blipFill>
        <p:spPr>
          <a:xfrm>
            <a:off x="838080" y="1676520"/>
            <a:ext cx="1600200" cy="1600200"/>
          </a:xfrm>
          <a:prstGeom prst="rect">
            <a:avLst/>
          </a:prstGeom>
          <a:ln w="57240">
            <a:solidFill>
              <a:srgbClr val="000000"/>
            </a:solidFill>
            <a:miter/>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pole tekstowe 273"/>
          <p:cNvSpPr txBox="1"/>
          <p:nvPr/>
        </p:nvSpPr>
        <p:spPr>
          <a:xfrm>
            <a:off x="1066680" y="380520"/>
            <a:ext cx="7772400" cy="1143000"/>
          </a:xfrm>
          <a:prstGeom prst="rect">
            <a:avLst/>
          </a:prstGeom>
          <a:noFill/>
          <a:ln w="0">
            <a:noFill/>
          </a:ln>
        </p:spPr>
        <p:txBody>
          <a:bodyPr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
              <a:rPr lang="pl-PL" sz="4400" b="0" strike="noStrike" spc="-1">
                <a:solidFill>
                  <a:srgbClr val="482400"/>
                </a:solidFill>
                <a:latin typeface="Times New Roman"/>
              </a:rPr>
              <a:t> L. SUPPLEMENTARY</a:t>
            </a:r>
            <a:endParaRPr lang="en-US" sz="4400" b="0" strike="noStrike" spc="-1">
              <a:solidFill>
                <a:srgbClr val="482400"/>
              </a:solidFill>
              <a:latin typeface="Times New Roman"/>
            </a:endParaRPr>
          </a:p>
        </p:txBody>
      </p:sp>
      <p:sp>
        <p:nvSpPr>
          <p:cNvPr id="275" name="Rectangle 3"/>
          <p:cNvSpPr/>
          <p:nvPr/>
        </p:nvSpPr>
        <p:spPr>
          <a:xfrm>
            <a:off x="990720" y="3809880"/>
            <a:ext cx="3047760" cy="685800"/>
          </a:xfrm>
          <a:prstGeom prst="rect">
            <a:avLst/>
          </a:prstGeom>
          <a:solidFill>
            <a:srgbClr val="D69B80"/>
          </a:solidFill>
          <a:ln w="9360">
            <a:solidFill>
              <a:srgbClr val="000000"/>
            </a:solidFill>
            <a:miter/>
          </a:ln>
        </p:spPr>
        <p:style>
          <a:lnRef idx="0">
            <a:scrgbClr r="0" g="0" b="0"/>
          </a:lnRef>
          <a:fillRef idx="0">
            <a:scrgbClr r="0" g="0" b="0"/>
          </a:fillRef>
          <a:effectRef idx="0">
            <a:scrgbClr r="0" g="0" b="0"/>
          </a:effectRef>
          <a:fontRef idx="minor"/>
        </p:style>
      </p:sp>
      <p:sp>
        <p:nvSpPr>
          <p:cNvPr id="276" name="Rectangle 4"/>
          <p:cNvSpPr/>
          <p:nvPr/>
        </p:nvSpPr>
        <p:spPr>
          <a:xfrm>
            <a:off x="4876920" y="3886200"/>
            <a:ext cx="3581280" cy="1295280"/>
          </a:xfrm>
          <a:prstGeom prst="rect">
            <a:avLst/>
          </a:prstGeom>
          <a:solidFill>
            <a:srgbClr val="D69B80"/>
          </a:solidFill>
          <a:ln w="9360">
            <a:solidFill>
              <a:srgbClr val="000000"/>
            </a:solidFill>
            <a:miter/>
          </a:ln>
        </p:spPr>
        <p:style>
          <a:lnRef idx="0">
            <a:scrgbClr r="0" g="0" b="0"/>
          </a:lnRef>
          <a:fillRef idx="0">
            <a:scrgbClr r="0" g="0" b="0"/>
          </a:fillRef>
          <a:effectRef idx="0">
            <a:scrgbClr r="0" g="0" b="0"/>
          </a:effectRef>
          <a:fontRef idx="minor"/>
        </p:style>
      </p:sp>
      <p:sp>
        <p:nvSpPr>
          <p:cNvPr id="277" name="Text Box 5"/>
          <p:cNvSpPr/>
          <p:nvPr/>
        </p:nvSpPr>
        <p:spPr>
          <a:xfrm>
            <a:off x="1223280" y="3886200"/>
            <a:ext cx="2666520" cy="459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CHEMOTHERAPY</a:t>
            </a:r>
            <a:endParaRPr lang="en-US" sz="2400" b="0" strike="noStrike" spc="-1">
              <a:solidFill>
                <a:srgbClr val="000000"/>
              </a:solidFill>
              <a:latin typeface="Times New Roman"/>
            </a:endParaRPr>
          </a:p>
        </p:txBody>
      </p:sp>
      <p:sp>
        <p:nvSpPr>
          <p:cNvPr id="278" name="Text Box 6"/>
          <p:cNvSpPr/>
          <p:nvPr/>
        </p:nvSpPr>
        <p:spPr>
          <a:xfrm>
            <a:off x="4883040" y="4343400"/>
            <a:ext cx="3629520" cy="459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CHEMIORADIOTHERAPY</a:t>
            </a:r>
            <a:endParaRPr lang="en-US" sz="2400" b="0" strike="noStrike" spc="-1">
              <a:solidFill>
                <a:srgbClr val="000000"/>
              </a:solidFill>
              <a:latin typeface="Times New Roman"/>
            </a:endParaRPr>
          </a:p>
        </p:txBody>
      </p:sp>
      <p:sp>
        <p:nvSpPr>
          <p:cNvPr id="279" name="Line 8"/>
          <p:cNvSpPr/>
          <p:nvPr/>
        </p:nvSpPr>
        <p:spPr>
          <a:xfrm>
            <a:off x="6705720" y="5181480"/>
            <a:ext cx="0" cy="30492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80" name="Text Box 10"/>
          <p:cNvSpPr/>
          <p:nvPr/>
        </p:nvSpPr>
        <p:spPr>
          <a:xfrm>
            <a:off x="5098320" y="5365800"/>
            <a:ext cx="3260880" cy="1503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When not carried out</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radiotherapy before surgery</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with unfavorable factors</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risk</a:t>
            </a:r>
            <a:endParaRPr lang="en-US" sz="2000" b="0" strike="noStrike" spc="-1">
              <a:solidFill>
                <a:srgbClr val="000000"/>
              </a:solidFill>
              <a:latin typeface="Times New Roman"/>
            </a:endParaRPr>
          </a:p>
        </p:txBody>
      </p:sp>
      <p:sp>
        <p:nvSpPr>
          <p:cNvPr id="281" name="Text Box 11"/>
          <p:cNvSpPr/>
          <p:nvPr/>
        </p:nvSpPr>
        <p:spPr>
          <a:xfrm>
            <a:off x="838080" y="4648320"/>
            <a:ext cx="3405240" cy="3796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Rectal/colon cancer</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in unfavorable cases</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risk factors: perforation</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intraoperative intestine, tumor</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crossing the intestinal wall,</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metastases in lymph nodes</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Times New Roman"/>
            </a:endParaRPr>
          </a:p>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Times New Roman"/>
            </a:endParaRPr>
          </a:p>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Times New Roman"/>
            </a:endParaRPr>
          </a:p>
        </p:txBody>
      </p:sp>
      <p:pic>
        <p:nvPicPr>
          <p:cNvPr id="282" name="Picture 12" descr="C:\Documents and Settings\Anna\Dane aplikacji\Microsoft\Media Catalog\Przerzuty do żeber. scyntygrafia.jpg"/>
          <p:cNvPicPr/>
          <p:nvPr/>
        </p:nvPicPr>
        <p:blipFill>
          <a:blip r:embed="rId3"/>
          <a:stretch/>
        </p:blipFill>
        <p:spPr>
          <a:xfrm>
            <a:off x="2209680" y="1752480"/>
            <a:ext cx="3657600" cy="1905120"/>
          </a:xfrm>
          <a:prstGeom prst="rect">
            <a:avLst/>
          </a:prstGeom>
          <a:ln w="57240">
            <a:solidFill>
              <a:srgbClr val="000000"/>
            </a:solidFill>
            <a:miter/>
          </a:ln>
        </p:spPr>
      </p:pic>
      <p:sp>
        <p:nvSpPr>
          <p:cNvPr id="283" name="Line 14"/>
          <p:cNvSpPr/>
          <p:nvPr/>
        </p:nvSpPr>
        <p:spPr>
          <a:xfrm>
            <a:off x="2514600" y="4572000"/>
            <a:ext cx="0" cy="22860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284" name="Text Box 15"/>
          <p:cNvSpPr/>
          <p:nvPr/>
        </p:nvSpPr>
        <p:spPr>
          <a:xfrm>
            <a:off x="5938560" y="1828800"/>
            <a:ext cx="2821680" cy="1503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Scintigraphy</a:t>
            </a:r>
            <a:endParaRPr lang="en-US" sz="2000" b="0" strike="noStrike" spc="-1">
              <a:solidFill>
                <a:srgbClr val="000000"/>
              </a:solidFill>
              <a:latin typeface="Times New Roman"/>
            </a:endParaRPr>
          </a:p>
          <a:p>
            <a:pPr algn="l"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Metastases to the ribs</a:t>
            </a:r>
            <a:endParaRPr lang="en-US" sz="2000" b="0" strike="noStrike" spc="-1">
              <a:solidFill>
                <a:srgbClr val="000000"/>
              </a:solidFill>
              <a:latin typeface="Times New Roman"/>
            </a:endParaRPr>
          </a:p>
          <a:p>
            <a:pPr algn="l"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1A – before chemotherapy</a:t>
            </a:r>
            <a:endParaRPr lang="en-US" sz="2000" b="0" strike="noStrike" spc="-1">
              <a:solidFill>
                <a:srgbClr val="000000"/>
              </a:solidFill>
              <a:latin typeface="Times New Roman"/>
            </a:endParaRPr>
          </a:p>
          <a:p>
            <a:pPr algn="l"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1B – after chemotherapy</a:t>
            </a:r>
            <a:endParaRPr lang="en-US" sz="2000" b="0" strike="noStrike" spc="-1">
              <a:solidFill>
                <a:srgbClr val="000000"/>
              </a:solidFill>
              <a:latin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pole tekstowe 302"/>
          <p:cNvSpPr txBox="1"/>
          <p:nvPr/>
        </p:nvSpPr>
        <p:spPr>
          <a:xfrm>
            <a:off x="1066680" y="380520"/>
            <a:ext cx="7772400" cy="1143000"/>
          </a:xfrm>
          <a:prstGeom prst="rect">
            <a:avLst/>
          </a:prstGeom>
          <a:noFill/>
          <a:ln w="0">
            <a:noFill/>
          </a:ln>
        </p:spPr>
        <p:txBody>
          <a:bodyPr anchor="b">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br/>
            <a:br/>
            <a:br/>
            <a:br/>
            <a:br/>
            <a:r>
              <a:rPr lang="pl-PL" sz="4400" b="0" strike="noStrike" spc="-1">
                <a:solidFill>
                  <a:srgbClr val="482400"/>
                </a:solidFill>
                <a:latin typeface="Times New Roman"/>
              </a:rPr>
              <a:t>MONITORING </a:t>
            </a:r>
            <a:endParaRPr lang="en-US" sz="4400" b="0" strike="noStrike" spc="-1">
              <a:solidFill>
                <a:srgbClr val="482400"/>
              </a:solidFill>
              <a:latin typeface="Times New Roman"/>
            </a:endParaRPr>
          </a:p>
        </p:txBody>
      </p:sp>
      <p:sp>
        <p:nvSpPr>
          <p:cNvPr id="304" name="pole tekstowe 303"/>
          <p:cNvSpPr txBox="1"/>
          <p:nvPr/>
        </p:nvSpPr>
        <p:spPr>
          <a:xfrm>
            <a:off x="1066680" y="1905120"/>
            <a:ext cx="7848720" cy="3124080"/>
          </a:xfrm>
          <a:prstGeom prst="rect">
            <a:avLst/>
          </a:prstGeom>
          <a:noFill/>
          <a:ln w="0">
            <a:noFill/>
          </a:ln>
        </p:spPr>
        <p:txBody>
          <a:bodyPr>
            <a:normAutofit/>
          </a:bodyPr>
          <a:lstStyle/>
          <a:p>
            <a:pPr marL="342720" indent="-342720" algn="l" rtl="0">
              <a:spcBef>
                <a:spcPts val="697"/>
              </a:spcBef>
              <a:buSzPct val="117673"/>
              <a:buBlip>
                <a:blip r:embed="rId3"/>
              </a:buBlip>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800" b="0" strike="noStrike" spc="-1">
                <a:solidFill>
                  <a:srgbClr val="000000"/>
                </a:solidFill>
                <a:latin typeface="Times New Roman"/>
              </a:rPr>
              <a:t>Medical examination every 3-6 months. for 5 years.</a:t>
            </a:r>
            <a:endParaRPr lang="en-US" sz="2800" b="0" strike="noStrike" spc="-1">
              <a:solidFill>
                <a:srgbClr val="000000"/>
              </a:solidFill>
              <a:latin typeface="Times New Roman"/>
            </a:endParaRPr>
          </a:p>
          <a:p>
            <a:pPr marL="342720" indent="-342720" algn="l" rtl="0">
              <a:spcBef>
                <a:spcPts val="697"/>
              </a:spcBef>
              <a:buSzPct val="117673"/>
              <a:buBlip>
                <a:blip r:embed="rId3"/>
              </a:buBlip>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800" b="0" strike="noStrike" spc="-1">
                <a:solidFill>
                  <a:srgbClr val="000000"/>
                </a:solidFill>
                <a:latin typeface="Times New Roman"/>
              </a:rPr>
              <a:t>CEA test every 3 months for 3 years.</a:t>
            </a:r>
            <a:endParaRPr lang="en-US" sz="2800" b="0" strike="noStrike" spc="-1">
              <a:solidFill>
                <a:srgbClr val="000000"/>
              </a:solidFill>
              <a:latin typeface="Times New Roman"/>
            </a:endParaRPr>
          </a:p>
          <a:p>
            <a:pPr marL="342720" indent="-342720" algn="l" rtl="0">
              <a:spcBef>
                <a:spcPts val="697"/>
              </a:spcBef>
              <a:buSzPct val="117673"/>
              <a:buBlip>
                <a:blip r:embed="rId3"/>
              </a:buBlip>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800" b="0" strike="noStrike" spc="-1">
                <a:solidFill>
                  <a:srgbClr val="000000"/>
                </a:solidFill>
                <a:latin typeface="Times New Roman"/>
              </a:rPr>
              <a:t>Abdominal CT/USG is recommended every 6-12 months.</a:t>
            </a:r>
            <a:endParaRPr lang="en-US" sz="2800" b="0" strike="noStrike" spc="-1">
              <a:solidFill>
                <a:srgbClr val="000000"/>
              </a:solidFill>
              <a:latin typeface="Times New Roman"/>
            </a:endParaRPr>
          </a:p>
          <a:p>
            <a:pPr marL="342720" indent="-342720" algn="l" rtl="0">
              <a:spcBef>
                <a:spcPts val="69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800" b="0" strike="noStrike" spc="-1">
                <a:solidFill>
                  <a:srgbClr val="000000"/>
                </a:solidFill>
                <a:latin typeface="Times New Roman"/>
              </a:rPr>
              <a:t> chest X-ray every year.</a:t>
            </a:r>
            <a:endParaRPr lang="en-US" sz="2800" b="0" strike="noStrike" spc="-1">
              <a:solidFill>
                <a:srgbClr val="000000"/>
              </a:solidFill>
              <a:latin typeface="Times New Roman"/>
            </a:endParaRPr>
          </a:p>
          <a:p>
            <a:pPr marL="342720" indent="-342720" algn="l" rtl="0">
              <a:spcBef>
                <a:spcPts val="697"/>
              </a:spcBef>
              <a:buSzPct val="117673"/>
              <a:buBlip>
                <a:blip r:embed="rId3"/>
              </a:buBlip>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800" b="0" strike="noStrike" spc="-1">
                <a:solidFill>
                  <a:srgbClr val="000000"/>
                </a:solidFill>
                <a:latin typeface="Times New Roman"/>
              </a:rPr>
              <a:t>Colonoscopy 3-6 months. after surgery, then one year after surgery and 3 and 5 years after surgery.</a:t>
            </a:r>
            <a:endParaRPr lang="en-US" sz="2800" b="0" strike="noStrike" spc="-1">
              <a:solidFill>
                <a:srgbClr val="000000"/>
              </a:solidFill>
              <a:latin typeface="Times New Roman"/>
            </a:endParaRPr>
          </a:p>
          <a:p>
            <a:pPr marL="342720" indent="-342720" algn="l" rtl="0">
              <a:spcBef>
                <a:spcPts val="69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b="0" strike="noStrike" spc="-1">
              <a:solidFill>
                <a:srgbClr val="000000"/>
              </a:solidFill>
              <a:latin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pole tekstowe 96"/>
          <p:cNvSpPr txBox="1"/>
          <p:nvPr/>
        </p:nvSpPr>
        <p:spPr>
          <a:xfrm>
            <a:off x="1066680" y="380520"/>
            <a:ext cx="7772400" cy="1143000"/>
          </a:xfrm>
          <a:prstGeom prst="rect">
            <a:avLst/>
          </a:prstGeom>
          <a:noFill/>
          <a:ln w="0">
            <a:noFill/>
          </a:ln>
        </p:spPr>
        <p:txBody>
          <a:bodyPr anchor="b">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0" strike="noStrike" spc="-1">
                <a:solidFill>
                  <a:srgbClr val="482400"/>
                </a:solidFill>
                <a:latin typeface="Times New Roman"/>
              </a:rPr>
              <a:t>COLOR INTESTINE CANCER</a:t>
            </a:r>
            <a:endParaRPr lang="en-US" sz="4400" b="0" strike="noStrike" spc="-1">
              <a:solidFill>
                <a:srgbClr val="482400"/>
              </a:solidFill>
              <a:latin typeface="Times New Roman"/>
            </a:endParaRPr>
          </a:p>
        </p:txBody>
      </p:sp>
      <p:sp>
        <p:nvSpPr>
          <p:cNvPr id="98" name="pole tekstowe 97"/>
          <p:cNvSpPr txBox="1"/>
          <p:nvPr/>
        </p:nvSpPr>
        <p:spPr>
          <a:xfrm>
            <a:off x="1066680" y="1676160"/>
            <a:ext cx="5338800" cy="4786200"/>
          </a:xfrm>
          <a:prstGeom prst="rect">
            <a:avLst/>
          </a:prstGeom>
          <a:noFill/>
          <a:ln w="0">
            <a:noFill/>
          </a:ln>
        </p:spPr>
        <p:txBody>
          <a:bodyPr>
            <a:normAutofit fontScale="87000"/>
          </a:bodyPr>
          <a:lstStyle/>
          <a:p>
            <a:pPr marL="342720" indent="-342720" algn="l" rtl="0">
              <a:lnSpc>
                <a:spcPct val="90000"/>
              </a:lnSpc>
              <a:spcBef>
                <a:spcPts val="624"/>
              </a:spcBef>
              <a:buSzPct val="131831"/>
              <a:buBlip>
                <a:blip r:embed="rId3"/>
              </a:buBlip>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500" b="0" strike="noStrike" spc="-1">
                <a:solidFill>
                  <a:srgbClr val="000000"/>
                </a:solidFill>
                <a:latin typeface="Times New Roman"/>
              </a:rPr>
              <a:t>Colorectal cancer is a malignant growth of the mucous membrane that can develop in any part of the 150 cm long large intestine and approximately 10 cm of the rectum.</a:t>
            </a:r>
            <a:endParaRPr lang="en-US" sz="2500" b="0" strike="noStrike" spc="-1">
              <a:solidFill>
                <a:srgbClr val="000000"/>
              </a:solidFill>
              <a:latin typeface="Times New Roman"/>
            </a:endParaRPr>
          </a:p>
          <a:p>
            <a:pPr marL="342720" indent="-342720" algn="l" rtl="0">
              <a:lnSpc>
                <a:spcPct val="90000"/>
              </a:lnSpc>
              <a:spcBef>
                <a:spcPts val="624"/>
              </a:spcBef>
              <a:buSzPct val="131831"/>
              <a:buBlip>
                <a:blip r:embed="rId3"/>
              </a:buBlip>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500" b="0" strike="noStrike" spc="-1">
                <a:solidFill>
                  <a:srgbClr val="000000"/>
                </a:solidFill>
                <a:latin typeface="Times New Roman"/>
              </a:rPr>
              <a:t> In 90% of cases it develops from adenomas.</a:t>
            </a:r>
            <a:endParaRPr lang="en-US" sz="2500" b="0" strike="noStrike" spc="-1">
              <a:solidFill>
                <a:srgbClr val="000000"/>
              </a:solidFill>
              <a:latin typeface="Times New Roman"/>
            </a:endParaRPr>
          </a:p>
          <a:p>
            <a:pPr marL="342720" indent="-342720" algn="l" rtl="0">
              <a:lnSpc>
                <a:spcPct val="90000"/>
              </a:lnSpc>
              <a:spcBef>
                <a:spcPts val="624"/>
              </a:spcBef>
              <a:buSzPct val="131831"/>
              <a:buBlip>
                <a:blip r:embed="rId3"/>
              </a:buBlip>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500" b="0" strike="noStrike" spc="-1">
                <a:solidFill>
                  <a:srgbClr val="000000"/>
                </a:solidFill>
                <a:latin typeface="Times New Roman"/>
              </a:rPr>
              <a:t>Lynch syndrome accounts for 5% of all colorectal cancer cases.</a:t>
            </a:r>
            <a:endParaRPr lang="en-US" sz="2500" b="0" strike="noStrike" spc="-1">
              <a:solidFill>
                <a:srgbClr val="000000"/>
              </a:solidFill>
              <a:latin typeface="Times New Roman"/>
            </a:endParaRPr>
          </a:p>
          <a:p>
            <a:pPr marL="342720" indent="-342720" algn="l" rtl="0">
              <a:lnSpc>
                <a:spcPct val="90000"/>
              </a:lnSpc>
              <a:spcBef>
                <a:spcPts val="624"/>
              </a:spcBef>
              <a:buSzPct val="131831"/>
              <a:buBlip>
                <a:blip r:embed="rId3"/>
              </a:buBlip>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500" b="0" strike="noStrike" spc="-1">
                <a:solidFill>
                  <a:srgbClr val="000000"/>
                </a:solidFill>
                <a:latin typeface="Times New Roman"/>
              </a:rPr>
              <a:t>It rarely occurs before the age of 40.</a:t>
            </a:r>
            <a:endParaRPr lang="en-US" sz="2500" b="0" strike="noStrike" spc="-1">
              <a:solidFill>
                <a:srgbClr val="000000"/>
              </a:solidFill>
              <a:latin typeface="Times New Roman"/>
            </a:endParaRPr>
          </a:p>
          <a:p>
            <a:pPr marL="342720" indent="-342720" algn="l" rtl="0">
              <a:lnSpc>
                <a:spcPct val="90000"/>
              </a:lnSpc>
              <a:spcBef>
                <a:spcPts val="624"/>
              </a:spcBef>
              <a:buSzPct val="131831"/>
              <a:buBlip>
                <a:blip r:embed="rId3"/>
              </a:buBlip>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500" b="0" strike="noStrike" spc="-1">
                <a:solidFill>
                  <a:srgbClr val="000000"/>
                </a:solidFill>
                <a:latin typeface="Times New Roman"/>
              </a:rPr>
              <a:t>It develops without causing any symptoms for a long time. It may take up to 10 years for the first symptoms to appear.</a:t>
            </a:r>
            <a:endParaRPr lang="en-US" sz="2500" b="0" strike="noStrike" spc="-1">
              <a:solidFill>
                <a:srgbClr val="000000"/>
              </a:solidFill>
              <a:latin typeface="Times New Roman"/>
            </a:endParaRPr>
          </a:p>
        </p:txBody>
      </p:sp>
      <p:pic>
        <p:nvPicPr>
          <p:cNvPr id="99" name="Picture 4" descr="C:\Documents and Settings\Anna\Dane aplikacji\Microsoft\Media Catalog\j.grube.jpg"/>
          <p:cNvPicPr/>
          <p:nvPr/>
        </p:nvPicPr>
        <p:blipFill>
          <a:blip r:embed="rId4"/>
          <a:stretch/>
        </p:blipFill>
        <p:spPr>
          <a:xfrm>
            <a:off x="6477120" y="1828800"/>
            <a:ext cx="2171520" cy="1828800"/>
          </a:xfrm>
          <a:prstGeom prst="rect">
            <a:avLst/>
          </a:prstGeom>
          <a:ln w="0">
            <a:noFill/>
          </a:ln>
        </p:spPr>
      </p:pic>
      <p:pic>
        <p:nvPicPr>
          <p:cNvPr id="100" name="Picture 5" descr="C:\Documents and Settings\Anna\Dane aplikacji\Microsoft\Media Catalog\rak jelita grubego.jpg"/>
          <p:cNvPicPr/>
          <p:nvPr/>
        </p:nvPicPr>
        <p:blipFill>
          <a:blip r:embed="rId5"/>
          <a:stretch/>
        </p:blipFill>
        <p:spPr>
          <a:xfrm>
            <a:off x="6324480" y="3962520"/>
            <a:ext cx="2584440" cy="2314440"/>
          </a:xfrm>
          <a:prstGeom prst="rect">
            <a:avLst/>
          </a:prstGeom>
          <a:ln w="57240">
            <a:solidFill>
              <a:srgbClr val="000000"/>
            </a:solidFill>
            <a:miter/>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pole tekstowe 100"/>
          <p:cNvSpPr txBox="1"/>
          <p:nvPr/>
        </p:nvSpPr>
        <p:spPr>
          <a:xfrm>
            <a:off x="1061640" y="1766880"/>
            <a:ext cx="4119480" cy="4113360"/>
          </a:xfrm>
          <a:prstGeom prst="rect">
            <a:avLst/>
          </a:prstGeom>
          <a:noFill/>
          <a:ln w="0">
            <a:noFill/>
          </a:ln>
        </p:spPr>
        <p:txBody>
          <a:bodyPr>
            <a:normAutofit/>
          </a:bodyPr>
          <a:lstStyle/>
          <a:p>
            <a:pPr marL="342720" indent="-342720" algn="l" rtl="0">
              <a:spcBef>
                <a:spcPts val="697"/>
              </a:spcBef>
              <a:buSzPct val="117673"/>
              <a:buBlip>
                <a:blip r:embed="rId3"/>
              </a:buBlip>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800" b="0" strike="noStrike" spc="-1">
                <a:solidFill>
                  <a:srgbClr val="000000"/>
                </a:solidFill>
                <a:latin typeface="Times New Roman"/>
              </a:rPr>
              <a:t>The tumor may take the form of:</a:t>
            </a:r>
            <a:endParaRPr lang="en-US" sz="2800" b="0" strike="noStrike" spc="-1">
              <a:solidFill>
                <a:srgbClr val="000000"/>
              </a:solidFill>
              <a:latin typeface="Times New Roman"/>
            </a:endParaRPr>
          </a:p>
          <a:p>
            <a:pPr marL="342720" indent="-342720" algn="l" rtl="0">
              <a:spcBef>
                <a:spcPts val="69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b="0" strike="noStrike" spc="-1">
              <a:solidFill>
                <a:srgbClr val="000000"/>
              </a:solidFill>
              <a:latin typeface="Times New Roman"/>
            </a:endParaRPr>
          </a:p>
        </p:txBody>
      </p:sp>
      <p:sp>
        <p:nvSpPr>
          <p:cNvPr id="102" name="pole tekstowe 101"/>
          <p:cNvSpPr txBox="1"/>
          <p:nvPr/>
        </p:nvSpPr>
        <p:spPr>
          <a:xfrm>
            <a:off x="1066680" y="380520"/>
            <a:ext cx="7772400" cy="1143000"/>
          </a:xfrm>
          <a:prstGeom prst="rect">
            <a:avLst/>
          </a:prstGeom>
          <a:noFill/>
          <a:ln w="0">
            <a:noFill/>
          </a:ln>
        </p:spPr>
        <p:txBody>
          <a:bodyPr anchor="b">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0" strike="noStrike" spc="-1">
                <a:solidFill>
                  <a:srgbClr val="482400"/>
                </a:solidFill>
                <a:latin typeface="Times New Roman"/>
              </a:rPr>
              <a:t>COLOR INTESTINE CANCER</a:t>
            </a:r>
            <a:endParaRPr lang="en-US" sz="4400" b="0" strike="noStrike" spc="-1">
              <a:solidFill>
                <a:srgbClr val="482400"/>
              </a:solidFill>
              <a:latin typeface="Times New Roman"/>
            </a:endParaRPr>
          </a:p>
        </p:txBody>
      </p:sp>
      <p:sp>
        <p:nvSpPr>
          <p:cNvPr id="103" name="Line 6"/>
          <p:cNvSpPr/>
          <p:nvPr/>
        </p:nvSpPr>
        <p:spPr>
          <a:xfrm flipH="1">
            <a:off x="2057400" y="2362320"/>
            <a:ext cx="457200" cy="38088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104" name="Line 7"/>
          <p:cNvSpPr/>
          <p:nvPr/>
        </p:nvSpPr>
        <p:spPr>
          <a:xfrm>
            <a:off x="3276720" y="2362320"/>
            <a:ext cx="380880" cy="38088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105" name="Text Box 8"/>
          <p:cNvSpPr/>
          <p:nvPr/>
        </p:nvSpPr>
        <p:spPr>
          <a:xfrm>
            <a:off x="609480" y="2895480"/>
            <a:ext cx="2692440" cy="7671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Times New Roman"/>
              </a:rPr>
              <a:t>Soft polyposis</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Times New Roman"/>
              </a:rPr>
              <a:t> mass</a:t>
            </a:r>
            <a:endParaRPr lang="en-US" sz="2000" b="0" strike="noStrike" spc="-1">
              <a:solidFill>
                <a:srgbClr val="000000"/>
              </a:solidFill>
              <a:latin typeface="Times New Roman"/>
            </a:endParaRPr>
          </a:p>
        </p:txBody>
      </p:sp>
      <p:sp>
        <p:nvSpPr>
          <p:cNvPr id="106" name="Text Box 9"/>
          <p:cNvSpPr/>
          <p:nvPr/>
        </p:nvSpPr>
        <p:spPr>
          <a:xfrm>
            <a:off x="3352680" y="3048120"/>
            <a:ext cx="30492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
        <p:nvSpPr>
          <p:cNvPr id="107" name="Text Box 10"/>
          <p:cNvSpPr/>
          <p:nvPr/>
        </p:nvSpPr>
        <p:spPr>
          <a:xfrm>
            <a:off x="3197880" y="2895480"/>
            <a:ext cx="2297520" cy="7671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Times New Roman"/>
              </a:rPr>
              <a:t>Hard fibrous</a:t>
            </a:r>
            <a:endParaRPr lang="en-US" sz="2000" b="0" strike="noStrike" spc="-1">
              <a:solidFill>
                <a:srgbClr val="000000"/>
              </a:solidFill>
              <a:latin typeface="Times New Roman"/>
            </a:endParaRPr>
          </a:p>
          <a:p>
            <a:pPr algn="l"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Times New Roman"/>
              </a:rPr>
              <a:t> mass</a:t>
            </a:r>
            <a:endParaRPr lang="en-US" sz="2000" b="0" strike="noStrike" spc="-1">
              <a:solidFill>
                <a:srgbClr val="000000"/>
              </a:solidFill>
              <a:latin typeface="Times New Roman"/>
            </a:endParaRPr>
          </a:p>
        </p:txBody>
      </p:sp>
      <p:sp>
        <p:nvSpPr>
          <p:cNvPr id="108" name="Text Box 11"/>
          <p:cNvSpPr/>
          <p:nvPr/>
        </p:nvSpPr>
        <p:spPr>
          <a:xfrm>
            <a:off x="609480" y="3886200"/>
            <a:ext cx="2590920" cy="2176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spcBef>
                <a:spcPts val="499"/>
              </a:spcBef>
              <a:buClr>
                <a:srgbClr val="000000"/>
              </a:buClr>
              <a:buFont typeface="Times New Roman"/>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 It sticks out into the light</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colon/rectum</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with a tendency to:</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ulcers, infections</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and bleeding</a:t>
            </a:r>
            <a:endParaRPr lang="en-US" sz="2000" b="0" strike="noStrike" spc="-1">
              <a:solidFill>
                <a:srgbClr val="000000"/>
              </a:solidFill>
              <a:latin typeface="Times New Roman"/>
            </a:endParaRPr>
          </a:p>
        </p:txBody>
      </p:sp>
      <p:sp>
        <p:nvSpPr>
          <p:cNvPr id="109" name="Text Box 12"/>
          <p:cNvSpPr/>
          <p:nvPr/>
        </p:nvSpPr>
        <p:spPr>
          <a:xfrm>
            <a:off x="3489480" y="3774960"/>
            <a:ext cx="18396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
        <p:nvSpPr>
          <p:cNvPr id="110" name="Text Box 14"/>
          <p:cNvSpPr/>
          <p:nvPr/>
        </p:nvSpPr>
        <p:spPr>
          <a:xfrm>
            <a:off x="3451320" y="4183200"/>
            <a:ext cx="18396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
        <p:nvSpPr>
          <p:cNvPr id="111" name="Text Box 15"/>
          <p:cNvSpPr/>
          <p:nvPr/>
        </p:nvSpPr>
        <p:spPr>
          <a:xfrm>
            <a:off x="3170520" y="3962520"/>
            <a:ext cx="2157120" cy="1503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ctr" rtl="0">
              <a:spcBef>
                <a:spcPts val="499"/>
              </a:spcBef>
              <a:buClr>
                <a:srgbClr val="000000"/>
              </a:buClr>
              <a:buFont typeface="Times New Roman"/>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 Surrounds the colon</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causing her</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narrowing</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and closure</a:t>
            </a:r>
            <a:endParaRPr lang="en-US" sz="2000" b="0" strike="noStrike" spc="-1">
              <a:solidFill>
                <a:srgbClr val="000000"/>
              </a:solidFill>
              <a:latin typeface="Times New Roman"/>
            </a:endParaRPr>
          </a:p>
        </p:txBody>
      </p:sp>
      <p:pic>
        <p:nvPicPr>
          <p:cNvPr id="112" name="Picture 17" descr="C:\Documents and Settings\Anna\Dane aplikacji\Microsoft\Media Catalog\guz zwężający światło jelita grubego, preparat pooperacyjny.jpg"/>
          <p:cNvPicPr/>
          <p:nvPr/>
        </p:nvPicPr>
        <p:blipFill>
          <a:blip r:embed="rId4"/>
          <a:stretch/>
        </p:blipFill>
        <p:spPr>
          <a:xfrm>
            <a:off x="5715000" y="4267080"/>
            <a:ext cx="2743200" cy="1881360"/>
          </a:xfrm>
          <a:prstGeom prst="rect">
            <a:avLst/>
          </a:prstGeom>
          <a:ln w="57240">
            <a:solidFill>
              <a:srgbClr val="000000"/>
            </a:solidFill>
            <a:miter/>
          </a:ln>
        </p:spPr>
      </p:pic>
      <p:pic>
        <p:nvPicPr>
          <p:cNvPr id="113" name="Picture 18" descr="C:\Documents and Settings\Anna\Dane aplikacji\Microsoft\Media Catalog\polip jelita grubego obraz endoskopowy.jpg"/>
          <p:cNvPicPr/>
          <p:nvPr/>
        </p:nvPicPr>
        <p:blipFill>
          <a:blip r:embed="rId5"/>
          <a:stretch/>
        </p:blipFill>
        <p:spPr>
          <a:xfrm>
            <a:off x="5715000" y="1676520"/>
            <a:ext cx="2666880" cy="1981080"/>
          </a:xfrm>
          <a:prstGeom prst="rect">
            <a:avLst/>
          </a:prstGeom>
          <a:ln w="57240">
            <a:solidFill>
              <a:srgbClr val="000000"/>
            </a:solidFill>
            <a:miter/>
          </a:ln>
        </p:spPr>
      </p:pic>
      <p:sp>
        <p:nvSpPr>
          <p:cNvPr id="114" name="Text Box 19"/>
          <p:cNvSpPr/>
          <p:nvPr/>
        </p:nvSpPr>
        <p:spPr>
          <a:xfrm>
            <a:off x="6015600" y="3581280"/>
            <a:ext cx="2288520" cy="7671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Large j. polyp</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Endoscopic image</a:t>
            </a:r>
            <a:endParaRPr lang="en-US" sz="2000" b="0" strike="noStrike" spc="-1">
              <a:solidFill>
                <a:srgbClr val="000000"/>
              </a:solidFill>
              <a:latin typeface="Times New Roman"/>
            </a:endParaRPr>
          </a:p>
        </p:txBody>
      </p:sp>
      <p:sp>
        <p:nvSpPr>
          <p:cNvPr id="115" name="Text Box 20"/>
          <p:cNvSpPr/>
          <p:nvPr/>
        </p:nvSpPr>
        <p:spPr>
          <a:xfrm>
            <a:off x="5560200" y="6095880"/>
            <a:ext cx="3097800" cy="7671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A tumor narrowing the intestinal lumen</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Postoperative preparation</a:t>
            </a:r>
            <a:endParaRPr lang="en-US" sz="2000" b="0" strike="noStrike" spc="-1">
              <a:solidFill>
                <a:srgbClr val="000000"/>
              </a:solidFill>
              <a:latin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ole tekstowe 115"/>
          <p:cNvSpPr txBox="1"/>
          <p:nvPr/>
        </p:nvSpPr>
        <p:spPr>
          <a:xfrm>
            <a:off x="1066680" y="380520"/>
            <a:ext cx="7772400" cy="1143000"/>
          </a:xfrm>
          <a:prstGeom prst="rect">
            <a:avLst/>
          </a:prstGeom>
          <a:noFill/>
          <a:ln w="0">
            <a:noFill/>
          </a:ln>
        </p:spPr>
        <p:txBody>
          <a:bodyPr anchor="b">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0" strike="noStrike" spc="-1">
                <a:solidFill>
                  <a:srgbClr val="482400"/>
                </a:solidFill>
                <a:latin typeface="Times New Roman"/>
              </a:rPr>
              <a:t> FACTORS AND DISEASES </a:t>
            </a:r>
            <a:r>
              <a:rPr lang="pl-PL" sz="3200" b="0" strike="noStrike" spc="-1">
                <a:solidFill>
                  <a:srgbClr val="482400"/>
                </a:solidFill>
                <a:latin typeface="Times New Roman"/>
              </a:rPr>
              <a:t>Predisposing to the development of colon cancer</a:t>
            </a:r>
            <a:endParaRPr lang="en-US" sz="3200" b="0" strike="noStrike" spc="-1">
              <a:solidFill>
                <a:srgbClr val="482400"/>
              </a:solidFill>
              <a:latin typeface="Times New Roman"/>
            </a:endParaRPr>
          </a:p>
        </p:txBody>
      </p:sp>
      <p:sp>
        <p:nvSpPr>
          <p:cNvPr id="117" name="pole tekstowe 116"/>
          <p:cNvSpPr txBox="1"/>
          <p:nvPr/>
        </p:nvSpPr>
        <p:spPr>
          <a:xfrm>
            <a:off x="1066320" y="1752480"/>
            <a:ext cx="1909800" cy="671760"/>
          </a:xfrm>
          <a:prstGeom prst="rect">
            <a:avLst/>
          </a:prstGeom>
          <a:noFill/>
          <a:ln w="0">
            <a:noFill/>
          </a:ln>
        </p:spPr>
        <p:txBody>
          <a:bodyPr>
            <a:normAutofit fontScale="65000"/>
          </a:bodyPr>
          <a:lstStyle/>
          <a:p>
            <a:pPr marL="342720" indent="-342720" algn="l" rtl="0">
              <a:lnSpc>
                <a:spcPct val="90000"/>
              </a:lnSpc>
              <a:spcBef>
                <a:spcPts val="448"/>
              </a:spcBef>
              <a:buSzPct val="183191"/>
              <a:buBlip>
                <a:blip r:embed="rId2"/>
              </a:buBlip>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000000"/>
              </a:solidFill>
              <a:latin typeface="Times New Roman"/>
            </a:endParaRPr>
          </a:p>
          <a:p>
            <a:pPr marL="342720" indent="-342720" algn="l" rtl="0">
              <a:lnSpc>
                <a:spcPct val="90000"/>
              </a:lnSpc>
              <a:spcBef>
                <a:spcPts val="69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800" b="0" strike="noStrike" spc="-1">
                <a:solidFill>
                  <a:srgbClr val="000000"/>
                </a:solidFill>
                <a:latin typeface="Times New Roman"/>
              </a:rPr>
              <a:t> Factors</a:t>
            </a:r>
            <a:endParaRPr lang="en-US" sz="2800" b="0" strike="noStrike" spc="-1">
              <a:solidFill>
                <a:srgbClr val="000000"/>
              </a:solidFill>
              <a:latin typeface="Times New Roman"/>
            </a:endParaRPr>
          </a:p>
          <a:p>
            <a:pPr marL="342720" indent="-342720" algn="l" rtl="0">
              <a:lnSpc>
                <a:spcPct val="90000"/>
              </a:lnSpc>
              <a:spcBef>
                <a:spcPts val="69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b="0" strike="noStrike" spc="-1">
              <a:solidFill>
                <a:srgbClr val="000000"/>
              </a:solidFill>
              <a:latin typeface="Times New Roman"/>
            </a:endParaRPr>
          </a:p>
        </p:txBody>
      </p:sp>
      <p:sp>
        <p:nvSpPr>
          <p:cNvPr id="118" name="Text Box 3080"/>
          <p:cNvSpPr/>
          <p:nvPr/>
        </p:nvSpPr>
        <p:spPr>
          <a:xfrm>
            <a:off x="790560" y="3147840"/>
            <a:ext cx="2421360" cy="33451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ea typeface="Times New Roman"/>
              </a:rPr>
              <a:t>•</a:t>
            </a:r>
            <a:r>
              <a:rPr lang="pl-PL" sz="2000" b="0" strike="noStrike" spc="-1">
                <a:solidFill>
                  <a:srgbClr val="000000"/>
                </a:solidFill>
                <a:latin typeface="Times New Roman"/>
              </a:rPr>
              <a:t> nutrition</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 (Red meat,</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animal fats,</a:t>
            </a:r>
            <a:endParaRPr lang="en-US" sz="2000" b="0" strike="noStrike" spc="-1">
              <a:solidFill>
                <a:srgbClr val="000000"/>
              </a:solidFill>
              <a:latin typeface="Times New Roman"/>
            </a:endParaRPr>
          </a:p>
          <a:p>
            <a:pPr algn="ctr" rtl="0">
              <a:lnSpc>
                <a:spcPct val="100000"/>
              </a:lnSpc>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Symbol"/>
                <a:ea typeface="Symbol"/>
              </a:rPr>
              <a:t></a:t>
            </a:r>
            <a:r>
              <a:rPr lang="pl-PL" sz="2000" b="0" strike="noStrike" spc="-1">
                <a:solidFill>
                  <a:srgbClr val="000000"/>
                </a:solidFill>
                <a:latin typeface="Times New Roman"/>
              </a:rPr>
              <a:t>fiber),</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ea typeface="Times New Roman"/>
              </a:rPr>
              <a:t>•</a:t>
            </a:r>
            <a:r>
              <a:rPr lang="pl-PL" sz="2000" b="0" strike="noStrike" spc="-1">
                <a:solidFill>
                  <a:srgbClr val="000000"/>
                </a:solidFill>
                <a:latin typeface="Times New Roman"/>
              </a:rPr>
              <a:t> genetic factors</a:t>
            </a:r>
            <a:endParaRPr lang="en-US" sz="2000" b="0" strike="noStrike" spc="-1">
              <a:solidFill>
                <a:srgbClr val="000000"/>
              </a:solidFill>
              <a:latin typeface="Times New Roman"/>
            </a:endParaRPr>
          </a:p>
          <a:p>
            <a:pPr algn="ctr" rtl="0">
              <a:spcBef>
                <a:spcPts val="499"/>
              </a:spcBef>
              <a:buClr>
                <a:srgbClr val="000000"/>
              </a:buClr>
              <a:buFont typeface="Times New Roman"/>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 overweight, obesity</a:t>
            </a:r>
            <a:endParaRPr lang="en-US" sz="2000" b="0" strike="noStrike" spc="-1">
              <a:solidFill>
                <a:srgbClr val="000000"/>
              </a:solidFill>
              <a:latin typeface="Times New Roman"/>
            </a:endParaRPr>
          </a:p>
          <a:p>
            <a:pPr algn="ctr" rtl="0">
              <a:spcBef>
                <a:spcPts val="499"/>
              </a:spcBef>
              <a:buClr>
                <a:srgbClr val="000000"/>
              </a:buClr>
              <a:buFont typeface="Times New Roman"/>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 excessive consumption</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alcohol</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Times New Roman"/>
            </a:endParaRPr>
          </a:p>
        </p:txBody>
      </p:sp>
      <p:sp>
        <p:nvSpPr>
          <p:cNvPr id="119" name="Text Box 3081"/>
          <p:cNvSpPr/>
          <p:nvPr/>
        </p:nvSpPr>
        <p:spPr>
          <a:xfrm>
            <a:off x="3505320" y="1600200"/>
            <a:ext cx="1841400" cy="9748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imes New Roman"/>
            </a:endParaRPr>
          </a:p>
          <a:p>
            <a:pPr algn="l" rtl="0">
              <a:spcBef>
                <a:spcPts val="697"/>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800" b="0" strike="noStrike" spc="-1">
                <a:solidFill>
                  <a:srgbClr val="000000"/>
                </a:solidFill>
                <a:latin typeface="Times New Roman"/>
              </a:rPr>
              <a:t>Diseases</a:t>
            </a:r>
            <a:endParaRPr lang="en-US" sz="2800" b="0" strike="noStrike" spc="-1">
              <a:solidFill>
                <a:srgbClr val="000000"/>
              </a:solidFill>
              <a:latin typeface="Times New Roman"/>
            </a:endParaRPr>
          </a:p>
        </p:txBody>
      </p:sp>
      <p:sp>
        <p:nvSpPr>
          <p:cNvPr id="120" name="Text Box 3082"/>
          <p:cNvSpPr/>
          <p:nvPr/>
        </p:nvSpPr>
        <p:spPr>
          <a:xfrm>
            <a:off x="3429000" y="3124080"/>
            <a:ext cx="2149560" cy="21135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ea typeface="Times New Roman"/>
              </a:rPr>
              <a:t>•</a:t>
            </a:r>
            <a:r>
              <a:rPr lang="pl-PL" sz="2000" b="0" strike="noStrike" spc="-1">
                <a:solidFill>
                  <a:srgbClr val="000000"/>
                </a:solidFill>
                <a:latin typeface="Times New Roman"/>
              </a:rPr>
              <a:t> ulcerative</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colitis</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ea typeface="Times New Roman"/>
              </a:rPr>
              <a:t>•</a:t>
            </a:r>
            <a:r>
              <a:rPr lang="pl-PL" sz="2000" b="0" strike="noStrike" spc="-1">
                <a:solidFill>
                  <a:srgbClr val="000000"/>
                </a:solidFill>
                <a:latin typeface="Times New Roman"/>
              </a:rPr>
              <a:t> some tumors</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benign – adenomas</a:t>
            </a:r>
            <a:endParaRPr lang="en-US" sz="2000" b="0" strike="noStrike" spc="-1">
              <a:solidFill>
                <a:srgbClr val="000000"/>
              </a:solidFill>
              <a:latin typeface="Times New Roman"/>
            </a:endParaRPr>
          </a:p>
        </p:txBody>
      </p:sp>
      <p:sp>
        <p:nvSpPr>
          <p:cNvPr id="121" name="Line 3083"/>
          <p:cNvSpPr/>
          <p:nvPr/>
        </p:nvSpPr>
        <p:spPr>
          <a:xfrm>
            <a:off x="2057400" y="2590920"/>
            <a:ext cx="0" cy="53316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122" name="Line 3084"/>
          <p:cNvSpPr/>
          <p:nvPr/>
        </p:nvSpPr>
        <p:spPr>
          <a:xfrm>
            <a:off x="4495680" y="2590920"/>
            <a:ext cx="0" cy="53316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pic>
        <p:nvPicPr>
          <p:cNvPr id="123" name="Picture 3085" descr="C:\Documents and Settings\Anna\Dane aplikacji\Microsoft\Media Catalog\wrzodziejące zapalenie jelia. owrzodzenia i utrata architektury błony śluzowej.jpg"/>
          <p:cNvPicPr/>
          <p:nvPr/>
        </p:nvPicPr>
        <p:blipFill>
          <a:blip r:embed="rId3"/>
          <a:stretch/>
        </p:blipFill>
        <p:spPr>
          <a:xfrm>
            <a:off x="5715000" y="1828800"/>
            <a:ext cx="2895480" cy="2209680"/>
          </a:xfrm>
          <a:prstGeom prst="rect">
            <a:avLst/>
          </a:prstGeom>
          <a:ln w="0">
            <a:noFill/>
          </a:ln>
        </p:spPr>
      </p:pic>
      <p:sp>
        <p:nvSpPr>
          <p:cNvPr id="124" name="Text Box 3086"/>
          <p:cNvSpPr/>
          <p:nvPr/>
        </p:nvSpPr>
        <p:spPr>
          <a:xfrm>
            <a:off x="5635440" y="4038480"/>
            <a:ext cx="3173760" cy="3988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Ulcerative colitis</a:t>
            </a:r>
            <a:endParaRPr lang="en-US" sz="2000" b="0" strike="noStrike" spc="-1">
              <a:solidFill>
                <a:srgbClr val="000000"/>
              </a:solidFill>
              <a:latin typeface="Times New Roman"/>
            </a:endParaRPr>
          </a:p>
        </p:txBody>
      </p:sp>
      <p:pic>
        <p:nvPicPr>
          <p:cNvPr id="125" name="Picture 3090" descr="C:\Documents and Settings\Anna\Dane aplikacji\Microsoft\Media Catalog\gruczolak kosmkowy.jpg"/>
          <p:cNvPicPr/>
          <p:nvPr/>
        </p:nvPicPr>
        <p:blipFill>
          <a:blip r:embed="rId4"/>
          <a:stretch/>
        </p:blipFill>
        <p:spPr>
          <a:xfrm>
            <a:off x="5181480" y="4648320"/>
            <a:ext cx="1752840" cy="1042920"/>
          </a:xfrm>
          <a:prstGeom prst="rect">
            <a:avLst/>
          </a:prstGeom>
          <a:ln w="57240">
            <a:solidFill>
              <a:srgbClr val="000000"/>
            </a:solidFill>
            <a:miter/>
          </a:ln>
        </p:spPr>
      </p:pic>
      <p:pic>
        <p:nvPicPr>
          <p:cNvPr id="126" name="Picture 3091" descr="C:\Documents and Settings\Anna\Dane aplikacji\Microsoft\Media Catalog\gruczolakorak esicy.jpg"/>
          <p:cNvPicPr/>
          <p:nvPr/>
        </p:nvPicPr>
        <p:blipFill>
          <a:blip r:embed="rId5"/>
          <a:stretch/>
        </p:blipFill>
        <p:spPr>
          <a:xfrm>
            <a:off x="7238880" y="4648320"/>
            <a:ext cx="1570320" cy="1042920"/>
          </a:xfrm>
          <a:prstGeom prst="rect">
            <a:avLst/>
          </a:prstGeom>
          <a:ln w="57240">
            <a:solidFill>
              <a:srgbClr val="000000"/>
            </a:solidFill>
            <a:miter/>
          </a:ln>
        </p:spPr>
      </p:pic>
      <p:sp>
        <p:nvSpPr>
          <p:cNvPr id="127" name="Text Box 3092"/>
          <p:cNvSpPr/>
          <p:nvPr/>
        </p:nvSpPr>
        <p:spPr>
          <a:xfrm>
            <a:off x="7479720" y="5729400"/>
            <a:ext cx="1243080" cy="7671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Adenoma</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sigmoid colon</a:t>
            </a:r>
            <a:endParaRPr lang="en-US" sz="2000" b="0" strike="noStrike" spc="-1">
              <a:solidFill>
                <a:srgbClr val="000000"/>
              </a:solidFill>
              <a:latin typeface="Times New Roman"/>
            </a:endParaRPr>
          </a:p>
        </p:txBody>
      </p:sp>
      <p:sp>
        <p:nvSpPr>
          <p:cNvPr id="128" name="Text Box 3093"/>
          <p:cNvSpPr/>
          <p:nvPr/>
        </p:nvSpPr>
        <p:spPr>
          <a:xfrm>
            <a:off x="5484600" y="5715000"/>
            <a:ext cx="1302480" cy="7671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Adenoma</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villous</a:t>
            </a:r>
            <a:endParaRPr lang="en-US" sz="2000" b="0" strike="noStrike" spc="-1">
              <a:solidFill>
                <a:srgbClr val="000000"/>
              </a:solidFill>
              <a:latin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pole tekstowe 128"/>
          <p:cNvSpPr txBox="1"/>
          <p:nvPr/>
        </p:nvSpPr>
        <p:spPr>
          <a:xfrm>
            <a:off x="1066680" y="380520"/>
            <a:ext cx="7772400" cy="1143000"/>
          </a:xfrm>
          <a:prstGeom prst="rect">
            <a:avLst/>
          </a:prstGeom>
          <a:noFill/>
          <a:ln w="0">
            <a:noFill/>
          </a:ln>
        </p:spPr>
        <p:txBody>
          <a:bodyPr anchor="b">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0" strike="noStrike" spc="-1">
                <a:solidFill>
                  <a:srgbClr val="482400"/>
                </a:solidFill>
                <a:latin typeface="Times New Roman"/>
              </a:rPr>
              <a:t>CLINICAL PICTURE</a:t>
            </a:r>
            <a:endParaRPr lang="en-US" sz="4400" b="0" strike="noStrike" spc="-1">
              <a:solidFill>
                <a:srgbClr val="482400"/>
              </a:solidFill>
              <a:latin typeface="Times New Roman"/>
            </a:endParaRPr>
          </a:p>
        </p:txBody>
      </p:sp>
      <p:sp>
        <p:nvSpPr>
          <p:cNvPr id="130" name="AutoShape 4"/>
          <p:cNvSpPr/>
          <p:nvPr/>
        </p:nvSpPr>
        <p:spPr>
          <a:xfrm>
            <a:off x="1219320" y="1828800"/>
            <a:ext cx="3200400" cy="1295280"/>
          </a:xfrm>
          <a:prstGeom prst="flowChartProcess">
            <a:avLst/>
          </a:prstGeom>
          <a:solidFill>
            <a:srgbClr val="D69B80"/>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CANCER OF THE RIGHT</a:t>
            </a:r>
            <a:endParaRPr lang="en-US" sz="2400" b="0" strike="noStrike" spc="-1">
              <a:solidFill>
                <a:srgbClr val="000000"/>
              </a:solidFill>
              <a:latin typeface="Times New Roman"/>
            </a:endParaRPr>
          </a:p>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PAIN HALF</a:t>
            </a:r>
            <a:endParaRPr lang="en-US" sz="2400" b="0" strike="noStrike" spc="-1">
              <a:solidFill>
                <a:srgbClr val="000000"/>
              </a:solidFill>
              <a:latin typeface="Times New Roman"/>
            </a:endParaRPr>
          </a:p>
        </p:txBody>
      </p:sp>
      <p:sp>
        <p:nvSpPr>
          <p:cNvPr id="131" name="Text Box 6"/>
          <p:cNvSpPr/>
          <p:nvPr/>
        </p:nvSpPr>
        <p:spPr>
          <a:xfrm>
            <a:off x="1280880" y="3699000"/>
            <a:ext cx="257040" cy="459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 </a:t>
            </a:r>
            <a:endParaRPr lang="en-US" sz="2400" b="0" strike="noStrike" spc="-1">
              <a:solidFill>
                <a:srgbClr val="000000"/>
              </a:solidFill>
              <a:latin typeface="Times New Roman"/>
            </a:endParaRPr>
          </a:p>
        </p:txBody>
      </p:sp>
      <p:sp>
        <p:nvSpPr>
          <p:cNvPr id="132" name="AutoShape 7"/>
          <p:cNvSpPr/>
          <p:nvPr/>
        </p:nvSpPr>
        <p:spPr>
          <a:xfrm>
            <a:off x="5105520" y="1828800"/>
            <a:ext cx="3352680" cy="1295280"/>
          </a:xfrm>
          <a:prstGeom prst="flowChartProcess">
            <a:avLst/>
          </a:prstGeom>
          <a:solidFill>
            <a:srgbClr val="D69B80"/>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CANCER OF THE LEFT</a:t>
            </a:r>
            <a:endParaRPr lang="en-US" sz="2400" b="0" strike="noStrike" spc="-1">
              <a:solidFill>
                <a:srgbClr val="000000"/>
              </a:solidFill>
              <a:latin typeface="Times New Roman"/>
            </a:endParaRPr>
          </a:p>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PAIN HALF</a:t>
            </a:r>
            <a:endParaRPr lang="en-US" sz="2400" b="0" strike="noStrike" spc="-1">
              <a:solidFill>
                <a:srgbClr val="000000"/>
              </a:solidFill>
              <a:latin typeface="Times New Roman"/>
            </a:endParaRPr>
          </a:p>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AND THE RECTUM</a:t>
            </a:r>
            <a:endParaRPr lang="en-US" sz="2400" b="0" strike="noStrike" spc="-1">
              <a:solidFill>
                <a:srgbClr val="000000"/>
              </a:solidFill>
              <a:latin typeface="Times New Roman"/>
            </a:endParaRPr>
          </a:p>
        </p:txBody>
      </p:sp>
      <p:sp>
        <p:nvSpPr>
          <p:cNvPr id="133" name="Line 8"/>
          <p:cNvSpPr/>
          <p:nvPr/>
        </p:nvSpPr>
        <p:spPr>
          <a:xfrm>
            <a:off x="1981080" y="3124080"/>
            <a:ext cx="0" cy="45720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134" name="Text Box 10"/>
          <p:cNvSpPr/>
          <p:nvPr/>
        </p:nvSpPr>
        <p:spPr>
          <a:xfrm>
            <a:off x="1192320" y="3595680"/>
            <a:ext cx="3152520" cy="1135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spcBef>
                <a:spcPts val="499"/>
              </a:spcBef>
              <a:buClr>
                <a:srgbClr val="000000"/>
              </a:buClr>
              <a:buFont typeface="Times New Roman"/>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Occult bleeding</a:t>
            </a:r>
            <a:endParaRPr lang="en-US" sz="2000" b="0" strike="noStrike" spc="-1">
              <a:solidFill>
                <a:srgbClr val="000000"/>
              </a:solidFill>
              <a:latin typeface="Times New Roman"/>
            </a:endParaRPr>
          </a:p>
          <a:p>
            <a:pPr algn="l"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(increasing anemia)</a:t>
            </a:r>
            <a:endParaRPr lang="en-US" sz="2000" b="0" strike="noStrike" spc="-1">
              <a:solidFill>
                <a:srgbClr val="000000"/>
              </a:solidFill>
              <a:latin typeface="Times New Roman"/>
            </a:endParaRPr>
          </a:p>
          <a:p>
            <a:pPr algn="l" rtl="0">
              <a:spcBef>
                <a:spcPts val="499"/>
              </a:spcBef>
              <a:buClr>
                <a:srgbClr val="000000"/>
              </a:buClr>
              <a:buFont typeface="Times New Roman"/>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Stomachache</a:t>
            </a:r>
            <a:endParaRPr lang="en-US" sz="2000" b="0" strike="noStrike" spc="-1">
              <a:solidFill>
                <a:srgbClr val="000000"/>
              </a:solidFill>
              <a:latin typeface="Times New Roman"/>
            </a:endParaRPr>
          </a:p>
        </p:txBody>
      </p:sp>
      <p:sp>
        <p:nvSpPr>
          <p:cNvPr id="135" name="Line 11"/>
          <p:cNvSpPr/>
          <p:nvPr/>
        </p:nvSpPr>
        <p:spPr>
          <a:xfrm>
            <a:off x="5791320" y="3124080"/>
            <a:ext cx="0" cy="53352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136" name="Text Box 12"/>
          <p:cNvSpPr/>
          <p:nvPr/>
        </p:nvSpPr>
        <p:spPr>
          <a:xfrm>
            <a:off x="4973040" y="3554280"/>
            <a:ext cx="3619080" cy="1503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spcBef>
                <a:spcPts val="499"/>
              </a:spcBef>
              <a:buClr>
                <a:srgbClr val="000000"/>
              </a:buClr>
              <a:buFont typeface="Times New Roman"/>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Overt bleeding from the lower part</a:t>
            </a:r>
            <a:endParaRPr lang="en-US" sz="2000" b="0" strike="noStrike" spc="-1">
              <a:solidFill>
                <a:srgbClr val="000000"/>
              </a:solidFill>
              <a:latin typeface="Times New Roman"/>
            </a:endParaRPr>
          </a:p>
          <a:p>
            <a:pPr algn="l"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 digestive section</a:t>
            </a:r>
            <a:endParaRPr lang="en-US" sz="2000" b="0" strike="noStrike" spc="-1">
              <a:solidFill>
                <a:srgbClr val="000000"/>
              </a:solidFill>
              <a:latin typeface="Times New Roman"/>
            </a:endParaRPr>
          </a:p>
          <a:p>
            <a:pPr algn="l" rtl="0">
              <a:spcBef>
                <a:spcPts val="499"/>
              </a:spcBef>
              <a:buClr>
                <a:srgbClr val="000000"/>
              </a:buClr>
              <a:buFont typeface="Times New Roman"/>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Change in bowel movements (diarrhea</a:t>
            </a:r>
            <a:endParaRPr lang="en-US" sz="2000" b="0" strike="noStrike" spc="-1">
              <a:solidFill>
                <a:srgbClr val="000000"/>
              </a:solidFill>
              <a:latin typeface="Times New Roman"/>
            </a:endParaRPr>
          </a:p>
          <a:p>
            <a:pPr algn="l"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 with a lot of mucus or constipation)</a:t>
            </a:r>
            <a:endParaRPr lang="en-US" sz="2000" b="0" strike="noStrike" spc="-1">
              <a:solidFill>
                <a:srgbClr val="000000"/>
              </a:solidFill>
              <a:latin typeface="Times New Roman"/>
            </a:endParaRPr>
          </a:p>
        </p:txBody>
      </p:sp>
      <p:sp>
        <p:nvSpPr>
          <p:cNvPr id="137" name="Rectangle 13"/>
          <p:cNvSpPr/>
          <p:nvPr/>
        </p:nvSpPr>
        <p:spPr>
          <a:xfrm>
            <a:off x="1219320" y="4952880"/>
            <a:ext cx="2590560" cy="1295640"/>
          </a:xfrm>
          <a:prstGeom prst="rect">
            <a:avLst/>
          </a:prstGeom>
          <a:solidFill>
            <a:srgbClr val="D69B80"/>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RECTAL CANCER</a:t>
            </a:r>
            <a:endParaRPr lang="en-US" sz="2400" b="0" strike="noStrike" spc="-1">
              <a:solidFill>
                <a:srgbClr val="000000"/>
              </a:solidFill>
              <a:latin typeface="Times New Roman"/>
            </a:endParaRPr>
          </a:p>
        </p:txBody>
      </p:sp>
      <p:sp>
        <p:nvSpPr>
          <p:cNvPr id="138" name="Line 15"/>
          <p:cNvSpPr/>
          <p:nvPr/>
        </p:nvSpPr>
        <p:spPr>
          <a:xfrm>
            <a:off x="3809880" y="5562720"/>
            <a:ext cx="457200" cy="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139" name="Text Box 17"/>
          <p:cNvSpPr/>
          <p:nvPr/>
        </p:nvSpPr>
        <p:spPr>
          <a:xfrm>
            <a:off x="4242960" y="5195880"/>
            <a:ext cx="3573000" cy="1135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spcBef>
                <a:spcPts val="499"/>
              </a:spcBef>
              <a:buClr>
                <a:srgbClr val="000000"/>
              </a:buClr>
              <a:buFont typeface="Times New Roman"/>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Often the lump is palpable</a:t>
            </a:r>
            <a:endParaRPr lang="en-US" sz="2000" b="0" strike="noStrike" spc="-1">
              <a:solidFill>
                <a:srgbClr val="000000"/>
              </a:solidFill>
              <a:latin typeface="Times New Roman"/>
            </a:endParaRPr>
          </a:p>
          <a:p>
            <a:pPr algn="l"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during a digital rectal examination</a:t>
            </a:r>
            <a:endParaRPr lang="en-US" sz="2000" b="0" strike="noStrike" spc="-1">
              <a:solidFill>
                <a:srgbClr val="000000"/>
              </a:solidFill>
              <a:latin typeface="Times New Roman"/>
            </a:endParaRPr>
          </a:p>
          <a:p>
            <a:pPr algn="l" rtl="0">
              <a:spcBef>
                <a:spcPts val="499"/>
              </a:spcBef>
              <a:buClr>
                <a:srgbClr val="000000"/>
              </a:buClr>
              <a:buFont typeface="Times New Roman"/>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Hemorrhage or perforation - rare</a:t>
            </a:r>
            <a:endParaRPr lang="en-US" sz="2000" b="0" strike="noStrike" spc="-1">
              <a:solidFill>
                <a:srgbClr val="000000"/>
              </a:solidFill>
              <a:latin typeface="Times New Roman"/>
            </a:endParaRPr>
          </a:p>
        </p:txBody>
      </p:sp>
      <p:sp>
        <p:nvSpPr>
          <p:cNvPr id="140" name="Text Box 18"/>
          <p:cNvSpPr/>
          <p:nvPr/>
        </p:nvSpPr>
        <p:spPr>
          <a:xfrm>
            <a:off x="762120" y="6400800"/>
            <a:ext cx="183960" cy="4572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
        <p:nvSpPr>
          <p:cNvPr id="141" name="Text Box 19"/>
          <p:cNvSpPr/>
          <p:nvPr/>
        </p:nvSpPr>
        <p:spPr>
          <a:xfrm>
            <a:off x="1279440" y="6400800"/>
            <a:ext cx="6761520" cy="459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Symptoms of obstruction may be the first manifestation of the disease</a:t>
            </a:r>
            <a:r>
              <a:rPr lang="pl-PL" sz="2400" b="0" strike="noStrike" spc="-1">
                <a:solidFill>
                  <a:srgbClr val="000000"/>
                </a:solidFill>
                <a:latin typeface="Times New Roman"/>
              </a:rPr>
              <a:t> </a:t>
            </a:r>
            <a:endParaRPr lang="en-US" sz="2400" b="0" strike="noStrike" spc="-1">
              <a:solidFill>
                <a:srgbClr val="000000"/>
              </a:solidFill>
              <a:latin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pole tekstowe 141"/>
          <p:cNvSpPr txBox="1"/>
          <p:nvPr/>
        </p:nvSpPr>
        <p:spPr>
          <a:xfrm>
            <a:off x="1066680" y="380520"/>
            <a:ext cx="7772400" cy="1143000"/>
          </a:xfrm>
          <a:prstGeom prst="rect">
            <a:avLst/>
          </a:prstGeom>
          <a:noFill/>
          <a:ln w="0">
            <a:noFill/>
          </a:ln>
        </p:spPr>
        <p:txBody>
          <a:bodyPr anchor="b">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0" strike="noStrike" spc="-1">
                <a:solidFill>
                  <a:srgbClr val="482400"/>
                </a:solidFill>
                <a:latin typeface="Times New Roman"/>
              </a:rPr>
              <a:t>DIAGNOSIS</a:t>
            </a:r>
            <a:endParaRPr lang="en-US" sz="4400" b="0" strike="noStrike" spc="-1">
              <a:solidFill>
                <a:srgbClr val="482400"/>
              </a:solidFill>
              <a:latin typeface="Times New Roman"/>
            </a:endParaRPr>
          </a:p>
        </p:txBody>
      </p:sp>
      <p:sp>
        <p:nvSpPr>
          <p:cNvPr id="143" name="Rectangle 3"/>
          <p:cNvSpPr/>
          <p:nvPr/>
        </p:nvSpPr>
        <p:spPr>
          <a:xfrm>
            <a:off x="1066680" y="1828800"/>
            <a:ext cx="3581640" cy="914400"/>
          </a:xfrm>
          <a:prstGeom prst="rect">
            <a:avLst/>
          </a:prstGeom>
          <a:solidFill>
            <a:srgbClr val="D69B80"/>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TESTS</a:t>
            </a:r>
            <a:endParaRPr lang="en-US" sz="2400" b="0" strike="noStrike" spc="-1">
              <a:solidFill>
                <a:srgbClr val="000000"/>
              </a:solidFill>
              <a:latin typeface="Times New Roman"/>
            </a:endParaRPr>
          </a:p>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AUXILIARY</a:t>
            </a:r>
            <a:endParaRPr lang="en-US" sz="2400" b="0" strike="noStrike" spc="-1">
              <a:solidFill>
                <a:srgbClr val="000000"/>
              </a:solidFill>
              <a:latin typeface="Times New Roman"/>
            </a:endParaRPr>
          </a:p>
        </p:txBody>
      </p:sp>
      <p:sp>
        <p:nvSpPr>
          <p:cNvPr id="144" name="Rectangle 4"/>
          <p:cNvSpPr/>
          <p:nvPr/>
        </p:nvSpPr>
        <p:spPr>
          <a:xfrm>
            <a:off x="5257800" y="1828800"/>
            <a:ext cx="3581280" cy="914400"/>
          </a:xfrm>
          <a:prstGeom prst="rect">
            <a:avLst/>
          </a:prstGeom>
          <a:solidFill>
            <a:srgbClr val="D69B80"/>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TESTS</a:t>
            </a:r>
            <a:endParaRPr lang="en-US" sz="2400" b="0" strike="noStrike" spc="-1">
              <a:solidFill>
                <a:srgbClr val="000000"/>
              </a:solidFill>
              <a:latin typeface="Times New Roman"/>
            </a:endParaRPr>
          </a:p>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SCREENING</a:t>
            </a:r>
            <a:endParaRPr lang="en-US" sz="2400" b="0" strike="noStrike" spc="-1">
              <a:solidFill>
                <a:srgbClr val="000000"/>
              </a:solidFill>
              <a:latin typeface="Times New Roman"/>
            </a:endParaRPr>
          </a:p>
        </p:txBody>
      </p:sp>
      <p:sp>
        <p:nvSpPr>
          <p:cNvPr id="145" name="Rectangle 5"/>
          <p:cNvSpPr/>
          <p:nvPr/>
        </p:nvSpPr>
        <p:spPr>
          <a:xfrm>
            <a:off x="1066680" y="4648320"/>
            <a:ext cx="3505320" cy="990360"/>
          </a:xfrm>
          <a:prstGeom prst="rect">
            <a:avLst/>
          </a:prstGeom>
          <a:solidFill>
            <a:srgbClr val="D69B80"/>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CRITERIA</a:t>
            </a:r>
            <a:endParaRPr lang="en-US" sz="2400" b="0" strike="noStrike" spc="-1">
              <a:solidFill>
                <a:srgbClr val="000000"/>
              </a:solidFill>
              <a:latin typeface="Times New Roman"/>
            </a:endParaRPr>
          </a:p>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RECOGNITIONS</a:t>
            </a:r>
            <a:endParaRPr lang="en-US" sz="2400" b="0" strike="noStrike" spc="-1">
              <a:solidFill>
                <a:srgbClr val="000000"/>
              </a:solidFill>
              <a:latin typeface="Times New Roman"/>
            </a:endParaRPr>
          </a:p>
        </p:txBody>
      </p:sp>
      <p:sp>
        <p:nvSpPr>
          <p:cNvPr id="146" name="Rectangle 6"/>
          <p:cNvSpPr/>
          <p:nvPr/>
        </p:nvSpPr>
        <p:spPr>
          <a:xfrm>
            <a:off x="5181480" y="4648320"/>
            <a:ext cx="3657600" cy="990360"/>
          </a:xfrm>
          <a:prstGeom prst="rect">
            <a:avLst/>
          </a:prstGeom>
          <a:solidFill>
            <a:srgbClr val="D69B80"/>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DIAGNOSIS</a:t>
            </a:r>
            <a:endParaRPr lang="en-US" sz="2400" b="0" strike="noStrike" spc="-1">
              <a:solidFill>
                <a:srgbClr val="000000"/>
              </a:solidFill>
              <a:latin typeface="Times New Roman"/>
            </a:endParaRPr>
          </a:p>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DIFFERENTIAL</a:t>
            </a:r>
            <a:endParaRPr lang="en-US" sz="2400" b="0" strike="noStrike" spc="-1">
              <a:solidFill>
                <a:srgbClr val="000000"/>
              </a:solidFill>
              <a:latin typeface="Times New Roman"/>
            </a:endParaRPr>
          </a:p>
        </p:txBody>
      </p:sp>
      <p:sp>
        <p:nvSpPr>
          <p:cNvPr id="147" name="Line 11"/>
          <p:cNvSpPr/>
          <p:nvPr/>
        </p:nvSpPr>
        <p:spPr>
          <a:xfrm>
            <a:off x="1143000" y="2743200"/>
            <a:ext cx="0" cy="91440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148" name="Line 13"/>
          <p:cNvSpPr/>
          <p:nvPr/>
        </p:nvSpPr>
        <p:spPr>
          <a:xfrm>
            <a:off x="2286000" y="2743200"/>
            <a:ext cx="0" cy="45720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149" name="Line 14"/>
          <p:cNvSpPr/>
          <p:nvPr/>
        </p:nvSpPr>
        <p:spPr>
          <a:xfrm>
            <a:off x="3352680" y="2743200"/>
            <a:ext cx="0" cy="83808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150" name="Line 16"/>
          <p:cNvSpPr/>
          <p:nvPr/>
        </p:nvSpPr>
        <p:spPr>
          <a:xfrm>
            <a:off x="4419720" y="2743200"/>
            <a:ext cx="0" cy="45720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151" name="Text Box 17"/>
          <p:cNvSpPr/>
          <p:nvPr/>
        </p:nvSpPr>
        <p:spPr>
          <a:xfrm>
            <a:off x="743760" y="3595680"/>
            <a:ext cx="1540080" cy="7671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Tests</a:t>
            </a:r>
            <a:endParaRPr lang="en-US" sz="2000" b="0" strike="noStrike" spc="-1">
              <a:solidFill>
                <a:srgbClr val="000000"/>
              </a:solidFill>
              <a:latin typeface="Times New Roman"/>
            </a:endParaRPr>
          </a:p>
          <a:p>
            <a:pPr algn="l"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laboratory</a:t>
            </a:r>
            <a:endParaRPr lang="en-US" sz="2000" b="0" strike="noStrike" spc="-1">
              <a:solidFill>
                <a:srgbClr val="000000"/>
              </a:solidFill>
              <a:latin typeface="Times New Roman"/>
            </a:endParaRPr>
          </a:p>
        </p:txBody>
      </p:sp>
      <p:sp>
        <p:nvSpPr>
          <p:cNvPr id="152" name="Text Box 18"/>
          <p:cNvSpPr/>
          <p:nvPr/>
        </p:nvSpPr>
        <p:spPr>
          <a:xfrm>
            <a:off x="1521360" y="3124080"/>
            <a:ext cx="1613160" cy="3988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Colonoscopy</a:t>
            </a:r>
            <a:endParaRPr lang="en-US" sz="2000" b="0" strike="noStrike" spc="-1">
              <a:solidFill>
                <a:srgbClr val="000000"/>
              </a:solidFill>
              <a:latin typeface="Times New Roman"/>
            </a:endParaRPr>
          </a:p>
        </p:txBody>
      </p:sp>
      <p:sp>
        <p:nvSpPr>
          <p:cNvPr id="153" name="Text Box 19"/>
          <p:cNvSpPr/>
          <p:nvPr/>
        </p:nvSpPr>
        <p:spPr>
          <a:xfrm>
            <a:off x="2818800" y="3581280"/>
            <a:ext cx="1172880" cy="7671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Tests</a:t>
            </a:r>
            <a:endParaRPr lang="en-US" sz="2000" b="0" strike="noStrike" spc="-1">
              <a:solidFill>
                <a:srgbClr val="000000"/>
              </a:solidFill>
              <a:latin typeface="Times New Roman"/>
            </a:endParaRPr>
          </a:p>
          <a:p>
            <a:pPr algn="l"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pictorial</a:t>
            </a:r>
            <a:endParaRPr lang="en-US" sz="2000" b="0" strike="noStrike" spc="-1">
              <a:solidFill>
                <a:srgbClr val="000000"/>
              </a:solidFill>
              <a:latin typeface="Times New Roman"/>
            </a:endParaRPr>
          </a:p>
        </p:txBody>
      </p:sp>
      <p:sp>
        <p:nvSpPr>
          <p:cNvPr id="154" name="Text Box 20"/>
          <p:cNvSpPr/>
          <p:nvPr/>
        </p:nvSpPr>
        <p:spPr>
          <a:xfrm>
            <a:off x="3808440" y="3200400"/>
            <a:ext cx="1538640" cy="7671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Tests</a:t>
            </a:r>
            <a:endParaRPr lang="en-US" sz="2000" b="0" strike="noStrike" spc="-1">
              <a:solidFill>
                <a:srgbClr val="000000"/>
              </a:solidFill>
              <a:latin typeface="Times New Roman"/>
            </a:endParaRPr>
          </a:p>
          <a:p>
            <a:pPr algn="l"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histological</a:t>
            </a:r>
            <a:endParaRPr lang="en-US" sz="2000" b="0" strike="noStrike" spc="-1">
              <a:solidFill>
                <a:srgbClr val="000000"/>
              </a:solidFill>
              <a:latin typeface="Times New Roman"/>
            </a:endParaRPr>
          </a:p>
        </p:txBody>
      </p:sp>
      <p:sp>
        <p:nvSpPr>
          <p:cNvPr id="155" name="Line 21"/>
          <p:cNvSpPr/>
          <p:nvPr/>
        </p:nvSpPr>
        <p:spPr>
          <a:xfrm>
            <a:off x="7010280" y="2743200"/>
            <a:ext cx="0" cy="22860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156" name="Line 23"/>
          <p:cNvSpPr/>
          <p:nvPr/>
        </p:nvSpPr>
        <p:spPr>
          <a:xfrm>
            <a:off x="6019920" y="3276720"/>
            <a:ext cx="2057400" cy="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157" name="Text Box 25"/>
          <p:cNvSpPr/>
          <p:nvPr/>
        </p:nvSpPr>
        <p:spPr>
          <a:xfrm>
            <a:off x="5939640" y="2819520"/>
            <a:ext cx="2265480" cy="3988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In burdened people</a:t>
            </a:r>
            <a:endParaRPr lang="en-US" sz="2000" b="0" strike="noStrike" spc="-1">
              <a:solidFill>
                <a:srgbClr val="000000"/>
              </a:solidFill>
              <a:latin typeface="Times New Roman"/>
            </a:endParaRPr>
          </a:p>
        </p:txBody>
      </p:sp>
      <p:sp>
        <p:nvSpPr>
          <p:cNvPr id="158" name="Line 26"/>
          <p:cNvSpPr/>
          <p:nvPr/>
        </p:nvSpPr>
        <p:spPr>
          <a:xfrm>
            <a:off x="6019920" y="3276720"/>
            <a:ext cx="0" cy="30456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159" name="Line 28"/>
          <p:cNvSpPr/>
          <p:nvPr/>
        </p:nvSpPr>
        <p:spPr>
          <a:xfrm>
            <a:off x="8077320" y="3276720"/>
            <a:ext cx="0" cy="30456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160" name="Text Box 29"/>
          <p:cNvSpPr/>
          <p:nvPr/>
        </p:nvSpPr>
        <p:spPr>
          <a:xfrm>
            <a:off x="5484960" y="3505320"/>
            <a:ext cx="1596600" cy="1135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Average</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risk</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illness</a:t>
            </a:r>
            <a:endParaRPr lang="en-US" sz="2000" b="0" strike="noStrike" spc="-1">
              <a:solidFill>
                <a:srgbClr val="000000"/>
              </a:solidFill>
              <a:latin typeface="Times New Roman"/>
            </a:endParaRPr>
          </a:p>
        </p:txBody>
      </p:sp>
      <p:sp>
        <p:nvSpPr>
          <p:cNvPr id="161" name="Text Box 30"/>
          <p:cNvSpPr/>
          <p:nvPr/>
        </p:nvSpPr>
        <p:spPr>
          <a:xfrm>
            <a:off x="7373880" y="3519360"/>
            <a:ext cx="1689480" cy="1135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Increased</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risk</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illness</a:t>
            </a:r>
            <a:endParaRPr lang="en-US" sz="2000" b="0" strike="noStrike" spc="-1">
              <a:solidFill>
                <a:srgbClr val="000000"/>
              </a:solidFill>
              <a:latin typeface="Times New Roman"/>
            </a:endParaRPr>
          </a:p>
        </p:txBody>
      </p:sp>
      <p:sp>
        <p:nvSpPr>
          <p:cNvPr id="162" name="Line 31"/>
          <p:cNvSpPr/>
          <p:nvPr/>
        </p:nvSpPr>
        <p:spPr>
          <a:xfrm>
            <a:off x="1828800" y="5638680"/>
            <a:ext cx="0" cy="38124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163" name="Text Box 32"/>
          <p:cNvSpPr/>
          <p:nvPr/>
        </p:nvSpPr>
        <p:spPr>
          <a:xfrm>
            <a:off x="1277640" y="5958000"/>
            <a:ext cx="1538640" cy="7671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Test</a:t>
            </a:r>
            <a:endParaRPr lang="en-US" sz="2000" b="0" strike="noStrike" spc="-1">
              <a:solidFill>
                <a:srgbClr val="000000"/>
              </a:solidFill>
              <a:latin typeface="Times New Roman"/>
            </a:endParaRPr>
          </a:p>
          <a:p>
            <a:pPr algn="l"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histological</a:t>
            </a:r>
            <a:endParaRPr lang="en-US" sz="2000" b="0" strike="noStrike" spc="-1">
              <a:solidFill>
                <a:srgbClr val="000000"/>
              </a:solidFill>
              <a:latin typeface="Times New Roman"/>
            </a:endParaRPr>
          </a:p>
        </p:txBody>
      </p:sp>
      <p:sp>
        <p:nvSpPr>
          <p:cNvPr id="164" name="Line 33"/>
          <p:cNvSpPr/>
          <p:nvPr/>
        </p:nvSpPr>
        <p:spPr>
          <a:xfrm>
            <a:off x="4800600" y="5181480"/>
            <a:ext cx="0" cy="76212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165" name="Text Box 34"/>
          <p:cNvSpPr/>
          <p:nvPr/>
        </p:nvSpPr>
        <p:spPr>
          <a:xfrm>
            <a:off x="3683520" y="6119640"/>
            <a:ext cx="2030760" cy="6994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ctr"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800" b="0" strike="noStrike" spc="-1">
                <a:solidFill>
                  <a:srgbClr val="000000"/>
                </a:solidFill>
                <a:latin typeface="Times New Roman"/>
              </a:rPr>
              <a:t>Diverticular disease</a:t>
            </a:r>
            <a:endParaRPr lang="en-US" sz="1800" b="0" strike="noStrike" spc="-1">
              <a:solidFill>
                <a:srgbClr val="000000"/>
              </a:solidFill>
              <a:latin typeface="Times New Roman"/>
            </a:endParaRPr>
          </a:p>
          <a:p>
            <a:pPr algn="ctr"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800" b="0" strike="noStrike" spc="-1">
                <a:solidFill>
                  <a:srgbClr val="000000"/>
                </a:solidFill>
                <a:latin typeface="Times New Roman"/>
              </a:rPr>
              <a:t>colon</a:t>
            </a:r>
            <a:endParaRPr lang="en-US" sz="1800" b="0" strike="noStrike" spc="-1">
              <a:solidFill>
                <a:srgbClr val="000000"/>
              </a:solidFill>
              <a:latin typeface="Times New Roman"/>
            </a:endParaRPr>
          </a:p>
        </p:txBody>
      </p:sp>
      <p:sp>
        <p:nvSpPr>
          <p:cNvPr id="166" name="Line 35"/>
          <p:cNvSpPr/>
          <p:nvPr/>
        </p:nvSpPr>
        <p:spPr>
          <a:xfrm>
            <a:off x="6248520" y="5638680"/>
            <a:ext cx="0" cy="22860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167" name="Text Box 36"/>
          <p:cNvSpPr/>
          <p:nvPr/>
        </p:nvSpPr>
        <p:spPr>
          <a:xfrm>
            <a:off x="5181840" y="5815080"/>
            <a:ext cx="1904400" cy="3682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800" b="0" strike="noStrike" spc="-1">
                <a:solidFill>
                  <a:srgbClr val="000000"/>
                </a:solidFill>
                <a:latin typeface="Times New Roman"/>
              </a:rPr>
              <a:t>Hemorrhoids</a:t>
            </a:r>
            <a:endParaRPr lang="en-US" sz="1800" b="0" strike="noStrike" spc="-1">
              <a:solidFill>
                <a:srgbClr val="000000"/>
              </a:solidFill>
              <a:latin typeface="Times New Roman"/>
            </a:endParaRPr>
          </a:p>
        </p:txBody>
      </p:sp>
      <p:sp>
        <p:nvSpPr>
          <p:cNvPr id="168" name="Line 37"/>
          <p:cNvSpPr/>
          <p:nvPr/>
        </p:nvSpPr>
        <p:spPr>
          <a:xfrm>
            <a:off x="7238880" y="5638680"/>
            <a:ext cx="0" cy="60984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169" name="Text Box 40"/>
          <p:cNvSpPr/>
          <p:nvPr/>
        </p:nvSpPr>
        <p:spPr>
          <a:xfrm>
            <a:off x="6018120" y="6161040"/>
            <a:ext cx="2035440" cy="6994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800" b="0" strike="noStrike" spc="-1">
                <a:solidFill>
                  <a:srgbClr val="000000"/>
                </a:solidFill>
                <a:latin typeface="Times New Roman"/>
              </a:rPr>
              <a:t>Infections and non-fouling</a:t>
            </a:r>
            <a:endParaRPr lang="en-US" sz="1800" b="0" strike="noStrike" spc="-1">
              <a:solidFill>
                <a:srgbClr val="000000"/>
              </a:solidFill>
              <a:latin typeface="Times New Roman"/>
            </a:endParaRPr>
          </a:p>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800" b="0" strike="noStrike" spc="-1">
                <a:solidFill>
                  <a:srgbClr val="000000"/>
                </a:solidFill>
                <a:latin typeface="Times New Roman"/>
              </a:rPr>
              <a:t>colitis</a:t>
            </a:r>
            <a:endParaRPr lang="en-US" sz="1800" b="0" strike="noStrike" spc="-1">
              <a:solidFill>
                <a:srgbClr val="000000"/>
              </a:solidFill>
              <a:latin typeface="Times New Roman"/>
            </a:endParaRPr>
          </a:p>
        </p:txBody>
      </p:sp>
      <p:sp>
        <p:nvSpPr>
          <p:cNvPr id="170" name="Line 41"/>
          <p:cNvSpPr/>
          <p:nvPr/>
        </p:nvSpPr>
        <p:spPr>
          <a:xfrm flipH="1">
            <a:off x="4800600" y="5181480"/>
            <a:ext cx="380880" cy="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171" name="Line 42"/>
          <p:cNvSpPr/>
          <p:nvPr/>
        </p:nvSpPr>
        <p:spPr>
          <a:xfrm>
            <a:off x="7924680" y="5638680"/>
            <a:ext cx="0" cy="228600"/>
          </a:xfrm>
          <a:prstGeom prst="line">
            <a:avLst/>
          </a:prstGeom>
          <a:ln w="9360">
            <a:solidFill>
              <a:srgbClr val="000000"/>
            </a:solidFill>
            <a:miter/>
            <a:tailEnd type="triangle" w="med" len="med"/>
          </a:ln>
        </p:spPr>
        <p:style>
          <a:lnRef idx="0">
            <a:scrgbClr r="0" g="0" b="0"/>
          </a:lnRef>
          <a:fillRef idx="0">
            <a:scrgbClr r="0" g="0" b="0"/>
          </a:fillRef>
          <a:effectRef idx="0">
            <a:scrgbClr r="0" g="0" b="0"/>
          </a:effectRef>
          <a:fontRef idx="minor"/>
        </p:style>
      </p:sp>
      <p:sp>
        <p:nvSpPr>
          <p:cNvPr id="172" name="Text Box 43"/>
          <p:cNvSpPr/>
          <p:nvPr/>
        </p:nvSpPr>
        <p:spPr>
          <a:xfrm>
            <a:off x="7544880" y="5738760"/>
            <a:ext cx="1686600" cy="6994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800" b="0" strike="noStrike" spc="-1">
                <a:solidFill>
                  <a:srgbClr val="000000"/>
                </a:solidFill>
                <a:latin typeface="Times New Roman"/>
              </a:rPr>
              <a:t>Other cancers</a:t>
            </a:r>
            <a:endParaRPr lang="en-US" sz="1800" b="0" strike="noStrike" spc="-1">
              <a:solidFill>
                <a:srgbClr val="000000"/>
              </a:solidFill>
              <a:latin typeface="Times New Roman"/>
            </a:endParaRPr>
          </a:p>
          <a:p>
            <a:pPr algn="l" rtl="0">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800" b="0" strike="noStrike" spc="-1">
                <a:solidFill>
                  <a:srgbClr val="000000"/>
                </a:solidFill>
                <a:latin typeface="Times New Roman"/>
              </a:rPr>
              <a:t> (lymphoma)</a:t>
            </a:r>
            <a:endParaRPr lang="en-US" sz="1800" b="0" strike="noStrike" spc="-1">
              <a:solidFill>
                <a:srgbClr val="000000"/>
              </a:solidFill>
              <a:latin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pole tekstowe 172"/>
          <p:cNvSpPr txBox="1"/>
          <p:nvPr/>
        </p:nvSpPr>
        <p:spPr>
          <a:xfrm>
            <a:off x="1066320" y="3276360"/>
            <a:ext cx="3808440" cy="3351240"/>
          </a:xfrm>
          <a:prstGeom prst="rect">
            <a:avLst/>
          </a:prstGeom>
          <a:noFill/>
          <a:ln w="0">
            <a:noFill/>
          </a:ln>
        </p:spPr>
        <p:txBody>
          <a:bodyPr>
            <a:normAutofit/>
          </a:bodyPr>
          <a:lstStyle/>
          <a:p>
            <a:pPr marL="342720" indent="-342720" algn="l" rtl="0">
              <a:lnSpc>
                <a:spcPct val="90000"/>
              </a:lnSpc>
              <a:spcBef>
                <a:spcPts val="598"/>
              </a:spcBef>
              <a:buSzPct val="137285"/>
              <a:buBlip>
                <a:blip r:embed="rId3"/>
              </a:buBlip>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Anemia – common in cecum and ascending colon cancer.</a:t>
            </a:r>
            <a:endParaRPr lang="en-US" sz="2400" b="0" strike="noStrike" spc="-1">
              <a:solidFill>
                <a:srgbClr val="000000"/>
              </a:solidFill>
              <a:latin typeface="Times New Roman"/>
            </a:endParaRPr>
          </a:p>
          <a:p>
            <a:pPr marL="342720" indent="-342720" algn="l" rtl="0">
              <a:lnSpc>
                <a:spcPct val="90000"/>
              </a:lnSpc>
              <a:spcBef>
                <a:spcPts val="598"/>
              </a:spcBef>
              <a:buSzPct val="137285"/>
              <a:buBlip>
                <a:blip r:embed="rId3"/>
              </a:buBlip>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Increased serum carcinoembryonic antigen (CEA) concentration.</a:t>
            </a:r>
            <a:endParaRPr lang="en-US" sz="2400" b="0" strike="noStrike" spc="-1">
              <a:solidFill>
                <a:srgbClr val="000000"/>
              </a:solidFill>
              <a:latin typeface="Times New Roman"/>
            </a:endParaRPr>
          </a:p>
          <a:p>
            <a:pPr marL="342720" indent="-342720" algn="l" rtl="0">
              <a:lnSpc>
                <a:spcPct val="90000"/>
              </a:lnSpc>
              <a:spcBef>
                <a:spcPts val="598"/>
              </a:spcBef>
              <a:buSzPct val="137285"/>
              <a:buBlip>
                <a:blip r:embed="rId3"/>
              </a:buBlip>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Positive test result for the presence of occult blood in stool.</a:t>
            </a:r>
            <a:endParaRPr lang="en-US" sz="2400" b="0" strike="noStrike" spc="-1">
              <a:solidFill>
                <a:srgbClr val="000000"/>
              </a:solidFill>
              <a:latin typeface="Times New Roman"/>
            </a:endParaRPr>
          </a:p>
          <a:p>
            <a:pPr marL="342720" indent="-342720" algn="l" rtl="0">
              <a:lnSpc>
                <a:spcPct val="90000"/>
              </a:lnSpc>
              <a:spcBef>
                <a:spcPts val="598"/>
              </a:spcBef>
              <a:buSzPct val="137285"/>
              <a:buBlip>
                <a:blip r:embed="rId3"/>
              </a:buBlip>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imes New Roman"/>
            </a:endParaRPr>
          </a:p>
        </p:txBody>
      </p:sp>
      <p:sp>
        <p:nvSpPr>
          <p:cNvPr id="174" name="AutoShape 5"/>
          <p:cNvSpPr/>
          <p:nvPr/>
        </p:nvSpPr>
        <p:spPr>
          <a:xfrm>
            <a:off x="1143000" y="1905120"/>
            <a:ext cx="3200400" cy="1066680"/>
          </a:xfrm>
          <a:prstGeom prst="flowChartProcess">
            <a:avLst/>
          </a:prstGeom>
          <a:solidFill>
            <a:srgbClr val="D69B80"/>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TESTS</a:t>
            </a:r>
            <a:endParaRPr lang="en-US" sz="2400" b="0" strike="noStrike" spc="-1">
              <a:solidFill>
                <a:srgbClr val="000000"/>
              </a:solidFill>
              <a:latin typeface="Times New Roman"/>
            </a:endParaRPr>
          </a:p>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LABORATORY</a:t>
            </a:r>
            <a:endParaRPr lang="en-US" sz="2400" b="0" strike="noStrike" spc="-1">
              <a:solidFill>
                <a:srgbClr val="000000"/>
              </a:solidFill>
              <a:latin typeface="Times New Roman"/>
            </a:endParaRPr>
          </a:p>
        </p:txBody>
      </p:sp>
      <p:pic>
        <p:nvPicPr>
          <p:cNvPr id="175" name="Picture 7" descr="C:\Documents and Settings\Anna\Dane aplikacji\Microsoft\Media Catalog\bad labora.jpg"/>
          <p:cNvPicPr/>
          <p:nvPr/>
        </p:nvPicPr>
        <p:blipFill>
          <a:blip r:embed="rId4"/>
          <a:stretch/>
        </p:blipFill>
        <p:spPr>
          <a:xfrm>
            <a:off x="5486400" y="1905120"/>
            <a:ext cx="3116160" cy="1904760"/>
          </a:xfrm>
          <a:prstGeom prst="rect">
            <a:avLst/>
          </a:prstGeom>
          <a:ln w="57240">
            <a:solidFill>
              <a:srgbClr val="000000"/>
            </a:solidFill>
            <a:miter/>
          </a:ln>
        </p:spPr>
      </p:pic>
      <p:pic>
        <p:nvPicPr>
          <p:cNvPr id="176" name="Picture 9" descr="C:\Documents and Settings\Anna\Dane aplikacji\Microsoft\Media Catalog\metoda immunochemiczna na obecność krwi utajonej.jpg"/>
          <p:cNvPicPr/>
          <p:nvPr/>
        </p:nvPicPr>
        <p:blipFill>
          <a:blip r:embed="rId5"/>
          <a:stretch/>
        </p:blipFill>
        <p:spPr>
          <a:xfrm>
            <a:off x="4495680" y="4114800"/>
            <a:ext cx="2514600" cy="1579680"/>
          </a:xfrm>
          <a:prstGeom prst="rect">
            <a:avLst/>
          </a:prstGeom>
          <a:ln w="57240">
            <a:solidFill>
              <a:srgbClr val="000000"/>
            </a:solidFill>
            <a:miter/>
          </a:ln>
        </p:spPr>
      </p:pic>
      <p:sp>
        <p:nvSpPr>
          <p:cNvPr id="177" name="pole tekstowe 176"/>
          <p:cNvSpPr txBox="1"/>
          <p:nvPr/>
        </p:nvSpPr>
        <p:spPr>
          <a:xfrm>
            <a:off x="1066680" y="380520"/>
            <a:ext cx="7772400" cy="1143000"/>
          </a:xfrm>
          <a:prstGeom prst="rect">
            <a:avLst/>
          </a:prstGeom>
          <a:noFill/>
          <a:ln w="0">
            <a:noFill/>
          </a:ln>
        </p:spPr>
        <p:txBody>
          <a:bodyPr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0" strike="noStrike" spc="-1">
                <a:solidFill>
                  <a:srgbClr val="482400"/>
                </a:solidFill>
                <a:latin typeface="Times New Roman"/>
              </a:rPr>
              <a:t> SUPPORTING RESEARCH </a:t>
            </a:r>
            <a:r>
              <a:rPr lang="pl-PL" sz="3000" b="0" strike="noStrike" spc="-1">
                <a:solidFill>
                  <a:srgbClr val="482400"/>
                </a:solidFill>
                <a:latin typeface="Times New Roman"/>
              </a:rPr>
              <a:t>Diagnosis</a:t>
            </a:r>
            <a:endParaRPr lang="en-US" sz="3000" b="0" strike="noStrike" spc="-1">
              <a:solidFill>
                <a:srgbClr val="482400"/>
              </a:solidFill>
              <a:latin typeface="Times New Roman"/>
            </a:endParaRPr>
          </a:p>
        </p:txBody>
      </p:sp>
      <p:sp>
        <p:nvSpPr>
          <p:cNvPr id="178" name="Text Box 11"/>
          <p:cNvSpPr/>
          <p:nvPr/>
        </p:nvSpPr>
        <p:spPr>
          <a:xfrm>
            <a:off x="6193800" y="5365800"/>
            <a:ext cx="2957400" cy="1503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Method</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Immunochromatographic</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blood test</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latent</a:t>
            </a:r>
            <a:endParaRPr lang="en-US" sz="2000" b="0" strike="noStrike" spc="-1">
              <a:solidFill>
                <a:srgbClr val="000000"/>
              </a:solidFill>
              <a:latin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pole tekstowe 178"/>
          <p:cNvSpPr txBox="1"/>
          <p:nvPr/>
        </p:nvSpPr>
        <p:spPr>
          <a:xfrm>
            <a:off x="1066320" y="3276360"/>
            <a:ext cx="3808440" cy="3351240"/>
          </a:xfrm>
          <a:prstGeom prst="rect">
            <a:avLst/>
          </a:prstGeom>
          <a:noFill/>
          <a:ln w="0">
            <a:noFill/>
          </a:ln>
        </p:spPr>
        <p:txBody>
          <a:bodyPr>
            <a:normAutofit/>
          </a:bodyPr>
          <a:lstStyle/>
          <a:p>
            <a:pPr marL="342720" indent="-342720" algn="l" rtl="0">
              <a:spcBef>
                <a:spcPts val="598"/>
              </a:spcBef>
              <a:buSzPct val="137285"/>
              <a:buBlip>
                <a:blip r:embed="rId3"/>
              </a:buBlip>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The most important study.</a:t>
            </a:r>
            <a:endParaRPr lang="en-US" sz="2400" b="0" strike="noStrike" spc="-1">
              <a:solidFill>
                <a:srgbClr val="000000"/>
              </a:solidFill>
              <a:latin typeface="Times New Roman"/>
            </a:endParaRPr>
          </a:p>
          <a:p>
            <a:pPr marL="342720" indent="-342720" algn="l" rtl="0">
              <a:spcBef>
                <a:spcPts val="598"/>
              </a:spcBef>
              <a:buSzPct val="137285"/>
              <a:buBlip>
                <a:blip r:embed="rId3"/>
              </a:buBlip>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It allows you to: detect a tumor, take samples and look at the entire intestine to look for synchronous changes.</a:t>
            </a:r>
            <a:endParaRPr lang="en-US" sz="2400" b="0" strike="noStrike" spc="-1">
              <a:solidFill>
                <a:srgbClr val="000000"/>
              </a:solidFill>
              <a:latin typeface="Times New Roman"/>
            </a:endParaRPr>
          </a:p>
          <a:p>
            <a:pPr marL="342720" indent="-342720" algn="l" rtl="0">
              <a:spcBef>
                <a:spcPts val="598"/>
              </a:spcBef>
              <a:buSzPct val="137285"/>
              <a:buBlip>
                <a:blip r:embed="rId3"/>
              </a:buBlip>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imes New Roman"/>
            </a:endParaRPr>
          </a:p>
        </p:txBody>
      </p:sp>
      <p:sp>
        <p:nvSpPr>
          <p:cNvPr id="180" name="AutoShape 4"/>
          <p:cNvSpPr/>
          <p:nvPr/>
        </p:nvSpPr>
        <p:spPr>
          <a:xfrm>
            <a:off x="1143000" y="1905120"/>
            <a:ext cx="3200400" cy="1066680"/>
          </a:xfrm>
          <a:prstGeom prst="flowChartProcess">
            <a:avLst/>
          </a:prstGeom>
          <a:solidFill>
            <a:srgbClr val="D69B80"/>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COLONOSCOPY</a:t>
            </a:r>
            <a:endParaRPr lang="en-US" sz="2400" b="0" strike="noStrike" spc="-1">
              <a:solidFill>
                <a:srgbClr val="000000"/>
              </a:solidFill>
              <a:latin typeface="Times New Roman"/>
            </a:endParaRPr>
          </a:p>
        </p:txBody>
      </p:sp>
      <p:sp>
        <p:nvSpPr>
          <p:cNvPr id="181" name="pole tekstowe 180"/>
          <p:cNvSpPr txBox="1"/>
          <p:nvPr/>
        </p:nvSpPr>
        <p:spPr>
          <a:xfrm>
            <a:off x="1066680" y="380520"/>
            <a:ext cx="7772400" cy="1143000"/>
          </a:xfrm>
          <a:prstGeom prst="rect">
            <a:avLst/>
          </a:prstGeom>
          <a:noFill/>
          <a:ln w="0">
            <a:noFill/>
          </a:ln>
        </p:spPr>
        <p:txBody>
          <a:bodyPr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0" strike="noStrike" spc="-1">
                <a:solidFill>
                  <a:srgbClr val="482400"/>
                </a:solidFill>
                <a:latin typeface="Times New Roman"/>
              </a:rPr>
              <a:t> SUPPORTING RESEARCH </a:t>
            </a:r>
            <a:r>
              <a:rPr lang="pl-PL" sz="3000" b="0" strike="noStrike" spc="-1">
                <a:solidFill>
                  <a:srgbClr val="482400"/>
                </a:solidFill>
                <a:latin typeface="Times New Roman"/>
              </a:rPr>
              <a:t>Diagnosis</a:t>
            </a:r>
            <a:endParaRPr lang="en-US" sz="3000" b="0" strike="noStrike" spc="-1">
              <a:solidFill>
                <a:srgbClr val="482400"/>
              </a:solidFill>
              <a:latin typeface="Times New Roman"/>
            </a:endParaRPr>
          </a:p>
        </p:txBody>
      </p:sp>
      <p:pic>
        <p:nvPicPr>
          <p:cNvPr id="182" name="Picture 12" descr="C:\Documents and Settings\Anna\Dane aplikacji\Microsoft\Media Catalog\kolonoskopia.jpg"/>
          <p:cNvPicPr/>
          <p:nvPr/>
        </p:nvPicPr>
        <p:blipFill>
          <a:blip r:embed="rId4"/>
          <a:stretch/>
        </p:blipFill>
        <p:spPr>
          <a:xfrm>
            <a:off x="5791320" y="3962520"/>
            <a:ext cx="2286000" cy="2286000"/>
          </a:xfrm>
          <a:prstGeom prst="rect">
            <a:avLst/>
          </a:prstGeom>
          <a:ln w="57240">
            <a:solidFill>
              <a:srgbClr val="000000"/>
            </a:solidFill>
            <a:miter/>
          </a:ln>
        </p:spPr>
      </p:pic>
      <p:sp>
        <p:nvSpPr>
          <p:cNvPr id="183" name="Text Box 13"/>
          <p:cNvSpPr/>
          <p:nvPr/>
        </p:nvSpPr>
        <p:spPr>
          <a:xfrm>
            <a:off x="6017400" y="6248520"/>
            <a:ext cx="1613160" cy="3988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Colonoscopy</a:t>
            </a:r>
            <a:endParaRPr lang="en-US" sz="2000" b="0" strike="noStrike" spc="-1">
              <a:solidFill>
                <a:srgbClr val="000000"/>
              </a:solidFill>
              <a:latin typeface="Times New Roman"/>
            </a:endParaRPr>
          </a:p>
        </p:txBody>
      </p:sp>
      <p:pic>
        <p:nvPicPr>
          <p:cNvPr id="184" name="Picture 14" descr="C:\Documents and Settings\Anna\Dane aplikacji\Microsoft\Media Catalog\endoskop.jpeg"/>
          <p:cNvPicPr/>
          <p:nvPr/>
        </p:nvPicPr>
        <p:blipFill>
          <a:blip r:embed="rId5"/>
          <a:stretch/>
        </p:blipFill>
        <p:spPr>
          <a:xfrm>
            <a:off x="5791320" y="1828800"/>
            <a:ext cx="2286000" cy="1676520"/>
          </a:xfrm>
          <a:prstGeom prst="rect">
            <a:avLst/>
          </a:prstGeom>
          <a:ln w="57240">
            <a:solidFill>
              <a:srgbClr val="000000"/>
            </a:solidFill>
            <a:miter/>
          </a:ln>
        </p:spPr>
      </p:pic>
      <p:sp>
        <p:nvSpPr>
          <p:cNvPr id="185" name="Text Box 15"/>
          <p:cNvSpPr/>
          <p:nvPr/>
        </p:nvSpPr>
        <p:spPr>
          <a:xfrm>
            <a:off x="6246720" y="3581280"/>
            <a:ext cx="1203480" cy="3988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l"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Endoscope</a:t>
            </a:r>
            <a:endParaRPr lang="en-US" sz="2000" b="0" strike="noStrike" spc="-1">
              <a:solidFill>
                <a:srgbClr val="000000"/>
              </a:solidFill>
              <a:latin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pole tekstowe 185"/>
          <p:cNvSpPr txBox="1"/>
          <p:nvPr/>
        </p:nvSpPr>
        <p:spPr>
          <a:xfrm>
            <a:off x="1066320" y="3047760"/>
            <a:ext cx="3808440" cy="3351240"/>
          </a:xfrm>
          <a:prstGeom prst="rect">
            <a:avLst/>
          </a:prstGeom>
          <a:noFill/>
          <a:ln w="0">
            <a:noFill/>
          </a:ln>
        </p:spPr>
        <p:txBody>
          <a:bodyPr>
            <a:normAutofit fontScale="77000"/>
          </a:bodyPr>
          <a:lstStyle/>
          <a:p>
            <a:pPr marL="342720" indent="-342720" algn="l" rtl="0">
              <a:lnSpc>
                <a:spcPct val="90000"/>
              </a:lnSpc>
              <a:spcBef>
                <a:spcPts val="598"/>
              </a:spcBef>
              <a:buSzPct val="137285"/>
              <a:buBlip>
                <a:blip r:embed="rId3"/>
              </a:buBlip>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1" strike="noStrike" spc="-1">
                <a:solidFill>
                  <a:srgbClr val="000000"/>
                </a:solidFill>
                <a:latin typeface="Times New Roman"/>
              </a:rPr>
              <a:t>Abdominal ultrasound and CT scan</a:t>
            </a:r>
            <a:r>
              <a:rPr lang="pl-PL" sz="2400" b="0" strike="noStrike" spc="-1">
                <a:solidFill>
                  <a:srgbClr val="000000"/>
                </a:solidFill>
                <a:latin typeface="Times New Roman"/>
              </a:rPr>
              <a:t>detection of metastases to the liver and lymph nodes.</a:t>
            </a:r>
            <a:endParaRPr lang="en-US" sz="2400" b="0" strike="noStrike" spc="-1">
              <a:solidFill>
                <a:srgbClr val="000000"/>
              </a:solidFill>
              <a:latin typeface="Times New Roman"/>
            </a:endParaRPr>
          </a:p>
          <a:p>
            <a:pPr marL="342720" indent="-342720" algn="l" rtl="0">
              <a:lnSpc>
                <a:spcPct val="90000"/>
              </a:lnSpc>
              <a:spcBef>
                <a:spcPts val="598"/>
              </a:spcBef>
              <a:buSzPct val="137285"/>
              <a:buBlip>
                <a:blip r:embed="rId3"/>
              </a:buBlip>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1" strike="noStrike" spc="-1">
                <a:solidFill>
                  <a:srgbClr val="000000"/>
                </a:solidFill>
                <a:latin typeface="Times New Roman"/>
              </a:rPr>
              <a:t>Endosonography and MRI</a:t>
            </a:r>
            <a:endParaRPr lang="en-US" sz="2400" b="0" strike="noStrike" spc="-1">
              <a:solidFill>
                <a:srgbClr val="000000"/>
              </a:solidFill>
              <a:latin typeface="Times New Roman"/>
            </a:endParaRPr>
          </a:p>
          <a:p>
            <a:pPr marL="342720" indent="-342720" algn="l" rtl="0">
              <a:lnSpc>
                <a:spcPct val="90000"/>
              </a:lnSpc>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 determining the local stage of advancement of rectal cancer.</a:t>
            </a:r>
            <a:endParaRPr lang="en-US" sz="2400" b="0" strike="noStrike" spc="-1">
              <a:solidFill>
                <a:srgbClr val="000000"/>
              </a:solidFill>
              <a:latin typeface="Times New Roman"/>
            </a:endParaRPr>
          </a:p>
          <a:p>
            <a:pPr marL="342720" indent="-342720" algn="l" rtl="0">
              <a:lnSpc>
                <a:spcPct val="90000"/>
              </a:lnSpc>
              <a:spcBef>
                <a:spcPts val="598"/>
              </a:spcBef>
              <a:buSzPct val="137285"/>
              <a:buBlip>
                <a:blip r:embed="rId3"/>
              </a:buBlip>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1" strike="noStrike" spc="-1">
                <a:solidFill>
                  <a:srgbClr val="000000"/>
                </a:solidFill>
                <a:latin typeface="Times New Roman"/>
              </a:rPr>
              <a:t>PET</a:t>
            </a:r>
            <a:r>
              <a:rPr lang="pl-PL" sz="2400" b="0" strike="noStrike" spc="-1">
                <a:solidFill>
                  <a:srgbClr val="000000"/>
                </a:solidFill>
                <a:latin typeface="Times New Roman"/>
              </a:rPr>
              <a:t>– detection of colorectal cancer recurrence</a:t>
            </a:r>
            <a:endParaRPr lang="en-US" sz="2400" b="0" strike="noStrike" spc="-1">
              <a:solidFill>
                <a:srgbClr val="000000"/>
              </a:solidFill>
              <a:latin typeface="Times New Roman"/>
            </a:endParaRPr>
          </a:p>
          <a:p>
            <a:pPr marL="342720" indent="-342720" algn="l" rtl="0">
              <a:lnSpc>
                <a:spcPct val="90000"/>
              </a:lnSpc>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Times New Roman"/>
            </a:endParaRPr>
          </a:p>
        </p:txBody>
      </p:sp>
      <p:sp>
        <p:nvSpPr>
          <p:cNvPr id="187" name="AutoShape 4"/>
          <p:cNvSpPr/>
          <p:nvPr/>
        </p:nvSpPr>
        <p:spPr>
          <a:xfrm>
            <a:off x="1143000" y="1905120"/>
            <a:ext cx="3200400" cy="1066680"/>
          </a:xfrm>
          <a:prstGeom prst="flowChartProcess">
            <a:avLst/>
          </a:prstGeom>
          <a:solidFill>
            <a:srgbClr val="D69B80"/>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noAutofit/>
          </a:bodyPr>
          <a:lstStyle/>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TESTS</a:t>
            </a:r>
            <a:endParaRPr lang="en-US" sz="2400" b="0" strike="noStrike" spc="-1">
              <a:solidFill>
                <a:srgbClr val="000000"/>
              </a:solidFill>
              <a:latin typeface="Times New Roman"/>
            </a:endParaRPr>
          </a:p>
          <a:p>
            <a:pPr algn="ctr" rtl="0">
              <a:spcBef>
                <a:spcPts val="59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0" strike="noStrike" spc="-1">
                <a:solidFill>
                  <a:srgbClr val="000000"/>
                </a:solidFill>
                <a:latin typeface="Times New Roman"/>
              </a:rPr>
              <a:t>IMPORTANT</a:t>
            </a:r>
            <a:endParaRPr lang="en-US" sz="2400" b="0" strike="noStrike" spc="-1">
              <a:solidFill>
                <a:srgbClr val="000000"/>
              </a:solidFill>
              <a:latin typeface="Times New Roman"/>
            </a:endParaRPr>
          </a:p>
        </p:txBody>
      </p:sp>
      <p:sp>
        <p:nvSpPr>
          <p:cNvPr id="188" name="pole tekstowe 187"/>
          <p:cNvSpPr txBox="1"/>
          <p:nvPr/>
        </p:nvSpPr>
        <p:spPr>
          <a:xfrm>
            <a:off x="1066680" y="380520"/>
            <a:ext cx="7772400" cy="1143000"/>
          </a:xfrm>
          <a:prstGeom prst="rect">
            <a:avLst/>
          </a:prstGeom>
          <a:noFill/>
          <a:ln w="0">
            <a:noFill/>
          </a:ln>
        </p:spPr>
        <p:txBody>
          <a:bodyPr anchor="b">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4400" b="0" strike="noStrike" spc="-1">
                <a:solidFill>
                  <a:srgbClr val="482400"/>
                </a:solidFill>
                <a:latin typeface="Times New Roman"/>
              </a:rPr>
              <a:t> SUPPORTING RESEARCH </a:t>
            </a:r>
            <a:r>
              <a:rPr lang="pl-PL" sz="3000" b="0" strike="noStrike" spc="-1">
                <a:solidFill>
                  <a:srgbClr val="482400"/>
                </a:solidFill>
                <a:latin typeface="Times New Roman"/>
              </a:rPr>
              <a:t>Diagnosis</a:t>
            </a:r>
            <a:endParaRPr lang="en-US" sz="3000" b="0" strike="noStrike" spc="-1">
              <a:solidFill>
                <a:srgbClr val="482400"/>
              </a:solidFill>
              <a:latin typeface="Times New Roman"/>
            </a:endParaRPr>
          </a:p>
        </p:txBody>
      </p:sp>
      <p:pic>
        <p:nvPicPr>
          <p:cNvPr id="189" name="Picture 11" descr="C:\Documents and Settings\Anna\Dane aplikacji\Microsoft\Media Catalog\usg rak okrężnicy ztępującej.jpg"/>
          <p:cNvPicPr/>
          <p:nvPr/>
        </p:nvPicPr>
        <p:blipFill>
          <a:blip r:embed="rId4"/>
          <a:stretch/>
        </p:blipFill>
        <p:spPr>
          <a:xfrm>
            <a:off x="4495680" y="990720"/>
            <a:ext cx="2743200" cy="1803240"/>
          </a:xfrm>
          <a:prstGeom prst="rect">
            <a:avLst/>
          </a:prstGeom>
          <a:ln w="57240">
            <a:solidFill>
              <a:srgbClr val="000000"/>
            </a:solidFill>
            <a:miter/>
          </a:ln>
        </p:spPr>
      </p:pic>
      <p:sp>
        <p:nvSpPr>
          <p:cNvPr id="190" name="Text Box 12"/>
          <p:cNvSpPr/>
          <p:nvPr/>
        </p:nvSpPr>
        <p:spPr>
          <a:xfrm>
            <a:off x="7237080" y="1600200"/>
            <a:ext cx="1724400" cy="11354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Colon cancer</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descending</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Ultrasound image</a:t>
            </a:r>
            <a:endParaRPr lang="en-US" sz="2000" b="0" strike="noStrike" spc="-1">
              <a:solidFill>
                <a:srgbClr val="000000"/>
              </a:solidFill>
              <a:latin typeface="Times New Roman"/>
            </a:endParaRPr>
          </a:p>
        </p:txBody>
      </p:sp>
      <p:sp>
        <p:nvSpPr>
          <p:cNvPr id="191" name="Text Box 13"/>
          <p:cNvSpPr/>
          <p:nvPr/>
        </p:nvSpPr>
        <p:spPr>
          <a:xfrm>
            <a:off x="4343400" y="5029200"/>
            <a:ext cx="2438280" cy="6728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spcBef>
                <a:spcPts val="47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900" b="0" strike="noStrike" spc="-1">
                <a:solidFill>
                  <a:srgbClr val="000000"/>
                </a:solidFill>
                <a:latin typeface="Times New Roman"/>
              </a:rPr>
              <a:t>Large intestine - inflammation CT image</a:t>
            </a:r>
            <a:endParaRPr lang="en-US" sz="1900" b="0" strike="noStrike" spc="-1">
              <a:solidFill>
                <a:srgbClr val="000000"/>
              </a:solidFill>
              <a:latin typeface="Times New Roman"/>
            </a:endParaRPr>
          </a:p>
        </p:txBody>
      </p:sp>
      <p:pic>
        <p:nvPicPr>
          <p:cNvPr id="192" name="Picture 14" descr="C:\Documents and Settings\Anna\Dane aplikacji\Microsoft\Media Catalog\tk j.grubego.jpg"/>
          <p:cNvPicPr/>
          <p:nvPr/>
        </p:nvPicPr>
        <p:blipFill>
          <a:blip r:embed="rId5"/>
          <a:stretch/>
        </p:blipFill>
        <p:spPr>
          <a:xfrm>
            <a:off x="4495680" y="2819520"/>
            <a:ext cx="2210040" cy="2286000"/>
          </a:xfrm>
          <a:prstGeom prst="rect">
            <a:avLst/>
          </a:prstGeom>
          <a:ln w="0">
            <a:noFill/>
          </a:ln>
        </p:spPr>
      </p:pic>
      <p:pic>
        <p:nvPicPr>
          <p:cNvPr id="193" name="Picture 15" descr="C:\Documents and Settings\Anna\Dane aplikacji\Microsoft\Media Catalog\przerzuty do płuc. PET.jpg"/>
          <p:cNvPicPr/>
          <p:nvPr/>
        </p:nvPicPr>
        <p:blipFill>
          <a:blip r:embed="rId6"/>
          <a:stretch/>
        </p:blipFill>
        <p:spPr>
          <a:xfrm>
            <a:off x="6781680" y="2819520"/>
            <a:ext cx="2133720" cy="2286000"/>
          </a:xfrm>
          <a:prstGeom prst="rect">
            <a:avLst/>
          </a:prstGeom>
          <a:ln w="0">
            <a:noFill/>
          </a:ln>
        </p:spPr>
      </p:pic>
      <p:sp>
        <p:nvSpPr>
          <p:cNvPr id="194" name="Text Box 16"/>
          <p:cNvSpPr/>
          <p:nvPr/>
        </p:nvSpPr>
        <p:spPr>
          <a:xfrm>
            <a:off x="6778800" y="5029200"/>
            <a:ext cx="1852560" cy="7671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Lung metastasis</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PET-CT</a:t>
            </a:r>
            <a:endParaRPr lang="en-US" sz="2000" b="0" strike="noStrike" spc="-1">
              <a:solidFill>
                <a:srgbClr val="000000"/>
              </a:solidFill>
              <a:latin typeface="Times New Roman"/>
            </a:endParaRPr>
          </a:p>
        </p:txBody>
      </p:sp>
      <p:pic>
        <p:nvPicPr>
          <p:cNvPr id="195" name="Picture 18" descr="C:\Documents and Settings\Anna\Dane aplikacji\Microsoft\Media Catalog\endosonografia Rak odbytnicy.jpg"/>
          <p:cNvPicPr/>
          <p:nvPr/>
        </p:nvPicPr>
        <p:blipFill>
          <a:blip r:embed="rId7"/>
          <a:stretch/>
        </p:blipFill>
        <p:spPr>
          <a:xfrm>
            <a:off x="4876920" y="5638680"/>
            <a:ext cx="1600200" cy="1219320"/>
          </a:xfrm>
          <a:prstGeom prst="rect">
            <a:avLst/>
          </a:prstGeom>
          <a:ln w="57240">
            <a:solidFill>
              <a:srgbClr val="000000"/>
            </a:solidFill>
            <a:miter/>
          </a:ln>
        </p:spPr>
      </p:pic>
      <p:sp>
        <p:nvSpPr>
          <p:cNvPr id="196" name="Text Box 19"/>
          <p:cNvSpPr/>
          <p:nvPr/>
        </p:nvSpPr>
        <p:spPr>
          <a:xfrm>
            <a:off x="6473520" y="6095880"/>
            <a:ext cx="1797840" cy="7671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spAutoFit/>
          </a:bodyPr>
          <a:lstStyle/>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Endosonography</a:t>
            </a:r>
            <a:endParaRPr lang="en-US" sz="2000" b="0" strike="noStrike" spc="-1">
              <a:solidFill>
                <a:srgbClr val="000000"/>
              </a:solidFill>
              <a:latin typeface="Times New Roman"/>
            </a:endParaRPr>
          </a:p>
          <a:p>
            <a:pPr algn="ctr" rtl="0">
              <a:spcBef>
                <a:spcPts val="4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Times New Roman"/>
              </a:rPr>
              <a:t>Rectal cancer</a:t>
            </a:r>
            <a:endParaRPr lang="en-US" sz="2000" b="0" strike="noStrike" spc="-1">
              <a:solidFill>
                <a:srgbClr val="000000"/>
              </a:solidFill>
              <a:latin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893</TotalTime>
  <Words>1349</Words>
  <Application>Microsoft Office PowerPoint</Application>
  <PresentationFormat>Pokaz na ekranie (4:3)</PresentationFormat>
  <Paragraphs>296</Paragraphs>
  <Slides>19</Slides>
  <Notes>13</Notes>
  <HiddenSlides>0</HiddenSlides>
  <MMClips>0</MMClips>
  <ScaleCrop>false</ScaleCrop>
  <HeadingPairs>
    <vt:vector size="6" baseType="variant">
      <vt:variant>
        <vt:lpstr>Używane czcionki</vt:lpstr>
      </vt:variant>
      <vt:variant>
        <vt:i4>5</vt:i4>
      </vt:variant>
      <vt:variant>
        <vt:lpstr>Motyw</vt:lpstr>
      </vt:variant>
      <vt:variant>
        <vt:i4>2</vt:i4>
      </vt:variant>
      <vt:variant>
        <vt:lpstr>Tytuły slajdów</vt:lpstr>
      </vt:variant>
      <vt:variant>
        <vt:i4>19</vt:i4>
      </vt:variant>
    </vt:vector>
  </HeadingPairs>
  <TitlesOfParts>
    <vt:vector size="26" baseType="lpstr">
      <vt:lpstr>Arial</vt:lpstr>
      <vt:lpstr>Roboto</vt:lpstr>
      <vt:lpstr>Symbol</vt:lpstr>
      <vt:lpstr>Times New Roman</vt:lpstr>
      <vt:lpstr>Wingdings</vt:lpstr>
      <vt:lpstr>Office Theme</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RAK JELITA GRUBEGO</dc:title>
  <dc:subject/>
  <dc:creator>Admin</dc:creator>
  <dc:description/>
  <cp:lastModifiedBy>lic. Mateusz Grądzki</cp:lastModifiedBy>
  <cp:revision>39</cp:revision>
  <dcterms:created xsi:type="dcterms:W3CDTF">2016-11-17T11:43:00Z</dcterms:created>
  <dcterms:modified xsi:type="dcterms:W3CDTF">2024-05-16T13:07:12Z</dcterms:modified>
  <dc:language>en-US</dc:language>
</cp:coreProperties>
</file>