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2" r:id="rId101"/>
    <p:sldId id="353" r:id="rId102"/>
    <p:sldId id="354" r:id="rId103"/>
    <p:sldId id="355" r:id="rId104"/>
    <p:sldId id="356" r:id="rId105"/>
    <p:sldId id="357" r:id="rId106"/>
    <p:sldId id="358" r:id="rId10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presProps" Target="presProps.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viewProps" Target="viewProps.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theme" Target="theme/them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2"/>
      </p:bgRef>
    </p:bg>
    <p:spTree>
      <p:nvGrpSpPr>
        <p:cNvPr id="1" name=""/>
        <p:cNvGrpSpPr/>
        <p:nvPr/>
      </p:nvGrpSpPr>
      <p:grpSpPr>
        <a:xfrm>
          <a:off x="0" y="0"/>
          <a:ext cx="0" cy="0"/>
          <a:chOff x="0" y="0"/>
          <a:chExt cx="0" cy="0"/>
        </a:xfrm>
      </p:grpSpPr>
      <p:sp>
        <p:nvSpPr>
          <p:cNvPr id="15" name="Prostokąt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Prostokąt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Prostokąt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Prostokąt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odtytuł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a:t>Kliknij, aby edytować styl wzorca podtytułu</a:t>
            </a:r>
            <a:endParaRPr kumimoji="0" lang="en-US"/>
          </a:p>
        </p:txBody>
      </p:sp>
      <p:sp>
        <p:nvSpPr>
          <p:cNvPr id="28" name="Symbol zastępczy daty 27"/>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17" name="Symbol zastępczy stopki 16"/>
          <p:cNvSpPr>
            <a:spLocks noGrp="1"/>
          </p:cNvSpPr>
          <p:nvPr>
            <p:ph type="ftr" sz="quarter" idx="11"/>
          </p:nvPr>
        </p:nvSpPr>
        <p:spPr/>
        <p:txBody>
          <a:bodyPr/>
          <a:lstStyle/>
          <a:p>
            <a:endParaRPr lang="pl-PL" dirty="0"/>
          </a:p>
        </p:txBody>
      </p:sp>
      <p:sp>
        <p:nvSpPr>
          <p:cNvPr id="7" name="Łącznik prosty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Prostokąt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a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Elipsa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ymbol zastępczy numeru slajd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A1D1EB1-409F-4763-89AE-829E46B2376E}" type="slidenum">
              <a:rPr lang="pl-PL" smtClean="0"/>
              <a:pPr/>
              <a:t>‹#›</a:t>
            </a:fld>
            <a:endParaRPr lang="pl-PL" dirty="0"/>
          </a:p>
        </p:txBody>
      </p:sp>
      <p:sp>
        <p:nvSpPr>
          <p:cNvPr id="8" name="Tytuł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l-PL"/>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7A1D1EB1-409F-4763-89AE-829E46B2376E}" type="slidenum">
              <a:rPr lang="pl-PL" smtClean="0"/>
              <a:pPr/>
              <a:t>‹#›</a:t>
            </a:fld>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bg>
      <p:bgRef idx="1001">
        <a:schemeClr val="bg2"/>
      </p:bgRef>
    </p:bg>
    <p:spTree>
      <p:nvGrpSpPr>
        <p:cNvPr id="1" name=""/>
        <p:cNvGrpSpPr/>
        <p:nvPr/>
      </p:nvGrpSpPr>
      <p:grpSpPr>
        <a:xfrm>
          <a:off x="0" y="0"/>
          <a:ext cx="0" cy="0"/>
          <a:chOff x="0" y="0"/>
          <a:chExt cx="0" cy="0"/>
        </a:xfrm>
      </p:grpSpPr>
      <p:sp>
        <p:nvSpPr>
          <p:cNvPr id="7" name="Prostokąt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Prostokąt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rostokąt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rostokąt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Prostokąt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Prostokąt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Łącznik prosty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Elipsa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a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ymbol zastępczy numeru slajdu 5"/>
          <p:cNvSpPr>
            <a:spLocks noGrp="1"/>
          </p:cNvSpPr>
          <p:nvPr>
            <p:ph type="sldNum" sz="quarter" idx="12"/>
          </p:nvPr>
        </p:nvSpPr>
        <p:spPr>
          <a:xfrm>
            <a:off x="6915912" y="3009901"/>
            <a:ext cx="457200" cy="441325"/>
          </a:xfrm>
        </p:spPr>
        <p:txBody>
          <a:bodyPr/>
          <a:lstStyle/>
          <a:p>
            <a:fld id="{7A1D1EB1-409F-4763-89AE-829E46B2376E}" type="slidenum">
              <a:rPr lang="pl-PL" smtClean="0"/>
              <a:pPr/>
              <a:t>‹#›</a:t>
            </a:fld>
            <a:endParaRPr lang="pl-PL" dirty="0"/>
          </a:p>
        </p:txBody>
      </p:sp>
      <p:sp>
        <p:nvSpPr>
          <p:cNvPr id="3" name="Symbol zastępczy tytułu pionowego 2"/>
          <p:cNvSpPr>
            <a:spLocks noGrp="1"/>
          </p:cNvSpPr>
          <p:nvPr>
            <p:ph type="body" orient="vert" idx="1"/>
          </p:nvPr>
        </p:nvSpPr>
        <p:spPr>
          <a:xfrm>
            <a:off x="304800" y="304800"/>
            <a:ext cx="6553200" cy="5821366"/>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2" name="Tytuł pionowy 1"/>
          <p:cNvSpPr>
            <a:spLocks noGrp="1"/>
          </p:cNvSpPr>
          <p:nvPr>
            <p:ph type="title" orient="vert"/>
          </p:nvPr>
        </p:nvSpPr>
        <p:spPr>
          <a:xfrm>
            <a:off x="7391400" y="304801"/>
            <a:ext cx="1447800" cy="5851525"/>
          </a:xfrm>
        </p:spPr>
        <p:txBody>
          <a:bodyPr vert="eaVert"/>
          <a:lstStyle/>
          <a:p>
            <a:r>
              <a:rPr kumimoji="0" lang="pl-PL"/>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solidFill>
                  <a:schemeClr val="accent3">
                    <a:shade val="75000"/>
                  </a:schemeClr>
                </a:solidFill>
              </a:defRPr>
            </a:lvl1pPr>
          </a:lstStyle>
          <a:p>
            <a:r>
              <a:rPr kumimoji="0" lang="pl-PL"/>
              <a:t>Kliknij, aby edytować styl</a:t>
            </a:r>
            <a:endParaRPr kumimoji="0" lang="en-US"/>
          </a:p>
        </p:txBody>
      </p:sp>
      <p:sp>
        <p:nvSpPr>
          <p:cNvPr id="4" name="Symbol zastępczy daty 3"/>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a:xfrm>
            <a:off x="4361688" y="1026372"/>
            <a:ext cx="457200" cy="441325"/>
          </a:xfrm>
        </p:spPr>
        <p:txBody>
          <a:bodyPr/>
          <a:lstStyle/>
          <a:p>
            <a:fld id="{7A1D1EB1-409F-4763-89AE-829E46B2376E}" type="slidenum">
              <a:rPr lang="pl-PL" smtClean="0"/>
              <a:pPr/>
              <a:t>‹#›</a:t>
            </a:fld>
            <a:endParaRPr lang="pl-PL" dirty="0"/>
          </a:p>
        </p:txBody>
      </p:sp>
      <p:sp>
        <p:nvSpPr>
          <p:cNvPr id="8" name="Symbol zastępczy zawartości 7"/>
          <p:cNvSpPr>
            <a:spLocks noGrp="1"/>
          </p:cNvSpPr>
          <p:nvPr>
            <p:ph sz="quarter" idx="1"/>
          </p:nvPr>
        </p:nvSpPr>
        <p:spPr>
          <a:xfrm>
            <a:off x="301752" y="1527048"/>
            <a:ext cx="8503920" cy="45720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1"/>
      </p:bgRef>
    </p:bg>
    <p:spTree>
      <p:nvGrpSpPr>
        <p:cNvPr id="1" name=""/>
        <p:cNvGrpSpPr/>
        <p:nvPr/>
      </p:nvGrpSpPr>
      <p:grpSpPr>
        <a:xfrm>
          <a:off x="0" y="0"/>
          <a:ext cx="0" cy="0"/>
          <a:chOff x="0" y="0"/>
          <a:chExt cx="0" cy="0"/>
        </a:xfrm>
      </p:grpSpPr>
      <p:sp>
        <p:nvSpPr>
          <p:cNvPr id="17" name="Prostokąt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Prostokąt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Prostokąt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Prostokąt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Prostokąt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Symbol zastępczy tekstu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13" name="Prostokąt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Prostokąt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ymbol zastępczy stopki 4"/>
          <p:cNvSpPr>
            <a:spLocks noGrp="1"/>
          </p:cNvSpPr>
          <p:nvPr>
            <p:ph type="ftr" sz="quarter" idx="11"/>
          </p:nvPr>
        </p:nvSpPr>
        <p:spPr/>
        <p:txBody>
          <a:bodyPr/>
          <a:lstStyle/>
          <a:p>
            <a:endParaRPr lang="pl-PL" dirty="0"/>
          </a:p>
        </p:txBody>
      </p:sp>
      <p:sp>
        <p:nvSpPr>
          <p:cNvPr id="4" name="Symbol zastępczy daty 3"/>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8" name="Łącznik prosty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Elipsa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a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ymbol zastępczy numeru slajd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A1D1EB1-409F-4763-89AE-829E46B2376E}" type="slidenum">
              <a:rPr lang="pl-PL" smtClean="0"/>
              <a:pPr/>
              <a:t>‹#›</a:t>
            </a:fld>
            <a:endParaRPr lang="pl-PL" dirty="0"/>
          </a:p>
        </p:txBody>
      </p:sp>
      <p:sp>
        <p:nvSpPr>
          <p:cNvPr id="2" name="Tytuł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l-PL"/>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1">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301752" y="228600"/>
            <a:ext cx="8534400" cy="758952"/>
          </a:xfrm>
        </p:spPr>
        <p:txBody>
          <a:bodyPr/>
          <a:lstStyle/>
          <a:p>
            <a:r>
              <a:rPr kumimoji="0" lang="pl-PL"/>
              <a:t>Kliknij, aby edytować styl</a:t>
            </a:r>
            <a:endParaRPr kumimoji="0" lang="en-US"/>
          </a:p>
        </p:txBody>
      </p:sp>
      <p:sp>
        <p:nvSpPr>
          <p:cNvPr id="5" name="Symbol zastępczy daty 4"/>
          <p:cNvSpPr>
            <a:spLocks noGrp="1"/>
          </p:cNvSpPr>
          <p:nvPr>
            <p:ph type="dt" sz="half" idx="10"/>
          </p:nvPr>
        </p:nvSpPr>
        <p:spPr>
          <a:xfrm>
            <a:off x="5791200" y="6409944"/>
            <a:ext cx="3044952" cy="365760"/>
          </a:xfrm>
        </p:spPr>
        <p:txBody>
          <a:bodyPr/>
          <a:lstStyle/>
          <a:p>
            <a:fld id="{1FD831BA-5102-4CF7-921B-E2394972973F}" type="datetimeFigureOut">
              <a:rPr lang="pl-PL" smtClean="0"/>
              <a:pPr/>
              <a:t>14.05.2024</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7A1D1EB1-409F-4763-89AE-829E46B2376E}" type="slidenum">
              <a:rPr lang="pl-PL" smtClean="0"/>
              <a:pPr/>
              <a:t>‹#›</a:t>
            </a:fld>
            <a:endParaRPr lang="pl-PL" dirty="0"/>
          </a:p>
        </p:txBody>
      </p:sp>
      <p:sp>
        <p:nvSpPr>
          <p:cNvPr id="8" name="Łącznik prosty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Symbol zastępczy zawartości 9"/>
          <p:cNvSpPr>
            <a:spLocks noGrp="1"/>
          </p:cNvSpPr>
          <p:nvPr>
            <p:ph sz="half" idx="1"/>
          </p:nvPr>
        </p:nvSpPr>
        <p:spPr>
          <a:xfrm>
            <a:off x="301752" y="1371600"/>
            <a:ext cx="4038600" cy="4681728"/>
          </a:xfrm>
        </p:spPr>
        <p:txBody>
          <a:bodyPr/>
          <a:lstStyle>
            <a:lvl1pPr>
              <a:defRPr sz="2500"/>
            </a:lvl1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12" name="Symbol zastępczy zawartości 11"/>
          <p:cNvSpPr>
            <a:spLocks noGrp="1"/>
          </p:cNvSpPr>
          <p:nvPr>
            <p:ph sz="half" idx="2"/>
          </p:nvPr>
        </p:nvSpPr>
        <p:spPr>
          <a:xfrm>
            <a:off x="4800600" y="1371600"/>
            <a:ext cx="4038600" cy="4681728"/>
          </a:xfrm>
        </p:spPr>
        <p:txBody>
          <a:bodyPr/>
          <a:lstStyle>
            <a:lvl1pPr>
              <a:defRPr sz="2500"/>
            </a:lvl1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1">
        <a:schemeClr val="bg2"/>
      </p:bgRef>
    </p:bg>
    <p:spTree>
      <p:nvGrpSpPr>
        <p:cNvPr id="1" name=""/>
        <p:cNvGrpSpPr/>
        <p:nvPr/>
      </p:nvGrpSpPr>
      <p:grpSpPr>
        <a:xfrm>
          <a:off x="0" y="0"/>
          <a:ext cx="0" cy="0"/>
          <a:chOff x="0" y="0"/>
          <a:chExt cx="0" cy="0"/>
        </a:xfrm>
      </p:grpSpPr>
      <p:sp>
        <p:nvSpPr>
          <p:cNvPr id="10" name="Łącznik prosty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Prostokąt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Prostokąt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Prostokąt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Prostokąt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Prostokąt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Prostokąt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Symbol zastępczy tekstu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7" name="Symbol zastępczy daty 6"/>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8" name="Symbol zastępczy stopki 7"/>
          <p:cNvSpPr>
            <a:spLocks noGrp="1"/>
          </p:cNvSpPr>
          <p:nvPr>
            <p:ph type="ftr" sz="quarter" idx="11"/>
          </p:nvPr>
        </p:nvSpPr>
        <p:spPr>
          <a:xfrm>
            <a:off x="304800" y="6409944"/>
            <a:ext cx="3581400" cy="365760"/>
          </a:xfrm>
        </p:spPr>
        <p:txBody>
          <a:bodyPr/>
          <a:lstStyle/>
          <a:p>
            <a:endParaRPr lang="pl-PL" dirty="0"/>
          </a:p>
        </p:txBody>
      </p:sp>
      <p:sp>
        <p:nvSpPr>
          <p:cNvPr id="15" name="Łącznik prosty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ymbol zastępczy zawartości 23"/>
          <p:cNvSpPr>
            <a:spLocks noGrp="1"/>
          </p:cNvSpPr>
          <p:nvPr>
            <p:ph sz="quarter" idx="2"/>
          </p:nvPr>
        </p:nvSpPr>
        <p:spPr>
          <a:xfrm>
            <a:off x="301752" y="2471383"/>
            <a:ext cx="4041648" cy="3818404"/>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26" name="Symbol zastępczy zawartości 25"/>
          <p:cNvSpPr>
            <a:spLocks noGrp="1"/>
          </p:cNvSpPr>
          <p:nvPr>
            <p:ph sz="quarter" idx="4"/>
          </p:nvPr>
        </p:nvSpPr>
        <p:spPr>
          <a:xfrm>
            <a:off x="4800600" y="2471383"/>
            <a:ext cx="4038600" cy="3822192"/>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25" name="Elipsa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Elipsa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ymbol zastępczy numeru slajdu 8"/>
          <p:cNvSpPr>
            <a:spLocks noGrp="1"/>
          </p:cNvSpPr>
          <p:nvPr>
            <p:ph type="sldNum" sz="quarter" idx="12"/>
          </p:nvPr>
        </p:nvSpPr>
        <p:spPr>
          <a:xfrm>
            <a:off x="4343400" y="1042416"/>
            <a:ext cx="457200" cy="441325"/>
          </a:xfrm>
        </p:spPr>
        <p:txBody>
          <a:bodyPr/>
          <a:lstStyle>
            <a:lvl1pPr algn="ctr">
              <a:defRPr/>
            </a:lvl1pPr>
          </a:lstStyle>
          <a:p>
            <a:fld id="{7A1D1EB1-409F-4763-89AE-829E46B2376E}" type="slidenum">
              <a:rPr lang="pl-PL" smtClean="0"/>
              <a:pPr/>
              <a:t>‹#›</a:t>
            </a:fld>
            <a:endParaRPr lang="pl-PL" dirty="0"/>
          </a:p>
        </p:txBody>
      </p:sp>
      <p:sp>
        <p:nvSpPr>
          <p:cNvPr id="23" name="Tytuł 22"/>
          <p:cNvSpPr>
            <a:spLocks noGrp="1"/>
          </p:cNvSpPr>
          <p:nvPr>
            <p:ph type="title"/>
          </p:nvPr>
        </p:nvSpPr>
        <p:spPr/>
        <p:txBody>
          <a:bodyPr rtlCol="0" anchor="b" anchorCtr="0"/>
          <a:lstStyle/>
          <a:p>
            <a:r>
              <a:rPr kumimoji="0" lang="pl-PL"/>
              <a:t>Kliknij, aby edytować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daty 2"/>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a:xfrm>
            <a:off x="4343400" y="1036020"/>
            <a:ext cx="457200" cy="441325"/>
          </a:xfrm>
        </p:spPr>
        <p:txBody>
          <a:bodyPr/>
          <a:lstStyle/>
          <a:p>
            <a:fld id="{7A1D1EB1-409F-4763-89AE-829E46B2376E}" type="slidenum">
              <a:rPr lang="pl-PL" smtClean="0"/>
              <a:pPr/>
              <a:t>‹#›</a:t>
            </a:fld>
            <a:endParaRPr lang="pl-P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7" name="Prostokąt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Prostokąt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rostokąt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rostokąt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Prostokąt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Prostokąt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ymbol zastępczy daty 1"/>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A1D1EB1-409F-4763-89AE-829E46B2376E}"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1">
        <a:schemeClr val="bg1"/>
      </p:bgRef>
    </p:bg>
    <p:spTree>
      <p:nvGrpSpPr>
        <p:cNvPr id="1" name=""/>
        <p:cNvGrpSpPr/>
        <p:nvPr/>
      </p:nvGrpSpPr>
      <p:grpSpPr>
        <a:xfrm>
          <a:off x="0" y="0"/>
          <a:ext cx="0" cy="0"/>
          <a:chOff x="0" y="0"/>
          <a:chExt cx="0" cy="0"/>
        </a:xfrm>
      </p:grpSpPr>
      <p:sp>
        <p:nvSpPr>
          <p:cNvPr id="19" name="Prostokąt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Prostokąt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Prostokąt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Prostokąt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rostokąt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ytuł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l-PL"/>
              <a:t>Kliknij, aby edytować styl</a:t>
            </a:r>
            <a:endParaRPr kumimoji="0" lang="en-US"/>
          </a:p>
        </p:txBody>
      </p:sp>
      <p:sp>
        <p:nvSpPr>
          <p:cNvPr id="3" name="Symbol zastępczy tekstu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l-PL"/>
              <a:t>Kliknij, aby edytować style wzorca tekstu</a:t>
            </a:r>
          </a:p>
        </p:txBody>
      </p:sp>
      <p:sp>
        <p:nvSpPr>
          <p:cNvPr id="8" name="Prostokąt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Łącznik prosty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Symbol zastępczy zawartości 19"/>
          <p:cNvSpPr>
            <a:spLocks noGrp="1"/>
          </p:cNvSpPr>
          <p:nvPr>
            <p:ph sz="quarter" idx="1"/>
          </p:nvPr>
        </p:nvSpPr>
        <p:spPr>
          <a:xfrm>
            <a:off x="3124200" y="685800"/>
            <a:ext cx="5638800" cy="54102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10" name="Elipsa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Elipsa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ymbol zastępczy numeru slajd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A1D1EB1-409F-4763-89AE-829E46B2376E}" type="slidenum">
              <a:rPr lang="pl-PL" smtClean="0"/>
              <a:pPr/>
              <a:t>‹#›</a:t>
            </a:fld>
            <a:endParaRPr lang="pl-PL" dirty="0"/>
          </a:p>
        </p:txBody>
      </p:sp>
      <p:sp>
        <p:nvSpPr>
          <p:cNvPr id="21" name="Prostokąt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ymbol zastępczy daty 4"/>
          <p:cNvSpPr>
            <a:spLocks noGrp="1"/>
          </p:cNvSpPr>
          <p:nvPr>
            <p:ph type="dt" sz="half" idx="10"/>
          </p:nvPr>
        </p:nvSpPr>
        <p:spPr/>
        <p:txBody>
          <a:bodyPr/>
          <a:lstStyle/>
          <a:p>
            <a:fld id="{1FD831BA-5102-4CF7-921B-E2394972973F}" type="datetimeFigureOut">
              <a:rPr lang="pl-PL" smtClean="0"/>
              <a:pPr/>
              <a:t>14.05.2024</a:t>
            </a:fld>
            <a:endParaRPr lang="pl-PL" dirty="0"/>
          </a:p>
        </p:txBody>
      </p:sp>
      <p:sp>
        <p:nvSpPr>
          <p:cNvPr id="6" name="Symbol zastępczy stopki 5"/>
          <p:cNvSpPr>
            <a:spLocks noGrp="1"/>
          </p:cNvSpPr>
          <p:nvPr>
            <p:ph type="ftr" sz="quarter" idx="11"/>
          </p:nvPr>
        </p:nvSpPr>
        <p:spPr>
          <a:xfrm>
            <a:off x="301752" y="6410848"/>
            <a:ext cx="3383280" cy="365760"/>
          </a:xfrm>
        </p:spPr>
        <p:txBody>
          <a:bodyPr/>
          <a:lstStyle/>
          <a:p>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1" name="Łącznik prosty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Prostokąt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Prostokąt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Prostokąt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Prostokąt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Prostokąt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Prostokąt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Elipsa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ymbol zastępczy numeru slajdu 6"/>
          <p:cNvSpPr>
            <a:spLocks noGrp="1"/>
          </p:cNvSpPr>
          <p:nvPr>
            <p:ph type="sldNum" sz="quarter" idx="12"/>
          </p:nvPr>
        </p:nvSpPr>
        <p:spPr>
          <a:xfrm>
            <a:off x="1371600" y="312738"/>
            <a:ext cx="457200" cy="441325"/>
          </a:xfrm>
        </p:spPr>
        <p:txBody>
          <a:bodyPr/>
          <a:lstStyle/>
          <a:p>
            <a:fld id="{7A1D1EB1-409F-4763-89AE-829E46B2376E}" type="slidenum">
              <a:rPr lang="pl-PL" smtClean="0"/>
              <a:pPr/>
              <a:t>‹#›</a:t>
            </a:fld>
            <a:endParaRPr lang="pl-PL" dirty="0"/>
          </a:p>
        </p:txBody>
      </p:sp>
      <p:sp>
        <p:nvSpPr>
          <p:cNvPr id="2" name="Tytuł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l-PL"/>
              <a:t>Kliknij, aby edytować styl</a:t>
            </a:r>
            <a:endParaRPr kumimoji="0" lang="en-US"/>
          </a:p>
        </p:txBody>
      </p:sp>
      <p:sp>
        <p:nvSpPr>
          <p:cNvPr id="3" name="Symbol zastępczy obrazu 2"/>
          <p:cNvSpPr>
            <a:spLocks noGrp="1"/>
          </p:cNvSpPr>
          <p:nvPr>
            <p:ph type="pic" idx="1"/>
          </p:nvPr>
        </p:nvSpPr>
        <p:spPr>
          <a:xfrm>
            <a:off x="3000375" y="609600"/>
            <a:ext cx="5867400" cy="4267200"/>
          </a:xfrm>
        </p:spPr>
        <p:txBody>
          <a:bodyPr/>
          <a:lstStyle>
            <a:lvl1pPr marL="0" indent="0">
              <a:buNone/>
              <a:defRPr sz="3200"/>
            </a:lvl1pPr>
          </a:lstStyle>
          <a:p>
            <a:r>
              <a:rPr kumimoji="0" lang="pl-PL" dirty="0"/>
              <a:t>Kliknij ikonę, aby dodać obraz</a:t>
            </a:r>
            <a:endParaRPr kumimoji="0" lang="en-US" dirty="0"/>
          </a:p>
        </p:txBody>
      </p:sp>
      <p:sp>
        <p:nvSpPr>
          <p:cNvPr id="4" name="Symbol zastępczy tekstu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l-PL"/>
              <a:t>Kliknij, aby edytować style wzorca tekstu</a:t>
            </a:r>
          </a:p>
        </p:txBody>
      </p:sp>
      <p:sp>
        <p:nvSpPr>
          <p:cNvPr id="22" name="Prostokąt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ymbol zastępczy daty 4"/>
          <p:cNvSpPr>
            <a:spLocks noGrp="1"/>
          </p:cNvSpPr>
          <p:nvPr>
            <p:ph type="dt" sz="half" idx="10"/>
          </p:nvPr>
        </p:nvSpPr>
        <p:spPr>
          <a:xfrm>
            <a:off x="5788152" y="6404984"/>
            <a:ext cx="3044952" cy="365760"/>
          </a:xfrm>
        </p:spPr>
        <p:txBody>
          <a:bodyPr/>
          <a:lstStyle/>
          <a:p>
            <a:fld id="{1FD831BA-5102-4CF7-921B-E2394972973F}" type="datetimeFigureOut">
              <a:rPr lang="pl-PL" smtClean="0"/>
              <a:pPr/>
              <a:t>14.05.2024</a:t>
            </a:fld>
            <a:endParaRPr lang="pl-PL" dirty="0"/>
          </a:p>
        </p:txBody>
      </p:sp>
      <p:sp>
        <p:nvSpPr>
          <p:cNvPr id="6" name="Symbol zastępczy stopki 5"/>
          <p:cNvSpPr>
            <a:spLocks noGrp="1"/>
          </p:cNvSpPr>
          <p:nvPr>
            <p:ph type="ftr" sz="quarter" idx="11"/>
          </p:nvPr>
        </p:nvSpPr>
        <p:spPr>
          <a:xfrm>
            <a:off x="301752" y="6410848"/>
            <a:ext cx="3584448" cy="365760"/>
          </a:xfrm>
        </p:spPr>
        <p:txBody>
          <a:bodyPr/>
          <a:lstStyle/>
          <a:p>
            <a:endParaRPr lang="pl-P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Prostokąt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Prostokąt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Prostokąt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Prostokąt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rostokąt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Symbol zastępczy daty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FD831BA-5102-4CF7-921B-E2394972973F}" type="datetimeFigureOut">
              <a:rPr lang="pl-PL" smtClean="0"/>
              <a:pPr/>
              <a:t>14.05.2024</a:t>
            </a:fld>
            <a:endParaRPr lang="pl-PL" dirty="0"/>
          </a:p>
        </p:txBody>
      </p:sp>
      <p:sp>
        <p:nvSpPr>
          <p:cNvPr id="3" name="Symbol zastępczy stopki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l-PL" dirty="0"/>
          </a:p>
        </p:txBody>
      </p:sp>
      <p:sp>
        <p:nvSpPr>
          <p:cNvPr id="8" name="Prostokąt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Łącznik prosty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Elipsa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ymbol zastępczy numeru slajd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A1D1EB1-409F-4763-89AE-829E46B2376E}" type="slidenum">
              <a:rPr lang="pl-PL" smtClean="0"/>
              <a:pPr/>
              <a:t>‹#›</a:t>
            </a:fld>
            <a:endParaRPr lang="pl-PL" dirty="0"/>
          </a:p>
        </p:txBody>
      </p:sp>
      <p:sp>
        <p:nvSpPr>
          <p:cNvPr id="22" name="Symbol zastępczy tytułu 21"/>
          <p:cNvSpPr>
            <a:spLocks noGrp="1"/>
          </p:cNvSpPr>
          <p:nvPr>
            <p:ph type="title"/>
          </p:nvPr>
        </p:nvSpPr>
        <p:spPr>
          <a:xfrm>
            <a:off x="301752" y="228600"/>
            <a:ext cx="8534400" cy="758952"/>
          </a:xfrm>
          <a:prstGeom prst="rect">
            <a:avLst/>
          </a:prstGeom>
        </p:spPr>
        <p:txBody>
          <a:bodyPr vert="horz" anchor="b">
            <a:normAutofit/>
          </a:bodyPr>
          <a:lstStyle/>
          <a:p>
            <a:r>
              <a:rPr kumimoji="0" lang="pl-PL"/>
              <a:t>Kliknij, aby edytować styl</a:t>
            </a:r>
            <a:endParaRPr kumimoji="0" lang="en-US"/>
          </a:p>
        </p:txBody>
      </p:sp>
      <p:sp>
        <p:nvSpPr>
          <p:cNvPr id="13" name="Symbol zastępczy tekstu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onlinedoctranslator.com/en/?utm_source=onlinedoctranslator&amp;utm_medium=pptx&amp;utm_campaign=attributio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371600" y="3786190"/>
            <a:ext cx="6400800" cy="785810"/>
          </a:xfrm>
        </p:spPr>
        <p:txBody>
          <a:bodyPr/>
          <a:lstStyle/>
          <a:p>
            <a:pPr algn="l" rtl="0"/>
            <a:r>
              <a:rPr lang="pl-PL" cap="none" dirty="0">
                <a:solidFill>
                  <a:schemeClr val="tx1"/>
                </a:solidFill>
              </a:rPr>
              <a:t>Zofia Kawczyńska, M.A</a:t>
            </a:r>
          </a:p>
        </p:txBody>
      </p:sp>
      <p:sp>
        <p:nvSpPr>
          <p:cNvPr id="2" name="Tytuł 1"/>
          <p:cNvSpPr>
            <a:spLocks noGrp="1"/>
          </p:cNvSpPr>
          <p:nvPr>
            <p:ph type="ctrTitle"/>
          </p:nvPr>
        </p:nvSpPr>
        <p:spPr/>
        <p:txBody>
          <a:bodyPr>
            <a:normAutofit fontScale="90000"/>
          </a:bodyPr>
          <a:lstStyle/>
          <a:p>
            <a:pPr algn="l" rtl="0"/>
            <a:r>
              <a:rPr lang="pl-PL" sz="3600" b="1" dirty="0"/>
              <a:t>Nursing diagnosis and the most common nursing problems</a:t>
            </a:r>
            <a:br>
              <a:rPr lang="pl-PL" sz="3600" dirty="0"/>
            </a:br>
            <a:r>
              <a:rPr lang="pl-PL" sz="3600" b="1" dirty="0"/>
              <a:t>in mental disorders</a:t>
            </a:r>
            <a:endParaRPr lang="pl-PL" dirty="0"/>
          </a:p>
        </p:txBody>
      </p:sp>
      <p:sp>
        <p:nvSpPr>
          <p:cNvPr id="100010001" name="ODT_ATTR_LBL_SHAPE">
            <a:extLst>
              <a:ext uri="{FF2B5EF4-FFF2-40B4-BE49-F238E27FC236}">
                <a16:creationId xmlns:a16="http://schemas.microsoft.com/office/drawing/2014/main" id="{ADCB8724-23CD-4EE8-B5B5-3CB2DDF8932E}"/>
              </a:ext>
            </a:extLst>
          </p:cNvPr>
          <p:cNvSpPr txBox="1"/>
          <p:nvPr/>
        </p:nvSpPr>
        <p:spPr>
          <a:xfrm>
            <a:off x="0" y="0"/>
            <a:ext cx="5000000" cy="276999"/>
          </a:xfrm>
          <a:prstGeom prst="rect">
            <a:avLst/>
          </a:prstGeom>
          <a:solidFill>
            <a:srgbClr val="FAFAFA"/>
          </a:solidFill>
        </p:spPr>
        <p:txBody>
          <a:bodyPr wrap="none" lIns="288000">
            <a:spAutoFit/>
          </a:bodyPr>
          <a:lstStyle/>
          <a:p>
            <a:pPr rtl="0"/>
            <a:r>
              <a:rPr lang="en-US" sz="1000" dirty="0">
                <a:solidFill>
                  <a:srgbClr val="0F2B46"/>
                </a:solidFill>
                <a:effectLst/>
                <a:latin typeface="Roboto" panose="02000000000000000000" pitchFamily="2" charset="0"/>
              </a:rPr>
              <a:t>Translated from Polish to English - </a:t>
            </a:r>
            <a:r>
              <a:rPr lang="en-US" sz="1000" u="sng" dirty="0">
                <a:solidFill>
                  <a:srgbClr val="0F2B46"/>
                </a:solidFill>
                <a:effectLst/>
                <a:latin typeface="Roboto" panose="02000000000000000000" pitchFamily="2" charset="0"/>
                <a:hlinkClick r:id="rId2" tooltip="Doc Translator - www.onlinedoctranslator.com"/>
              </a:rPr>
              <a:t>www.onlinedoctranslator.com</a:t>
            </a:r>
            <a:endParaRPr lang="en-US" sz="1000" dirty="0"/>
          </a:p>
        </p:txBody>
      </p:sp>
      <p:pic>
        <p:nvPicPr>
          <p:cNvPr id="1000100002" name="ODT_ATTR_LBL_LOGO">
            <a:extLst>
              <a:ext uri="{FF2B5EF4-FFF2-40B4-BE49-F238E27FC236}">
                <a16:creationId xmlns:a16="http://schemas.microsoft.com/office/drawing/2014/main" id="{B066AC4A-9A1C-4C10-800A-DAF9F276438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Implementation:</a:t>
            </a:r>
          </a:p>
          <a:p>
            <a:pPr lvl="1" algn="l" rtl="0"/>
            <a:r>
              <a:rPr lang="pl-PL" dirty="0">
                <a:solidFill>
                  <a:schemeClr val="tx1"/>
                </a:solidFill>
              </a:rPr>
              <a:t>The family stays with the patient all the time</a:t>
            </a:r>
          </a:p>
          <a:p>
            <a:pPr lvl="1" algn="l" rtl="0"/>
            <a:r>
              <a:rPr lang="pl-PL" dirty="0">
                <a:solidFill>
                  <a:schemeClr val="tx1"/>
                </a:solidFill>
              </a:rPr>
              <a:t>The patient participates in group psychotherapy and music therapy</a:t>
            </a:r>
          </a:p>
          <a:p>
            <a:pPr lvl="1" algn="l" rtl="0"/>
            <a:r>
              <a:rPr lang="pl-PL" dirty="0">
                <a:solidFill>
                  <a:schemeClr val="tx1"/>
                </a:solidFill>
              </a:rPr>
              <a:t>The patient was talked to about her illness and it was learned that the patient considers herself a lazy person and not useful to anyone.</a:t>
            </a:r>
          </a:p>
          <a:p>
            <a:pPr lvl="1" algn="l" rtl="0"/>
            <a:r>
              <a:rPr lang="pl-PL" dirty="0">
                <a:solidFill>
                  <a:schemeClr val="tx1"/>
                </a:solidFill>
              </a:rPr>
              <a:t>The table in the room was decorated with the patient's favorite napkin so that the patient would feel less alien there</a:t>
            </a:r>
          </a:p>
          <a:p>
            <a:pPr lvl="1" algn="l" rtl="0"/>
            <a:r>
              <a:rPr lang="pl-PL" dirty="0">
                <a:solidFill>
                  <a:schemeClr val="tx1"/>
                </a:solidFill>
              </a:rPr>
              <a:t>An interview with a psychologist was provided</a:t>
            </a:r>
          </a:p>
          <a:p>
            <a:pPr algn="l" rtl="0"/>
            <a:r>
              <a:rPr lang="pl-PL" dirty="0"/>
              <a:t>Rating:</a:t>
            </a:r>
          </a:p>
          <a:p>
            <a:pPr lvl="1" algn="l" rtl="0"/>
            <a:r>
              <a:rPr lang="pl-PL" dirty="0">
                <a:solidFill>
                  <a:schemeClr val="tx1"/>
                </a:solidFill>
              </a:rPr>
              <a:t>As a result of the actions taken, the anxiety associated with hospitalization decreased. A sick person is less tearful</a:t>
            </a:r>
            <a:r>
              <a:rPr lang="pl-PL" dirty="0"/>
              <a:t>.</a:t>
            </a:r>
          </a:p>
          <a:p>
            <a:pPr algn="l" rtl="0"/>
            <a:endParaRPr lang="pl-PL"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2" algn="l" rtl="0"/>
            <a:r>
              <a:rPr lang="pl-PL" dirty="0"/>
              <a:t>usecolloquial, non-intellectual language, sophisticated vocabulary may emphasize social distance and intensify the patient's feeling of inferiority. The problem of choosing the right language may turn out to be crucial for establishing contact with peoplesick</a:t>
            </a:r>
          </a:p>
          <a:p>
            <a:pPr lvl="2" algn="l" rtl="0"/>
            <a:r>
              <a:rPr lang="pl-PL" dirty="0"/>
              <a:t>NOyou should use situations that allow you to demonstrate physical or psychological advantage or official power. The patient should be able to make choices. The feeling of helplessness and deprivation of the right to decide about oneself may provoke reactionsagressive</a:t>
            </a:r>
          </a:p>
          <a:p>
            <a:pPr lvl="2" algn="l" rtl="0"/>
            <a:r>
              <a:rPr lang="pl-PL" dirty="0"/>
              <a:t>ptarajidentify with the feelings, share the feelings that the patient reveals in contact with you. Beempathetic</a:t>
            </a:r>
          </a:p>
          <a:p>
            <a:pPr algn="l" rtl="0"/>
            <a:endParaRPr lang="pl-PL"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2" algn="l" rtl="0"/>
            <a:r>
              <a:rPr lang="pl-PL" dirty="0"/>
              <a:t>belongsremember that the presence of a woman in the room where the conversation is held may reduce the patient's fear of aggressive attacks from male staff, it may be a better waydischargeaggressive impulses of the patient. The presence of family or friends can have the same effect, but sometimes it has the opposite effectconsequences</a:t>
            </a:r>
          </a:p>
          <a:p>
            <a:pPr lvl="2" algn="l" rtl="0"/>
            <a:r>
              <a:rPr lang="pl-PL" dirty="0"/>
              <a:t>Mrdrivingconversations that may lead to aggressive behavior, developed procedures should be used whenever possible; consideration should be given to whether individual staff members should talk to the patient alone or in the presence of third parties. The decision depends on how well you know the patient and what topics you want to discussconversation</a:t>
            </a:r>
          </a:p>
          <a:p>
            <a:pPr algn="l" rtl="0"/>
            <a:endParaRPr lang="pl-PL"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2" algn="l" rtl="0"/>
            <a:r>
              <a:rPr lang="pl-PL" dirty="0"/>
              <a:t>belongsremember that aggressive behavior often occurs in situations when restrictions are imposed on the patient, when he is denied, for example, visits, passes or free trips. It should be ensured that in such cases they can be called uponstandpeople who can help you control aggressionsick person</a:t>
            </a:r>
          </a:p>
          <a:p>
            <a:pPr lvl="2" algn="l" rtl="0"/>
            <a:r>
              <a:rPr lang="pl-PL" dirty="0"/>
              <a:t>in casewhen talking to a patient in his presence, do not take notes, if possible, take themLater</a:t>
            </a:r>
          </a:p>
          <a:p>
            <a:pPr algn="l" rtl="0"/>
            <a:endParaRPr lang="pl-PL"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tytuł 1"/>
          <p:cNvSpPr>
            <a:spLocks noGrp="1"/>
          </p:cNvSpPr>
          <p:nvPr>
            <p:ph type="subTitle" idx="1"/>
          </p:nvPr>
        </p:nvSpPr>
        <p:spPr/>
        <p:txBody>
          <a:bodyPr/>
          <a:lstStyle/>
          <a:p>
            <a:pPr algn="l" rtl="0"/>
            <a:endParaRPr lang="pl-PL" dirty="0"/>
          </a:p>
        </p:txBody>
      </p:sp>
      <p:sp>
        <p:nvSpPr>
          <p:cNvPr id="3" name="Tytuł 2"/>
          <p:cNvSpPr>
            <a:spLocks noGrp="1"/>
          </p:cNvSpPr>
          <p:nvPr>
            <p:ph type="ctrTitle"/>
          </p:nvPr>
        </p:nvSpPr>
        <p:spPr/>
        <p:txBody>
          <a:bodyPr/>
          <a:lstStyle/>
          <a:p>
            <a:pPr algn="l" rtl="0"/>
            <a:r>
              <a:rPr lang="pl-PL" dirty="0"/>
              <a:t>Thank you for your attention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Problem:</a:t>
            </a:r>
          </a:p>
          <a:p>
            <a:pPr lvl="1" algn="l" rtl="0"/>
            <a:r>
              <a:rPr lang="pl-PL" dirty="0">
                <a:solidFill>
                  <a:schemeClr val="tx1"/>
                </a:solidFill>
              </a:rPr>
              <a:t>Reduced criticism</a:t>
            </a:r>
          </a:p>
          <a:p>
            <a:pPr algn="l" rtl="0"/>
            <a:r>
              <a:rPr lang="pl-PL" dirty="0"/>
              <a:t>Objective:</a:t>
            </a:r>
          </a:p>
          <a:p>
            <a:pPr lvl="1" algn="l" rtl="0"/>
            <a:r>
              <a:rPr lang="pl-PL" dirty="0">
                <a:solidFill>
                  <a:schemeClr val="tx1"/>
                </a:solidFill>
              </a:rPr>
              <a:t>Improve self-esteem</a:t>
            </a:r>
          </a:p>
          <a:p>
            <a:pPr algn="l" rtl="0"/>
            <a:r>
              <a:rPr lang="pl-PL" dirty="0"/>
              <a:t>Action:</a:t>
            </a:r>
          </a:p>
          <a:p>
            <a:pPr lvl="1" algn="l" rtl="0"/>
            <a:r>
              <a:rPr lang="pl-PL" dirty="0">
                <a:solidFill>
                  <a:schemeClr val="tx1"/>
                </a:solidFill>
              </a:rPr>
              <a:t>devoting time to the sick person</a:t>
            </a:r>
          </a:p>
          <a:p>
            <a:pPr lvl="1" algn="l" rtl="0"/>
            <a:r>
              <a:rPr lang="pl-PL" dirty="0">
                <a:solidFill>
                  <a:schemeClr val="tx1"/>
                </a:solidFill>
              </a:rPr>
              <a:t>listening to the patient's problems</a:t>
            </a:r>
          </a:p>
          <a:p>
            <a:pPr lvl="1" algn="l" rtl="0"/>
            <a:r>
              <a:rPr lang="pl-PL" dirty="0">
                <a:solidFill>
                  <a:schemeClr val="tx1"/>
                </a:solidFill>
              </a:rPr>
              <a:t>empathetic attitude</a:t>
            </a:r>
          </a:p>
          <a:p>
            <a:pPr lvl="1" algn="l" rtl="0"/>
            <a:r>
              <a:rPr lang="pl-PL" dirty="0">
                <a:solidFill>
                  <a:schemeClr val="tx1"/>
                </a:solidFill>
              </a:rPr>
              <a:t>cooperation with a psychotherapist</a:t>
            </a:r>
          </a:p>
          <a:p>
            <a:pPr lvl="1" algn="l" rtl="0"/>
            <a:r>
              <a:rPr lang="pl-PL" dirty="0">
                <a:solidFill>
                  <a:schemeClr val="tx1"/>
                </a:solidFill>
              </a:rPr>
              <a:t>supply of medicines according to doctor's orders</a:t>
            </a:r>
          </a:p>
          <a:p>
            <a:pPr lvl="1" algn="l" rtl="0">
              <a:buNone/>
            </a:pPr>
            <a:endParaRPr lang="pl-PL"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a:t>
            </a:r>
          </a:p>
          <a:p>
            <a:pPr lvl="1" algn="l" rtl="0"/>
            <a:r>
              <a:rPr lang="pl-PL" dirty="0">
                <a:solidFill>
                  <a:schemeClr val="tx1"/>
                </a:solidFill>
              </a:rPr>
              <a:t>talking to the patient, listening to his problems</a:t>
            </a:r>
          </a:p>
          <a:p>
            <a:pPr lvl="1" algn="l" rtl="0"/>
            <a:r>
              <a:rPr lang="pl-PL" dirty="0">
                <a:solidFill>
                  <a:schemeClr val="tx1"/>
                </a:solidFill>
              </a:rPr>
              <a:t>adopting an empathetic attitude towards the patient</a:t>
            </a:r>
          </a:p>
          <a:p>
            <a:pPr lvl="1" algn="l" rtl="0"/>
            <a:r>
              <a:rPr lang="pl-PL" dirty="0">
                <a:solidFill>
                  <a:schemeClr val="tx1"/>
                </a:solidFill>
              </a:rPr>
              <a:t>cooperation with a psychotherapist</a:t>
            </a:r>
          </a:p>
          <a:p>
            <a:pPr lvl="1" algn="l" rtl="0"/>
            <a:r>
              <a:rPr lang="pl-PL" dirty="0">
                <a:solidFill>
                  <a:schemeClr val="tx1"/>
                </a:solidFill>
              </a:rPr>
              <a:t>administering medications according to a doctor's order</a:t>
            </a:r>
          </a:p>
          <a:p>
            <a:pPr algn="l" rtl="0"/>
            <a:r>
              <a:rPr lang="pl-PL" dirty="0"/>
              <a:t>Rating:</a:t>
            </a:r>
          </a:p>
          <a:p>
            <a:pPr lvl="1" algn="l" rtl="0"/>
            <a:r>
              <a:rPr lang="pl-PL" dirty="0">
                <a:solidFill>
                  <a:schemeClr val="tx1"/>
                </a:solidFill>
              </a:rPr>
              <a:t>the patient has a low opinion of himself. The problem requires further implementation and observation</a:t>
            </a:r>
          </a:p>
          <a:p>
            <a:pPr lvl="1" algn="l" rtl="0"/>
            <a:endParaRPr lang="pl-PL" dirty="0">
              <a:solidFill>
                <a:schemeClr val="tx1"/>
              </a:solidFill>
            </a:endParaRPr>
          </a:p>
          <a:p>
            <a:pPr lvl="1" algn="l" rtl="0"/>
            <a:endParaRPr lang="pl-PL" dirty="0"/>
          </a:p>
          <a:p>
            <a:pPr algn="l" rtl="0"/>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Problem:</a:t>
            </a:r>
          </a:p>
          <a:p>
            <a:pPr lvl="1" algn="l" rtl="0"/>
            <a:r>
              <a:rPr lang="pl-PL" dirty="0">
                <a:solidFill>
                  <a:schemeClr val="tx1"/>
                </a:solidFill>
              </a:rPr>
              <a:t>lack of feeling of support</a:t>
            </a:r>
          </a:p>
          <a:p>
            <a:pPr algn="l" rtl="0"/>
            <a:r>
              <a:rPr lang="pl-PL" dirty="0"/>
              <a:t>Objective:</a:t>
            </a:r>
          </a:p>
          <a:p>
            <a:pPr lvl="1" algn="l" rtl="0"/>
            <a:r>
              <a:rPr lang="pl-PL" dirty="0">
                <a:solidFill>
                  <a:schemeClr val="tx1"/>
                </a:solidFill>
              </a:rPr>
              <a:t>providing a sense of support to the patient</a:t>
            </a:r>
            <a:endParaRPr lang="pl-PL" dirty="0"/>
          </a:p>
          <a:p>
            <a:pPr algn="l" rtl="0"/>
            <a:r>
              <a:rPr lang="pl-PL" dirty="0"/>
              <a:t>Action:</a:t>
            </a:r>
          </a:p>
          <a:p>
            <a:pPr lvl="1" algn="l" rtl="0"/>
            <a:r>
              <a:rPr lang="pl-PL" dirty="0">
                <a:solidFill>
                  <a:schemeClr val="tx1"/>
                </a:solidFill>
              </a:rPr>
              <a:t>showing empathy and understanding to the patient</a:t>
            </a:r>
          </a:p>
          <a:p>
            <a:pPr lvl="1" algn="l" rtl="0"/>
            <a:r>
              <a:rPr lang="pl-PL" dirty="0">
                <a:solidFill>
                  <a:schemeClr val="tx1"/>
                </a:solidFill>
              </a:rPr>
              <a:t>establishing verbal and emotional contact</a:t>
            </a:r>
          </a:p>
          <a:p>
            <a:pPr lvl="1" algn="l" rtl="0"/>
            <a:r>
              <a:rPr lang="pl-PL" dirty="0">
                <a:solidFill>
                  <a:schemeClr val="tx1"/>
                </a:solidFill>
              </a:rPr>
              <a:t>listening carefully to the patient</a:t>
            </a:r>
          </a:p>
          <a:p>
            <a:pPr lvl="1" algn="l" rtl="0"/>
            <a:r>
              <a:rPr lang="pl-PL" dirty="0">
                <a:solidFill>
                  <a:schemeClr val="tx1"/>
                </a:solidFill>
              </a:rPr>
              <a:t>instilling confidence in the success of therapy</a:t>
            </a:r>
          </a:p>
          <a:p>
            <a:pPr lvl="1" algn="l" rtl="0"/>
            <a:r>
              <a:rPr lang="pl-PL" dirty="0">
                <a:solidFill>
                  <a:schemeClr val="tx1"/>
                </a:solidFill>
              </a:rPr>
              <a:t>conducting a conversation with the patient's family about the possibility of supporting the patient</a:t>
            </a:r>
          </a:p>
          <a:p>
            <a:pPr lvl="1" algn="l" rtl="0"/>
            <a:endParaRPr lang="pl-PL" dirty="0">
              <a:solidFill>
                <a:schemeClr val="tx1"/>
              </a:solidFill>
            </a:endParaRPr>
          </a:p>
          <a:p>
            <a:pPr algn="l" rtl="0"/>
            <a:endParaRPr lang="pl-PL" dirty="0"/>
          </a:p>
          <a:p>
            <a:pPr algn="l" rtl="0"/>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Implementation:</a:t>
            </a:r>
          </a:p>
          <a:p>
            <a:pPr lvl="1" algn="l" rtl="0"/>
            <a:r>
              <a:rPr lang="pl-PL" dirty="0">
                <a:solidFill>
                  <a:schemeClr val="tx1"/>
                </a:solidFill>
              </a:rPr>
              <a:t>establishing verbal and emotional contact with the patient</a:t>
            </a:r>
          </a:p>
          <a:p>
            <a:pPr lvl="1" algn="l" rtl="0"/>
            <a:r>
              <a:rPr lang="pl-PL" dirty="0">
                <a:solidFill>
                  <a:schemeClr val="tx1"/>
                </a:solidFill>
              </a:rPr>
              <a:t>conducting a conversation with the patient's family and emphasizing the patient's need for support</a:t>
            </a:r>
            <a:endParaRPr lang="pl-PL" dirty="0"/>
          </a:p>
          <a:p>
            <a:pPr algn="l" rtl="0"/>
            <a:r>
              <a:rPr lang="pl-PL" dirty="0"/>
              <a:t>Rating:</a:t>
            </a:r>
          </a:p>
          <a:p>
            <a:pPr lvl="1" algn="l" rtl="0"/>
            <a:r>
              <a:rPr lang="pl-PL" dirty="0">
                <a:solidFill>
                  <a:schemeClr val="tx1"/>
                </a:solidFill>
              </a:rPr>
              <a:t>the patient's family visits the patient every day. The patient enjoys spending time with them.</a:t>
            </a:r>
          </a:p>
          <a:p>
            <a:pPr lvl="1" algn="l" rtl="0"/>
            <a:r>
              <a:rPr lang="pl-PL" dirty="0">
                <a:solidFill>
                  <a:schemeClr val="tx1"/>
                </a:solidFill>
              </a:rPr>
              <a:t>the problem requires further observation</a:t>
            </a:r>
          </a:p>
          <a:p>
            <a:pPr algn="l" rtl="0"/>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lnSpcReduction="10000"/>
          </a:bodyPr>
          <a:lstStyle/>
          <a:p>
            <a:pPr algn="l" rtl="0"/>
            <a:r>
              <a:rPr lang="pl-PL" dirty="0"/>
              <a:t>Problem:</a:t>
            </a:r>
          </a:p>
          <a:p>
            <a:pPr lvl="1" algn="l" rtl="0"/>
            <a:r>
              <a:rPr lang="pl-PL" dirty="0">
                <a:solidFill>
                  <a:schemeClr val="tx1"/>
                </a:solidFill>
              </a:rPr>
              <a:t>thoughts of suicide</a:t>
            </a:r>
          </a:p>
          <a:p>
            <a:pPr algn="l" rtl="0"/>
            <a:r>
              <a:rPr lang="pl-PL" dirty="0"/>
              <a:t>Objective:</a:t>
            </a:r>
          </a:p>
          <a:p>
            <a:pPr lvl="1" algn="l" rtl="0"/>
            <a:r>
              <a:rPr lang="pl-PL" dirty="0">
                <a:solidFill>
                  <a:schemeClr val="tx1"/>
                </a:solidFill>
              </a:rPr>
              <a:t>Preventing suicide</a:t>
            </a:r>
            <a:endParaRPr lang="pl-PL" dirty="0"/>
          </a:p>
          <a:p>
            <a:pPr algn="l" rtl="0"/>
            <a:r>
              <a:rPr lang="pl-PL" dirty="0"/>
              <a:t>Action:</a:t>
            </a:r>
          </a:p>
          <a:p>
            <a:pPr lvl="1" algn="l" rtl="0"/>
            <a:r>
              <a:rPr lang="pl-PL" dirty="0">
                <a:solidFill>
                  <a:schemeClr val="tx1"/>
                </a:solidFill>
              </a:rPr>
              <a:t>establishing contact with the patient and gaining trust</a:t>
            </a:r>
          </a:p>
          <a:p>
            <a:pPr lvl="1" algn="l" rtl="0"/>
            <a:r>
              <a:rPr lang="pl-PL" dirty="0">
                <a:solidFill>
                  <a:schemeClr val="tx1"/>
                </a:solidFill>
              </a:rPr>
              <a:t>removing dangerous objects from the patient's environment</a:t>
            </a:r>
          </a:p>
          <a:p>
            <a:pPr lvl="1" algn="l" rtl="0"/>
            <a:r>
              <a:rPr lang="pl-PL" dirty="0">
                <a:solidFill>
                  <a:schemeClr val="tx1"/>
                </a:solidFill>
              </a:rPr>
              <a:t>controlling the medications you take</a:t>
            </a:r>
          </a:p>
          <a:p>
            <a:pPr lvl="1" algn="l" rtl="0"/>
            <a:r>
              <a:rPr lang="pl-PL" dirty="0">
                <a:solidFill>
                  <a:schemeClr val="tx1"/>
                </a:solidFill>
              </a:rPr>
              <a:t>constant presence with the patient</a:t>
            </a:r>
          </a:p>
          <a:p>
            <a:pPr lvl="1" algn="l" rtl="0"/>
            <a:r>
              <a:rPr lang="pl-PL" dirty="0">
                <a:solidFill>
                  <a:schemeClr val="tx1"/>
                </a:solidFill>
              </a:rPr>
              <a:t>exchange of observations with other members of the therapeutic team</a:t>
            </a:r>
          </a:p>
          <a:p>
            <a:pPr lvl="1" algn="l" rtl="0"/>
            <a:r>
              <a:rPr lang="pl-PL" dirty="0">
                <a:solidFill>
                  <a:schemeClr val="tx1"/>
                </a:solidFill>
              </a:rPr>
              <a:t>family education on how to prevent possible suicide attempts</a:t>
            </a:r>
          </a:p>
          <a:p>
            <a:pPr algn="l" rtl="0"/>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Implementation:</a:t>
            </a:r>
          </a:p>
          <a:p>
            <a:pPr lvl="1" algn="l" rtl="0"/>
            <a:r>
              <a:rPr lang="pl-PL" dirty="0">
                <a:solidFill>
                  <a:schemeClr val="tx1"/>
                </a:solidFill>
              </a:rPr>
              <a:t>talking to the patient, trying to gain his trust</a:t>
            </a:r>
          </a:p>
          <a:p>
            <a:pPr lvl="1" algn="l" rtl="0"/>
            <a:r>
              <a:rPr lang="pl-PL" dirty="0">
                <a:solidFill>
                  <a:schemeClr val="tx1"/>
                </a:solidFill>
              </a:rPr>
              <a:t>providing appropriate conditions for conversation and active listening</a:t>
            </a:r>
          </a:p>
          <a:p>
            <a:pPr lvl="1" algn="l" rtl="0"/>
            <a:r>
              <a:rPr lang="pl-PL" dirty="0">
                <a:solidFill>
                  <a:schemeClr val="tx1"/>
                </a:solidFill>
              </a:rPr>
              <a:t>removing all dangerous items from the patient's environment; knives, shoelaces</a:t>
            </a:r>
          </a:p>
          <a:p>
            <a:pPr lvl="1" algn="l" rtl="0"/>
            <a:r>
              <a:rPr lang="pl-PL" dirty="0">
                <a:solidFill>
                  <a:schemeClr val="tx1"/>
                </a:solidFill>
              </a:rPr>
              <a:t>the patient takes medications in the presence of a nurse</a:t>
            </a:r>
          </a:p>
          <a:p>
            <a:pPr lvl="1" algn="l" rtl="0"/>
            <a:r>
              <a:rPr lang="pl-PL" dirty="0">
                <a:solidFill>
                  <a:schemeClr val="tx1"/>
                </a:solidFill>
              </a:rPr>
              <a:t>Someone from the patient's family or medical staff is constantly with the patient</a:t>
            </a:r>
          </a:p>
          <a:p>
            <a:pPr lvl="1" algn="l" rtl="0"/>
            <a:r>
              <a:rPr lang="pl-PL" dirty="0">
                <a:solidFill>
                  <a:schemeClr val="tx1"/>
                </a:solidFill>
              </a:rPr>
              <a:t>communicating observations about the patient to other members of the therapeutic team</a:t>
            </a:r>
          </a:p>
          <a:p>
            <a:pPr lvl="1" algn="l" rtl="0"/>
            <a:r>
              <a:rPr lang="pl-PL" dirty="0">
                <a:solidFill>
                  <a:schemeClr val="tx1"/>
                </a:solidFill>
              </a:rPr>
              <a:t>presenting the nature of the disease to the family and teaching them what to pay more attention to.</a:t>
            </a:r>
          </a:p>
          <a:p>
            <a:pPr algn="l" rtl="0">
              <a:buNone/>
            </a:pP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Rating:</a:t>
            </a:r>
          </a:p>
          <a:p>
            <a:pPr lvl="1" algn="l" rtl="0"/>
            <a:r>
              <a:rPr lang="pl-PL" dirty="0">
                <a:solidFill>
                  <a:schemeClr val="tx1"/>
                </a:solidFill>
              </a:rPr>
              <a:t>As a result of the actions taken, suicide was prevented and a therapeutic relationship was established with the patient.</a:t>
            </a:r>
          </a:p>
          <a:p>
            <a:pPr algn="l" rtl="0"/>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01752" y="228600"/>
            <a:ext cx="8534400" cy="914384"/>
          </a:xfrm>
        </p:spPr>
        <p:txBody>
          <a:bodyPr>
            <a:noAutofit/>
          </a:bodyPr>
          <a:lstStyle/>
          <a:p>
            <a:pPr algn="l" rtl="0"/>
            <a:r>
              <a:rPr lang="pl-PL" sz="2800" dirty="0">
                <a:solidFill>
                  <a:schemeClr val="tx1"/>
                </a:solidFill>
              </a:rPr>
              <a:t>Care problems of an elderly person with mental disorders</a:t>
            </a:r>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the patient becomes less independent in self-service and more and more uncritical of what he does.</a:t>
            </a:r>
            <a:endParaRPr lang="pl-PL" dirty="0"/>
          </a:p>
          <a:p>
            <a:pPr algn="l" rtl="0"/>
            <a:r>
              <a:rPr lang="pl-PL" dirty="0"/>
              <a:t>Goal of care:</a:t>
            </a:r>
          </a:p>
          <a:p>
            <a:pPr lvl="1" algn="l" rtl="0"/>
            <a:r>
              <a:rPr lang="pl-PL" dirty="0">
                <a:solidFill>
                  <a:schemeClr val="tx1"/>
                </a:solidFill>
              </a:rPr>
              <a:t>striving to maintain independence in self-service for as long as possible</a:t>
            </a:r>
          </a:p>
          <a:p>
            <a:pPr algn="l" rtl="0"/>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lnSpcReduction="20000"/>
          </a:bodyPr>
          <a:lstStyle/>
          <a:p>
            <a:pPr algn="l" rtl="0"/>
            <a:r>
              <a:rPr lang="pl-PL" dirty="0"/>
              <a:t>Care plan:</a:t>
            </a:r>
          </a:p>
          <a:p>
            <a:pPr lvl="1" algn="l" rtl="0"/>
            <a:r>
              <a:rPr lang="pl-PL" dirty="0">
                <a:solidFill>
                  <a:schemeClr val="tx1"/>
                </a:solidFill>
              </a:rPr>
              <a:t>observing the patient's condition, adapting care and nursing activities to his/her capabilities</a:t>
            </a:r>
          </a:p>
          <a:p>
            <a:pPr lvl="1" algn="l" rtl="0"/>
            <a:r>
              <a:rPr lang="pl-PL" dirty="0">
                <a:solidFill>
                  <a:schemeClr val="tx1"/>
                </a:solidFill>
              </a:rPr>
              <a:t>if the patient moves independently, you should pay attention to rugs and carpets (it would be best to remove them completely or attach them to the ground), therefore, you should gently suggest changes to the patient's family in the patient's living environment</a:t>
            </a:r>
          </a:p>
          <a:p>
            <a:pPr lvl="1" algn="l" rtl="0"/>
            <a:r>
              <a:rPr lang="pl-PL" dirty="0">
                <a:solidFill>
                  <a:schemeClr val="tx1"/>
                </a:solidFill>
              </a:rPr>
              <a:t>mobilizing the patient to perform hygiene activities; if the patient is fit, short, clear instructions should be given during such activities so that the patient knows what to do next</a:t>
            </a:r>
          </a:p>
          <a:p>
            <a:pPr lvl="1" algn="l" rtl="0"/>
            <a:r>
              <a:rPr lang="pl-PL" dirty="0">
                <a:solidFill>
                  <a:schemeClr val="tx1"/>
                </a:solidFill>
              </a:rPr>
              <a:t>depending on the patient's condition, help the patient in washing, dressing, shaving (in the case of men), it is important that clothes are not fastened with small elements (buttons), simple clothes fastened with Velcro are best, shoes are also recommended fastened with Velcro, not tied shoelaces</a:t>
            </a:r>
          </a:p>
          <a:p>
            <a:pPr algn="l" rtl="0"/>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rtl="0"/>
            <a:r>
              <a:rPr lang="pl-PL" dirty="0">
                <a:solidFill>
                  <a:schemeClr val="tx1"/>
                </a:solidFill>
              </a:rPr>
              <a:t>Nursing and its functions</a:t>
            </a:r>
          </a:p>
        </p:txBody>
      </p:sp>
      <p:sp>
        <p:nvSpPr>
          <p:cNvPr id="3" name="Symbol zastępczy zawartości 2"/>
          <p:cNvSpPr>
            <a:spLocks noGrp="1"/>
          </p:cNvSpPr>
          <p:nvPr>
            <p:ph sz="quarter" idx="1"/>
          </p:nvPr>
        </p:nvSpPr>
        <p:spPr/>
        <p:txBody>
          <a:bodyPr/>
          <a:lstStyle/>
          <a:p>
            <a:pPr algn="l" rtl="0"/>
            <a:r>
              <a:rPr lang="pl-PL" dirty="0"/>
              <a:t>The aim of nursing is to "guarantee the patient the best possible conditions in the surrounding environment so as to be able to take action on his behalf" - Florence Nightingale</a:t>
            </a:r>
          </a:p>
          <a:p>
            <a:pPr algn="l" rtl="0"/>
            <a:r>
              <a:rPr lang="pl-PL" dirty="0"/>
              <a:t>The beginnings of interest in nursing diagnosis date back to the 1950s. The literature states that in 1953 VS Frey recognized nursing diagnosis as an essential step in the preparation and development of a care plan.</a:t>
            </a:r>
          </a:p>
          <a:p>
            <a:pPr algn="l" rtl="0"/>
            <a:endParaRPr lang="pl-PL" dirty="0"/>
          </a:p>
          <a:p>
            <a:pPr algn="l" rtl="0"/>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encouraging them to prepare their own meals (ensuring safety during this activity), providing instructions and assistance if necessary</a:t>
            </a:r>
          </a:p>
          <a:p>
            <a:pPr lvl="1" algn="l" rtl="0"/>
            <a:r>
              <a:rPr lang="pl-PL" dirty="0">
                <a:solidFill>
                  <a:schemeClr val="tx1"/>
                </a:solidFill>
              </a:rPr>
              <a:t>the patient should not be completely removed from household activities, so the family should be encouraged to assign simple tasks to their relatives, such as cleaning their room or folding laundry (do not punish or correct the patient when he does something wrong, but praise him when he does something correctly)</a:t>
            </a:r>
          </a:p>
          <a:p>
            <a:pPr lvl="1" algn="l" rtl="0"/>
            <a:r>
              <a:rPr lang="pl-PL" dirty="0">
                <a:solidFill>
                  <a:schemeClr val="tx1"/>
                </a:solidFill>
              </a:rPr>
              <a:t>remind the family that the patient should not be completely replaced with activities (the nurse should not do this either), but should support him in performing the tasks</a:t>
            </a:r>
          </a:p>
          <a:p>
            <a:pPr algn="l" rtl="0"/>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Implementation and evaluation of the results of nursing care:</a:t>
            </a:r>
          </a:p>
          <a:p>
            <a:pPr lvl="1" algn="l" rtl="0"/>
            <a:r>
              <a:rPr lang="pl-PL" dirty="0">
                <a:solidFill>
                  <a:schemeClr val="tx1"/>
                </a:solidFill>
              </a:rPr>
              <a:t>As a result of the activities carried out, care and nursing activities were adapted to the patient's capabilities</a:t>
            </a:r>
          </a:p>
          <a:p>
            <a:pPr lvl="1" algn="l" rtl="0"/>
            <a:r>
              <a:rPr lang="pl-PL" dirty="0">
                <a:solidFill>
                  <a:schemeClr val="tx1"/>
                </a:solidFill>
              </a:rPr>
              <a:t>the family was informed about possible forms of securing the apartment</a:t>
            </a:r>
          </a:p>
          <a:p>
            <a:pPr lvl="1" algn="l" rtl="0"/>
            <a:r>
              <a:rPr lang="pl-PL" dirty="0">
                <a:solidFill>
                  <a:schemeClr val="tx1"/>
                </a:solidFill>
              </a:rPr>
              <a:t>the patient was mobilized to maintain proper personal hygiene</a:t>
            </a:r>
          </a:p>
          <a:p>
            <a:pPr lvl="1" algn="l" rtl="0"/>
            <a:r>
              <a:rPr lang="pl-PL" dirty="0">
                <a:solidFill>
                  <a:schemeClr val="tx1"/>
                </a:solidFill>
              </a:rPr>
              <a:t>necessary assistance in care activities was provided</a:t>
            </a:r>
          </a:p>
          <a:p>
            <a:pPr lvl="1" algn="l" rtl="0"/>
            <a:r>
              <a:rPr lang="pl-PL" dirty="0">
                <a:solidFill>
                  <a:schemeClr val="tx1"/>
                </a:solidFill>
              </a:rPr>
              <a:t>the patient was mobilized to make meals on his own, with minimal help from the nurse</a:t>
            </a:r>
          </a:p>
          <a:p>
            <a:pPr algn="l" rtl="0"/>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the patient's family assigned him appropriate functions regarding household tasks and ensuring the implementation of these guidelines</a:t>
            </a:r>
          </a:p>
          <a:p>
            <a:pPr lvl="1" algn="l" rtl="0"/>
            <a:r>
              <a:rPr lang="pl-PL" dirty="0">
                <a:solidFill>
                  <a:schemeClr val="tx1"/>
                </a:solidFill>
              </a:rPr>
              <a:t>the family tries not to replace the loved one in performing everyday activities</a:t>
            </a:r>
          </a:p>
          <a:p>
            <a:pPr algn="l" rtl="0"/>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lack of organization of free time</a:t>
            </a:r>
            <a:endParaRPr lang="pl-PL" dirty="0"/>
          </a:p>
          <a:p>
            <a:pPr algn="l" rtl="0"/>
            <a:r>
              <a:rPr lang="pl-PL" dirty="0"/>
              <a:t>Goal of care:</a:t>
            </a:r>
          </a:p>
          <a:p>
            <a:pPr lvl="1" algn="l" rtl="0"/>
            <a:r>
              <a:rPr lang="pl-PL" dirty="0">
                <a:solidFill>
                  <a:schemeClr val="tx1"/>
                </a:solidFill>
              </a:rPr>
              <a:t>organizing free time</a:t>
            </a:r>
          </a:p>
          <a:p>
            <a:pPr algn="l" rtl="0"/>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Care plan:</a:t>
            </a:r>
          </a:p>
          <a:p>
            <a:pPr lvl="1" algn="l" rtl="0"/>
            <a:r>
              <a:rPr lang="pl-PL" dirty="0">
                <a:solidFill>
                  <a:schemeClr val="tx1"/>
                </a:solidFill>
              </a:rPr>
              <a:t>if the patient is able to move, we can go for a walk with him or her (length depends on the patient's abilities)</a:t>
            </a:r>
          </a:p>
          <a:p>
            <a:pPr lvl="1" algn="l" rtl="0"/>
            <a:r>
              <a:rPr lang="pl-PL" dirty="0">
                <a:solidFill>
                  <a:schemeClr val="tx1"/>
                </a:solidFill>
              </a:rPr>
              <a:t>you can read magazines with the patient and look at photos in albums</a:t>
            </a:r>
          </a:p>
          <a:p>
            <a:pPr lvl="1" algn="l" rtl="0"/>
            <a:r>
              <a:rPr lang="pl-PL" dirty="0">
                <a:solidFill>
                  <a:schemeClr val="tx1"/>
                </a:solidFill>
              </a:rPr>
              <a:t>by learning about the patient's previous interest, we can motivate him to perform them, e.g. artistic activities (drawing, music), home activities (help with household chores, preparing meals)</a:t>
            </a:r>
          </a:p>
          <a:p>
            <a:pPr algn="l" rtl="0"/>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patient's free time was organized through walking and other forms of activity</a:t>
            </a:r>
          </a:p>
          <a:p>
            <a:pPr lvl="1" algn="l" rtl="0"/>
            <a:r>
              <a:rPr lang="pl-PL" dirty="0">
                <a:solidFill>
                  <a:schemeClr val="tx1"/>
                </a:solidFill>
              </a:rPr>
              <a:t>the patient was encouraged to read articles and look at photographs of people close to him</a:t>
            </a:r>
          </a:p>
          <a:p>
            <a:pPr lvl="1" algn="l" rtl="0"/>
            <a:r>
              <a:rPr lang="pl-PL" dirty="0">
                <a:solidFill>
                  <a:schemeClr val="tx1"/>
                </a:solidFill>
              </a:rPr>
              <a:t>mobilized to perform activities that the student was once interested in</a:t>
            </a:r>
          </a:p>
          <a:p>
            <a:pPr algn="l" rtl="0"/>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difficult communication</a:t>
            </a:r>
          </a:p>
          <a:p>
            <a:pPr algn="l" rtl="0"/>
            <a:r>
              <a:rPr lang="pl-PL" dirty="0"/>
              <a:t>Goal of care:</a:t>
            </a:r>
          </a:p>
          <a:p>
            <a:pPr lvl="1" algn="l" rtl="0"/>
            <a:r>
              <a:rPr lang="pl-PL" dirty="0">
                <a:solidFill>
                  <a:schemeClr val="tx1"/>
                </a:solidFill>
              </a:rPr>
              <a:t>maintaining communication to the extent it is still possible</a:t>
            </a:r>
          </a:p>
          <a:p>
            <a:pPr algn="l" rtl="0">
              <a:buNone/>
            </a:pP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Care plan:</a:t>
            </a:r>
          </a:p>
          <a:p>
            <a:pPr lvl="1" algn="l" rtl="0"/>
            <a:r>
              <a:rPr lang="pl-PL" dirty="0">
                <a:solidFill>
                  <a:schemeClr val="tx1"/>
                </a:solidFill>
              </a:rPr>
              <a:t>it is best to speak to the patient in a low voice (raised voice may be perceived as an attack)</a:t>
            </a:r>
          </a:p>
          <a:p>
            <a:pPr lvl="1" algn="l" rtl="0"/>
            <a:r>
              <a:rPr lang="pl-PL" dirty="0">
                <a:solidFill>
                  <a:schemeClr val="tx1"/>
                </a:solidFill>
              </a:rPr>
              <a:t>the patient should be shown kindness and cordiality, and let him or her feel that the caregiver is interested in him or her</a:t>
            </a:r>
          </a:p>
          <a:p>
            <a:pPr lvl="1" algn="l" rtl="0"/>
            <a:r>
              <a:rPr lang="pl-PL" dirty="0">
                <a:solidFill>
                  <a:schemeClr val="tx1"/>
                </a:solidFill>
              </a:rPr>
              <a:t>closed questions should be formulated so that the patient answers "yes" or "no"</a:t>
            </a:r>
          </a:p>
          <a:p>
            <a:pPr lvl="1" algn="l" rtl="0"/>
            <a:r>
              <a:rPr lang="pl-PL" dirty="0">
                <a:solidFill>
                  <a:schemeClr val="tx1"/>
                </a:solidFill>
              </a:rPr>
              <a:t>commands should be repeated several times, sentences should be short, simple and clear</a:t>
            </a:r>
          </a:p>
          <a:p>
            <a:pPr lvl="1" algn="l" rtl="0"/>
            <a:endParaRPr lang="pl-PL" dirty="0">
              <a:solidFill>
                <a:schemeClr val="tx1"/>
              </a:solidFill>
            </a:endParaRPr>
          </a:p>
          <a:p>
            <a:pPr algn="l" rtl="0"/>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only one question should be asked at a time and if it needs to be repeated, it should be repeated using the same sentence</a:t>
            </a:r>
          </a:p>
          <a:p>
            <a:pPr lvl="1" algn="l" rtl="0"/>
            <a:r>
              <a:rPr lang="pl-PL" dirty="0">
                <a:solidFill>
                  <a:schemeClr val="tx1"/>
                </a:solidFill>
              </a:rPr>
              <a:t>you should not rush the patient's response, do not give him words that are difficult for him to find, but rather guide him to them</a:t>
            </a:r>
          </a:p>
          <a:p>
            <a:pPr lvl="1" algn="l" rtl="0"/>
            <a:r>
              <a:rPr lang="pl-PL" dirty="0">
                <a:solidFill>
                  <a:schemeClr val="tx1"/>
                </a:solidFill>
              </a:rPr>
              <a:t>you can ask the patient's family to place various inscriptions or drawings (symbols) in the apartment that would make it easier for the patient to orient and move around. These can be simple instructions</a:t>
            </a:r>
          </a:p>
          <a:p>
            <a:pPr algn="l" rtl="0"/>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talking to the patient using the appropriate sound scale</a:t>
            </a:r>
          </a:p>
          <a:p>
            <a:pPr lvl="1" algn="l" rtl="0"/>
            <a:r>
              <a:rPr lang="pl-PL" dirty="0">
                <a:solidFill>
                  <a:schemeClr val="tx1"/>
                </a:solidFill>
              </a:rPr>
              <a:t>interest and kindness were shown to the patient</a:t>
            </a:r>
          </a:p>
          <a:p>
            <a:pPr lvl="1" algn="l" rtl="0"/>
            <a:r>
              <a:rPr lang="pl-PL" dirty="0">
                <a:solidFill>
                  <a:schemeClr val="tx1"/>
                </a:solidFill>
              </a:rPr>
              <a:t>Always ask simple questions so that the patient can answer them</a:t>
            </a:r>
          </a:p>
          <a:p>
            <a:pPr lvl="1" algn="l" rtl="0"/>
            <a:r>
              <a:rPr lang="pl-PL" dirty="0">
                <a:solidFill>
                  <a:schemeClr val="tx1"/>
                </a:solidFill>
              </a:rPr>
              <a:t>do not ask more than one question at a time</a:t>
            </a:r>
          </a:p>
          <a:p>
            <a:pPr lvl="1" algn="l" rtl="0"/>
            <a:r>
              <a:rPr lang="pl-PL" dirty="0">
                <a:solidFill>
                  <a:schemeClr val="tx1"/>
                </a:solidFill>
              </a:rPr>
              <a:t>listen to the patient's words with proper attention</a:t>
            </a:r>
          </a:p>
          <a:p>
            <a:pPr algn="l" rtl="0"/>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dirty="0"/>
          </a:p>
        </p:txBody>
      </p:sp>
      <p:sp>
        <p:nvSpPr>
          <p:cNvPr id="3" name="Symbol zastępczy zawartości 2"/>
          <p:cNvSpPr>
            <a:spLocks noGrp="1"/>
          </p:cNvSpPr>
          <p:nvPr>
            <p:ph sz="quarter" idx="1"/>
          </p:nvPr>
        </p:nvSpPr>
        <p:spPr/>
        <p:txBody>
          <a:bodyPr/>
          <a:lstStyle/>
          <a:p>
            <a:pPr algn="l" rtl="0"/>
            <a:r>
              <a:rPr lang="pl-PL" dirty="0"/>
              <a:t>In Poland, the first studies on nursing diagnosis appeared in the late 1960s.</a:t>
            </a:r>
          </a:p>
          <a:p>
            <a:pPr algn="l" rtl="0"/>
            <a:r>
              <a:rPr lang="pl-PL" dirty="0"/>
              <a:t>The greatest intensity and interest in this topic occurred in the second half of the 1980s.</a:t>
            </a:r>
          </a:p>
          <a:p>
            <a:pPr algn="l" rtl="0"/>
            <a:endParaRPr lang="pl-P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Problem:</a:t>
            </a:r>
          </a:p>
          <a:p>
            <a:pPr lvl="1" algn="l" rtl="0"/>
            <a:r>
              <a:rPr lang="pl-PL" dirty="0">
                <a:solidFill>
                  <a:schemeClr val="tx1"/>
                </a:solidFill>
              </a:rPr>
              <a:t>memory problems, frequent getting lost</a:t>
            </a:r>
          </a:p>
          <a:p>
            <a:pPr algn="l" rtl="0"/>
            <a:r>
              <a:rPr lang="pl-PL" b="1" dirty="0"/>
              <a:t>Goal of care:</a:t>
            </a:r>
            <a:endParaRPr lang="pl-PL" dirty="0"/>
          </a:p>
          <a:p>
            <a:pPr lvl="1" algn="l" rtl="0"/>
            <a:r>
              <a:rPr lang="pl-PL" dirty="0">
                <a:solidFill>
                  <a:schemeClr val="tx1"/>
                </a:solidFill>
              </a:rPr>
              <a:t>better orientation, maintaining relatively good memory</a:t>
            </a:r>
          </a:p>
          <a:p>
            <a:pPr algn="l" rtl="0"/>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Care plan:</a:t>
            </a:r>
          </a:p>
          <a:p>
            <a:pPr lvl="1" algn="l" rtl="0"/>
            <a:r>
              <a:rPr lang="pl-PL" dirty="0">
                <a:solidFill>
                  <a:schemeClr val="tx1"/>
                </a:solidFill>
              </a:rPr>
              <a:t>with the consent of the family, placing stickers on containers with tea and sugar. salt or other spices</a:t>
            </a:r>
          </a:p>
          <a:p>
            <a:pPr lvl="1" algn="l" rtl="0"/>
            <a:r>
              <a:rPr lang="pl-PL" dirty="0">
                <a:solidFill>
                  <a:schemeClr val="tx1"/>
                </a:solidFill>
              </a:rPr>
              <a:t>you can also encourage the patient's family to place a board in the apartment on which simple instructions, tips or important telephone numbers will be placed</a:t>
            </a:r>
          </a:p>
          <a:p>
            <a:pPr lvl="1" algn="l" rtl="0"/>
            <a:r>
              <a:rPr lang="pl-PL" dirty="0">
                <a:solidFill>
                  <a:schemeClr val="tx1"/>
                </a:solidFill>
              </a:rPr>
              <a:t>you should not show impatience or annoy the client when you find it difficult to communicate with him/her</a:t>
            </a:r>
          </a:p>
          <a:p>
            <a:pPr lvl="1" algn="l" rtl="0"/>
            <a:r>
              <a:rPr lang="pl-PL" dirty="0">
                <a:solidFill>
                  <a:schemeClr val="tx1"/>
                </a:solidFill>
              </a:rPr>
              <a:t>it is important to mark the rooms and the way to them</a:t>
            </a:r>
          </a:p>
          <a:p>
            <a:pPr lvl="1" algn="l" rtl="0"/>
            <a:endParaRPr lang="pl-PL" dirty="0">
              <a:solidFill>
                <a:schemeClr val="tx1"/>
              </a:solidFill>
            </a:endParaRPr>
          </a:p>
          <a:p>
            <a:pPr lvl="1" algn="l" rtl="0"/>
            <a:endParaRPr lang="pl-PL" dirty="0">
              <a:solidFill>
                <a:schemeClr val="tx1"/>
              </a:solidFill>
            </a:endParaRPr>
          </a:p>
          <a:p>
            <a:pPr algn="l" rtl="0"/>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we should remind the patient who we are and what role we play in his or her life</a:t>
            </a:r>
          </a:p>
          <a:p>
            <a:pPr lvl="1" algn="l" rtl="0"/>
            <a:r>
              <a:rPr lang="pl-PL" dirty="0">
                <a:solidFill>
                  <a:schemeClr val="tx1"/>
                </a:solidFill>
              </a:rPr>
              <a:t>for a patient - who often runs away - encouraging him to wear a special bracelet or card with his name, address and telephone number written on it, and remembering to lock the door</a:t>
            </a:r>
          </a:p>
          <a:p>
            <a:pPr algn="l" rtl="0"/>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Implementation and evaluation of the results of nursing care:</a:t>
            </a:r>
          </a:p>
          <a:p>
            <a:pPr lvl="1" algn="l" rtl="0"/>
            <a:r>
              <a:rPr lang="pl-PL" dirty="0">
                <a:solidFill>
                  <a:schemeClr val="tx1"/>
                </a:solidFill>
              </a:rPr>
              <a:t>all containers for spices and products are equipped with appropriately sized inscriptions;</a:t>
            </a:r>
          </a:p>
          <a:p>
            <a:pPr lvl="1" algn="l" rtl="0"/>
            <a:r>
              <a:rPr lang="pl-PL" dirty="0">
                <a:solidFill>
                  <a:schemeClr val="tx1"/>
                </a:solidFill>
              </a:rPr>
              <a:t>the family placed cards with important telephone numbers on the refrigerator;</a:t>
            </a:r>
          </a:p>
          <a:p>
            <a:pPr lvl="1" algn="l" rtl="0"/>
            <a:r>
              <a:rPr lang="pl-PL" dirty="0">
                <a:solidFill>
                  <a:schemeClr val="tx1"/>
                </a:solidFill>
              </a:rPr>
              <a:t>kindness and understanding were shown to the patient;</a:t>
            </a:r>
          </a:p>
          <a:p>
            <a:pPr lvl="1" algn="l" rtl="0"/>
            <a:r>
              <a:rPr lang="pl-PL" dirty="0">
                <a:solidFill>
                  <a:schemeClr val="tx1"/>
                </a:solidFill>
              </a:rPr>
              <a:t>rooms in the apartment were marked to facilitate the patient's orientation; the patient carries a card with his or her personal data.</a:t>
            </a:r>
          </a:p>
          <a:p>
            <a:pPr algn="l" rtl="0"/>
            <a:endParaRPr lang="pl-PL"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aggressive behavior</a:t>
            </a:r>
            <a:endParaRPr lang="pl-PL" dirty="0"/>
          </a:p>
          <a:p>
            <a:pPr algn="l" rtl="0"/>
            <a:r>
              <a:rPr lang="pl-PL" dirty="0"/>
              <a:t>Goal of care:</a:t>
            </a:r>
          </a:p>
          <a:p>
            <a:pPr lvl="1" algn="l" rtl="0"/>
            <a:r>
              <a:rPr lang="pl-PL" dirty="0">
                <a:solidFill>
                  <a:schemeClr val="tx1"/>
                </a:solidFill>
              </a:rPr>
              <a:t>ensuring peace and security</a:t>
            </a:r>
          </a:p>
          <a:p>
            <a:pPr algn="l" rtl="0"/>
            <a:endParaRPr lang="pl-PL"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Care plan:</a:t>
            </a:r>
          </a:p>
          <a:p>
            <a:pPr lvl="1" algn="l" rtl="0"/>
            <a:r>
              <a:rPr lang="pl-PL" dirty="0">
                <a:solidFill>
                  <a:schemeClr val="tx1"/>
                </a:solidFill>
              </a:rPr>
              <a:t>trying to distract the patient from the topic that irritates him by changing the topic or going to another room of the room</a:t>
            </a:r>
          </a:p>
          <a:p>
            <a:pPr lvl="1" algn="l" rtl="0"/>
            <a:r>
              <a:rPr lang="pl-PL" dirty="0">
                <a:solidFill>
                  <a:schemeClr val="tx1"/>
                </a:solidFill>
              </a:rPr>
              <a:t>you should keep the person under your care occupied (e.g. with an interesting article)</a:t>
            </a:r>
          </a:p>
          <a:p>
            <a:pPr lvl="1" algn="l" rtl="0"/>
            <a:r>
              <a:rPr lang="pl-PL" dirty="0">
                <a:solidFill>
                  <a:schemeClr val="tx1"/>
                </a:solidFill>
              </a:rPr>
              <a:t>you can turn on the music, take the patient's hand, smile, pat the head</a:t>
            </a:r>
          </a:p>
          <a:p>
            <a:pPr lvl="1" algn="l" rtl="0"/>
            <a:r>
              <a:rPr lang="pl-PL" dirty="0">
                <a:solidFill>
                  <a:schemeClr val="tx1"/>
                </a:solidFill>
              </a:rPr>
              <a:t>you should never treat a sick person like a child</a:t>
            </a:r>
          </a:p>
          <a:p>
            <a:pPr lvl="1" algn="l" rtl="0"/>
            <a:r>
              <a:rPr lang="pl-PL" dirty="0">
                <a:solidFill>
                  <a:schemeClr val="tx1"/>
                </a:solidFill>
              </a:rPr>
              <a:t>inform the doctor about aggressive behavior, use sedatives as recommended by the doctor,</a:t>
            </a:r>
            <a:r>
              <a:rPr lang="pl-PL" dirty="0" err="1">
                <a:solidFill>
                  <a:schemeClr val="tx1"/>
                </a:solidFill>
              </a:rPr>
              <a:t>antipsychotic</a:t>
            </a:r>
            <a:br>
              <a:rPr lang="pl-PL" dirty="0"/>
            </a:br>
            <a:br>
              <a:rPr lang="pl-PL" dirty="0"/>
            </a:br>
            <a:endParaRPr lang="pl-PL" dirty="0"/>
          </a:p>
          <a:p>
            <a:pPr algn="l" rtl="0"/>
            <a:endParaRPr lang="pl-P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patient's attention was diverted from the irritating topic</a:t>
            </a:r>
          </a:p>
          <a:p>
            <a:pPr lvl="1" algn="l" rtl="0"/>
            <a:r>
              <a:rPr lang="pl-PL" dirty="0">
                <a:solidFill>
                  <a:schemeClr val="tx1"/>
                </a:solidFill>
              </a:rPr>
              <a:t>an appropriate atmosphere was provided to alleviate irritating situations</a:t>
            </a:r>
          </a:p>
          <a:p>
            <a:pPr lvl="1" algn="l" rtl="0"/>
            <a:r>
              <a:rPr lang="pl-PL" dirty="0">
                <a:solidFill>
                  <a:schemeClr val="tx1"/>
                </a:solidFill>
              </a:rPr>
              <a:t>the patient was treated with due respect</a:t>
            </a:r>
          </a:p>
          <a:p>
            <a:pPr algn="l" rtl="0"/>
            <a:endParaRPr lang="pl-P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urinary incontinence</a:t>
            </a:r>
            <a:endParaRPr lang="pl-PL" dirty="0"/>
          </a:p>
          <a:p>
            <a:pPr algn="l" rtl="0"/>
            <a:r>
              <a:rPr lang="pl-PL" dirty="0"/>
              <a:t>Goal of care:</a:t>
            </a:r>
          </a:p>
          <a:p>
            <a:pPr lvl="1" algn="l" rtl="0"/>
            <a:r>
              <a:rPr lang="pl-PL" dirty="0">
                <a:solidFill>
                  <a:schemeClr val="tx1"/>
                </a:solidFill>
              </a:rPr>
              <a:t>maintaining urinary tract hygiene</a:t>
            </a:r>
          </a:p>
          <a:p>
            <a:pPr algn="l" rtl="0"/>
            <a:endParaRPr lang="pl-P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b="1" dirty="0"/>
              <a:t>Care plan:</a:t>
            </a:r>
            <a:endParaRPr lang="pl-PL" dirty="0"/>
          </a:p>
          <a:p>
            <a:pPr lvl="1" algn="l" rtl="0"/>
            <a:r>
              <a:rPr lang="pl-PL" dirty="0">
                <a:solidFill>
                  <a:schemeClr val="tx1"/>
                </a:solidFill>
              </a:rPr>
              <a:t>We pay attention to making gestures in the patient's presence that announce the use of the toilet</a:t>
            </a:r>
          </a:p>
          <a:p>
            <a:pPr lvl="1" algn="l" rtl="0"/>
            <a:r>
              <a:rPr lang="pl-PL" dirty="0">
                <a:solidFill>
                  <a:schemeClr val="tx1"/>
                </a:solidFill>
              </a:rPr>
              <a:t>if necessary, apply</a:t>
            </a:r>
            <a:r>
              <a:rPr lang="pl-PL" dirty="0" err="1">
                <a:solidFill>
                  <a:schemeClr val="tx1"/>
                </a:solidFill>
              </a:rPr>
              <a:t>diaper pants</a:t>
            </a:r>
            <a:r>
              <a:rPr lang="pl-PL" dirty="0">
                <a:solidFill>
                  <a:schemeClr val="tx1"/>
                </a:solidFill>
              </a:rPr>
              <a:t>(it is important not to leave the patient wet and dirty)</a:t>
            </a:r>
          </a:p>
          <a:p>
            <a:pPr lvl="1" algn="l" rtl="0"/>
            <a:r>
              <a:rPr lang="pl-PL" dirty="0">
                <a:solidFill>
                  <a:schemeClr val="tx1"/>
                </a:solidFill>
              </a:rPr>
              <a:t>maintaining proper hygiene</a:t>
            </a:r>
          </a:p>
          <a:p>
            <a:pPr lvl="1" algn="l" rtl="0"/>
            <a:r>
              <a:rPr lang="pl-PL" dirty="0">
                <a:solidFill>
                  <a:schemeClr val="tx1"/>
                </a:solidFill>
              </a:rPr>
              <a:t>Providing assistance with washing or washing the perineum yourself to prevent irritation</a:t>
            </a:r>
          </a:p>
          <a:p>
            <a:pPr lvl="1" algn="l" rtl="0"/>
            <a:r>
              <a:rPr lang="pl-PL" dirty="0">
                <a:solidFill>
                  <a:schemeClr val="tx1"/>
                </a:solidFill>
              </a:rPr>
              <a:t>insertion of a catheter upon doctor's order (if there is no other solution) and its inspection and care</a:t>
            </a:r>
          </a:p>
          <a:p>
            <a:pPr algn="l" rtl="0"/>
            <a:endParaRPr lang="pl-PL"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patient's gestures and movements indicating the need to use the toilet were observed</a:t>
            </a:r>
          </a:p>
          <a:p>
            <a:pPr lvl="1" algn="l" rtl="0"/>
            <a:r>
              <a:rPr lang="pl-PL" dirty="0">
                <a:solidFill>
                  <a:schemeClr val="tx1"/>
                </a:solidFill>
              </a:rPr>
              <a:t>diapers were changed according to the patient's needs</a:t>
            </a:r>
          </a:p>
          <a:p>
            <a:pPr lvl="1" algn="l" rtl="0"/>
            <a:r>
              <a:rPr lang="pl-PL" dirty="0">
                <a:solidFill>
                  <a:schemeClr val="tx1"/>
                </a:solidFill>
              </a:rPr>
              <a:t>proper hygiene of intimate areas was ensured</a:t>
            </a:r>
          </a:p>
          <a:p>
            <a:pPr lvl="1" algn="l" rtl="0"/>
            <a:r>
              <a:rPr lang="pl-PL" dirty="0">
                <a:solidFill>
                  <a:schemeClr val="tx1"/>
                </a:solidFill>
              </a:rPr>
              <a:t>catheter insertion and subsequent care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rtl="0"/>
            <a:r>
              <a:rPr lang="pl-PL" dirty="0">
                <a:solidFill>
                  <a:schemeClr val="tx1"/>
                </a:solidFill>
              </a:rPr>
              <a:t>Nursing diagnosis - definition:</a:t>
            </a:r>
          </a:p>
        </p:txBody>
      </p:sp>
      <p:sp>
        <p:nvSpPr>
          <p:cNvPr id="3" name="Symbol zastępczy zawartości 2"/>
          <p:cNvSpPr>
            <a:spLocks noGrp="1"/>
          </p:cNvSpPr>
          <p:nvPr>
            <p:ph sz="quarter" idx="1"/>
          </p:nvPr>
        </p:nvSpPr>
        <p:spPr/>
        <p:txBody>
          <a:bodyPr/>
          <a:lstStyle/>
          <a:p>
            <a:pPr algn="l" rtl="0"/>
            <a:r>
              <a:rPr lang="pl-PL" dirty="0"/>
              <a:t>It is assumed that these are “inferences from data about the patient, indicating the condition</a:t>
            </a:r>
            <a:r>
              <a:rPr lang="pl-PL" dirty="0" err="1"/>
              <a:t>biopsychosocial</a:t>
            </a:r>
            <a:r>
              <a:rPr lang="pl-PL" dirty="0"/>
              <a:t>human being, requiring (or not requiring) care, taking into account the genesis and prognosis of this condition. It is true that nursing diagnosis directly "concerns the human condition, assigns the nurse tasks resulting from this condition, and is based on the collected data at the nurse's disposal (Z. Kawczyńska-</a:t>
            </a:r>
            <a:r>
              <a:rPr lang="pl-PL" dirty="0" err="1"/>
              <a:t>Butrim</a:t>
            </a:r>
            <a:r>
              <a:rPr lang="pl-PL" dirty="0"/>
              <a:t>1999.)</a:t>
            </a:r>
          </a:p>
          <a:p>
            <a:pPr algn="l" rtl="0"/>
            <a:endParaRPr lang="pl-P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sleep disorders</a:t>
            </a:r>
          </a:p>
          <a:p>
            <a:pPr algn="l" rtl="0"/>
            <a:r>
              <a:rPr lang="pl-PL" dirty="0"/>
              <a:t>Goal of care:</a:t>
            </a:r>
          </a:p>
          <a:p>
            <a:pPr lvl="1" algn="l" rtl="0"/>
            <a:r>
              <a:rPr lang="pl-PL" dirty="0">
                <a:solidFill>
                  <a:schemeClr val="tx1"/>
                </a:solidFill>
              </a:rPr>
              <a:t>maintaining the correct daily rhythm</a:t>
            </a:r>
          </a:p>
          <a:p>
            <a:pPr algn="l" rtl="0"/>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Care plan:</a:t>
            </a:r>
          </a:p>
          <a:p>
            <a:pPr lvl="1" algn="l" rtl="0"/>
            <a:r>
              <a:rPr lang="pl-PL" dirty="0">
                <a:solidFill>
                  <a:schemeClr val="tx1"/>
                </a:solidFill>
              </a:rPr>
              <a:t>preventing i.e. "naps" during the day</a:t>
            </a:r>
          </a:p>
          <a:p>
            <a:pPr lvl="1" algn="l" rtl="0"/>
            <a:r>
              <a:rPr lang="pl-PL" dirty="0">
                <a:solidFill>
                  <a:schemeClr val="tx1"/>
                </a:solidFill>
              </a:rPr>
              <a:t>the patient should be physically active during the day (light exercise, going for a walk)</a:t>
            </a:r>
          </a:p>
          <a:p>
            <a:pPr lvl="1" algn="l" rtl="0"/>
            <a:r>
              <a:rPr lang="pl-PL" dirty="0">
                <a:solidFill>
                  <a:schemeClr val="tx1"/>
                </a:solidFill>
              </a:rPr>
              <a:t>the patient should be allowed to perform easy tasks, e.g. painting, tinkering (this tires the patient and ensures a good night's sleep)</a:t>
            </a:r>
          </a:p>
          <a:p>
            <a:pPr lvl="1" algn="l" rtl="0"/>
            <a:r>
              <a:rPr lang="pl-PL" dirty="0">
                <a:solidFill>
                  <a:schemeClr val="tx1"/>
                </a:solidFill>
              </a:rPr>
              <a:t>possible administration of pharmacological agents prescribed by a doctor in connection with the occurrence of this type of disorder (or informing the family about such an eventuality)</a:t>
            </a:r>
          </a:p>
          <a:p>
            <a:pPr algn="l" rtl="0"/>
            <a:endParaRPr lang="pl-PL"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 does not sleep during the day;</a:t>
            </a:r>
          </a:p>
          <a:p>
            <a:pPr lvl="1" algn="l" rtl="0"/>
            <a:r>
              <a:rPr lang="pl-PL" dirty="0">
                <a:solidFill>
                  <a:schemeClr val="tx1"/>
                </a:solidFill>
              </a:rPr>
              <a:t>proper selection of physical exercise to the patient's abilities was ensured;</a:t>
            </a:r>
          </a:p>
          <a:p>
            <a:pPr lvl="1" algn="l" rtl="0"/>
            <a:r>
              <a:rPr lang="pl-PL" dirty="0">
                <a:solidFill>
                  <a:schemeClr val="tx1"/>
                </a:solidFill>
              </a:rPr>
              <a:t>the ward tries to do activities that he previously liked very much;</a:t>
            </a:r>
          </a:p>
          <a:p>
            <a:pPr lvl="1" algn="l" rtl="0"/>
            <a:r>
              <a:rPr lang="pl-PL" dirty="0">
                <a:solidFill>
                  <a:schemeClr val="tx1"/>
                </a:solidFill>
              </a:rPr>
              <a:t>the family was informed about taking pharmacological agents for sleep disorders.</a:t>
            </a:r>
          </a:p>
          <a:p>
            <a:pPr algn="l" rtl="0"/>
            <a:endParaRPr lang="pl-PL"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balance disorders</a:t>
            </a:r>
            <a:endParaRPr lang="pl-PL" dirty="0"/>
          </a:p>
          <a:p>
            <a:pPr algn="l" rtl="0"/>
            <a:r>
              <a:rPr lang="pl-PL" dirty="0"/>
              <a:t>Goal of care:</a:t>
            </a:r>
          </a:p>
          <a:p>
            <a:pPr lvl="1" algn="l" rtl="0"/>
            <a:r>
              <a:rPr lang="pl-PL" dirty="0">
                <a:solidFill>
                  <a:schemeClr val="tx1"/>
                </a:solidFill>
              </a:rPr>
              <a:t>ensuring the safety of</a:t>
            </a:r>
          </a:p>
          <a:p>
            <a:pPr algn="l" rtl="0"/>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Care plan:</a:t>
            </a:r>
          </a:p>
          <a:p>
            <a:pPr lvl="1" algn="l" rtl="0"/>
            <a:r>
              <a:rPr lang="pl-PL" dirty="0">
                <a:solidFill>
                  <a:schemeClr val="tx1"/>
                </a:solidFill>
              </a:rPr>
              <a:t>accompanying the patient during longer walks (it is advisable to take the patient's arm to protect against a possible fall or use assistive equipment)</a:t>
            </a:r>
          </a:p>
          <a:p>
            <a:pPr lvl="1" algn="l" rtl="0"/>
            <a:r>
              <a:rPr lang="pl-PL" dirty="0">
                <a:solidFill>
                  <a:schemeClr val="tx1"/>
                </a:solidFill>
              </a:rPr>
              <a:t>make sure that the patient does not wear shoes that are too loose or too tight, they should preferably have a rubber sole that prevents slipping</a:t>
            </a:r>
          </a:p>
          <a:p>
            <a:pPr lvl="1" algn="l" rtl="0"/>
            <a:r>
              <a:rPr lang="pl-PL" dirty="0">
                <a:solidFill>
                  <a:schemeClr val="tx1"/>
                </a:solidFill>
              </a:rPr>
              <a:t>informing the family about the possibility of securing angular elements (tables, cabinets) in the apartment;</a:t>
            </a:r>
          </a:p>
          <a:p>
            <a:pPr lvl="1" algn="l" rtl="0"/>
            <a:r>
              <a:rPr lang="pl-PL" dirty="0">
                <a:solidFill>
                  <a:schemeClr val="tx1"/>
                </a:solidFill>
              </a:rPr>
              <a:t>pay attention to rugs and rugs (it would be best to remove them or install anti-slip mats)</a:t>
            </a:r>
          </a:p>
          <a:p>
            <a:pPr lvl="1" algn="l" rtl="0"/>
            <a:endParaRPr lang="pl-PL" dirty="0">
              <a:solidFill>
                <a:schemeClr val="tx1"/>
              </a:solidFill>
            </a:endParaRPr>
          </a:p>
          <a:p>
            <a:pPr algn="l" rtl="0"/>
            <a:endParaRPr lang="pl-PL"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teaching the patient to ask for a helping hand if needed;</a:t>
            </a:r>
          </a:p>
          <a:p>
            <a:pPr lvl="1" algn="l" rtl="0"/>
            <a:r>
              <a:rPr lang="pl-PL" dirty="0">
                <a:solidFill>
                  <a:schemeClr val="tx1"/>
                </a:solidFill>
              </a:rPr>
              <a:t>informing the family that in the event of a fall, do not scream or make a terrified face, which may increase the stress of the injured person (you should calmly examine the patient, check for any fracture and help him or her get up)</a:t>
            </a:r>
          </a:p>
          <a:p>
            <a:pPr lvl="1" algn="l" rtl="0"/>
            <a:r>
              <a:rPr lang="pl-PL" dirty="0">
                <a:solidFill>
                  <a:schemeClr val="tx1"/>
                </a:solidFill>
              </a:rPr>
              <a:t>all fragile objects should be placed out of the patient's reach</a:t>
            </a:r>
          </a:p>
          <a:p>
            <a:pPr lvl="1" algn="l" rtl="0"/>
            <a:r>
              <a:rPr lang="pl-PL" dirty="0">
                <a:solidFill>
                  <a:schemeClr val="tx1"/>
                </a:solidFill>
              </a:rPr>
              <a:t>We inform the patient's closest relatives about securing sharp objects - kitchen knives, scissors, etc.</a:t>
            </a:r>
          </a:p>
          <a:p>
            <a:pPr algn="l" rtl="0"/>
            <a:endParaRPr lang="pl-PL"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a:bodyPr>
          <a:lstStyle/>
          <a:p>
            <a:pPr lvl="1" algn="l" rtl="0"/>
            <a:r>
              <a:rPr lang="pl-PL" dirty="0">
                <a:solidFill>
                  <a:schemeClr val="tx1"/>
                </a:solidFill>
              </a:rPr>
              <a:t>we try to convey to the family how important it is to store hazardous liquids, e.g. cleaning products, medicines and cosmetics in a closed cabinet,</a:t>
            </a:r>
          </a:p>
          <a:p>
            <a:pPr lvl="1" algn="l" rtl="0"/>
            <a:r>
              <a:rPr lang="pl-PL" dirty="0">
                <a:solidFill>
                  <a:schemeClr val="tx1"/>
                </a:solidFill>
              </a:rPr>
              <a:t>asking the family to cover electrical wires and various types of cables with appropriately adapted strips</a:t>
            </a:r>
          </a:p>
          <a:p>
            <a:pPr lvl="1" algn="l" rtl="0"/>
            <a:r>
              <a:rPr lang="pl-PL" dirty="0">
                <a:solidFill>
                  <a:schemeClr val="tx1"/>
                </a:solidFill>
              </a:rPr>
              <a:t>At the bedside (if possible), you can install a net to prevent the patient from falling out of bed (it is not necessary in the initial phase of the disease, it could scare the patient) and handles enabling the patient to get up.</a:t>
            </a:r>
          </a:p>
          <a:p>
            <a:pPr lvl="1" algn="l" rtl="0"/>
            <a:r>
              <a:rPr lang="pl-PL" dirty="0">
                <a:solidFill>
                  <a:schemeClr val="tx1"/>
                </a:solidFill>
              </a:rPr>
              <a:t>recommending that the family install handles in the bathroom and toilet that the patient can hold on to. You can also place anti-slip mats in the bathtub and shower, and you can also place a stool in the shower.</a:t>
            </a:r>
          </a:p>
          <a:p>
            <a:pPr algn="l" rtl="0"/>
            <a:endParaRPr lang="pl-PL"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Implementation and evaluation of the results of nursing care:</a:t>
            </a:r>
          </a:p>
          <a:p>
            <a:pPr lvl="1" algn="l" rtl="0"/>
            <a:r>
              <a:rPr lang="pl-PL" dirty="0">
                <a:solidFill>
                  <a:schemeClr val="tx1"/>
                </a:solidFill>
              </a:rPr>
              <a:t>taking care of the patient while walking</a:t>
            </a:r>
          </a:p>
          <a:p>
            <a:pPr lvl="1" algn="l" rtl="0"/>
            <a:r>
              <a:rPr lang="pl-PL" dirty="0">
                <a:solidFill>
                  <a:schemeClr val="tx1"/>
                </a:solidFill>
              </a:rPr>
              <a:t>the patient wears appropriate footwear</a:t>
            </a:r>
          </a:p>
          <a:p>
            <a:pPr lvl="1" algn="l" rtl="0"/>
            <a:r>
              <a:rPr lang="pl-PL" dirty="0">
                <a:solidFill>
                  <a:schemeClr val="tx1"/>
                </a:solidFill>
              </a:rPr>
              <a:t>the family secured the apartment against a possible fall that could cause injury</a:t>
            </a:r>
          </a:p>
          <a:p>
            <a:pPr lvl="1" algn="l" rtl="0"/>
            <a:r>
              <a:rPr lang="pl-PL" dirty="0">
                <a:solidFill>
                  <a:schemeClr val="tx1"/>
                </a:solidFill>
              </a:rPr>
              <a:t>the patient tries to ask for help if necessary</a:t>
            </a:r>
          </a:p>
          <a:p>
            <a:pPr lvl="1" algn="l" rtl="0"/>
            <a:r>
              <a:rPr lang="pl-PL" dirty="0">
                <a:solidFill>
                  <a:schemeClr val="tx1"/>
                </a:solidFill>
              </a:rPr>
              <a:t>the family tries to show self-control in difficult situations involving the fall of a loved one</a:t>
            </a:r>
          </a:p>
          <a:p>
            <a:pPr lvl="1" algn="l" rtl="0"/>
            <a:r>
              <a:rPr lang="pl-PL" dirty="0">
                <a:solidFill>
                  <a:schemeClr val="tx1"/>
                </a:solidFill>
              </a:rPr>
              <a:t>fragile and dangerous objects were removed from the patient's environment</a:t>
            </a:r>
          </a:p>
          <a:p>
            <a:pPr algn="l" rtl="0"/>
            <a:endParaRPr lang="pl-PL"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chemicals and other hazardous substances were placed in a specially prepared cabinet to which the patient has no access</a:t>
            </a:r>
          </a:p>
          <a:p>
            <a:pPr lvl="1" algn="l" rtl="0"/>
            <a:r>
              <a:rPr lang="pl-PL" dirty="0">
                <a:solidFill>
                  <a:schemeClr val="tx1"/>
                </a:solidFill>
              </a:rPr>
              <a:t>handles were attached to the bed so that the patient could move around on his own</a:t>
            </a:r>
          </a:p>
          <a:p>
            <a:pPr lvl="1" algn="l" rtl="0"/>
            <a:r>
              <a:rPr lang="pl-PL" dirty="0">
                <a:solidFill>
                  <a:schemeClr val="tx1"/>
                </a:solidFill>
              </a:rPr>
              <a:t>the family adapted the bathroom and toilet to the patient's current capabilities</a:t>
            </a:r>
          </a:p>
          <a:p>
            <a:pPr algn="l" rtl="0"/>
            <a:endParaRPr lang="pl-PL"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Problems:</a:t>
            </a:r>
          </a:p>
          <a:p>
            <a:pPr lvl="1" algn="l" rtl="0"/>
            <a:r>
              <a:rPr lang="pl-PL" dirty="0">
                <a:solidFill>
                  <a:schemeClr val="tx1"/>
                </a:solidFill>
              </a:rPr>
              <a:t>difficulty eating meals</a:t>
            </a:r>
            <a:endParaRPr lang="pl-PL" dirty="0"/>
          </a:p>
          <a:p>
            <a:pPr algn="l" rtl="0"/>
            <a:r>
              <a:rPr lang="pl-PL" dirty="0"/>
              <a:t>Goal of care:</a:t>
            </a:r>
          </a:p>
          <a:p>
            <a:pPr lvl="1" algn="l" rtl="0"/>
            <a:r>
              <a:rPr lang="pl-PL" dirty="0">
                <a:solidFill>
                  <a:schemeClr val="tx1"/>
                </a:solidFill>
              </a:rPr>
              <a:t>meeting the need for nutrition</a:t>
            </a:r>
          </a:p>
          <a:p>
            <a:pPr algn="l" rtl="0"/>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rtl="0"/>
            <a:r>
              <a:rPr lang="pl-PL" dirty="0">
                <a:solidFill>
                  <a:schemeClr val="tx1"/>
                </a:solidFill>
              </a:rPr>
              <a:t>Nursing diagnosis provides:</a:t>
            </a:r>
          </a:p>
        </p:txBody>
      </p:sp>
      <p:sp>
        <p:nvSpPr>
          <p:cNvPr id="3" name="Symbol zastępczy zawartości 2"/>
          <p:cNvSpPr>
            <a:spLocks noGrp="1"/>
          </p:cNvSpPr>
          <p:nvPr>
            <p:ph sz="quarter" idx="1"/>
          </p:nvPr>
        </p:nvSpPr>
        <p:spPr/>
        <p:txBody>
          <a:bodyPr/>
          <a:lstStyle/>
          <a:p>
            <a:pPr algn="l" rtl="0"/>
            <a:r>
              <a:rPr lang="pl-PL" dirty="0"/>
              <a:t>mechanisms necessary to put nursing knowledge into the framework of an appropriate structure</a:t>
            </a:r>
          </a:p>
          <a:p>
            <a:pPr algn="l" rtl="0"/>
            <a:r>
              <a:rPr lang="pl-PL" dirty="0"/>
              <a:t>plays a fundamental role in efforts to define the unique role of the nurse and nursing as a specific field of knowledge.</a:t>
            </a:r>
          </a:p>
          <a:p>
            <a:pPr algn="l" rtl="0"/>
            <a:endParaRPr lang="pl-PL"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Care plan:</a:t>
            </a:r>
          </a:p>
          <a:p>
            <a:pPr lvl="1" algn="l" rtl="0"/>
            <a:r>
              <a:rPr lang="pl-PL" dirty="0">
                <a:solidFill>
                  <a:schemeClr val="tx1"/>
                </a:solidFill>
              </a:rPr>
              <a:t>observe the patient for nutritional deficiencies</a:t>
            </a:r>
          </a:p>
          <a:p>
            <a:pPr lvl="1" algn="l" rtl="0"/>
            <a:r>
              <a:rPr lang="pl-PL" dirty="0">
                <a:solidFill>
                  <a:schemeClr val="tx1"/>
                </a:solidFill>
              </a:rPr>
              <a:t>it is best to visit the patient at meal time (to motivate him to eat and to make sure he does not forget to eat), if this is not possible, call during meal time or inform the family to do so</a:t>
            </a:r>
          </a:p>
          <a:p>
            <a:pPr lvl="1" algn="l" rtl="0"/>
            <a:r>
              <a:rPr lang="pl-PL" dirty="0">
                <a:solidFill>
                  <a:schemeClr val="tx1"/>
                </a:solidFill>
              </a:rPr>
              <a:t>It is best to introduce a ritual that is repeated at each meal, e.g. meals at the same time and in the same room</a:t>
            </a:r>
          </a:p>
          <a:p>
            <a:pPr algn="l" rtl="0"/>
            <a:endParaRPr lang="pl-PL"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lnSpcReduction="20000"/>
          </a:bodyPr>
          <a:lstStyle/>
          <a:p>
            <a:pPr lvl="1" algn="l" rtl="0"/>
            <a:r>
              <a:rPr lang="pl-PL" dirty="0">
                <a:solidFill>
                  <a:schemeClr val="tx1"/>
                </a:solidFill>
              </a:rPr>
              <a:t>do not protest when the patient wants to eat with his hands and not with cutlery (the patient should eat independently for as long as possible)</a:t>
            </a:r>
          </a:p>
          <a:p>
            <a:pPr lvl="1" algn="l" rtl="0"/>
            <a:r>
              <a:rPr lang="pl-PL" dirty="0">
                <a:solidFill>
                  <a:schemeClr val="tx1"/>
                </a:solidFill>
              </a:rPr>
              <a:t>help the patient eat by instructing him what to do step by step: "Take a spoon. Take a piece with a spoon. Put in your mouth. Chew. Swallow</a:t>
            </a:r>
          </a:p>
          <a:p>
            <a:pPr lvl="1" algn="l" rtl="0"/>
            <a:r>
              <a:rPr lang="pl-PL" dirty="0">
                <a:solidFill>
                  <a:schemeClr val="tx1"/>
                </a:solidFill>
              </a:rPr>
              <a:t>If the patient is unable to eat normally, you can prepare small portions of various products: cheese, vegetables (pureed), etc.</a:t>
            </a:r>
          </a:p>
          <a:p>
            <a:pPr lvl="1" algn="l" rtl="0"/>
            <a:r>
              <a:rPr lang="pl-PL" dirty="0">
                <a:solidFill>
                  <a:schemeClr val="tx1"/>
                </a:solidFill>
              </a:rPr>
              <a:t>If the patient is unable to eat, a gastric tube is normally placed on the doctor's order. The patient is fed at set times of the day using a tube. The family should be encouraged to perform this activity (there may also be a need for intravenous feeding)</a:t>
            </a:r>
          </a:p>
          <a:p>
            <a:pPr lvl="1" algn="l" rtl="0"/>
            <a:r>
              <a:rPr lang="pl-PL" dirty="0">
                <a:solidFill>
                  <a:schemeClr val="tx1"/>
                </a:solidFill>
              </a:rPr>
              <a:t>you should also remember to maintain oral hygiene (if the patient is able to perform oral toilet on his own, we give the patient simple, single instructions to perform a given activity correctly)</a:t>
            </a:r>
          </a:p>
          <a:p>
            <a:pPr algn="l" rtl="0"/>
            <a:endParaRPr lang="pl-PL"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a:bodyPr>
          <a:lstStyle/>
          <a:p>
            <a:pPr algn="l" rtl="0"/>
            <a:r>
              <a:rPr lang="pl-PL" dirty="0"/>
              <a:t>Implementation and evaluation of the results of nursing care:</a:t>
            </a:r>
          </a:p>
          <a:p>
            <a:pPr lvl="1" algn="l" rtl="0"/>
            <a:r>
              <a:rPr lang="pl-PL" dirty="0">
                <a:solidFill>
                  <a:schemeClr val="tx1"/>
                </a:solidFill>
              </a:rPr>
              <a:t>the patient's nutritional status was observed</a:t>
            </a:r>
          </a:p>
          <a:p>
            <a:pPr lvl="1" algn="l" rtl="0"/>
            <a:r>
              <a:rPr lang="pl-PL" dirty="0">
                <a:solidFill>
                  <a:schemeClr val="tx1"/>
                </a:solidFill>
              </a:rPr>
              <a:t>whenever possible, the patient was visited during meal times</a:t>
            </a:r>
          </a:p>
          <a:p>
            <a:pPr lvl="1" algn="l" rtl="0"/>
            <a:r>
              <a:rPr lang="pl-PL" dirty="0">
                <a:solidFill>
                  <a:schemeClr val="tx1"/>
                </a:solidFill>
              </a:rPr>
              <a:t>the family tried to introduce a ritual of taking meals at a fixed time</a:t>
            </a:r>
          </a:p>
          <a:p>
            <a:pPr lvl="1" algn="l" rtl="0"/>
            <a:r>
              <a:rPr lang="pl-PL" dirty="0">
                <a:solidFill>
                  <a:schemeClr val="tx1"/>
                </a:solidFill>
              </a:rPr>
              <a:t>the patient tries to eat meals on his own</a:t>
            </a:r>
          </a:p>
          <a:p>
            <a:pPr lvl="1" algn="l" rtl="0"/>
            <a:r>
              <a:rPr lang="pl-PL" dirty="0">
                <a:solidFill>
                  <a:schemeClr val="tx1"/>
                </a:solidFill>
              </a:rPr>
              <a:t>assistance in eating meals was provided through instructions</a:t>
            </a:r>
          </a:p>
          <a:p>
            <a:pPr lvl="1" algn="l" rtl="0"/>
            <a:r>
              <a:rPr lang="pl-PL" dirty="0">
                <a:solidFill>
                  <a:schemeClr val="tx1"/>
                </a:solidFill>
              </a:rPr>
              <a:t>the patient's meals were chopped up and served in an appropriate form</a:t>
            </a:r>
          </a:p>
          <a:p>
            <a:pPr lvl="1" algn="l" rtl="0"/>
            <a:r>
              <a:rPr lang="pl-PL" dirty="0">
                <a:solidFill>
                  <a:schemeClr val="tx1"/>
                </a:solidFill>
              </a:rPr>
              <a:t>instructing the family how to feed meals using a feeding tube (in what quantity, at what temperature, how many times a day)</a:t>
            </a:r>
          </a:p>
          <a:p>
            <a:pPr lvl="1" algn="l" rtl="0"/>
            <a:r>
              <a:rPr lang="pl-PL" dirty="0">
                <a:solidFill>
                  <a:schemeClr val="tx1"/>
                </a:solidFill>
              </a:rPr>
              <a:t>proper oral hygiene was ensured</a:t>
            </a:r>
          </a:p>
          <a:p>
            <a:pPr algn="l" rtl="0"/>
            <a:endParaRPr lang="pl-PL"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low mood due to disease progression (depression)</a:t>
            </a:r>
          </a:p>
          <a:p>
            <a:pPr algn="l" rtl="0"/>
            <a:r>
              <a:rPr lang="pl-PL" dirty="0"/>
              <a:t>Goal of care:</a:t>
            </a:r>
          </a:p>
          <a:p>
            <a:pPr lvl="1" algn="l" rtl="0"/>
            <a:r>
              <a:rPr lang="pl-PL" dirty="0">
                <a:solidFill>
                  <a:schemeClr val="tx1"/>
                </a:solidFill>
              </a:rPr>
              <a:t>improving the patient's mood</a:t>
            </a:r>
          </a:p>
          <a:p>
            <a:pPr algn="l" rtl="0"/>
            <a:endParaRPr lang="pl-PL"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Care plan:</a:t>
            </a:r>
          </a:p>
          <a:p>
            <a:pPr lvl="1" algn="l" rtl="0"/>
            <a:r>
              <a:rPr lang="pl-PL" dirty="0">
                <a:solidFill>
                  <a:schemeClr val="tx1"/>
                </a:solidFill>
              </a:rPr>
              <a:t>conversation with the patient</a:t>
            </a:r>
          </a:p>
          <a:p>
            <a:pPr lvl="1" algn="l" rtl="0"/>
            <a:r>
              <a:rPr lang="pl-PL" dirty="0">
                <a:solidFill>
                  <a:schemeClr val="tx1"/>
                </a:solidFill>
              </a:rPr>
              <a:t>free time management</a:t>
            </a:r>
          </a:p>
          <a:p>
            <a:pPr lvl="1" algn="l" rtl="0"/>
            <a:r>
              <a:rPr lang="pl-PL" dirty="0">
                <a:solidFill>
                  <a:schemeClr val="tx1"/>
                </a:solidFill>
              </a:rPr>
              <a:t>emotional support</a:t>
            </a:r>
          </a:p>
          <a:p>
            <a:pPr lvl="1" algn="l" rtl="0"/>
            <a:r>
              <a:rPr lang="pl-PL" dirty="0">
                <a:solidFill>
                  <a:schemeClr val="tx1"/>
                </a:solidFill>
              </a:rPr>
              <a:t>encouraging the patient to contact with acquaintances, friends and loved ones</a:t>
            </a:r>
          </a:p>
          <a:p>
            <a:pPr lvl="1" algn="l" rtl="0"/>
            <a:r>
              <a:rPr lang="pl-PL" dirty="0">
                <a:solidFill>
                  <a:schemeClr val="tx1"/>
                </a:solidFill>
              </a:rPr>
              <a:t>participation in support group meetings</a:t>
            </a:r>
          </a:p>
          <a:p>
            <a:pPr lvl="1" algn="l" rtl="0"/>
            <a:r>
              <a:rPr lang="pl-PL" dirty="0">
                <a:solidFill>
                  <a:schemeClr val="tx1"/>
                </a:solidFill>
              </a:rPr>
              <a:t>praising any health progress made by the patient</a:t>
            </a:r>
          </a:p>
          <a:p>
            <a:pPr lvl="1" algn="l" rtl="0"/>
            <a:r>
              <a:rPr lang="pl-PL" dirty="0">
                <a:solidFill>
                  <a:schemeClr val="tx1"/>
                </a:solidFill>
              </a:rPr>
              <a:t>cordiality, openness and understanding in contacts with the patient</a:t>
            </a:r>
          </a:p>
          <a:p>
            <a:pPr lvl="1" algn="l" rtl="0"/>
            <a:r>
              <a:rPr lang="pl-PL" dirty="0">
                <a:solidFill>
                  <a:schemeClr val="tx1"/>
                </a:solidFill>
              </a:rPr>
              <a:t>encouraging the family to support the patient</a:t>
            </a:r>
          </a:p>
          <a:p>
            <a:pPr algn="l" rtl="0"/>
            <a:endParaRPr lang="pl-PL"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 is provided with free time</a:t>
            </a:r>
          </a:p>
          <a:p>
            <a:pPr lvl="1" algn="l" rtl="0"/>
            <a:r>
              <a:rPr lang="pl-PL" dirty="0">
                <a:solidFill>
                  <a:schemeClr val="tx1"/>
                </a:solidFill>
              </a:rPr>
              <a:t>the patient maintains social contacts</a:t>
            </a:r>
          </a:p>
          <a:p>
            <a:pPr algn="l" rtl="0"/>
            <a:endParaRPr lang="pl-PL"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mental and physical exhaustion of the patient's close caregivers</a:t>
            </a:r>
          </a:p>
          <a:p>
            <a:pPr algn="l" rtl="0"/>
            <a:r>
              <a:rPr lang="pl-PL" dirty="0"/>
              <a:t>Goal of care:</a:t>
            </a:r>
          </a:p>
          <a:p>
            <a:pPr lvl="1" algn="l" rtl="0"/>
            <a:r>
              <a:rPr lang="pl-PL" dirty="0">
                <a:solidFill>
                  <a:schemeClr val="tx1"/>
                </a:solidFill>
              </a:rPr>
              <a:t>providing support to family and caregivers</a:t>
            </a:r>
          </a:p>
          <a:p>
            <a:pPr algn="l" rtl="0"/>
            <a:endParaRPr lang="pl-PL"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a:bodyPr>
          <a:lstStyle/>
          <a:p>
            <a:pPr algn="l" rtl="0"/>
            <a:r>
              <a:rPr lang="pl-PL" dirty="0"/>
              <a:t>Care plan:</a:t>
            </a:r>
          </a:p>
          <a:p>
            <a:pPr lvl="1" algn="l" rtl="0"/>
            <a:r>
              <a:rPr lang="pl-PL" dirty="0">
                <a:solidFill>
                  <a:schemeClr val="tx1"/>
                </a:solidFill>
              </a:rPr>
              <a:t>recognizing the family's need for emotional and informational support</a:t>
            </a:r>
          </a:p>
          <a:p>
            <a:pPr lvl="1" algn="l" rtl="0"/>
            <a:r>
              <a:rPr lang="pl-PL" dirty="0">
                <a:solidFill>
                  <a:schemeClr val="tx1"/>
                </a:solidFill>
              </a:rPr>
              <a:t>educating the family on communicating with the patient, the nature of the disease, and caring for the patient in various stages of the disease</a:t>
            </a:r>
          </a:p>
          <a:p>
            <a:pPr lvl="1" algn="l" rtl="0"/>
            <a:r>
              <a:rPr lang="pl-PL" dirty="0">
                <a:solidFill>
                  <a:schemeClr val="tx1"/>
                </a:solidFill>
              </a:rPr>
              <a:t>educating the family on how to deal with stress and the need to also take care of themselves</a:t>
            </a:r>
          </a:p>
          <a:p>
            <a:pPr lvl="1" algn="l" rtl="0"/>
            <a:r>
              <a:rPr lang="pl-PL" dirty="0">
                <a:solidFill>
                  <a:schemeClr val="tx1"/>
                </a:solidFill>
              </a:rPr>
              <a:t>encouraging the family to sort out legal and financial matters (especially in the case of a patient with Alzheimer's disease)</a:t>
            </a:r>
          </a:p>
          <a:p>
            <a:pPr lvl="1" algn="l" rtl="0"/>
            <a:r>
              <a:rPr lang="pl-PL" dirty="0">
                <a:solidFill>
                  <a:schemeClr val="tx1"/>
                </a:solidFill>
              </a:rPr>
              <a:t>helping the family establish contacts with appropriate medical institutions, support groups, etc.</a:t>
            </a:r>
          </a:p>
          <a:p>
            <a:pPr lvl="1" algn="l" rtl="0"/>
            <a:r>
              <a:rPr lang="pl-PL" dirty="0">
                <a:solidFill>
                  <a:schemeClr val="tx1"/>
                </a:solidFill>
              </a:rPr>
              <a:t>enabling the family to freely express their emotions and feelings</a:t>
            </a:r>
          </a:p>
          <a:p>
            <a:pPr algn="l" rtl="0"/>
            <a:endParaRPr lang="pl-PL"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Implementation and evaluation of the results of nursing care:</a:t>
            </a:r>
          </a:p>
          <a:p>
            <a:pPr lvl="1" algn="l" rtl="0"/>
            <a:r>
              <a:rPr lang="pl-PL" dirty="0">
                <a:solidFill>
                  <a:schemeClr val="tx1"/>
                </a:solidFill>
              </a:rPr>
              <a:t>the patient's family has knowledge about the nature of the disease and how to care for the patient</a:t>
            </a:r>
          </a:p>
          <a:p>
            <a:pPr lvl="1" algn="l" rtl="0"/>
            <a:r>
              <a:rPr lang="pl-PL" dirty="0">
                <a:solidFill>
                  <a:schemeClr val="tx1"/>
                </a:solidFill>
              </a:rPr>
              <a:t>the family knows where they can get support and help</a:t>
            </a:r>
          </a:p>
          <a:p>
            <a:pPr algn="l" rtl="0"/>
            <a:endParaRPr lang="pl-PL"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l" rtl="0"/>
            <a:r>
              <a:rPr lang="pl-PL" dirty="0">
                <a:solidFill>
                  <a:schemeClr val="tx1"/>
                </a:solidFill>
              </a:rPr>
              <a:t>Nursing care for a patient with anorexia</a:t>
            </a:r>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cold intolerance and difficulty maintaining core body temperature</a:t>
            </a:r>
          </a:p>
          <a:p>
            <a:pPr lvl="1" algn="l" rtl="0"/>
            <a:r>
              <a:rPr lang="pl-PL" dirty="0">
                <a:solidFill>
                  <a:schemeClr val="tx1"/>
                </a:solidFill>
              </a:rPr>
              <a:t>slow breathing rate, bruising of the feet and swelling</a:t>
            </a:r>
          </a:p>
          <a:p>
            <a:pPr lvl="1" algn="l" rtl="0"/>
            <a:r>
              <a:rPr lang="pl-PL" dirty="0">
                <a:solidFill>
                  <a:schemeClr val="tx1"/>
                </a:solidFill>
              </a:rPr>
              <a:t>drop in blood pressure, dizziness</a:t>
            </a:r>
          </a:p>
          <a:p>
            <a:pPr lvl="1" algn="l" rtl="0"/>
            <a:r>
              <a:rPr lang="pl-PL" dirty="0">
                <a:solidFill>
                  <a:schemeClr val="tx1"/>
                </a:solidFill>
              </a:rPr>
              <a:t>slowing the heart rate to 60 beats/min</a:t>
            </a:r>
          </a:p>
          <a:p>
            <a:pPr lvl="1" algn="l" rtl="0"/>
            <a:r>
              <a:rPr lang="pl-PL" dirty="0">
                <a:solidFill>
                  <a:schemeClr val="tx1"/>
                </a:solidFill>
              </a:rPr>
              <a:t>tendency to faint</a:t>
            </a:r>
          </a:p>
          <a:p>
            <a:pPr lvl="1" algn="l" rtl="0"/>
            <a:r>
              <a:rPr lang="pl-PL" dirty="0">
                <a:solidFill>
                  <a:schemeClr val="tx1"/>
                </a:solidFill>
              </a:rPr>
              <a:t>osteoporosis</a:t>
            </a:r>
          </a:p>
          <a:p>
            <a:pPr lvl="1" algn="l" rtl="0"/>
            <a:r>
              <a:rPr lang="pl-PL" dirty="0">
                <a:solidFill>
                  <a:schemeClr val="tx1"/>
                </a:solidFill>
              </a:rPr>
              <a:t>possibility of secret infections</a:t>
            </a:r>
          </a:p>
          <a:p>
            <a:pPr lvl="1" algn="l" rtl="0"/>
            <a:endParaRPr lang="pl-PL" dirty="0">
              <a:solidFill>
                <a:schemeClr val="tx1"/>
              </a:solidFill>
            </a:endParaRPr>
          </a:p>
          <a:p>
            <a:pPr lvl="1" algn="l" rtl="0"/>
            <a:endParaRPr lang="pl-PL" dirty="0"/>
          </a:p>
          <a:p>
            <a:pPr algn="l" rtl="0"/>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rtl="0"/>
            <a:r>
              <a:rPr lang="pl-PL" dirty="0">
                <a:solidFill>
                  <a:schemeClr val="tx1"/>
                </a:solidFill>
              </a:rPr>
              <a:t>Features of nursing diagnosis</a:t>
            </a:r>
          </a:p>
        </p:txBody>
      </p:sp>
      <p:sp>
        <p:nvSpPr>
          <p:cNvPr id="3" name="Symbol zastępczy zawartości 2"/>
          <p:cNvSpPr>
            <a:spLocks noGrp="1"/>
          </p:cNvSpPr>
          <p:nvPr>
            <p:ph sz="quarter" idx="1"/>
          </p:nvPr>
        </p:nvSpPr>
        <p:spPr/>
        <p:txBody>
          <a:bodyPr/>
          <a:lstStyle/>
          <a:p>
            <a:pPr algn="l" rtl="0"/>
            <a:r>
              <a:rPr lang="pl-PL" dirty="0"/>
              <a:t>It is most often emphasized that the nursing diagnosis should be:</a:t>
            </a:r>
          </a:p>
          <a:p>
            <a:pPr lvl="1" algn="l" rtl="0"/>
            <a:r>
              <a:rPr lang="pl-PL" dirty="0">
                <a:solidFill>
                  <a:schemeClr val="tx1"/>
                </a:solidFill>
              </a:rPr>
              <a:t>holistic</a:t>
            </a:r>
          </a:p>
          <a:p>
            <a:pPr lvl="1" algn="l" rtl="0"/>
            <a:r>
              <a:rPr lang="pl-PL" dirty="0">
                <a:solidFill>
                  <a:schemeClr val="tx1"/>
                </a:solidFill>
              </a:rPr>
              <a:t>logical (rational and justified)</a:t>
            </a:r>
          </a:p>
          <a:p>
            <a:pPr lvl="1" algn="l" rtl="0"/>
            <a:r>
              <a:rPr lang="pl-PL" dirty="0">
                <a:solidFill>
                  <a:schemeClr val="tx1"/>
                </a:solidFill>
              </a:rPr>
              <a:t>concise</a:t>
            </a:r>
          </a:p>
          <a:p>
            <a:pPr lvl="1" algn="l" rtl="0"/>
            <a:r>
              <a:rPr lang="pl-PL" dirty="0">
                <a:solidFill>
                  <a:schemeClr val="tx1"/>
                </a:solidFill>
              </a:rPr>
              <a:t>unambiguous</a:t>
            </a:r>
          </a:p>
          <a:p>
            <a:pPr lvl="1" algn="l" rtl="0"/>
            <a:r>
              <a:rPr lang="pl-PL" dirty="0">
                <a:solidFill>
                  <a:schemeClr val="tx1"/>
                </a:solidFill>
              </a:rPr>
              <a:t>encompassing what is objective and subjective in the state of nurturing</a:t>
            </a:r>
          </a:p>
          <a:p>
            <a:pPr lvl="1" algn="l" rtl="0"/>
            <a:r>
              <a:rPr lang="pl-PL" dirty="0">
                <a:solidFill>
                  <a:schemeClr val="tx1"/>
                </a:solidFill>
              </a:rPr>
              <a:t>documented</a:t>
            </a:r>
          </a:p>
          <a:p>
            <a:pPr algn="l" rtl="0"/>
            <a:endParaRPr lang="pl-PL"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digestive system disorders</a:t>
            </a:r>
          </a:p>
          <a:p>
            <a:pPr lvl="2" algn="l" rtl="0"/>
            <a:r>
              <a:rPr lang="pl-PL" dirty="0"/>
              <a:t>gastric motility and emptying disorders</a:t>
            </a:r>
          </a:p>
          <a:p>
            <a:pPr lvl="2" algn="l" rtl="0"/>
            <a:r>
              <a:rPr lang="pl-PL" dirty="0"/>
              <a:t>feeling of excessive fullness in the abdomen</a:t>
            </a:r>
          </a:p>
          <a:p>
            <a:pPr lvl="2" algn="l" rtl="0"/>
            <a:r>
              <a:rPr lang="pl-PL" dirty="0"/>
              <a:t>abdominal pain, flatulence, constipation</a:t>
            </a:r>
          </a:p>
          <a:p>
            <a:pPr lvl="1" algn="l" rtl="0"/>
            <a:r>
              <a:rPr lang="pl-PL" dirty="0">
                <a:solidFill>
                  <a:schemeClr val="tx1"/>
                </a:solidFill>
              </a:rPr>
              <a:t>disorders of the reproductive system</a:t>
            </a:r>
          </a:p>
          <a:p>
            <a:pPr lvl="2" algn="l" rtl="0"/>
            <a:r>
              <a:rPr lang="pl-PL" dirty="0"/>
              <a:t>cycle disorders</a:t>
            </a:r>
          </a:p>
          <a:p>
            <a:pPr lvl="2" algn="l" rtl="0"/>
            <a:r>
              <a:rPr lang="pl-PL" dirty="0"/>
              <a:t>amenorrhea</a:t>
            </a:r>
          </a:p>
          <a:p>
            <a:pPr lvl="2" algn="l" rtl="0"/>
            <a:r>
              <a:rPr lang="pl-PL" dirty="0"/>
              <a:t>changes in the size of the ovaries and uterus and the characteristics of the vaginal mucosa</a:t>
            </a:r>
          </a:p>
          <a:p>
            <a:pPr lvl="2" algn="l" rtl="0"/>
            <a:endParaRPr lang="pl-PL" dirty="0"/>
          </a:p>
          <a:p>
            <a:pPr lvl="1" algn="l" rtl="0"/>
            <a:endParaRPr lang="pl-PL" dirty="0"/>
          </a:p>
          <a:p>
            <a:pPr algn="l" rtl="0"/>
            <a:endParaRPr lang="pl-PL"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dermatological changes</a:t>
            </a:r>
          </a:p>
          <a:p>
            <a:pPr lvl="2" algn="l" rtl="0"/>
            <a:r>
              <a:rPr lang="pl-PL" dirty="0"/>
              <a:t>peeling, dryness and low elasticity of the skin</a:t>
            </a:r>
          </a:p>
          <a:p>
            <a:pPr lvl="2" algn="l" rtl="0"/>
            <a:r>
              <a:rPr lang="pl-PL" dirty="0"/>
              <a:t>the so-called "dirty skin"</a:t>
            </a:r>
          </a:p>
          <a:p>
            <a:pPr lvl="2" algn="l" rtl="0"/>
            <a:r>
              <a:rPr lang="pl-PL" dirty="0"/>
              <a:t>disappearance of acne lesions</a:t>
            </a:r>
          </a:p>
          <a:p>
            <a:pPr lvl="2" algn="l" rtl="0"/>
            <a:r>
              <a:rPr lang="pl-PL" dirty="0"/>
              <a:t>fuzz on the skin</a:t>
            </a:r>
          </a:p>
          <a:p>
            <a:pPr lvl="2" algn="l" rtl="0"/>
            <a:r>
              <a:rPr lang="pl-PL" dirty="0"/>
              <a:t>hair loss in the armpits and pubic area</a:t>
            </a:r>
          </a:p>
          <a:p>
            <a:pPr lvl="2" algn="l" rtl="0"/>
            <a:r>
              <a:rPr lang="pl-PL" dirty="0"/>
              <a:t>brittleness and brittleness of the hair on the head</a:t>
            </a:r>
          </a:p>
          <a:p>
            <a:pPr lvl="1" algn="l" rtl="0"/>
            <a:r>
              <a:rPr lang="pl-PL" dirty="0">
                <a:solidFill>
                  <a:schemeClr val="tx1"/>
                </a:solidFill>
              </a:rPr>
              <a:t>biochemical disorders</a:t>
            </a:r>
          </a:p>
          <a:p>
            <a:pPr lvl="2" algn="l" rtl="0"/>
            <a:r>
              <a:rPr lang="pl-PL" dirty="0"/>
              <a:t>dehydration</a:t>
            </a:r>
          </a:p>
          <a:p>
            <a:pPr lvl="2" algn="l" rtl="0"/>
            <a:r>
              <a:rPr lang="pl-PL" dirty="0"/>
              <a:t>increased carotene levels</a:t>
            </a:r>
          </a:p>
          <a:p>
            <a:pPr lvl="2" algn="l" rtl="0"/>
            <a:r>
              <a:rPr lang="pl-PL" dirty="0"/>
              <a:t>increase in cholesterol level (sometimes preceded by a decrease)</a:t>
            </a:r>
          </a:p>
          <a:p>
            <a:pPr lvl="2" algn="l" rtl="0"/>
            <a:r>
              <a:rPr lang="pl-PL" dirty="0"/>
              <a:t>reduced levels of zinc, phosphorus, magnesium, calcium and potassium</a:t>
            </a:r>
          </a:p>
          <a:p>
            <a:pPr algn="l" rtl="0"/>
            <a:endParaRPr lang="pl-PL"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hematological disorders</a:t>
            </a:r>
          </a:p>
          <a:p>
            <a:pPr lvl="2" algn="l" rtl="0"/>
            <a:r>
              <a:rPr lang="pl-PL" dirty="0"/>
              <a:t>leukopenia with relative lymphocytosis</a:t>
            </a:r>
          </a:p>
          <a:p>
            <a:pPr lvl="2" algn="l" rtl="0"/>
            <a:r>
              <a:rPr lang="pl-PL" dirty="0"/>
              <a:t>thrombocytopenia</a:t>
            </a:r>
          </a:p>
          <a:p>
            <a:pPr lvl="2" algn="l" rtl="0"/>
            <a:r>
              <a:rPr lang="pl-PL" dirty="0"/>
              <a:t>anemia</a:t>
            </a:r>
          </a:p>
          <a:p>
            <a:pPr lvl="2" algn="l" rtl="0"/>
            <a:r>
              <a:rPr lang="pl-PL" dirty="0"/>
              <a:t>increased levels of growth hormone and low levels of progesterone and estradiol in women</a:t>
            </a:r>
          </a:p>
          <a:p>
            <a:pPr lvl="1" algn="l" rtl="0"/>
            <a:r>
              <a:rPr lang="pl-PL" dirty="0">
                <a:solidFill>
                  <a:schemeClr val="tx1"/>
                </a:solidFill>
              </a:rPr>
              <a:t>hormonal changes associated with peripheral metabolism disorders</a:t>
            </a:r>
          </a:p>
          <a:p>
            <a:pPr lvl="2" algn="l" rtl="0"/>
            <a:r>
              <a:rPr lang="pl-PL" dirty="0"/>
              <a:t>testosterone increase</a:t>
            </a:r>
          </a:p>
          <a:p>
            <a:pPr lvl="2" algn="l" rtl="0"/>
            <a:r>
              <a:rPr lang="pl-PL" dirty="0"/>
              <a:t>decreased thyroxine levels</a:t>
            </a:r>
          </a:p>
          <a:p>
            <a:pPr lvl="2" algn="l" rtl="0"/>
            <a:r>
              <a:rPr lang="pl-PL" dirty="0"/>
              <a:t>increase in cortisol levels</a:t>
            </a:r>
          </a:p>
          <a:p>
            <a:pPr lvl="2" algn="l" rtl="0"/>
            <a:r>
              <a:rPr lang="pl-PL" dirty="0"/>
              <a:t>decrease in catecholamine and its metabolism</a:t>
            </a:r>
          </a:p>
          <a:p>
            <a:pPr algn="l" rtl="0"/>
            <a:endParaRPr lang="pl-PL"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Disturbed assessment of one's own weight and body shape</a:t>
            </a:r>
          </a:p>
          <a:p>
            <a:pPr lvl="1" algn="l" rtl="0"/>
            <a:r>
              <a:rPr lang="pl-PL" dirty="0">
                <a:solidFill>
                  <a:schemeClr val="tx1"/>
                </a:solidFill>
              </a:rPr>
              <a:t>fear of weight gain</a:t>
            </a:r>
          </a:p>
          <a:p>
            <a:pPr lvl="1" algn="l" rtl="0"/>
            <a:r>
              <a:rPr lang="pl-PL" dirty="0">
                <a:solidFill>
                  <a:schemeClr val="tx1"/>
                </a:solidFill>
              </a:rPr>
              <a:t>causing vomiting</a:t>
            </a:r>
          </a:p>
          <a:p>
            <a:pPr lvl="1" algn="l" rtl="0"/>
            <a:r>
              <a:rPr lang="pl-PL" dirty="0">
                <a:solidFill>
                  <a:schemeClr val="tx1"/>
                </a:solidFill>
              </a:rPr>
              <a:t>excessive mobility to burn calories consumed, physical exercise</a:t>
            </a:r>
          </a:p>
          <a:p>
            <a:pPr lvl="1" algn="l" rtl="0"/>
            <a:r>
              <a:rPr lang="pl-PL" dirty="0">
                <a:solidFill>
                  <a:schemeClr val="tx1"/>
                </a:solidFill>
              </a:rPr>
              <a:t>showing a desire to use laxatives and dehydrating agents</a:t>
            </a:r>
          </a:p>
          <a:p>
            <a:pPr lvl="1" algn="l" rtl="0"/>
            <a:r>
              <a:rPr lang="pl-PL" dirty="0">
                <a:solidFill>
                  <a:schemeClr val="tx1"/>
                </a:solidFill>
              </a:rPr>
              <a:t>displaying a negativistic attitude</a:t>
            </a:r>
          </a:p>
          <a:p>
            <a:pPr algn="l" rtl="0"/>
            <a:endParaRPr lang="pl-PL"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Objective:</a:t>
            </a:r>
          </a:p>
          <a:p>
            <a:pPr lvl="1" algn="l" rtl="0"/>
            <a:r>
              <a:rPr lang="pl-PL" dirty="0">
                <a:solidFill>
                  <a:schemeClr val="tx1"/>
                </a:solidFill>
              </a:rPr>
              <a:t>directing emotional reactions to understanding the essence of the disease and motivating cooperation in the repair process</a:t>
            </a:r>
          </a:p>
          <a:p>
            <a:pPr lvl="1" algn="l" rtl="0"/>
            <a:r>
              <a:rPr lang="pl-PL" dirty="0">
                <a:solidFill>
                  <a:schemeClr val="tx1"/>
                </a:solidFill>
              </a:rPr>
              <a:t>reducing the fear of weight gain</a:t>
            </a:r>
          </a:p>
          <a:p>
            <a:pPr lvl="1" algn="l" rtl="0"/>
            <a:r>
              <a:rPr lang="pl-PL" dirty="0">
                <a:solidFill>
                  <a:schemeClr val="tx1"/>
                </a:solidFill>
              </a:rPr>
              <a:t>obtaining a normative assessment of one's own weight and body shape</a:t>
            </a:r>
          </a:p>
          <a:p>
            <a:pPr algn="l" rtl="0"/>
            <a:endParaRPr lang="pl-PL"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Nursing management:</a:t>
            </a:r>
          </a:p>
          <a:p>
            <a:pPr lvl="1" algn="l" rtl="0"/>
            <a:r>
              <a:rPr lang="pl-PL" dirty="0">
                <a:solidFill>
                  <a:schemeClr val="tx1"/>
                </a:solidFill>
              </a:rPr>
              <a:t>the nurse provides a sense of security</a:t>
            </a:r>
          </a:p>
          <a:p>
            <a:pPr lvl="1" algn="l" rtl="0"/>
            <a:r>
              <a:rPr lang="pl-PL" dirty="0">
                <a:solidFill>
                  <a:schemeClr val="tx1"/>
                </a:solidFill>
              </a:rPr>
              <a:t>motivates the patient to cooperate with the therapeutic team in the treatment and rehabilitation process</a:t>
            </a:r>
          </a:p>
          <a:p>
            <a:pPr lvl="1" algn="l" rtl="0"/>
            <a:r>
              <a:rPr lang="pl-PL" dirty="0">
                <a:solidFill>
                  <a:schemeClr val="tx1"/>
                </a:solidFill>
              </a:rPr>
              <a:t>collects material for analytical tests and immediately informs the doctor about any disturbing results</a:t>
            </a:r>
          </a:p>
          <a:p>
            <a:pPr lvl="1" algn="l" rtl="0"/>
            <a:r>
              <a:rPr lang="pl-PL" dirty="0">
                <a:solidFill>
                  <a:schemeClr val="tx1"/>
                </a:solidFill>
              </a:rPr>
              <a:t>monitors vital signs</a:t>
            </a:r>
          </a:p>
          <a:p>
            <a:pPr lvl="1" algn="l" rtl="0"/>
            <a:r>
              <a:rPr lang="pl-PL" dirty="0">
                <a:solidFill>
                  <a:schemeClr val="tx1"/>
                </a:solidFill>
              </a:rPr>
              <a:t>replenishes deficiencies of proteins, carbohydrates, fats, vitamins and other minerals through food and fluids in intravenous drip infusions</a:t>
            </a:r>
          </a:p>
          <a:p>
            <a:pPr algn="l" rtl="0"/>
            <a:endParaRPr lang="pl-PL"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enforces the points of the contract concluded between the nurse, psychologist and doctor.</a:t>
            </a:r>
          </a:p>
          <a:p>
            <a:pPr lvl="1" algn="l" rtl="0"/>
            <a:r>
              <a:rPr lang="pl-PL" dirty="0">
                <a:solidFill>
                  <a:schemeClr val="tx1"/>
                </a:solidFill>
              </a:rPr>
              <a:t>informs and requires compliance with the rules of the nutritional regime</a:t>
            </a:r>
          </a:p>
          <a:p>
            <a:pPr lvl="1" algn="l" rtl="0"/>
            <a:r>
              <a:rPr lang="pl-PL" dirty="0">
                <a:solidFill>
                  <a:schemeClr val="tx1"/>
                </a:solidFill>
              </a:rPr>
              <a:t>enforces token techniques</a:t>
            </a:r>
          </a:p>
          <a:p>
            <a:pPr lvl="1" algn="l" rtl="0"/>
            <a:r>
              <a:rPr lang="pl-PL" dirty="0">
                <a:solidFill>
                  <a:schemeClr val="tx1"/>
                </a:solidFill>
              </a:rPr>
              <a:t>the patient is prohibited from contacting people outside by phone or in person</a:t>
            </a:r>
          </a:p>
          <a:p>
            <a:pPr lvl="1" algn="l" rtl="0"/>
            <a:r>
              <a:rPr lang="pl-PL" dirty="0">
                <a:solidFill>
                  <a:schemeClr val="tx1"/>
                </a:solidFill>
              </a:rPr>
              <a:t>the patient is prohibited from leaving the facility</a:t>
            </a:r>
          </a:p>
          <a:p>
            <a:pPr lvl="1" algn="l" rtl="0"/>
            <a:r>
              <a:rPr lang="pl-PL" dirty="0">
                <a:solidFill>
                  <a:schemeClr val="tx1"/>
                </a:solidFill>
              </a:rPr>
              <a:t>no passes are issued to the sick</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lvl="1" algn="l" rtl="0"/>
            <a:r>
              <a:rPr lang="pl-PL" dirty="0">
                <a:solidFill>
                  <a:schemeClr val="tx1"/>
                </a:solidFill>
              </a:rPr>
              <a:t>ensuring constant room temperature in the ward (ventilation of rooms causes temperature drops in rooms)</a:t>
            </a:r>
          </a:p>
          <a:p>
            <a:pPr lvl="1" algn="l" rtl="0"/>
            <a:r>
              <a:rPr lang="pl-PL" dirty="0">
                <a:solidFill>
                  <a:schemeClr val="tx1"/>
                </a:solidFill>
              </a:rPr>
              <a:t>securing the patient with additional covers in bed during sleep and rest</a:t>
            </a:r>
          </a:p>
          <a:p>
            <a:pPr lvl="1" algn="l" rtl="0"/>
            <a:r>
              <a:rPr lang="pl-PL" dirty="0">
                <a:solidFill>
                  <a:schemeClr val="tx1"/>
                </a:solidFill>
              </a:rPr>
              <a:t>informing and requiring the wearing of clothes adapted to the room temperature and loose, warm and comfortable footwear</a:t>
            </a:r>
          </a:p>
          <a:p>
            <a:pPr lvl="1" algn="l" rtl="0"/>
            <a:r>
              <a:rPr lang="pl-PL" dirty="0">
                <a:solidFill>
                  <a:schemeClr val="tx1"/>
                </a:solidFill>
              </a:rPr>
              <a:t>if the feet are blue, the nurse uses:</a:t>
            </a:r>
          </a:p>
          <a:p>
            <a:pPr lvl="2" algn="l" rtl="0"/>
            <a:r>
              <a:rPr lang="pl-PL" dirty="0"/>
              <a:t>alternating foot baths in hot and cold water with the addition of e.g. herbs</a:t>
            </a:r>
          </a:p>
          <a:p>
            <a:pPr lvl="2" algn="l" rtl="0"/>
            <a:r>
              <a:rPr lang="pl-PL" dirty="0"/>
              <a:t>gentle foot massage</a:t>
            </a:r>
          </a:p>
          <a:p>
            <a:pPr lvl="2" algn="l" rtl="0"/>
            <a:r>
              <a:rPr lang="pl-PL" dirty="0"/>
              <a:t>protects against cooling with warm socks</a:t>
            </a:r>
          </a:p>
          <a:p>
            <a:pPr algn="l" rtl="0"/>
            <a:endParaRPr lang="pl-PL"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supervising the eating of meals and behaving towards the patient after meals in a friendly but consistent manner</a:t>
            </a:r>
          </a:p>
          <a:p>
            <a:pPr lvl="1" algn="l" rtl="0"/>
            <a:r>
              <a:rPr lang="pl-PL" dirty="0">
                <a:solidFill>
                  <a:schemeClr val="tx1"/>
                </a:solidFill>
              </a:rPr>
              <a:t>organizing and filling free time, analyzing negative behaviors with the patient</a:t>
            </a:r>
          </a:p>
          <a:p>
            <a:pPr lvl="1" algn="l" rtl="0"/>
            <a:r>
              <a:rPr lang="pl-PL" dirty="0">
                <a:solidFill>
                  <a:schemeClr val="tx1"/>
                </a:solidFill>
              </a:rPr>
              <a:t>systematically measuring body weight, recording the results, discussing them with the patient and the therapeutic team</a:t>
            </a:r>
          </a:p>
          <a:p>
            <a:pPr lvl="1" algn="l" rtl="0"/>
            <a:endParaRPr lang="pl-PL" dirty="0"/>
          </a:p>
          <a:p>
            <a:pPr algn="l" rtl="0"/>
            <a:endParaRPr lang="pl-PL"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01752" y="228600"/>
            <a:ext cx="8534400" cy="842946"/>
          </a:xfrm>
        </p:spPr>
        <p:txBody>
          <a:bodyPr>
            <a:noAutofit/>
          </a:bodyPr>
          <a:lstStyle/>
          <a:p>
            <a:pPr algn="l" rtl="0"/>
            <a:r>
              <a:rPr lang="pl-PL" sz="2800" dirty="0">
                <a:solidFill>
                  <a:schemeClr val="tx1"/>
                </a:solidFill>
              </a:rPr>
              <a:t>Nursing care of a patient hospitalized due to bulimia</a:t>
            </a:r>
          </a:p>
        </p:txBody>
      </p:sp>
      <p:sp>
        <p:nvSpPr>
          <p:cNvPr id="3" name="Symbol zastępczy zawartości 2"/>
          <p:cNvSpPr>
            <a:spLocks noGrp="1"/>
          </p:cNvSpPr>
          <p:nvPr>
            <p:ph sz="quarter" idx="1"/>
          </p:nvPr>
        </p:nvSpPr>
        <p:spPr>
          <a:xfrm>
            <a:off x="301752" y="1527048"/>
            <a:ext cx="8503920" cy="4830910"/>
          </a:xfrm>
        </p:spPr>
        <p:txBody>
          <a:bodyPr>
            <a:normAutofit lnSpcReduction="10000"/>
          </a:bodyPr>
          <a:lstStyle/>
          <a:p>
            <a:pPr algn="l" rtl="0"/>
            <a:r>
              <a:rPr lang="pl-PL" dirty="0"/>
              <a:t>Problem:</a:t>
            </a:r>
          </a:p>
          <a:p>
            <a:pPr lvl="1" algn="l" rtl="0"/>
            <a:r>
              <a:rPr lang="pl-PL" dirty="0">
                <a:solidFill>
                  <a:schemeClr val="tx1"/>
                </a:solidFill>
              </a:rPr>
              <a:t>receivinglaxatives and dehydration agents causing disturbances in water, electrolyte and acid-base balance</a:t>
            </a:r>
          </a:p>
          <a:p>
            <a:pPr lvl="1" algn="l" rtl="0"/>
            <a:r>
              <a:rPr lang="pl-PL" dirty="0">
                <a:solidFill>
                  <a:schemeClr val="tx1"/>
                </a:solidFill>
              </a:rPr>
              <a:t>vomiting, diarrhea</a:t>
            </a:r>
          </a:p>
          <a:p>
            <a:pPr lvl="1" algn="l" rtl="0"/>
            <a:r>
              <a:rPr lang="pl-PL" dirty="0">
                <a:solidFill>
                  <a:schemeClr val="tx1"/>
                </a:solidFill>
              </a:rPr>
              <a:t>inflammationparotid glands</a:t>
            </a:r>
          </a:p>
          <a:p>
            <a:pPr lvl="1" algn="l" rtl="0"/>
            <a:r>
              <a:rPr lang="pl-PL" dirty="0">
                <a:solidFill>
                  <a:schemeClr val="tx1"/>
                </a:solidFill>
              </a:rPr>
              <a:t>erosionsin the stomach and esophagus</a:t>
            </a:r>
          </a:p>
          <a:p>
            <a:pPr lvl="1" algn="l" rtl="0"/>
            <a:r>
              <a:rPr lang="pl-PL" dirty="0">
                <a:solidFill>
                  <a:schemeClr val="tx1"/>
                </a:solidFill>
              </a:rPr>
              <a:t>changing indicators:</a:t>
            </a:r>
          </a:p>
          <a:p>
            <a:pPr lvl="2" algn="l" rtl="0"/>
            <a:r>
              <a:rPr lang="pl-PL" dirty="0"/>
              <a:t>growthcarbohydrates</a:t>
            </a:r>
          </a:p>
          <a:p>
            <a:pPr lvl="2" algn="l" rtl="0"/>
            <a:r>
              <a:rPr lang="pl-PL" dirty="0"/>
              <a:t>secondaryhypokalemia</a:t>
            </a:r>
          </a:p>
          <a:p>
            <a:pPr lvl="2" algn="l" rtl="0"/>
            <a:r>
              <a:rPr lang="pl-PL" dirty="0"/>
              <a:t>acidosismetabolic</a:t>
            </a:r>
          </a:p>
          <a:p>
            <a:pPr lvl="2" algn="l" rtl="0"/>
            <a:r>
              <a:rPr lang="pl-PL" dirty="0"/>
              <a:t>nefropathywith urine concentrating disorder</a:t>
            </a:r>
          </a:p>
          <a:p>
            <a:pPr lvl="2" algn="l" rtl="0"/>
            <a:r>
              <a:rPr lang="pl-PL" dirty="0"/>
              <a:t>alkalosis,</a:t>
            </a:r>
            <a:r>
              <a:rPr lang="pl-PL" dirty="0" err="1"/>
              <a:t>hypochloric</a:t>
            </a:r>
            <a:r>
              <a:rPr lang="pl-PL" dirty="0"/>
              <a:t>,</a:t>
            </a:r>
            <a:r>
              <a:rPr lang="pl-PL" dirty="0" err="1"/>
              <a:t>hypomagnesic</a:t>
            </a:r>
            <a:endParaRPr lang="pl-PL" dirty="0"/>
          </a:p>
          <a:p>
            <a:pPr lvl="1" algn="l" rtl="0"/>
            <a:endParaRPr lang="pl-PL" dirty="0"/>
          </a:p>
          <a:p>
            <a:pPr algn="l" rtl="0"/>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ctr" rtl="0">
              <a:buNone/>
            </a:pPr>
            <a:r>
              <a:rPr lang="pl-PL" dirty="0"/>
              <a:t>The nurse who is responsible for providing individualized care is required to have knowledge and professional experience.</a:t>
            </a:r>
          </a:p>
          <a:p>
            <a:pPr algn="l" rtl="0"/>
            <a:endParaRPr lang="pl-PL"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inflammatoryenlargement of the pancreas with an increase in amylase and serum</a:t>
            </a:r>
          </a:p>
          <a:p>
            <a:pPr lvl="1" algn="l" rtl="0"/>
            <a:r>
              <a:rPr lang="pl-PL" dirty="0">
                <a:solidFill>
                  <a:schemeClr val="tx1"/>
                </a:solidFill>
              </a:rPr>
              <a:t>erosionsin the back wall of the throat – hoarseness</a:t>
            </a:r>
          </a:p>
          <a:p>
            <a:pPr lvl="1" algn="l" rtl="0"/>
            <a:r>
              <a:rPr lang="pl-PL" dirty="0">
                <a:solidFill>
                  <a:schemeClr val="tx1"/>
                </a:solidFill>
              </a:rPr>
              <a:t>painin the field of the facial nerve</a:t>
            </a:r>
          </a:p>
          <a:p>
            <a:pPr lvl="1" algn="l" rtl="0"/>
            <a:r>
              <a:rPr lang="pl-PL" dirty="0">
                <a:solidFill>
                  <a:schemeClr val="tx1"/>
                </a:solidFill>
              </a:rPr>
              <a:t>purulentor other gum diseases</a:t>
            </a:r>
          </a:p>
          <a:p>
            <a:pPr lvl="1" algn="l" rtl="0"/>
            <a:r>
              <a:rPr lang="pl-PL" dirty="0">
                <a:solidFill>
                  <a:schemeClr val="tx1"/>
                </a:solidFill>
              </a:rPr>
              <a:t>erosionenamel with discoloration and accompanying tooth decay</a:t>
            </a:r>
          </a:p>
          <a:p>
            <a:pPr lvl="1" algn="l" rtl="0"/>
            <a:r>
              <a:rPr lang="pl-PL" dirty="0">
                <a:solidFill>
                  <a:schemeClr val="tx1"/>
                </a:solidFill>
              </a:rPr>
              <a:t>damageon the dorsal surfaces of the hands</a:t>
            </a:r>
          </a:p>
          <a:p>
            <a:pPr lvl="1" algn="l" rtl="0"/>
            <a:r>
              <a:rPr lang="pl-PL" dirty="0">
                <a:solidFill>
                  <a:schemeClr val="tx1"/>
                </a:solidFill>
              </a:rPr>
              <a:t>swellinglower limbs</a:t>
            </a:r>
          </a:p>
          <a:p>
            <a:pPr lvl="1" algn="l" rtl="0"/>
            <a:r>
              <a:rPr lang="pl-PL" dirty="0">
                <a:solidFill>
                  <a:schemeClr val="tx1"/>
                </a:solidFill>
              </a:rPr>
              <a:t>dyspnoea</a:t>
            </a:r>
          </a:p>
          <a:p>
            <a:pPr algn="l" rtl="0"/>
            <a:endParaRPr lang="pl-PL"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a:bodyPr>
          <a:lstStyle/>
          <a:p>
            <a:pPr lvl="1" algn="l" rtl="0"/>
            <a:r>
              <a:rPr lang="pl-PL" dirty="0">
                <a:solidFill>
                  <a:schemeClr val="tx1"/>
                </a:solidFill>
              </a:rPr>
              <a:t>Withdisturbancesheart rhythm, decreased stroke volumehearts</a:t>
            </a:r>
          </a:p>
          <a:p>
            <a:pPr lvl="1" algn="l" rtl="0"/>
            <a:r>
              <a:rPr lang="pl-PL" dirty="0">
                <a:solidFill>
                  <a:schemeClr val="tx1"/>
                </a:solidFill>
              </a:rPr>
              <a:t>decreaseblood pressure, faint pulse</a:t>
            </a:r>
          </a:p>
          <a:p>
            <a:pPr lvl="1" algn="l" rtl="0"/>
            <a:r>
              <a:rPr lang="pl-PL" dirty="0">
                <a:solidFill>
                  <a:schemeClr val="tx1"/>
                </a:solidFill>
              </a:rPr>
              <a:t>distensionstomach</a:t>
            </a:r>
          </a:p>
          <a:p>
            <a:pPr lvl="1" algn="l" rtl="0"/>
            <a:r>
              <a:rPr lang="pl-PL" dirty="0">
                <a:solidFill>
                  <a:schemeClr val="tx1"/>
                </a:solidFill>
              </a:rPr>
              <a:t>occlusionparalytic intestines</a:t>
            </a:r>
          </a:p>
          <a:p>
            <a:pPr lvl="1" algn="l" rtl="0"/>
            <a:r>
              <a:rPr lang="pl-PL" dirty="0">
                <a:solidFill>
                  <a:schemeClr val="tx1"/>
                </a:solidFill>
              </a:rPr>
              <a:t>suddenlygastric dilatation</a:t>
            </a:r>
          </a:p>
          <a:p>
            <a:pPr lvl="1" algn="l" rtl="0"/>
            <a:r>
              <a:rPr lang="pl-PL" dirty="0">
                <a:solidFill>
                  <a:schemeClr val="tx1"/>
                </a:solidFill>
              </a:rPr>
              <a:t>neuropathies</a:t>
            </a:r>
          </a:p>
          <a:p>
            <a:pPr lvl="1" algn="l" rtl="0"/>
            <a:r>
              <a:rPr lang="pl-PL" dirty="0">
                <a:solidFill>
                  <a:schemeClr val="tx1"/>
                </a:solidFill>
              </a:rPr>
              <a:t>disordersawareness</a:t>
            </a:r>
          </a:p>
          <a:p>
            <a:pPr lvl="1" algn="l" rtl="0"/>
            <a:r>
              <a:rPr lang="pl-PL" dirty="0">
                <a:solidFill>
                  <a:schemeClr val="tx1"/>
                </a:solidFill>
              </a:rPr>
              <a:t>Constantor intense thirst</a:t>
            </a:r>
          </a:p>
          <a:p>
            <a:pPr lvl="1" algn="l" rtl="0"/>
            <a:r>
              <a:rPr lang="pl-PL" dirty="0">
                <a:solidFill>
                  <a:schemeClr val="tx1"/>
                </a:solidFill>
              </a:rPr>
              <a:t>myopathies</a:t>
            </a:r>
          </a:p>
          <a:p>
            <a:pPr lvl="1" algn="l" rtl="0"/>
            <a:r>
              <a:rPr lang="pl-PL" dirty="0">
                <a:solidFill>
                  <a:schemeClr val="tx1"/>
                </a:solidFill>
              </a:rPr>
              <a:t>seizuresconvulsive</a:t>
            </a:r>
          </a:p>
          <a:p>
            <a:pPr lvl="1" algn="l" rtl="0"/>
            <a:r>
              <a:rPr lang="pl-PL" dirty="0">
                <a:solidFill>
                  <a:schemeClr val="tx1"/>
                </a:solidFill>
              </a:rPr>
              <a:t>chickenmuscular</a:t>
            </a:r>
          </a:p>
          <a:p>
            <a:pPr lvl="1" algn="l" rtl="0"/>
            <a:r>
              <a:rPr lang="pl-PL" dirty="0">
                <a:solidFill>
                  <a:schemeClr val="tx1"/>
                </a:solidFill>
              </a:rPr>
              <a:t>disordersin menstruation</a:t>
            </a:r>
          </a:p>
          <a:p>
            <a:pPr algn="l" rtl="0"/>
            <a:endParaRPr lang="pl-PL"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Objective:</a:t>
            </a:r>
          </a:p>
          <a:p>
            <a:pPr lvl="1" algn="l" rtl="0"/>
            <a:r>
              <a:rPr lang="pl-PL" dirty="0">
                <a:solidFill>
                  <a:schemeClr val="tx1"/>
                </a:solidFill>
              </a:rPr>
              <a:t>orientationemotional reactions to learning the essence of the disease and motivating to participate in corrective actions</a:t>
            </a:r>
          </a:p>
          <a:p>
            <a:pPr lvl="1" algn="l" rtl="0"/>
            <a:r>
              <a:rPr lang="pl-PL" dirty="0">
                <a:solidFill>
                  <a:schemeClr val="tx1"/>
                </a:solidFill>
              </a:rPr>
              <a:t>obtainingnormative assessment of one's own weight and body shape</a:t>
            </a:r>
          </a:p>
          <a:p>
            <a:pPr lvl="1" algn="l" rtl="0"/>
            <a:r>
              <a:rPr lang="pl-PL" dirty="0">
                <a:solidFill>
                  <a:schemeClr val="tx1"/>
                </a:solidFill>
              </a:rPr>
              <a:t>Changepatient's behavior</a:t>
            </a:r>
          </a:p>
          <a:p>
            <a:pPr algn="l" rtl="0"/>
            <a:endParaRPr lang="pl-PL"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algn="l" rtl="0"/>
            <a:r>
              <a:rPr lang="pl-PL" dirty="0"/>
              <a:t>Procedure:</a:t>
            </a:r>
          </a:p>
          <a:p>
            <a:pPr lvl="1" algn="l" rtl="0"/>
            <a:r>
              <a:rPr lang="pl-PL" dirty="0">
                <a:solidFill>
                  <a:schemeClr val="tx1"/>
                </a:solidFill>
              </a:rPr>
              <a:t>Mrnurseensures patient safety</a:t>
            </a:r>
          </a:p>
          <a:p>
            <a:pPr lvl="1" algn="l" rtl="0"/>
            <a:r>
              <a:rPr lang="pl-PL" dirty="0">
                <a:solidFill>
                  <a:schemeClr val="tx1"/>
                </a:solidFill>
              </a:rPr>
              <a:t>activelyparticipates in the diagnostic and treatment process</a:t>
            </a:r>
          </a:p>
          <a:p>
            <a:pPr lvl="1" algn="l" rtl="0"/>
            <a:r>
              <a:rPr lang="pl-PL" dirty="0">
                <a:solidFill>
                  <a:schemeClr val="tx1"/>
                </a:solidFill>
              </a:rPr>
              <a:t>downloadsresearch material and analyzes the results with the therapeutic team</a:t>
            </a:r>
          </a:p>
          <a:p>
            <a:pPr lvl="1" algn="l" rtl="0"/>
            <a:r>
              <a:rPr lang="pl-PL" dirty="0">
                <a:solidFill>
                  <a:schemeClr val="tx1"/>
                </a:solidFill>
              </a:rPr>
              <a:t>monitorsvital signs, documents, informs the doctor</a:t>
            </a:r>
          </a:p>
          <a:p>
            <a:pPr lvl="1" algn="l" rtl="0"/>
            <a:r>
              <a:rPr lang="pl-PL" dirty="0">
                <a:solidFill>
                  <a:schemeClr val="tx1"/>
                </a:solidFill>
              </a:rPr>
              <a:t>servesprescribed medications and fluids by intestinal and parenteral route</a:t>
            </a:r>
          </a:p>
          <a:p>
            <a:pPr lvl="1" algn="l" rtl="0"/>
            <a:r>
              <a:rPr lang="pl-PL" dirty="0">
                <a:solidFill>
                  <a:schemeClr val="tx1"/>
                </a:solidFill>
              </a:rPr>
              <a:t>enforcespoints of the contract concluded between the nurse, psychologist and doctor</a:t>
            </a:r>
          </a:p>
          <a:p>
            <a:pPr lvl="1" algn="l" rtl="0"/>
            <a:r>
              <a:rPr lang="pl-PL" dirty="0">
                <a:solidFill>
                  <a:schemeClr val="tx1"/>
                </a:solidFill>
              </a:rPr>
              <a:t>informsthe patient about the requirements to follow the rules of the nutritional regime</a:t>
            </a:r>
          </a:p>
          <a:p>
            <a:pPr algn="l" rtl="0"/>
            <a:endParaRPr lang="pl-PL"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lvl="1" algn="l" rtl="0"/>
            <a:r>
              <a:rPr lang="pl-PL" dirty="0">
                <a:solidFill>
                  <a:schemeClr val="tx1"/>
                </a:solidFill>
              </a:rPr>
              <a:t>enforcestoken techniques: ban on personal or telephone contact with family, ban on going on leave</a:t>
            </a:r>
          </a:p>
          <a:p>
            <a:pPr lvl="1" algn="l" rtl="0"/>
            <a:r>
              <a:rPr lang="pl-PL" dirty="0">
                <a:solidFill>
                  <a:schemeClr val="tx1"/>
                </a:solidFill>
              </a:rPr>
              <a:t>carefullyobserves how meals are consumed and the patient's behavior after meals</a:t>
            </a:r>
          </a:p>
          <a:p>
            <a:pPr lvl="1" algn="l" rtl="0"/>
            <a:r>
              <a:rPr lang="pl-PL" dirty="0">
                <a:solidFill>
                  <a:schemeClr val="tx1"/>
                </a:solidFill>
              </a:rPr>
              <a:t>meticulouslyenforces a ban on the use of laxatives and dehydrating agents and prevents the use of enemas</a:t>
            </a:r>
          </a:p>
          <a:p>
            <a:pPr lvl="1" algn="l" rtl="0"/>
            <a:r>
              <a:rPr lang="pl-PL" dirty="0">
                <a:solidFill>
                  <a:schemeClr val="tx1"/>
                </a:solidFill>
              </a:rPr>
              <a:t>educatesthe patient, focusing his attention on corrective actions</a:t>
            </a:r>
          </a:p>
          <a:p>
            <a:pPr lvl="1" algn="l" rtl="0"/>
            <a:r>
              <a:rPr lang="pl-PL" dirty="0">
                <a:solidFill>
                  <a:schemeClr val="tx1"/>
                </a:solidFill>
              </a:rPr>
              <a:t>thoroughlyobserves the dynamism of fasting and exercising, and consistently and decisively opposes such activities</a:t>
            </a:r>
          </a:p>
          <a:p>
            <a:pPr algn="l" rtl="0"/>
            <a:endParaRPr lang="pl-PL"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motivatesto participate in activities (classes)</a:t>
            </a:r>
            <a:r>
              <a:rPr lang="pl-PL" dirty="0" err="1">
                <a:solidFill>
                  <a:schemeClr val="tx1"/>
                </a:solidFill>
              </a:rPr>
              <a:t>psychoeducational</a:t>
            </a:r>
            <a:r>
              <a:rPr lang="pl-PL" dirty="0">
                <a:solidFill>
                  <a:schemeClr val="tx1"/>
                </a:solidFill>
              </a:rPr>
              <a:t>and psychotherapeutic</a:t>
            </a:r>
          </a:p>
          <a:p>
            <a:pPr lvl="1" algn="l" rtl="0"/>
            <a:r>
              <a:rPr lang="pl-PL" dirty="0">
                <a:solidFill>
                  <a:schemeClr val="tx1"/>
                </a:solidFill>
              </a:rPr>
              <a:t>arousesmotivation for optimistic self-assessment</a:t>
            </a:r>
          </a:p>
          <a:p>
            <a:pPr lvl="1" algn="l" rtl="0"/>
            <a:r>
              <a:rPr lang="pl-PL" dirty="0">
                <a:solidFill>
                  <a:schemeClr val="tx1"/>
                </a:solidFill>
              </a:rPr>
              <a:t>systematicallymeasures body weight</a:t>
            </a:r>
          </a:p>
          <a:p>
            <a:pPr lvl="1" algn="l" rtl="0"/>
            <a:r>
              <a:rPr lang="pl-PL" dirty="0">
                <a:solidFill>
                  <a:schemeClr val="tx1"/>
                </a:solidFill>
              </a:rPr>
              <a:t>leadsobservation, monitoring weight gain</a:t>
            </a:r>
          </a:p>
          <a:p>
            <a:pPr lvl="1" algn="l" rtl="0"/>
            <a:r>
              <a:rPr lang="pl-PL" dirty="0">
                <a:solidFill>
                  <a:schemeClr val="tx1"/>
                </a:solidFill>
              </a:rPr>
              <a:t>eliminatesin consultation with the doctor, pain reported by the patient or observed</a:t>
            </a:r>
          </a:p>
          <a:p>
            <a:pPr lvl="1" algn="l" rtl="0"/>
            <a:r>
              <a:rPr lang="pl-PL" dirty="0">
                <a:solidFill>
                  <a:schemeClr val="tx1"/>
                </a:solidFill>
              </a:rPr>
              <a:t>warnsensure that the food consumed is warm (not hot, not cold)</a:t>
            </a:r>
          </a:p>
          <a:p>
            <a:pPr lvl="1" algn="l" rtl="0"/>
            <a:r>
              <a:rPr lang="pl-PL" dirty="0">
                <a:solidFill>
                  <a:schemeClr val="tx1"/>
                </a:solidFill>
              </a:rPr>
              <a:t>byerosions in the back walls of the throat are used to gargle with herbal solutions (chamomile)</a:t>
            </a:r>
          </a:p>
          <a:p>
            <a:pPr lvl="1" algn="l" rtl="0"/>
            <a:endParaRPr lang="pl-PL" dirty="0"/>
          </a:p>
          <a:p>
            <a:pPr algn="l" rtl="0"/>
            <a:endParaRPr lang="pl-PL"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lvl="1" algn="l" rtl="0"/>
            <a:r>
              <a:rPr lang="pl-PL" dirty="0">
                <a:solidFill>
                  <a:schemeClr val="tx1"/>
                </a:solidFill>
              </a:rPr>
              <a:t>byFor gum diseases, I use herbal rinses with anti-inflammatory and soothing properties (sage)</a:t>
            </a:r>
          </a:p>
          <a:p>
            <a:pPr lvl="1" algn="l" rtl="0"/>
            <a:r>
              <a:rPr lang="pl-PL" dirty="0">
                <a:solidFill>
                  <a:schemeClr val="tx1"/>
                </a:solidFill>
              </a:rPr>
              <a:t>Inin case of hand injuries - applies dressings</a:t>
            </a:r>
          </a:p>
          <a:p>
            <a:pPr lvl="1" algn="l" rtl="0"/>
            <a:r>
              <a:rPr lang="pl-PL" dirty="0">
                <a:solidFill>
                  <a:schemeClr val="tx1"/>
                </a:solidFill>
              </a:rPr>
              <a:t>InIn the case of swelling of the lower limbs, it recommends and consistently requires:</a:t>
            </a:r>
          </a:p>
          <a:p>
            <a:pPr lvl="1" algn="l" rtl="0"/>
            <a:r>
              <a:rPr lang="pl-PL" dirty="0">
                <a:solidFill>
                  <a:schemeClr val="tx1"/>
                </a:solidFill>
              </a:rPr>
              <a:t>Inwhile sitting, arranging limbs, e.g.on a stool</a:t>
            </a:r>
          </a:p>
          <a:p>
            <a:pPr lvl="1" algn="l" rtl="0"/>
            <a:r>
              <a:rPr lang="pl-PL" dirty="0">
                <a:solidFill>
                  <a:schemeClr val="tx1"/>
                </a:solidFill>
              </a:rPr>
              <a:t>Inwhile lying down - arranging limbs, e.g.nandan extra mattress or folded blanket</a:t>
            </a:r>
          </a:p>
          <a:p>
            <a:pPr lvl="1" algn="l" rtl="0"/>
            <a:r>
              <a:rPr lang="pl-PL" dirty="0">
                <a:solidFill>
                  <a:schemeClr val="tx1"/>
                </a:solidFill>
              </a:rPr>
              <a:t>decreasessymptoms of shortness of breath by improving lung ventilation using:</a:t>
            </a:r>
          </a:p>
          <a:p>
            <a:pPr lvl="2" algn="l" rtl="0"/>
            <a:r>
              <a:rPr lang="pl-PL" dirty="0" err="1"/>
              <a:t>semi-high</a:t>
            </a:r>
            <a:r>
              <a:rPr lang="pl-PL" dirty="0"/>
              <a:t> arrangement</a:t>
            </a:r>
          </a:p>
          <a:p>
            <a:pPr lvl="2" algn="l" rtl="0"/>
            <a:r>
              <a:rPr lang="pl-PL" dirty="0"/>
              <a:t>tributaryfresh air</a:t>
            </a:r>
          </a:p>
          <a:p>
            <a:pPr lvl="2" algn="l" rtl="0"/>
            <a:r>
              <a:rPr lang="pl-PL" dirty="0"/>
              <a:t>oxygenin case of emergency</a:t>
            </a:r>
          </a:p>
          <a:p>
            <a:pPr lvl="1" algn="l" rtl="0"/>
            <a:endParaRPr lang="pl-PL" dirty="0"/>
          </a:p>
          <a:p>
            <a:pPr algn="l" rtl="0"/>
            <a:endParaRPr lang="pl-PL"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preventsfeeling of thirst by ordering:</a:t>
            </a:r>
          </a:p>
          <a:p>
            <a:pPr lvl="2" algn="l" rtl="0"/>
            <a:r>
              <a:rPr lang="pl-PL" dirty="0"/>
              <a:t>moisturizingparagraph</a:t>
            </a:r>
          </a:p>
          <a:p>
            <a:pPr lvl="2" algn="l" rtl="0"/>
            <a:r>
              <a:rPr lang="pl-PL" dirty="0"/>
              <a:t>suctionhard candy</a:t>
            </a:r>
          </a:p>
          <a:p>
            <a:pPr lvl="2" algn="l" rtl="0"/>
            <a:r>
              <a:rPr lang="pl-PL" dirty="0"/>
              <a:t>receivingliquids with a spoon at regular intervals</a:t>
            </a:r>
          </a:p>
          <a:p>
            <a:pPr lvl="2" algn="l" rtl="0"/>
            <a:r>
              <a:rPr lang="pl-PL" dirty="0"/>
              <a:t>closelyobserves the patient for disorders of consciousness, convulsions, neuropathy, and immediately informs the doctor about his observations</a:t>
            </a:r>
          </a:p>
          <a:p>
            <a:pPr lvl="2" algn="l" rtl="0"/>
            <a:r>
              <a:rPr lang="pl-PL" dirty="0"/>
              <a:t>leadsstrictdocumentation</a:t>
            </a:r>
          </a:p>
          <a:p>
            <a:pPr algn="l" rtl="0"/>
            <a:endParaRPr lang="pl-PL"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l" rtl="0"/>
            <a:r>
              <a:rPr lang="pl-PL" dirty="0">
                <a:solidFill>
                  <a:schemeClr val="tx1"/>
                </a:solidFill>
              </a:rPr>
              <a:t>Nursing a patient with manic syndrome</a:t>
            </a:r>
          </a:p>
        </p:txBody>
      </p:sp>
      <p:sp>
        <p:nvSpPr>
          <p:cNvPr id="3" name="Symbol zastępczy zawartości 2"/>
          <p:cNvSpPr>
            <a:spLocks noGrp="1"/>
          </p:cNvSpPr>
          <p:nvPr>
            <p:ph sz="quarter" idx="1"/>
          </p:nvPr>
        </p:nvSpPr>
        <p:spPr>
          <a:xfrm>
            <a:off x="301752" y="1527048"/>
            <a:ext cx="8503920" cy="4830910"/>
          </a:xfrm>
        </p:spPr>
        <p:txBody>
          <a:bodyPr>
            <a:normAutofit fontScale="92500"/>
          </a:bodyPr>
          <a:lstStyle/>
          <a:p>
            <a:pPr algn="l" rtl="0"/>
            <a:r>
              <a:rPr lang="pl-PL" dirty="0"/>
              <a:t>Problem:</a:t>
            </a:r>
          </a:p>
          <a:p>
            <a:pPr lvl="1" algn="l" rtl="0"/>
            <a:r>
              <a:rPr lang="pl-PL" dirty="0">
                <a:solidFill>
                  <a:schemeClr val="tx1"/>
                </a:solidFill>
              </a:rPr>
              <a:t>high risk of injury: a condition in which a person is at risk of suffering an injury resulting from maladaptive defense mechanisms in interaction with the environment, this may be related to the patient's maximum activity, destructive behavior, anger, aggression towards the environment</a:t>
            </a:r>
          </a:p>
          <a:p>
            <a:pPr lvl="1" algn="l" rtl="0"/>
            <a:r>
              <a:rPr lang="pl-PL" dirty="0">
                <a:solidFill>
                  <a:schemeClr val="tx1"/>
                </a:solidFill>
              </a:rPr>
              <a:t>highrisk of violent behavior towards yourself or others</a:t>
            </a:r>
          </a:p>
          <a:p>
            <a:pPr lvl="1" algn="l" rtl="0"/>
            <a:r>
              <a:rPr lang="pl-PL" dirty="0">
                <a:solidFill>
                  <a:schemeClr val="tx1"/>
                </a:solidFill>
              </a:rPr>
              <a:t>disordersnutrition – reduced from the body's needs</a:t>
            </a:r>
          </a:p>
          <a:p>
            <a:pPr lvl="1" algn="l" rtl="0"/>
            <a:r>
              <a:rPr lang="pl-PL" dirty="0">
                <a:solidFill>
                  <a:schemeClr val="tx1"/>
                </a:solidFill>
              </a:rPr>
              <a:t>disturbedthinking processes (attention disorders - excessive reversibility, egocentrism, reduced ability to understand concepts, delusions of superiority, persecution,suspiciousness)</a:t>
            </a:r>
          </a:p>
          <a:p>
            <a:pPr algn="l" rtl="0"/>
            <a:endParaRPr lang="pl-PL"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difficultsocial relations</a:t>
            </a:r>
          </a:p>
          <a:p>
            <a:pPr lvl="1" algn="l" rtl="0"/>
            <a:r>
              <a:rPr lang="pl-PL" dirty="0">
                <a:solidFill>
                  <a:schemeClr val="tx1"/>
                </a:solidFill>
              </a:rPr>
              <a:t>disorderssleep rhythm</a:t>
            </a:r>
          </a:p>
          <a:p>
            <a:pPr algn="l" rtl="0">
              <a:buNone/>
            </a:pPr>
            <a:br>
              <a:rPr lang="pl-PL" dirty="0"/>
            </a:br>
            <a:br>
              <a:rPr lang="pl-PL" dirty="0"/>
            </a:br>
            <a:endParaRPr lang="pl-PL" dirty="0"/>
          </a:p>
          <a:p>
            <a:pPr algn="l" rtl="0"/>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01752" y="228600"/>
            <a:ext cx="8534400" cy="914384"/>
          </a:xfrm>
        </p:spPr>
        <p:txBody>
          <a:bodyPr>
            <a:noAutofit/>
          </a:bodyPr>
          <a:lstStyle/>
          <a:p>
            <a:pPr algn="l" rtl="0"/>
            <a:r>
              <a:rPr lang="pl-PL" sz="2800" b="1" dirty="0">
                <a:solidFill>
                  <a:schemeClr val="tx1"/>
                </a:solidFill>
              </a:rPr>
              <a:t>The process of caring for a patient with depressive syndrome</a:t>
            </a:r>
            <a:endParaRPr lang="pl-PL" sz="2800" dirty="0">
              <a:solidFill>
                <a:schemeClr val="tx1"/>
              </a:solidFill>
            </a:endParaRPr>
          </a:p>
        </p:txBody>
      </p:sp>
      <p:sp>
        <p:nvSpPr>
          <p:cNvPr id="3" name="Symbol zastępczy zawartości 2"/>
          <p:cNvSpPr>
            <a:spLocks noGrp="1"/>
          </p:cNvSpPr>
          <p:nvPr>
            <p:ph sz="quarter" idx="1"/>
          </p:nvPr>
        </p:nvSpPr>
        <p:spPr/>
        <p:txBody>
          <a:bodyPr/>
          <a:lstStyle/>
          <a:p>
            <a:pPr algn="l" rtl="0"/>
            <a:r>
              <a:rPr lang="pl-PL" dirty="0"/>
              <a:t>Problem:</a:t>
            </a:r>
          </a:p>
          <a:p>
            <a:pPr lvl="1" algn="l" rtl="0"/>
            <a:r>
              <a:rPr lang="pl-PL" dirty="0">
                <a:solidFill>
                  <a:schemeClr val="tx1"/>
                </a:solidFill>
              </a:rPr>
              <a:t>Fear and anxiety related to hospitalization</a:t>
            </a:r>
            <a:endParaRPr lang="pl-PL" dirty="0"/>
          </a:p>
          <a:p>
            <a:pPr algn="l" rtl="0"/>
            <a:r>
              <a:rPr lang="pl-PL" dirty="0"/>
              <a:t>Objective:</a:t>
            </a:r>
          </a:p>
          <a:p>
            <a:pPr lvl="1" algn="l" rtl="0"/>
            <a:r>
              <a:rPr lang="pl-PL" dirty="0">
                <a:solidFill>
                  <a:schemeClr val="tx1"/>
                </a:solidFill>
              </a:rPr>
              <a:t>Eliminate or reduce stress caused by a hospital stay.</a:t>
            </a:r>
          </a:p>
          <a:p>
            <a:pPr algn="l" rtl="0"/>
            <a:endParaRPr lang="pl-PL"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Objective:</a:t>
            </a:r>
          </a:p>
          <a:p>
            <a:pPr lvl="1" algn="l" rtl="0"/>
            <a:r>
              <a:rPr lang="pl-PL" dirty="0">
                <a:solidFill>
                  <a:schemeClr val="tx1"/>
                </a:solidFill>
              </a:rPr>
              <a:t>to ensurethe patient's sense of security and ensure the safety of other patients</a:t>
            </a:r>
          </a:p>
          <a:p>
            <a:pPr algn="l" rtl="0"/>
            <a:endParaRPr lang="pl-PL"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Procedure:</a:t>
            </a:r>
          </a:p>
          <a:p>
            <a:pPr lvl="1" algn="l" rtl="0"/>
            <a:r>
              <a:rPr lang="pl-PL" dirty="0">
                <a:solidFill>
                  <a:schemeClr val="tx1"/>
                </a:solidFill>
              </a:rPr>
              <a:t>administer sedatives as prescribed by the doctor</a:t>
            </a:r>
          </a:p>
          <a:p>
            <a:pPr lvl="1" algn="l" rtl="0"/>
            <a:r>
              <a:rPr lang="pl-PL" dirty="0">
                <a:solidFill>
                  <a:schemeClr val="tx1"/>
                </a:solidFill>
              </a:rPr>
              <a:t>limit stimuli from the environment - when agitated, the patient is very absent-minded and overreacts, even to a weak stimulus</a:t>
            </a:r>
          </a:p>
          <a:p>
            <a:pPr lvl="1" algn="l" rtl="0"/>
            <a:r>
              <a:rPr lang="pl-PL" dirty="0">
                <a:solidFill>
                  <a:schemeClr val="tx1"/>
                </a:solidFill>
              </a:rPr>
              <a:t>ifthe need for hygiene is disturbed, "the patient does not have time" to go to the toilet or change underwear or clothes - help him in these activities</a:t>
            </a:r>
          </a:p>
          <a:p>
            <a:pPr lvl="1" algn="l" rtl="0"/>
            <a:r>
              <a:rPr lang="pl-PL" dirty="0">
                <a:solidFill>
                  <a:schemeClr val="tx1"/>
                </a:solidFill>
              </a:rPr>
              <a:t>nwrapthe amount of food and fluids consumed to compensate for the deficiencies (controlfluid and calorie balance) due to excessive mobility and distractioncausesthat he was sick"NOhastime"eat a meal</a:t>
            </a:r>
          </a:p>
          <a:p>
            <a:pPr algn="l" rtl="0"/>
            <a:endParaRPr lang="pl-PL"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Give foodeasily digestible,</a:t>
            </a:r>
            <a:r>
              <a:rPr lang="pl-PL" dirty="0" err="1">
                <a:solidFill>
                  <a:schemeClr val="tx1"/>
                </a:solidFill>
              </a:rPr>
              <a:t>rich in energy</a:t>
            </a:r>
            <a:r>
              <a:rPr lang="pl-PL" dirty="0">
                <a:solidFill>
                  <a:schemeClr val="tx1"/>
                </a:solidFill>
              </a:rPr>
              <a:t>. Together with a dietitian, determine your caloric needs. If the patient cannot sit still until the end of the meal and gets up from the table - give him a sandwich, fruit or sweets</a:t>
            </a:r>
          </a:p>
          <a:p>
            <a:pPr lvl="1" algn="l" rtl="0"/>
            <a:r>
              <a:rPr lang="pl-PL" dirty="0">
                <a:solidFill>
                  <a:schemeClr val="tx1"/>
                </a:solidFill>
              </a:rPr>
              <a:t>WithreturnWhen eating, pay attention to patients who eat quickly and greedily - whether they are choking or choking</a:t>
            </a:r>
          </a:p>
          <a:p>
            <a:pPr lvl="1" algn="l" rtl="0"/>
            <a:r>
              <a:rPr lang="pl-PL" dirty="0">
                <a:solidFill>
                  <a:schemeClr val="tx1"/>
                </a:solidFill>
              </a:rPr>
              <a:t>chorzysignificantly agitated people should eat separately (the patient spits out food, may throw dishes), and drinks should be served in cupsplastic</a:t>
            </a:r>
          </a:p>
          <a:p>
            <a:pPr lvl="1" algn="l" rtl="0"/>
            <a:r>
              <a:rPr lang="pl-PL" dirty="0">
                <a:solidFill>
                  <a:schemeClr val="tx1"/>
                </a:solidFill>
              </a:rPr>
              <a:t>Inas a last resort, feeding the patient through a feeding tube</a:t>
            </a:r>
          </a:p>
          <a:p>
            <a:pPr lvl="1" algn="l" rtl="0"/>
            <a:endParaRPr lang="pl-PL" dirty="0"/>
          </a:p>
          <a:p>
            <a:pPr algn="l" rtl="0"/>
            <a:endParaRPr lang="pl-PL"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a:xfrm>
            <a:off x="301752" y="1527048"/>
            <a:ext cx="8503920" cy="4830910"/>
          </a:xfrm>
        </p:spPr>
        <p:txBody>
          <a:bodyPr>
            <a:normAutofit lnSpcReduction="10000"/>
          </a:bodyPr>
          <a:lstStyle/>
          <a:p>
            <a:pPr lvl="1" algn="l" rtl="0"/>
            <a:r>
              <a:rPr lang="pl-PL" dirty="0">
                <a:solidFill>
                  <a:schemeClr val="tx1"/>
                </a:solidFill>
              </a:rPr>
              <a:t>surroundtaking care of the patient at night when he is awake, not to wander around the rooms and not wake up other patients (sit next to the patient, encourage him to stay in bed, but do not engage in discussion with the patient)</a:t>
            </a:r>
          </a:p>
          <a:p>
            <a:pPr lvl="1" algn="l" rtl="0"/>
            <a:r>
              <a:rPr lang="pl-PL" dirty="0">
                <a:solidFill>
                  <a:schemeClr val="tx1"/>
                </a:solidFill>
              </a:rPr>
              <a:t>Withencouragethe sick person to rest during the day, even for a short time (sick during the periodarousal, despite excessive activity, does not feel tired)</a:t>
            </a:r>
          </a:p>
          <a:p>
            <a:pPr lvl="1" algn="l" rtl="0"/>
            <a:r>
              <a:rPr lang="pl-PL" dirty="0">
                <a:solidFill>
                  <a:schemeClr val="tx1"/>
                </a:solidFill>
              </a:rPr>
              <a:t>excessivethe need for movement can be relieved by work therapy, gymnastics, and walking, so the patient should be provided with the opportunity to participate in theseclasses</a:t>
            </a:r>
          </a:p>
          <a:p>
            <a:pPr lvl="1" algn="l" rtl="0"/>
            <a:r>
              <a:rPr lang="pl-PL" dirty="0">
                <a:solidFill>
                  <a:schemeClr val="tx1"/>
                </a:solidFill>
              </a:rPr>
              <a:t>whileoccupational therapyorganize classesattractive, lastingshort</a:t>
            </a:r>
          </a:p>
          <a:p>
            <a:pPr lvl="1" algn="l" rtl="0"/>
            <a:r>
              <a:rPr lang="pl-PL" dirty="0">
                <a:solidFill>
                  <a:schemeClr val="tx1"/>
                </a:solidFill>
              </a:rPr>
              <a:t>noh wellremember about the patient's mobility, lack of patience and distractioncomments</a:t>
            </a:r>
          </a:p>
          <a:p>
            <a:pPr algn="l" rtl="0"/>
            <a:endParaRPr lang="pl-PL"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belongsalso establish physical activities that replace pointless excessive activity: a brisk walk, keeping the room tidy, dance therapy,aerobics</a:t>
            </a:r>
          </a:p>
          <a:p>
            <a:pPr lvl="1" algn="l" rtl="0"/>
            <a:r>
              <a:rPr lang="pl-PL" dirty="0">
                <a:solidFill>
                  <a:schemeClr val="tx1"/>
                </a:solidFill>
              </a:rPr>
              <a:t>ćexercisesphysical are a safe and effective means of relieving tension</a:t>
            </a:r>
          </a:p>
          <a:p>
            <a:pPr lvl="1" algn="l" rtl="0"/>
            <a:r>
              <a:rPr lang="pl-PL" dirty="0">
                <a:solidFill>
                  <a:schemeClr val="tx1"/>
                </a:solidFill>
              </a:rPr>
              <a:t>nplease return itattention to the patient while walking - the patient moving away</a:t>
            </a:r>
          </a:p>
          <a:p>
            <a:pPr lvl="1" algn="l" rtl="0"/>
            <a:r>
              <a:rPr lang="pl-PL" dirty="0">
                <a:solidFill>
                  <a:schemeClr val="tx1"/>
                </a:solidFill>
              </a:rPr>
              <a:t>NOengage in arguments and long discussions withsick</a:t>
            </a:r>
          </a:p>
          <a:p>
            <a:pPr lvl="1" algn="l" rtl="0"/>
            <a:r>
              <a:rPr lang="pl-PL" dirty="0">
                <a:solidFill>
                  <a:schemeClr val="tx1"/>
                </a:solidFill>
              </a:rPr>
              <a:t>nthrowingwhat the patient should do,always wakes upresistance. Ni.eshould be persuaded for too longhim toconsent to the proposed procedure or activity - this is pointless because the patient does not have the patience to listen to it until the end</a:t>
            </a:r>
          </a:p>
          <a:p>
            <a:pPr algn="l" rtl="0"/>
            <a:endParaRPr lang="pl-PL"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lvl="1" algn="l" rtl="0"/>
            <a:r>
              <a:rPr lang="pl-PL" dirty="0">
                <a:solidFill>
                  <a:schemeClr val="tx1"/>
                </a:solidFill>
              </a:rPr>
              <a:t>short, factual and true information should precede the nurse's actions with the patient. Do not argue, bargain or try to persuade the patient</a:t>
            </a:r>
          </a:p>
          <a:p>
            <a:pPr lvl="1" algn="l" rtl="0"/>
            <a:r>
              <a:rPr lang="pl-PL" dirty="0">
                <a:solidFill>
                  <a:schemeClr val="tx1"/>
                </a:solidFill>
              </a:rPr>
              <a:t>nurseis watching tofemale patientsNOhadcarry many cosmetics with you - theirsimmoderateuse can give effectridiculing</a:t>
            </a:r>
          </a:p>
          <a:p>
            <a:pPr lvl="1" algn="l" rtl="0"/>
            <a:r>
              <a:rPr lang="pl-PL" dirty="0">
                <a:solidFill>
                  <a:schemeClr val="tx1"/>
                </a:solidFill>
              </a:rPr>
              <a:t>Mrnursealso pays attention to the patient's clothing, making sure it is complete and color-matched so that the patient does not look ridiculous</a:t>
            </a:r>
          </a:p>
          <a:p>
            <a:pPr lvl="1" algn="l" rtl="0"/>
            <a:r>
              <a:rPr lang="pl-PL" dirty="0">
                <a:solidFill>
                  <a:schemeClr val="tx1"/>
                </a:solidFill>
              </a:rPr>
              <a:t>Inas far as possibleshould be turned onpatients into the life of the hospital community, especially hypomanic patients who are well tolerated by other patients and are willing to help other patients</a:t>
            </a:r>
          </a:p>
          <a:p>
            <a:pPr algn="l" rtl="0"/>
            <a:endParaRPr lang="pl-PL"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referencecontact with a patient with mania is difficult due to highself-esteempatient, lack of criticism, therefore the nurse should be very patient and consistent in contactshould be presentedcalm behavior</a:t>
            </a:r>
          </a:p>
          <a:p>
            <a:pPr lvl="1" algn="l" rtl="0"/>
            <a:r>
              <a:rPr lang="pl-PL" dirty="0">
                <a:solidFill>
                  <a:schemeClr val="tx1"/>
                </a:solidFill>
              </a:rPr>
              <a:t>Whenagitation and activity increases, stay with the patient - offering support and a sense of security</a:t>
            </a:r>
          </a:p>
          <a:p>
            <a:pPr lvl="1" algn="l" rtl="0"/>
            <a:r>
              <a:rPr lang="pl-PL" dirty="0">
                <a:solidFill>
                  <a:schemeClr val="tx1"/>
                </a:solidFill>
              </a:rPr>
              <a:t>andacceptthe patient's delusional statements without sharing his delusions. It couldthisreinforce delusional beliefs.</a:t>
            </a:r>
          </a:p>
          <a:p>
            <a:pPr algn="l" rtl="0"/>
            <a:endParaRPr lang="pl-PL"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carefullyuse touch, especially when persecutory thoughts occur - a suspicious patient may perceive touching as a threat and react with aggression</a:t>
            </a:r>
          </a:p>
          <a:p>
            <a:pPr lvl="1" algn="l" rtl="0"/>
            <a:r>
              <a:rPr lang="pl-PL" dirty="0">
                <a:solidFill>
                  <a:schemeClr val="tx1"/>
                </a:solidFill>
              </a:rPr>
              <a:t>disorderssleep - provide a quiet environment with low stimulation, use nursing interventions before bed that help with falling asleep: a warm bath, warm non-arousing drinks, soft music and relaxing exercises, administer sleep medications as recommended by the doctor until the natural sleep rhythm is restored</a:t>
            </a:r>
          </a:p>
          <a:p>
            <a:pPr algn="l" rtl="0"/>
            <a:endParaRPr lang="pl-PL"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l" rtl="0"/>
            <a:r>
              <a:rPr lang="pl-PL" sz="2400" dirty="0">
                <a:solidFill>
                  <a:schemeClr val="tx1"/>
                </a:solidFill>
              </a:rPr>
              <a:t>Nursing care of a patient diagnosed with neuroleptic malignant syndrome</a:t>
            </a:r>
          </a:p>
        </p:txBody>
      </p:sp>
      <p:sp>
        <p:nvSpPr>
          <p:cNvPr id="3" name="Symbol zastępczy zawartości 2"/>
          <p:cNvSpPr>
            <a:spLocks noGrp="1"/>
          </p:cNvSpPr>
          <p:nvPr>
            <p:ph sz="quarter" idx="1"/>
          </p:nvPr>
        </p:nvSpPr>
        <p:spPr/>
        <p:txBody>
          <a:bodyPr>
            <a:normAutofit/>
          </a:bodyPr>
          <a:lstStyle/>
          <a:p>
            <a:pPr algn="l" rtl="0"/>
            <a:r>
              <a:rPr lang="pl-PL" dirty="0"/>
              <a:t>Characteristics of the disease:</a:t>
            </a:r>
          </a:p>
          <a:p>
            <a:pPr lvl="1" algn="l" rtl="0"/>
            <a:r>
              <a:rPr lang="pl-PL" dirty="0">
                <a:solidFill>
                  <a:schemeClr val="tx1"/>
                </a:solidFill>
              </a:rPr>
              <a:t>Passedis a rare but very dangerous consequence of treatmentneuroleptic.</a:t>
            </a:r>
          </a:p>
          <a:p>
            <a:pPr lvl="1" algn="l" rtl="0"/>
            <a:r>
              <a:rPr lang="pl-PL" dirty="0">
                <a:solidFill>
                  <a:schemeClr val="tx1"/>
                </a:solidFill>
              </a:rPr>
              <a:t>InThis team is distinguished by:</a:t>
            </a:r>
          </a:p>
          <a:p>
            <a:pPr lvl="2" algn="l" rtl="0"/>
            <a:r>
              <a:rPr lang="pl-PL" dirty="0"/>
              <a:t>symptomsinitial: tremors and dyskinesia;increased muscle tensionlead or plastic pipe type; severe excitement and anxiety; vegetative disorders: tachycardia, cardiac arrhythmias, sometimes profuse sweating, salivation, unstable arterial hypertension;</a:t>
            </a:r>
          </a:p>
          <a:p>
            <a:pPr algn="l" rtl="0"/>
            <a:endParaRPr lang="pl-PL"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lnSpcReduction="10000"/>
          </a:bodyPr>
          <a:lstStyle/>
          <a:p>
            <a:pPr lvl="1" algn="l" rtl="0"/>
            <a:r>
              <a:rPr lang="pl-PL" dirty="0">
                <a:solidFill>
                  <a:schemeClr val="tx1"/>
                </a:solidFill>
              </a:rPr>
              <a:t>full syndrome: outstanding muscle stiffness; constant vegetative disorders, usually after 2-9 days high fever appears (up to 42ºC), sometimes there is excitement, confusion and blurred consciousness;</a:t>
            </a:r>
          </a:p>
          <a:p>
            <a:pPr lvl="1" algn="l" rtl="0"/>
            <a:r>
              <a:rPr lang="pl-PL" dirty="0">
                <a:solidFill>
                  <a:schemeClr val="tx1"/>
                </a:solidFill>
              </a:rPr>
              <a:t>periodfinal: severe complications occur, i.e. breakdown of striated muscles, increased kinase</a:t>
            </a:r>
            <a:r>
              <a:rPr lang="pl-PL" dirty="0" err="1">
                <a:solidFill>
                  <a:schemeClr val="tx1"/>
                </a:solidFill>
              </a:rPr>
              <a:t>phosphocreatine</a:t>
            </a:r>
            <a:r>
              <a:rPr lang="pl-PL" dirty="0">
                <a:solidFill>
                  <a:schemeClr val="tx1"/>
                </a:solidFill>
              </a:rPr>
              <a:t>,</a:t>
            </a:r>
            <a:r>
              <a:rPr lang="pl-PL" dirty="0" err="1">
                <a:solidFill>
                  <a:schemeClr val="tx1"/>
                </a:solidFill>
              </a:rPr>
              <a:t>myoglobinuria</a:t>
            </a:r>
            <a:r>
              <a:rPr lang="pl-PL" dirty="0">
                <a:solidFill>
                  <a:schemeClr val="tx1"/>
                </a:solidFill>
              </a:rPr>
              <a:t>, failurekidneys, intravascular clots with pulmonary embolisms and respiratory failure. The mortality rate in the full-blown syndrome is approximately 20–30%.</a:t>
            </a:r>
          </a:p>
          <a:p>
            <a:pPr lvl="1" algn="l" rtl="0"/>
            <a:r>
              <a:rPr lang="pl-PL" dirty="0">
                <a:solidFill>
                  <a:schemeClr val="tx1"/>
                </a:solidFill>
              </a:rPr>
              <a:t>meanNeuroleptic syndrome is a life-threatening condition, therefore it is very important for psychiatric nursing staff to know its symptoms and be able to quickly recognize it.</a:t>
            </a:r>
          </a:p>
          <a:p>
            <a:pPr algn="l" rtl="0"/>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Action:</a:t>
            </a:r>
          </a:p>
          <a:p>
            <a:pPr lvl="1" algn="l" rtl="0"/>
            <a:r>
              <a:rPr lang="pl-PL" dirty="0">
                <a:solidFill>
                  <a:schemeClr val="tx1"/>
                </a:solidFill>
              </a:rPr>
              <a:t>Ensuring the constant presence of the family with the patient</a:t>
            </a:r>
          </a:p>
          <a:p>
            <a:pPr lvl="1" algn="l" rtl="0"/>
            <a:r>
              <a:rPr lang="pl-PL" dirty="0">
                <a:solidFill>
                  <a:schemeClr val="tx1"/>
                </a:solidFill>
              </a:rPr>
              <a:t>Psychotherapy, music therapy</a:t>
            </a:r>
          </a:p>
          <a:p>
            <a:pPr lvl="1" algn="l" rtl="0"/>
            <a:r>
              <a:rPr lang="pl-PL" dirty="0">
                <a:solidFill>
                  <a:schemeClr val="tx1"/>
                </a:solidFill>
              </a:rPr>
              <a:t>Explaining the nature of the disease to the patient and listening to how he sees his illness.</a:t>
            </a:r>
          </a:p>
          <a:p>
            <a:pPr lvl="1" algn="l" rtl="0"/>
            <a:r>
              <a:rPr lang="pl-PL" dirty="0">
                <a:solidFill>
                  <a:schemeClr val="tx1"/>
                </a:solidFill>
              </a:rPr>
              <a:t>Creating a pleasant atmosphere in the room so that the patient feels good</a:t>
            </a:r>
          </a:p>
          <a:p>
            <a:pPr lvl="1" algn="l" rtl="0"/>
            <a:r>
              <a:rPr lang="pl-PL" dirty="0">
                <a:solidFill>
                  <a:schemeClr val="tx1"/>
                </a:solidFill>
              </a:rPr>
              <a:t>Conversation with a psychologist</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Objective:</a:t>
            </a:r>
          </a:p>
          <a:p>
            <a:pPr lvl="1" algn="l" rtl="0"/>
            <a:r>
              <a:rPr lang="pl-PL" dirty="0">
                <a:solidFill>
                  <a:schemeClr val="tx1"/>
                </a:solidFill>
              </a:rPr>
              <a:t>The goal of nursing care is to achieve optimal normalization of disturbed body functions in the shortest possible time, providing the patient withsafety</a:t>
            </a:r>
          </a:p>
          <a:p>
            <a:pPr lvl="1" algn="l" rtl="0"/>
            <a:endParaRPr lang="pl-PL"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Actions:</a:t>
            </a:r>
          </a:p>
          <a:p>
            <a:pPr lvl="1" algn="l" rtl="0"/>
            <a:r>
              <a:rPr lang="pl-PL" dirty="0">
                <a:solidFill>
                  <a:schemeClr val="tx1"/>
                </a:solidFill>
              </a:rPr>
              <a:t>Mrnursetakes care of the patient's safety, taking into account hisstate</a:t>
            </a:r>
          </a:p>
          <a:p>
            <a:pPr lvl="1" algn="l" rtl="0"/>
            <a:r>
              <a:rPr lang="pl-PL" dirty="0">
                <a:solidFill>
                  <a:schemeClr val="tx1"/>
                </a:solidFill>
              </a:rPr>
              <a:t>Withapewniacomprehensive supervision through constant presence atpatient</a:t>
            </a:r>
          </a:p>
          <a:p>
            <a:pPr lvl="1" algn="l" rtl="0"/>
            <a:r>
              <a:rPr lang="pl-PL" dirty="0">
                <a:solidFill>
                  <a:schemeClr val="tx1"/>
                </a:solidFill>
              </a:rPr>
              <a:t>Mragentputs him in a bed accessible from everyonepages</a:t>
            </a:r>
          </a:p>
          <a:p>
            <a:pPr lvl="1" algn="l" rtl="0"/>
            <a:r>
              <a:rPr lang="pl-PL" dirty="0">
                <a:solidFill>
                  <a:schemeClr val="tx1"/>
                </a:solidFill>
              </a:rPr>
              <a:t>Withsecurityand takes care of the intravenous lineveins</a:t>
            </a:r>
          </a:p>
          <a:p>
            <a:pPr lvl="1" algn="l" rtl="0"/>
            <a:r>
              <a:rPr lang="pl-PL" dirty="0">
                <a:solidFill>
                  <a:schemeClr val="tx1"/>
                </a:solidFill>
              </a:rPr>
              <a:t>takesordered diagnostic activities:</a:t>
            </a:r>
          </a:p>
          <a:p>
            <a:pPr lvl="2" algn="l" rtl="0"/>
            <a:r>
              <a:rPr lang="pl-PL" dirty="0"/>
              <a:t>downloadsmaterials for tests ordered by a doctor,</a:t>
            </a:r>
          </a:p>
          <a:p>
            <a:pPr lvl="2" algn="l" rtl="0"/>
            <a:r>
              <a:rPr lang="pl-PL" dirty="0"/>
              <a:t>Mrgives backappropriate medications on requestmedical</a:t>
            </a:r>
          </a:p>
          <a:p>
            <a:pPr algn="l" rtl="0"/>
            <a:endParaRPr lang="pl-PL"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1" algn="l" rtl="0"/>
            <a:r>
              <a:rPr lang="pl-PL" dirty="0">
                <a:solidFill>
                  <a:schemeClr val="tx1"/>
                </a:solidFill>
              </a:rPr>
              <a:t>accomplishesfrequent measurement of BP, heart rate, body temperature; about disturbing resultsimmediatelyinformsdoctor</a:t>
            </a:r>
          </a:p>
          <a:p>
            <a:pPr lvl="1" algn="l" rtl="0"/>
            <a:r>
              <a:rPr lang="pl-PL" dirty="0">
                <a:solidFill>
                  <a:schemeClr val="tx1"/>
                </a:solidFill>
              </a:rPr>
              <a:t>Mrintenselyobserves the patient's breathing, ensures airway patency, places the patient in a safe position to improve lung ventilation. In case of shortness of breath, administeroxygen</a:t>
            </a:r>
          </a:p>
          <a:p>
            <a:pPr lvl="1" algn="l" rtl="0"/>
            <a:r>
              <a:rPr lang="pl-PL" dirty="0">
                <a:solidFill>
                  <a:schemeClr val="tx1"/>
                </a:solidFill>
              </a:rPr>
              <a:t>In the patient's state of motor stimulation protects against injuries and fallsbed</a:t>
            </a:r>
          </a:p>
          <a:p>
            <a:pPr lvl="1" algn="l" rtl="0"/>
            <a:r>
              <a:rPr lang="pl-PL" dirty="0">
                <a:solidFill>
                  <a:schemeClr val="tx1"/>
                </a:solidFill>
              </a:rPr>
              <a:t>aboutbobservesthe patient in the direction of consciousness disorders and convulsions, uses a scaleGlasgow</a:t>
            </a:r>
          </a:p>
          <a:p>
            <a:pPr lvl="1" algn="l" rtl="0"/>
            <a:r>
              <a:rPr lang="pl-PL" dirty="0">
                <a:solidFill>
                  <a:schemeClr val="tx1"/>
                </a:solidFill>
              </a:rPr>
              <a:t>Mrnurturesoral cavity, keeps balancefluids</a:t>
            </a:r>
          </a:p>
          <a:p>
            <a:pPr algn="l" rtl="0"/>
            <a:endParaRPr lang="pl-PL"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Withapobiegadrying of the conjunctiva by applying gauze pads moistened with a saline solutionphysiological</a:t>
            </a:r>
          </a:p>
          <a:p>
            <a:pPr lvl="1" algn="l" rtl="0"/>
            <a:r>
              <a:rPr lang="pl-PL" dirty="0">
                <a:solidFill>
                  <a:schemeClr val="tx1"/>
                </a:solidFill>
              </a:rPr>
              <a:t>aboutprotectsagainst abrasions and pressure sores by maintaining hygiene, changing underwear, turning the patient sideways, rubbing,tapping</a:t>
            </a:r>
          </a:p>
          <a:p>
            <a:pPr lvl="1" algn="l" rtl="0"/>
            <a:r>
              <a:rPr lang="pl-PL" dirty="0">
                <a:solidFill>
                  <a:schemeClr val="tx1"/>
                </a:solidFill>
              </a:rPr>
              <a:t>InIn case of high temperature, use coldcompresses</a:t>
            </a:r>
          </a:p>
          <a:p>
            <a:pPr algn="l" rtl="0"/>
            <a:endParaRPr lang="pl-PL"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l" rtl="0"/>
            <a:r>
              <a:rPr lang="pl-PL" sz="2400" dirty="0">
                <a:solidFill>
                  <a:schemeClr val="tx1"/>
                </a:solidFill>
              </a:rPr>
              <a:t>Nursing care for a patient exhibiting aggressive and violent behavior</a:t>
            </a:r>
          </a:p>
        </p:txBody>
      </p:sp>
      <p:sp>
        <p:nvSpPr>
          <p:cNvPr id="3" name="Symbol zastępczy zawartości 2"/>
          <p:cNvSpPr>
            <a:spLocks noGrp="1"/>
          </p:cNvSpPr>
          <p:nvPr>
            <p:ph sz="quarter" idx="1"/>
          </p:nvPr>
        </p:nvSpPr>
        <p:spPr/>
        <p:txBody>
          <a:bodyPr/>
          <a:lstStyle/>
          <a:p>
            <a:pPr algn="l" rtl="0"/>
            <a:r>
              <a:rPr lang="pl-PL" dirty="0"/>
              <a:t>Aggression: reaction to a difficult situation, displaying hostility</a:t>
            </a:r>
          </a:p>
          <a:p>
            <a:pPr algn="l" rtl="0"/>
            <a:r>
              <a:rPr lang="pl-PL" dirty="0"/>
              <a:t>There are: passive and active aggression; verbal, physical; direct, deferred; ad hoc,displaced</a:t>
            </a:r>
          </a:p>
          <a:p>
            <a:pPr algn="l" rtl="0"/>
            <a:r>
              <a:rPr lang="pl-PL" dirty="0"/>
              <a:t>Aggression and violence occur most often in the so-called closed psychiatric wards where acute patients are treatedpsychoses</a:t>
            </a:r>
          </a:p>
          <a:p>
            <a:pPr algn="l" rtl="0"/>
            <a:endParaRPr lang="pl-PL" dirty="0"/>
          </a:p>
          <a:p>
            <a:pPr algn="l" rtl="0"/>
            <a:endParaRPr lang="pl-PL"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fontScale="92500"/>
          </a:bodyPr>
          <a:lstStyle/>
          <a:p>
            <a:pPr algn="l" rtl="0"/>
            <a:r>
              <a:rPr lang="pl-PL" dirty="0"/>
              <a:t>Risk factors include:</a:t>
            </a:r>
          </a:p>
          <a:p>
            <a:pPr lvl="1" algn="l" rtl="0"/>
            <a:r>
              <a:rPr lang="pl-PL" dirty="0">
                <a:solidFill>
                  <a:schemeClr val="tx1"/>
                </a:solidFill>
              </a:rPr>
              <a:t>lackcooperation with staffmedical</a:t>
            </a:r>
          </a:p>
          <a:p>
            <a:pPr lvl="1" algn="l" rtl="0"/>
            <a:r>
              <a:rPr lang="pl-PL" dirty="0">
                <a:solidFill>
                  <a:schemeClr val="tx1"/>
                </a:solidFill>
              </a:rPr>
              <a:t>earlier, known destruction of property or physical attack directed at another person (taking place up to one month beforehospitalization)</a:t>
            </a:r>
          </a:p>
          <a:p>
            <a:pPr lvl="1" algn="l" rtl="0"/>
            <a:r>
              <a:rPr lang="pl-PL" dirty="0">
                <a:solidFill>
                  <a:schemeClr val="tx1"/>
                </a:solidFill>
              </a:rPr>
              <a:t>maintainingdelusions of persecution, a previous physical attack on another person during the current onehospitalization</a:t>
            </a:r>
          </a:p>
          <a:p>
            <a:pPr lvl="1" algn="l" rtl="0"/>
            <a:r>
              <a:rPr lang="pl-PL" dirty="0">
                <a:solidFill>
                  <a:schemeClr val="tx1"/>
                </a:solidFill>
              </a:rPr>
              <a:t>abusealcohol and other substancespsychoactive substances</a:t>
            </a:r>
          </a:p>
          <a:p>
            <a:pPr lvl="1" algn="l" rtl="0"/>
            <a:r>
              <a:rPr lang="pl-PL" dirty="0">
                <a:solidFill>
                  <a:schemeClr val="tx1"/>
                </a:solidFill>
              </a:rPr>
              <a:t>lackemployments,homelessness</a:t>
            </a:r>
          </a:p>
          <a:p>
            <a:pPr lvl="1" algn="l" rtl="0"/>
            <a:r>
              <a:rPr lang="pl-PL" dirty="0">
                <a:solidFill>
                  <a:schemeClr val="tx1"/>
                </a:solidFill>
              </a:rPr>
              <a:t>suspicionor evidence of organic brain damage, suspicion or finding of reduced levelsintelligence</a:t>
            </a:r>
          </a:p>
          <a:p>
            <a:pPr lvl="1" algn="l" rtl="0"/>
            <a:r>
              <a:rPr lang="pl-PL" dirty="0">
                <a:solidFill>
                  <a:schemeClr val="tx1"/>
                </a:solidFill>
              </a:rPr>
              <a:t>earliercourt judgment in connection with useviolence</a:t>
            </a:r>
          </a:p>
          <a:p>
            <a:pPr algn="l" rtl="0"/>
            <a:endParaRPr lang="pl-PL"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algn="l" rtl="0"/>
            <a:r>
              <a:rPr lang="pl-PL" dirty="0"/>
              <a:t>Objective:</a:t>
            </a:r>
          </a:p>
          <a:p>
            <a:pPr lvl="1" algn="l" rtl="0"/>
            <a:r>
              <a:rPr lang="pl-PL" dirty="0">
                <a:solidFill>
                  <a:schemeClr val="tx1"/>
                </a:solidFill>
              </a:rPr>
              <a:t>assurancepatient safety andsurroundings</a:t>
            </a:r>
          </a:p>
          <a:p>
            <a:pPr lvl="1" algn="l" rtl="0"/>
            <a:r>
              <a:rPr lang="pl-PL" dirty="0">
                <a:solidFill>
                  <a:schemeClr val="tx1"/>
                </a:solidFill>
              </a:rPr>
              <a:t>preventiondangerous behavior in an aggressive personpatient</a:t>
            </a:r>
          </a:p>
          <a:p>
            <a:pPr lvl="1" algn="l" rtl="0"/>
            <a:r>
              <a:rPr lang="pl-PL" dirty="0">
                <a:solidFill>
                  <a:schemeClr val="tx1"/>
                </a:solidFill>
              </a:rPr>
              <a:t>shaping self-control behaviors upatient</a:t>
            </a:r>
          </a:p>
          <a:p>
            <a:pPr lvl="1" algn="l" rtl="0"/>
            <a:endParaRPr lang="pl-PL" dirty="0"/>
          </a:p>
          <a:p>
            <a:pPr algn="l" rtl="0"/>
            <a:endParaRPr lang="pl-PL"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algn="l" rtl="0"/>
            <a:r>
              <a:rPr lang="pl-PL" dirty="0"/>
              <a:t>Basic rules of contact with the patientaggressive:</a:t>
            </a:r>
          </a:p>
          <a:p>
            <a:pPr lvl="1" algn="l" rtl="0"/>
            <a:r>
              <a:rPr lang="pl-PL" dirty="0">
                <a:solidFill>
                  <a:schemeClr val="tx1"/>
                </a:solidFill>
              </a:rPr>
              <a:t>Mrdesiredis the ability to talk and negotiate.</a:t>
            </a:r>
          </a:p>
          <a:p>
            <a:pPr lvl="1" algn="l" rtl="0"/>
            <a:r>
              <a:rPr lang="pl-PL" dirty="0">
                <a:solidFill>
                  <a:schemeClr val="tx1"/>
                </a:solidFill>
              </a:rPr>
              <a:t>andbyto prevent aggression, staff should speak in a normal tone and move slowly, preferablysit</a:t>
            </a:r>
          </a:p>
          <a:p>
            <a:pPr lvl="1" algn="l" rtl="0"/>
            <a:r>
              <a:rPr lang="pl-PL" dirty="0">
                <a:solidFill>
                  <a:schemeClr val="tx1"/>
                </a:solidFill>
              </a:rPr>
              <a:t>noh wellrespect the patient's "personal space", i.e. do not sit too muchclose</a:t>
            </a:r>
          </a:p>
          <a:p>
            <a:pPr lvl="1" algn="l" rtl="0"/>
            <a:r>
              <a:rPr lang="pl-PL" dirty="0">
                <a:solidFill>
                  <a:schemeClr val="tx1"/>
                </a:solidFill>
              </a:rPr>
              <a:t>aboutappropriatecontact with an aggressive patient can be achieved more easily by following the following rules:</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normAutofit/>
          </a:bodyPr>
          <a:lstStyle/>
          <a:p>
            <a:pPr lvl="2" algn="l" rtl="0"/>
            <a:r>
              <a:rPr lang="pl-PL" dirty="0"/>
              <a:t>take care, Tothe patient knewwhat was happening to him and got to know the people around him. This becomes particularly important when the perception of the process is impairedinformationas a result of poisoning or mental illness. Sometimes you need information several timesto repeat</a:t>
            </a:r>
          </a:p>
          <a:p>
            <a:pPr lvl="2" algn="l" rtl="0"/>
            <a:r>
              <a:rPr lang="pl-PL" dirty="0"/>
              <a:t>come closerapproach the patient slowly, from a direction that will not make him or her feel surprised or threatened; whenever possible, approach from the front rather than from behind or fromside</a:t>
            </a:r>
          </a:p>
          <a:p>
            <a:pPr lvl="2" algn="l" rtl="0"/>
            <a:r>
              <a:rPr lang="pl-PL" dirty="0"/>
              <a:t>Withcoming backapproach the patient, stand at a distance of not less than 2 meters, i.e. beapart fromrangehands</a:t>
            </a:r>
          </a:p>
          <a:p>
            <a:pPr lvl="2" algn="l" rtl="0"/>
            <a:r>
              <a:rPr lang="pl-PL" dirty="0"/>
              <a:t>speakslowly, clearly and boldly. You need to speak loud enough to be heard clearly, but you can'tscream</a:t>
            </a:r>
          </a:p>
          <a:p>
            <a:pPr algn="l" rtl="0"/>
            <a:endParaRPr lang="pl-PL"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rtl="0"/>
            <a:endParaRPr lang="pl-PL"/>
          </a:p>
        </p:txBody>
      </p:sp>
      <p:sp>
        <p:nvSpPr>
          <p:cNvPr id="3" name="Symbol zastępczy zawartości 2"/>
          <p:cNvSpPr>
            <a:spLocks noGrp="1"/>
          </p:cNvSpPr>
          <p:nvPr>
            <p:ph sz="quarter" idx="1"/>
          </p:nvPr>
        </p:nvSpPr>
        <p:spPr/>
        <p:txBody>
          <a:bodyPr/>
          <a:lstStyle/>
          <a:p>
            <a:pPr lvl="1" algn="l" rtl="0"/>
            <a:r>
              <a:rPr lang="pl-PL" dirty="0">
                <a:solidFill>
                  <a:schemeClr val="tx1"/>
                </a:solidFill>
              </a:rPr>
              <a:t>it's worth itadopt a passive, non-threatening attitude. The patient should have time to formulate his thoughts and interruptions should be avoidedstatements</a:t>
            </a:r>
          </a:p>
          <a:p>
            <a:pPr lvl="1" algn="l" rtl="0"/>
            <a:r>
              <a:rPr lang="pl-PL" dirty="0">
                <a:solidFill>
                  <a:schemeClr val="tx1"/>
                </a:solidFill>
              </a:rPr>
              <a:t>volhold onhands in the patient's field of view and do not turn away from himback</a:t>
            </a:r>
          </a:p>
          <a:p>
            <a:pPr lvl="1" algn="l" rtl="0"/>
            <a:r>
              <a:rPr lang="pl-PL" dirty="0">
                <a:solidFill>
                  <a:schemeClr val="tx1"/>
                </a:solidFill>
              </a:rPr>
              <a:t>ifIf possible, adapt to the way the patient wants to talk, instead of imposing your plan on himconversations</a:t>
            </a:r>
          </a:p>
          <a:p>
            <a:pPr lvl="1" algn="l" rtl="0"/>
            <a:r>
              <a:rPr lang="pl-PL" dirty="0">
                <a:solidFill>
                  <a:schemeClr val="tx1"/>
                </a:solidFill>
              </a:rPr>
              <a:t>tryto relax the patient, you can do this verbally or by usinggestures</a:t>
            </a:r>
          </a:p>
          <a:p>
            <a:pPr algn="l" rtl="0"/>
            <a:endParaRPr lang="pl-PL"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iejski">
  <a:themeElements>
    <a:clrScheme name="Miejski">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iejski">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ejski">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51C0A7B2C194E8C05439E83269EDC" ma:contentTypeVersion="13" ma:contentTypeDescription="Create a new document." ma:contentTypeScope="" ma:versionID="3fe4503a0766e27595953878abf11314">
  <xsd:schema xmlns:xsd="http://www.w3.org/2001/XMLSchema" xmlns:xs="http://www.w3.org/2001/XMLSchema" xmlns:p="http://schemas.microsoft.com/office/2006/metadata/properties" xmlns:ns2="d36b86fe-e085-42e5-b47e-4ddeda701da6" xmlns:ns3="fc9f4437-6dca-46c1-af3c-a35f917b15c4" targetNamespace="http://schemas.microsoft.com/office/2006/metadata/properties" ma:root="true" ma:fieldsID="1c4906597077cfbbc3b27822ebcee6d3" ns2:_="" ns3:_="">
    <xsd:import namespace="d36b86fe-e085-42e5-b47e-4ddeda701da6"/>
    <xsd:import namespace="fc9f4437-6dca-46c1-af3c-a35f917b15c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b86fe-e085-42e5-b47e-4ddeda701d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ea40342-74c2-48e6-9e58-97ed8d9bdee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9f4437-6dca-46c1-af3c-a35f917b15c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4bf71fc-79bf-407f-aaef-13a8c3708b82}" ma:internalName="TaxCatchAll" ma:showField="CatchAllData" ma:web="fc9f4437-6dca-46c1-af3c-a35f917b15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36b86fe-e085-42e5-b47e-4ddeda701da6">
      <Terms xmlns="http://schemas.microsoft.com/office/infopath/2007/PartnerControls"/>
    </lcf76f155ced4ddcb4097134ff3c332f>
    <TaxCatchAll xmlns="fc9f4437-6dca-46c1-af3c-a35f917b15c4" xsi:nil="true"/>
  </documentManagement>
</p:properties>
</file>

<file path=customXml/itemProps1.xml><?xml version="1.0" encoding="utf-8"?>
<ds:datastoreItem xmlns:ds="http://schemas.openxmlformats.org/officeDocument/2006/customXml" ds:itemID="{890515C7-52D5-4DA8-A77E-E3C26BB29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b86fe-e085-42e5-b47e-4ddeda701da6"/>
    <ds:schemaRef ds:uri="fc9f4437-6dca-46c1-af3c-a35f917b15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3041E1-43A9-486D-8AEE-B15D859D100F}">
  <ds:schemaRefs>
    <ds:schemaRef ds:uri="http://schemas.microsoft.com/sharepoint/v3/contenttype/forms"/>
  </ds:schemaRefs>
</ds:datastoreItem>
</file>

<file path=customXml/itemProps3.xml><?xml version="1.0" encoding="utf-8"?>
<ds:datastoreItem xmlns:ds="http://schemas.openxmlformats.org/officeDocument/2006/customXml" ds:itemID="{0B7482B8-644C-4BF5-9851-066378E6E193}">
  <ds:schemaRefs>
    <ds:schemaRef ds:uri="http://schemas.microsoft.com/office/2006/metadata/properties"/>
    <ds:schemaRef ds:uri="http://schemas.microsoft.com/office/infopath/2007/PartnerControls"/>
    <ds:schemaRef ds:uri="d36b86fe-e085-42e5-b47e-4ddeda701da6"/>
    <ds:schemaRef ds:uri="fc9f4437-6dca-46c1-af3c-a35f917b15c4"/>
  </ds:schemaRefs>
</ds:datastoreItem>
</file>

<file path=docProps/app.xml><?xml version="1.0" encoding="utf-8"?>
<Properties xmlns="http://schemas.openxmlformats.org/officeDocument/2006/extended-properties" xmlns:vt="http://schemas.openxmlformats.org/officeDocument/2006/docPropsVTypes">
  <Template>Civic</Template>
  <TotalTime>216</TotalTime>
  <Words>6183</Words>
  <Application>Microsoft Office PowerPoint</Application>
  <PresentationFormat>Pokaz na ekranie (4:3)</PresentationFormat>
  <Paragraphs>533</Paragraphs>
  <Slides>103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103</vt:i4>
      </vt:variant>
    </vt:vector>
  </HeadingPairs>
  <TitlesOfParts>
    <vt:vector size="108" baseType="lpstr">
      <vt:lpstr>Georgia</vt:lpstr>
      <vt:lpstr>Roboto</vt:lpstr>
      <vt:lpstr>Wingdings</vt:lpstr>
      <vt:lpstr>Wingdings 2</vt:lpstr>
      <vt:lpstr>Miejski</vt:lpstr>
      <vt:lpstr>Nursing diagnosis and the most common nursing problems in mental disorders</vt:lpstr>
      <vt:lpstr>Nursing and its functions</vt:lpstr>
      <vt:lpstr>Prezentacja programu PowerPoint</vt:lpstr>
      <vt:lpstr>Nursing diagnosis - definition:</vt:lpstr>
      <vt:lpstr>Nursing diagnosis provides:</vt:lpstr>
      <vt:lpstr>Features of nursing diagnosis</vt:lpstr>
      <vt:lpstr>Prezentacja programu PowerPoint</vt:lpstr>
      <vt:lpstr>The process of caring for a patient with depressive syndrome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Care problems of an elderly person with mental disorders</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Nursing care for a patient with anorexia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Nursing care of a patient hospitalized due to bulimia</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Nursing a patient with manic syndrome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Nursing care of a patient diagnosed with neuroleptic malignant syndrome</vt:lpstr>
      <vt:lpstr>Prezentacja programu PowerPoint</vt:lpstr>
      <vt:lpstr>Prezentacja programu PowerPoint</vt:lpstr>
      <vt:lpstr>Prezentacja programu PowerPoint</vt:lpstr>
      <vt:lpstr>Prezentacja programu PowerPoint</vt:lpstr>
      <vt:lpstr>Prezentacja programu PowerPoint</vt:lpstr>
      <vt:lpstr>Nursing care for a patient exhibiting aggressive and violent behavior</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Diagnoza pielęgniarska i najczęstsze problemy pielęgnacyjne  w zaburzeniach psychicznych</dc:title>
  <dc:creator>Admin</dc:creator>
  <cp:lastModifiedBy>lic. Mateusz Grądzki</cp:lastModifiedBy>
  <cp:revision>39</cp:revision>
  <dcterms:created xsi:type="dcterms:W3CDTF">2015-11-01T09:44:34Z</dcterms:created>
  <dcterms:modified xsi:type="dcterms:W3CDTF">2024-05-14T13:34:25Z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0x01010083751C0A7B2C194E8C05439E83269EDC</vt:lpwstr>
  </property>
</Properties>
</file>