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61" r:id="rId5"/>
    <p:sldId id="263" r:id="rId6"/>
    <p:sldId id="265" r:id="rId7"/>
    <p:sldId id="266" r:id="rId8"/>
    <p:sldId id="270" r:id="rId9"/>
    <p:sldId id="267" r:id="rId10"/>
    <p:sldId id="269" r:id="rId11"/>
    <p:sldId id="271"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36" autoAdjust="0"/>
    <p:restoredTop sz="94641" autoAdjust="0"/>
  </p:normalViewPr>
  <p:slideViewPr>
    <p:cSldViewPr snapToGrid="0">
      <p:cViewPr varScale="1">
        <p:scale>
          <a:sx n="78" d="100"/>
          <a:sy n="78" d="100"/>
        </p:scale>
        <p:origin x="73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97526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215802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49337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2889599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1044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7075723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165573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2315782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132024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51DD94-24FD-46B4-A70C-A9619F435050}"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2995640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51DD94-24FD-46B4-A70C-A9619F435050}" type="datetimeFigureOut">
              <a:rPr lang="pl-PL" smtClean="0"/>
              <a:t>01.12.2023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83650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51DD94-24FD-46B4-A70C-A9619F435050}" type="datetimeFigureOut">
              <a:rPr lang="pl-PL" smtClean="0"/>
              <a:t>01.12.2023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401079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51DD94-24FD-46B4-A70C-A9619F435050}" type="datetimeFigureOut">
              <a:rPr lang="pl-PL" smtClean="0"/>
              <a:t>01.12.2023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99601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1DD94-24FD-46B4-A70C-A9619F435050}" type="datetimeFigureOut">
              <a:rPr lang="pl-PL" smtClean="0"/>
              <a:t>01.12.2023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731005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51DD94-24FD-46B4-A70C-A9619F435050}" type="datetimeFigureOut">
              <a:rPr lang="pl-PL" smtClean="0"/>
              <a:t>01.12.2023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1658689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751DD94-24FD-46B4-A70C-A9619F435050}" type="datetimeFigureOut">
              <a:rPr lang="pl-PL" smtClean="0"/>
              <a:t>01.12.2023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2699E7EF-9192-4A35-B3A2-1FCF5675D966}" type="slidenum">
              <a:rPr lang="pl-PL" smtClean="0"/>
              <a:t>‹#›</a:t>
            </a:fld>
            <a:endParaRPr lang="pl-PL"/>
          </a:p>
        </p:txBody>
      </p:sp>
    </p:spTree>
    <p:extLst>
      <p:ext uri="{BB962C8B-B14F-4D97-AF65-F5344CB8AC3E}">
        <p14:creationId xmlns:p14="http://schemas.microsoft.com/office/powerpoint/2010/main" val="3654919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51DD94-24FD-46B4-A70C-A9619F435050}" type="datetimeFigureOut">
              <a:rPr lang="pl-PL" smtClean="0"/>
              <a:t>01.12.2023</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699E7EF-9192-4A35-B3A2-1FCF5675D966}" type="slidenum">
              <a:rPr lang="pl-PL" smtClean="0"/>
              <a:t>‹#›</a:t>
            </a:fld>
            <a:endParaRPr lang="pl-PL"/>
          </a:p>
        </p:txBody>
      </p:sp>
    </p:spTree>
    <p:extLst>
      <p:ext uri="{BB962C8B-B14F-4D97-AF65-F5344CB8AC3E}">
        <p14:creationId xmlns:p14="http://schemas.microsoft.com/office/powerpoint/2010/main" val="33642822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hop.edu/conditions-diseases/hypothyroidism" TargetMode="External"/><Relationship Id="rId2" Type="http://schemas.openxmlformats.org/officeDocument/2006/relationships/hyperlink" Target="https://www.hopkinsmedicine.org/health/conditions-and-diseases/hypothyroidism-in-children" TargetMode="External"/><Relationship Id="rId1" Type="http://schemas.openxmlformats.org/officeDocument/2006/relationships/slideLayout" Target="../slideLayouts/slideLayout2.xml"/><Relationship Id="rId5" Type="http://schemas.openxmlformats.org/officeDocument/2006/relationships/hyperlink" Target="https://www.ncbi.nlm.nih.gov/pmc/articles/PMC3608005/" TargetMode="External"/><Relationship Id="rId4" Type="http://schemas.openxmlformats.org/officeDocument/2006/relationships/hyperlink" Target="https://www.mp.pl/pacjent/endokrynologia/choroby/78398,nadczynnosc-tarczyc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D673E69-AF15-DA5C-3ACE-488077558619}"/>
              </a:ext>
            </a:extLst>
          </p:cNvPr>
          <p:cNvSpPr>
            <a:spLocks noGrp="1" noChangeArrowheads="1"/>
          </p:cNvSpPr>
          <p:nvPr>
            <p:ph type="ctrTitle"/>
          </p:nvPr>
        </p:nvSpPr>
        <p:spPr bwMode="auto">
          <a:xfrm>
            <a:off x="2886788" y="1913484"/>
            <a:ext cx="6418425" cy="80535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pl-PL" sz="5400" b="0" i="0" u="none" strike="noStrike" cap="none" normalizeH="0" baseline="0" dirty="0">
                <a:ln>
                  <a:noFill/>
                </a:ln>
                <a:solidFill>
                  <a:srgbClr val="202124"/>
                </a:solidFill>
                <a:effectLst/>
                <a:latin typeface="inherit"/>
              </a:rPr>
              <a:t>Endocrinology</a:t>
            </a:r>
            <a:r>
              <a:rPr kumimoji="0" lang="pl-PL" altLang="pl-PL" sz="5400" b="0" i="0" u="none" strike="noStrike" cap="none" normalizeH="0" baseline="0" dirty="0">
                <a:ln>
                  <a:noFill/>
                </a:ln>
                <a:solidFill>
                  <a:srgbClr val="202124"/>
                </a:solidFill>
                <a:effectLst/>
                <a:latin typeface="inherit"/>
              </a:rPr>
              <a:t> </a:t>
            </a:r>
            <a:r>
              <a:rPr kumimoji="0" lang="en-GB" altLang="pl-PL" sz="5400" b="0" i="0" u="none" strike="noStrike" cap="none" normalizeH="0" baseline="0" dirty="0">
                <a:ln>
                  <a:noFill/>
                </a:ln>
                <a:solidFill>
                  <a:srgbClr val="202124"/>
                </a:solidFill>
                <a:effectLst/>
                <a:latin typeface="inherit"/>
              </a:rPr>
              <a:t>disease</a:t>
            </a:r>
            <a:r>
              <a:rPr kumimoji="0" lang="pl-PL" altLang="pl-PL" sz="5400" b="0" i="0" u="none" strike="noStrike" cap="none" normalizeH="0" baseline="0" dirty="0">
                <a:ln>
                  <a:noFill/>
                </a:ln>
                <a:solidFill>
                  <a:schemeClr val="tx1"/>
                </a:solidFill>
                <a:effectLst/>
              </a:rPr>
              <a:t> </a:t>
            </a:r>
            <a:endParaRPr kumimoji="0" lang="pl-PL" altLang="pl-PL" sz="5400" b="0" i="0" u="none" strike="noStrike" cap="none" normalizeH="0" baseline="0" dirty="0">
              <a:ln>
                <a:noFill/>
              </a:ln>
              <a:solidFill>
                <a:schemeClr val="tx1"/>
              </a:solidFill>
              <a:effectLst/>
              <a:latin typeface="Arial" panose="020B0604020202020204" pitchFamily="34" charset="0"/>
            </a:endParaRPr>
          </a:p>
        </p:txBody>
      </p:sp>
      <p:sp>
        <p:nvSpPr>
          <p:cNvPr id="3" name="Subtitle 2">
            <a:extLst>
              <a:ext uri="{FF2B5EF4-FFF2-40B4-BE49-F238E27FC236}">
                <a16:creationId xmlns:a16="http://schemas.microsoft.com/office/drawing/2014/main" id="{2D305F3C-26F7-3051-4B0D-3960BD4879A7}"/>
              </a:ext>
            </a:extLst>
          </p:cNvPr>
          <p:cNvSpPr>
            <a:spLocks noGrp="1"/>
          </p:cNvSpPr>
          <p:nvPr>
            <p:ph type="subTitle" idx="1"/>
          </p:nvPr>
        </p:nvSpPr>
        <p:spPr/>
        <p:txBody>
          <a:bodyPr/>
          <a:lstStyle/>
          <a:p>
            <a:r>
              <a:rPr lang="pl-PL" dirty="0"/>
              <a:t>Dominika Karpińska</a:t>
            </a:r>
          </a:p>
        </p:txBody>
      </p:sp>
    </p:spTree>
    <p:extLst>
      <p:ext uri="{BB962C8B-B14F-4D97-AF65-F5344CB8AC3E}">
        <p14:creationId xmlns:p14="http://schemas.microsoft.com/office/powerpoint/2010/main" val="80283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97D08-51D0-9FF3-FC7B-AB8A178A16A7}"/>
              </a:ext>
            </a:extLst>
          </p:cNvPr>
          <p:cNvSpPr>
            <a:spLocks noGrp="1"/>
          </p:cNvSpPr>
          <p:nvPr>
            <p:ph type="title"/>
          </p:nvPr>
        </p:nvSpPr>
        <p:spPr/>
        <p:txBody>
          <a:bodyPr/>
          <a:lstStyle/>
          <a:p>
            <a:r>
              <a:rPr lang="en-GB" dirty="0"/>
              <a:t>Treatment</a:t>
            </a:r>
            <a:endParaRPr lang="pl-PL" dirty="0"/>
          </a:p>
        </p:txBody>
      </p:sp>
      <p:sp>
        <p:nvSpPr>
          <p:cNvPr id="3" name="Content Placeholder 2">
            <a:extLst>
              <a:ext uri="{FF2B5EF4-FFF2-40B4-BE49-F238E27FC236}">
                <a16:creationId xmlns:a16="http://schemas.microsoft.com/office/drawing/2014/main" id="{319FAD58-0985-DA75-88BA-B253272A709E}"/>
              </a:ext>
            </a:extLst>
          </p:cNvPr>
          <p:cNvSpPr>
            <a:spLocks noGrp="1"/>
          </p:cNvSpPr>
          <p:nvPr>
            <p:ph idx="1"/>
          </p:nvPr>
        </p:nvSpPr>
        <p:spPr/>
        <p:txBody>
          <a:bodyPr>
            <a:normAutofit/>
          </a:bodyPr>
          <a:lstStyle/>
          <a:p>
            <a:r>
              <a:rPr kumimoji="0" lang="en-GB" altLang="pl-PL" sz="2200" b="1" i="0" u="none" strike="noStrike" cap="none" normalizeH="0" baseline="0" dirty="0">
                <a:ln>
                  <a:noFill/>
                </a:ln>
                <a:solidFill>
                  <a:srgbClr val="202124"/>
                </a:solidFill>
                <a:effectLst/>
              </a:rPr>
              <a:t>surgical treatment </a:t>
            </a:r>
            <a:r>
              <a:rPr kumimoji="0" lang="en-GB" altLang="pl-PL" sz="2200" b="0" i="0" u="none" strike="noStrike" cap="none" normalizeH="0" baseline="0" dirty="0">
                <a:ln>
                  <a:noFill/>
                </a:ln>
                <a:solidFill>
                  <a:srgbClr val="202124"/>
                </a:solidFill>
                <a:effectLst/>
              </a:rPr>
              <a:t>(</a:t>
            </a:r>
            <a:r>
              <a:rPr kumimoji="0" lang="en-GB" altLang="pl-PL" sz="2200" b="0" i="0" u="none" strike="noStrike" cap="none" normalizeH="0" baseline="0" dirty="0" err="1">
                <a:ln>
                  <a:noFill/>
                </a:ln>
                <a:solidFill>
                  <a:srgbClr val="202124"/>
                </a:solidFill>
                <a:effectLst/>
              </a:rPr>
              <a:t>strumectomy</a:t>
            </a:r>
            <a:r>
              <a:rPr kumimoji="0" lang="en-GB" altLang="pl-PL" sz="2200" b="0" i="0" u="none" strike="noStrike" cap="none" normalizeH="0" baseline="0" dirty="0">
                <a:ln>
                  <a:noFill/>
                </a:ln>
                <a:solidFill>
                  <a:srgbClr val="202124"/>
                </a:solidFill>
                <a:effectLst/>
              </a:rPr>
              <a:t>, thyroidectomy). This form of therapy is absolutely recommended in cases of suspected or diagnosed thyroid cancer, including those coexisting with hyperthyroidism</a:t>
            </a:r>
            <a:r>
              <a:rPr kumimoji="0" lang="pl-PL" altLang="pl-PL" sz="2200" b="0" i="0" u="none" strike="noStrike" cap="none" normalizeH="0" baseline="0" dirty="0">
                <a:ln>
                  <a:noFill/>
                </a:ln>
                <a:solidFill>
                  <a:srgbClr val="202124"/>
                </a:solidFill>
                <a:effectLst/>
              </a:rPr>
              <a:t>, a</a:t>
            </a:r>
            <a:r>
              <a:rPr kumimoji="0" lang="en-GB" altLang="pl-PL" sz="2200" b="0" i="0" u="none" strike="noStrike" cap="none" normalizeH="0" baseline="0" dirty="0" err="1">
                <a:ln>
                  <a:noFill/>
                </a:ln>
                <a:solidFill>
                  <a:srgbClr val="202124"/>
                </a:solidFill>
                <a:effectLst/>
              </a:rPr>
              <a:t>dditionally</a:t>
            </a:r>
            <a:r>
              <a:rPr kumimoji="0" lang="en-GB" altLang="pl-PL" sz="2200" b="0" i="0" u="none" strike="noStrike" cap="none" normalizeH="0" baseline="0" dirty="0">
                <a:ln>
                  <a:noFill/>
                </a:ln>
                <a:solidFill>
                  <a:srgbClr val="202124"/>
                </a:solidFill>
                <a:effectLst/>
              </a:rPr>
              <a:t>, surgical treatment is considered in patients with a large </a:t>
            </a:r>
            <a:r>
              <a:rPr kumimoji="0" lang="en-GB" altLang="pl-PL" sz="2200" b="0" i="0" u="none" strike="noStrike" cap="none" normalizeH="0" baseline="0" dirty="0" err="1">
                <a:ln>
                  <a:noFill/>
                </a:ln>
                <a:solidFill>
                  <a:srgbClr val="202124"/>
                </a:solidFill>
                <a:effectLst/>
              </a:rPr>
              <a:t>goiter</a:t>
            </a:r>
            <a:r>
              <a:rPr kumimoji="0" lang="en-GB" altLang="pl-PL" sz="2200" b="0" i="0" u="none" strike="noStrike" cap="none" normalizeH="0" baseline="0" dirty="0">
                <a:ln>
                  <a:noFill/>
                </a:ln>
                <a:solidFill>
                  <a:srgbClr val="202124"/>
                </a:solidFill>
                <a:effectLst/>
              </a:rPr>
              <a:t> compressing the trachea. After surgery to remove the thyroid gland, hypothyroidism occurs, which requires constant treatment with thyroxine preparations</a:t>
            </a:r>
            <a:r>
              <a:rPr kumimoji="0" lang="pl-PL" altLang="pl-PL" sz="2200" b="0" i="0" u="none" strike="noStrike" cap="none" normalizeH="0" baseline="0" dirty="0">
                <a:ln>
                  <a:noFill/>
                </a:ln>
                <a:solidFill>
                  <a:srgbClr val="202124"/>
                </a:solidFill>
                <a:effectLst/>
              </a:rPr>
              <a:t>.</a:t>
            </a:r>
            <a:r>
              <a:rPr kumimoji="0" lang="pl-PL" altLang="pl-PL" sz="2200" b="0" i="0" u="none" strike="noStrike" cap="none" normalizeH="0" baseline="0" dirty="0">
                <a:ln>
                  <a:noFill/>
                </a:ln>
                <a:solidFill>
                  <a:schemeClr val="tx1"/>
                </a:solidFill>
                <a:effectLst/>
              </a:rPr>
              <a:t> </a:t>
            </a:r>
          </a:p>
          <a:p>
            <a:endParaRPr lang="pl-PL" dirty="0"/>
          </a:p>
        </p:txBody>
      </p:sp>
    </p:spTree>
    <p:extLst>
      <p:ext uri="{BB962C8B-B14F-4D97-AF65-F5344CB8AC3E}">
        <p14:creationId xmlns:p14="http://schemas.microsoft.com/office/powerpoint/2010/main" val="3914929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0E426-0950-35AC-3E5F-77AD2ED20351}"/>
              </a:ext>
            </a:extLst>
          </p:cNvPr>
          <p:cNvSpPr>
            <a:spLocks noGrp="1"/>
          </p:cNvSpPr>
          <p:nvPr>
            <p:ph type="title"/>
          </p:nvPr>
        </p:nvSpPr>
        <p:spPr>
          <a:xfrm>
            <a:off x="677334" y="78658"/>
            <a:ext cx="8596668" cy="934065"/>
          </a:xfrm>
        </p:spPr>
        <p:txBody>
          <a:bodyPr/>
          <a:lstStyle/>
          <a:p>
            <a:r>
              <a:rPr lang="en-US" dirty="0"/>
              <a:t>Hashimoto's disease</a:t>
            </a:r>
            <a:endParaRPr lang="pl-PL" dirty="0"/>
          </a:p>
        </p:txBody>
      </p:sp>
      <p:sp>
        <p:nvSpPr>
          <p:cNvPr id="3" name="Content Placeholder 2">
            <a:extLst>
              <a:ext uri="{FF2B5EF4-FFF2-40B4-BE49-F238E27FC236}">
                <a16:creationId xmlns:a16="http://schemas.microsoft.com/office/drawing/2014/main" id="{A553084D-B2B5-55F1-374B-6D7C23B15954}"/>
              </a:ext>
            </a:extLst>
          </p:cNvPr>
          <p:cNvSpPr>
            <a:spLocks noGrp="1"/>
          </p:cNvSpPr>
          <p:nvPr>
            <p:ph idx="1"/>
          </p:nvPr>
        </p:nvSpPr>
        <p:spPr>
          <a:xfrm>
            <a:off x="677333" y="786580"/>
            <a:ext cx="9715363" cy="4320717"/>
          </a:xfrm>
        </p:spPr>
        <p:txBody>
          <a:bodyPr>
            <a:noAutofit/>
          </a:bodyPr>
          <a:lstStyle/>
          <a:p>
            <a:r>
              <a:rPr lang="en-US" dirty="0"/>
              <a:t>Hashimoto's disease</a:t>
            </a:r>
            <a:r>
              <a:rPr lang="pl-PL" dirty="0"/>
              <a:t> </a:t>
            </a:r>
            <a:r>
              <a:rPr lang="en-US" dirty="0"/>
              <a:t>known as </a:t>
            </a:r>
            <a:r>
              <a:rPr lang="en-US" b="1" dirty="0"/>
              <a:t>chronic autoimmune thyroiditis</a:t>
            </a:r>
            <a:r>
              <a:rPr lang="en-US" dirty="0"/>
              <a:t>, is inflammation of the thyroid gland caused by a malfunction of the immune system.</a:t>
            </a:r>
            <a:endParaRPr lang="pl-PL" dirty="0"/>
          </a:p>
          <a:p>
            <a:r>
              <a:rPr lang="pl-PL" dirty="0"/>
              <a:t>S</a:t>
            </a:r>
            <a:r>
              <a:rPr lang="en-US" dirty="0" err="1"/>
              <a:t>ymptoms</a:t>
            </a:r>
            <a:r>
              <a:rPr lang="en-US" dirty="0"/>
              <a:t> can be divided into </a:t>
            </a:r>
            <a:r>
              <a:rPr lang="en-US" b="1" dirty="0"/>
              <a:t>local ones </a:t>
            </a:r>
            <a:r>
              <a:rPr lang="en-US" dirty="0"/>
              <a:t>(related to the size of the thyroid gland) and those related to </a:t>
            </a:r>
            <a:r>
              <a:rPr lang="en-US" b="1" dirty="0"/>
              <a:t>thyroid hormone deficiency</a:t>
            </a:r>
            <a:r>
              <a:rPr lang="en-US" dirty="0"/>
              <a:t>.</a:t>
            </a:r>
          </a:p>
          <a:p>
            <a:r>
              <a:rPr lang="en-US" dirty="0"/>
              <a:t>At the beginning of the disease, the thyroid gland may be enlarged (goiter). As it progresses, the thyroid gland becomes smaller and smaller and nodules may appear. Chronic lymphocytic inflammation does not usually cause neck pain in the thyroid area.</a:t>
            </a:r>
          </a:p>
          <a:p>
            <a:r>
              <a:rPr lang="en-US" dirty="0"/>
              <a:t>The main symptoms indicating hypothyroidism are:</a:t>
            </a:r>
          </a:p>
          <a:p>
            <a:pPr marL="0" indent="0">
              <a:buNone/>
            </a:pPr>
            <a:r>
              <a:rPr lang="pl-PL" dirty="0"/>
              <a:t>	</a:t>
            </a:r>
            <a:r>
              <a:rPr lang="pl-PL" sz="1600" dirty="0"/>
              <a:t>- </a:t>
            </a:r>
            <a:r>
              <a:rPr lang="en-US" sz="1600" dirty="0"/>
              <a:t>constant feeling of cold,</a:t>
            </a:r>
          </a:p>
          <a:p>
            <a:pPr marL="0" indent="0">
              <a:buNone/>
            </a:pPr>
            <a:r>
              <a:rPr lang="pl-PL" sz="1600" dirty="0"/>
              <a:t>	- </a:t>
            </a:r>
            <a:r>
              <a:rPr lang="en-US" sz="1600" dirty="0"/>
              <a:t>fatigue/drowsiness,</a:t>
            </a:r>
          </a:p>
          <a:p>
            <a:pPr marL="0" indent="0">
              <a:buNone/>
            </a:pPr>
            <a:r>
              <a:rPr lang="pl-PL" sz="1600" dirty="0"/>
              <a:t>	- </a:t>
            </a:r>
            <a:r>
              <a:rPr lang="en-US" sz="1600" dirty="0"/>
              <a:t>depression,</a:t>
            </a:r>
          </a:p>
          <a:p>
            <a:pPr marL="0" indent="0">
              <a:buNone/>
            </a:pPr>
            <a:r>
              <a:rPr lang="pl-PL" sz="1600" dirty="0"/>
              <a:t>	- </a:t>
            </a:r>
            <a:r>
              <a:rPr lang="en-US" sz="1600" dirty="0"/>
              <a:t>memory disorders,</a:t>
            </a:r>
          </a:p>
          <a:p>
            <a:pPr marL="0" indent="0">
              <a:buNone/>
            </a:pPr>
            <a:r>
              <a:rPr lang="pl-PL" sz="1600" dirty="0"/>
              <a:t>	- </a:t>
            </a:r>
            <a:r>
              <a:rPr lang="en-US" sz="1600" dirty="0"/>
              <a:t>weight gain,</a:t>
            </a:r>
          </a:p>
          <a:p>
            <a:pPr marL="0" indent="0">
              <a:buNone/>
            </a:pPr>
            <a:r>
              <a:rPr lang="pl-PL" sz="1600" dirty="0"/>
              <a:t>	- </a:t>
            </a:r>
            <a:r>
              <a:rPr lang="en-US" sz="1600" dirty="0"/>
              <a:t>less frequent passing of stools/constipation,</a:t>
            </a:r>
          </a:p>
          <a:p>
            <a:pPr marL="0" indent="0">
              <a:buNone/>
            </a:pPr>
            <a:r>
              <a:rPr lang="pl-PL" sz="1600" dirty="0"/>
              <a:t>	- </a:t>
            </a:r>
            <a:r>
              <a:rPr lang="en-US" sz="1600" dirty="0"/>
              <a:t>slow heart rate, low blood pressure,</a:t>
            </a:r>
          </a:p>
          <a:p>
            <a:pPr marL="0" indent="0">
              <a:buNone/>
            </a:pPr>
            <a:r>
              <a:rPr lang="pl-PL" sz="1600" dirty="0"/>
              <a:t>	- </a:t>
            </a:r>
            <a:r>
              <a:rPr lang="en-US" sz="1600" dirty="0"/>
              <a:t>dry, flaky, pale skin, dry hair,</a:t>
            </a:r>
          </a:p>
          <a:p>
            <a:pPr marL="0" indent="0">
              <a:buNone/>
            </a:pPr>
            <a:r>
              <a:rPr lang="pl-PL" sz="1600" dirty="0"/>
              <a:t>	- </a:t>
            </a:r>
            <a:r>
              <a:rPr lang="en-US" sz="1600" dirty="0"/>
              <a:t>menstrual disorders, infertility.</a:t>
            </a:r>
            <a:endParaRPr lang="pl-PL" sz="1600" dirty="0"/>
          </a:p>
        </p:txBody>
      </p:sp>
    </p:spTree>
    <p:extLst>
      <p:ext uri="{BB962C8B-B14F-4D97-AF65-F5344CB8AC3E}">
        <p14:creationId xmlns:p14="http://schemas.microsoft.com/office/powerpoint/2010/main" val="1714332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F8B89-9FAA-ACBF-0E7C-ACE5B0BB35E3}"/>
              </a:ext>
            </a:extLst>
          </p:cNvPr>
          <p:cNvSpPr>
            <a:spLocks noGrp="1"/>
          </p:cNvSpPr>
          <p:nvPr>
            <p:ph type="title"/>
          </p:nvPr>
        </p:nvSpPr>
        <p:spPr/>
        <p:txBody>
          <a:bodyPr/>
          <a:lstStyle/>
          <a:p>
            <a:r>
              <a:rPr lang="en-GB" dirty="0" err="1"/>
              <a:t>Sourses</a:t>
            </a:r>
            <a:endParaRPr lang="en-GB" dirty="0"/>
          </a:p>
        </p:txBody>
      </p:sp>
      <p:sp>
        <p:nvSpPr>
          <p:cNvPr id="3" name="Content Placeholder 2">
            <a:extLst>
              <a:ext uri="{FF2B5EF4-FFF2-40B4-BE49-F238E27FC236}">
                <a16:creationId xmlns:a16="http://schemas.microsoft.com/office/drawing/2014/main" id="{20854769-C19E-DFBD-F3E8-5C3B50715AB4}"/>
              </a:ext>
            </a:extLst>
          </p:cNvPr>
          <p:cNvSpPr>
            <a:spLocks noGrp="1"/>
          </p:cNvSpPr>
          <p:nvPr>
            <p:ph idx="1"/>
          </p:nvPr>
        </p:nvSpPr>
        <p:spPr/>
        <p:txBody>
          <a:bodyPr/>
          <a:lstStyle/>
          <a:p>
            <a:r>
              <a:rPr lang="pl-PL" dirty="0">
                <a:hlinkClick r:id="rId2"/>
              </a:rPr>
              <a:t>https://www.hopkinsmedicine.org/health/conditions-and-diseases/hypothyroidism-in-children</a:t>
            </a:r>
            <a:endParaRPr lang="pl-PL" dirty="0"/>
          </a:p>
          <a:p>
            <a:r>
              <a:rPr lang="pl-PL" dirty="0">
                <a:hlinkClick r:id="rId3"/>
              </a:rPr>
              <a:t>https://www.chop.edu/conditions-diseases/hypothyroidism</a:t>
            </a:r>
            <a:endParaRPr lang="pl-PL" dirty="0"/>
          </a:p>
          <a:p>
            <a:r>
              <a:rPr lang="pl-PL" dirty="0">
                <a:hlinkClick r:id="rId4"/>
              </a:rPr>
              <a:t>https://www.mp.pl/pacjent/endokrynologia/choroby/78398,nadczynnosc-tarczycy</a:t>
            </a:r>
            <a:endParaRPr lang="pl-PL" dirty="0"/>
          </a:p>
          <a:p>
            <a:r>
              <a:rPr lang="pl-PL" dirty="0"/>
              <a:t>Niedoczynność tarczycy. </a:t>
            </a:r>
            <a:r>
              <a:rPr lang="pl-PL" dirty="0" err="1"/>
              <a:t>Bolanowki</a:t>
            </a:r>
            <a:r>
              <a:rPr lang="pl-PL" dirty="0"/>
              <a:t> M. Lekarz POZ 2026 (3), 189-192</a:t>
            </a:r>
          </a:p>
          <a:p>
            <a:r>
              <a:rPr lang="pl-PL" b="0" i="0" u="sng" dirty="0">
                <a:solidFill>
                  <a:srgbClr val="376FAA"/>
                </a:solidFill>
                <a:effectLst/>
                <a:latin typeface="Helvetica Neue"/>
                <a:hlinkClick r:id="rId5"/>
              </a:rPr>
              <a:t>J </a:t>
            </a:r>
            <a:r>
              <a:rPr lang="pl-PL" b="0" i="0" u="sng" dirty="0" err="1">
                <a:solidFill>
                  <a:srgbClr val="376FAA"/>
                </a:solidFill>
                <a:effectLst/>
                <a:latin typeface="Helvetica Neue"/>
                <a:hlinkClick r:id="rId5"/>
              </a:rPr>
              <a:t>Clin</a:t>
            </a:r>
            <a:r>
              <a:rPr lang="pl-PL" b="0" i="0" u="sng" dirty="0">
                <a:solidFill>
                  <a:srgbClr val="376FAA"/>
                </a:solidFill>
                <a:effectLst/>
                <a:latin typeface="Helvetica Neue"/>
                <a:hlinkClick r:id="rId5"/>
              </a:rPr>
              <a:t> Res </a:t>
            </a:r>
            <a:r>
              <a:rPr lang="pl-PL" b="0" i="0" u="sng" dirty="0" err="1">
                <a:solidFill>
                  <a:srgbClr val="376FAA"/>
                </a:solidFill>
                <a:effectLst/>
                <a:latin typeface="Helvetica Neue"/>
                <a:hlinkClick r:id="rId5"/>
              </a:rPr>
              <a:t>Pediatr</a:t>
            </a:r>
            <a:r>
              <a:rPr lang="pl-PL" b="0" i="0" u="sng" dirty="0">
                <a:solidFill>
                  <a:srgbClr val="376FAA"/>
                </a:solidFill>
                <a:effectLst/>
                <a:latin typeface="Helvetica Neue"/>
                <a:hlinkClick r:id="rId5"/>
              </a:rPr>
              <a:t> </a:t>
            </a:r>
            <a:r>
              <a:rPr lang="pl-PL" b="0" i="0" u="sng" dirty="0" err="1">
                <a:solidFill>
                  <a:srgbClr val="376FAA"/>
                </a:solidFill>
                <a:effectLst/>
                <a:latin typeface="Helvetica Neue"/>
                <a:hlinkClick r:id="rId5"/>
              </a:rPr>
              <a:t>Endocrinol</a:t>
            </a:r>
            <a:r>
              <a:rPr lang="pl-PL" b="0" i="0" u="sng" dirty="0">
                <a:solidFill>
                  <a:srgbClr val="376FAA"/>
                </a:solidFill>
                <a:effectLst/>
                <a:latin typeface="Helvetica Neue"/>
                <a:hlinkClick r:id="rId5"/>
              </a:rPr>
              <a:t>.</a:t>
            </a:r>
            <a:r>
              <a:rPr lang="pl-PL" b="0" i="0" dirty="0">
                <a:solidFill>
                  <a:srgbClr val="212121"/>
                </a:solidFill>
                <a:effectLst/>
                <a:latin typeface="Helvetica Neue"/>
              </a:rPr>
              <a:t> 2013 Mar; 5(</a:t>
            </a:r>
            <a:r>
              <a:rPr lang="pl-PL" b="0" i="0" dirty="0" err="1">
                <a:solidFill>
                  <a:srgbClr val="212121"/>
                </a:solidFill>
                <a:effectLst/>
                <a:latin typeface="Helvetica Neue"/>
              </a:rPr>
              <a:t>Suppl</a:t>
            </a:r>
            <a:r>
              <a:rPr lang="pl-PL" b="0" i="0" dirty="0">
                <a:solidFill>
                  <a:srgbClr val="212121"/>
                </a:solidFill>
                <a:effectLst/>
                <a:latin typeface="Helvetica Neue"/>
              </a:rPr>
              <a:t> 1): 50–56 </a:t>
            </a:r>
            <a:r>
              <a:rPr lang="en-US" sz="1800" b="0" i="0" dirty="0">
                <a:solidFill>
                  <a:srgbClr val="000000"/>
                </a:solidFill>
                <a:effectLst/>
                <a:latin typeface="Cambria" panose="02040503050406030204" pitchFamily="18" charset="0"/>
              </a:rPr>
              <a:t>Hyperthyroidism in Childhood: Causes, When and How to Treat</a:t>
            </a:r>
          </a:p>
          <a:p>
            <a:pPr algn="l"/>
            <a:endParaRPr lang="pl-PL" b="0" i="0" dirty="0">
              <a:solidFill>
                <a:srgbClr val="212121"/>
              </a:solidFill>
              <a:effectLst/>
              <a:latin typeface="Helvetica Neue"/>
            </a:endParaRPr>
          </a:p>
        </p:txBody>
      </p:sp>
    </p:spTree>
    <p:extLst>
      <p:ext uri="{BB962C8B-B14F-4D97-AF65-F5344CB8AC3E}">
        <p14:creationId xmlns:p14="http://schemas.microsoft.com/office/powerpoint/2010/main" val="2063223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07E4-6A08-FCF2-E56F-1DEBD3910430}"/>
              </a:ext>
            </a:extLst>
          </p:cNvPr>
          <p:cNvSpPr>
            <a:spLocks noGrp="1"/>
          </p:cNvSpPr>
          <p:nvPr>
            <p:ph type="title"/>
          </p:nvPr>
        </p:nvSpPr>
        <p:spPr/>
        <p:txBody>
          <a:bodyPr/>
          <a:lstStyle/>
          <a:p>
            <a:r>
              <a:rPr lang="en-GB" dirty="0"/>
              <a:t>Hypothyroidism</a:t>
            </a:r>
          </a:p>
        </p:txBody>
      </p:sp>
      <p:sp>
        <p:nvSpPr>
          <p:cNvPr id="3" name="Content Placeholder 2">
            <a:extLst>
              <a:ext uri="{FF2B5EF4-FFF2-40B4-BE49-F238E27FC236}">
                <a16:creationId xmlns:a16="http://schemas.microsoft.com/office/drawing/2014/main" id="{7F86CC58-9765-79A1-FF61-C981E3461810}"/>
              </a:ext>
            </a:extLst>
          </p:cNvPr>
          <p:cNvSpPr>
            <a:spLocks noGrp="1"/>
          </p:cNvSpPr>
          <p:nvPr>
            <p:ph idx="1"/>
          </p:nvPr>
        </p:nvSpPr>
        <p:spPr/>
        <p:txBody>
          <a:bodyPr>
            <a:normAutofit fontScale="92500"/>
          </a:bodyPr>
          <a:lstStyle/>
          <a:p>
            <a:r>
              <a:rPr lang="pl-PL" sz="2400" dirty="0"/>
              <a:t> </a:t>
            </a:r>
            <a:r>
              <a:rPr lang="en-GB" sz="2400" dirty="0"/>
              <a:t>it is a s</a:t>
            </a:r>
            <a:r>
              <a:rPr kumimoji="0" lang="en-GB" altLang="pl-PL" sz="2400" b="0" i="0" u="none" strike="noStrike" cap="none" normalizeH="0" baseline="0" dirty="0">
                <a:ln>
                  <a:noFill/>
                </a:ln>
                <a:solidFill>
                  <a:srgbClr val="202124"/>
                </a:solidFill>
                <a:effectLst/>
              </a:rPr>
              <a:t>tate of insufficient supply of the body with thyroid hormones, which leads to a slowdown in development and metabolic processes</a:t>
            </a:r>
            <a:r>
              <a:rPr kumimoji="0" lang="pl-PL" altLang="pl-PL" sz="2400" b="0" i="0" u="none" strike="noStrike" cap="none" normalizeH="0" baseline="0" dirty="0">
                <a:ln>
                  <a:noFill/>
                </a:ln>
                <a:solidFill>
                  <a:srgbClr val="202124"/>
                </a:solidFill>
                <a:effectLst/>
              </a:rPr>
              <a:t>,</a:t>
            </a:r>
          </a:p>
          <a:p>
            <a:r>
              <a:rPr lang="en-GB" altLang="pl-PL" sz="2400" dirty="0">
                <a:solidFill>
                  <a:srgbClr val="202124"/>
                </a:solidFill>
              </a:rPr>
              <a:t>It can be caused by deficiency T4 or/and T3 or deficiency TSH or/ and TRH</a:t>
            </a:r>
            <a:r>
              <a:rPr kumimoji="0" lang="en-GB" altLang="pl-PL" sz="2400" b="0" i="0" u="none" strike="noStrike" cap="none" normalizeH="0" baseline="0" dirty="0">
                <a:ln>
                  <a:noFill/>
                </a:ln>
                <a:solidFill>
                  <a:schemeClr val="tx1"/>
                </a:solidFill>
                <a:effectLst/>
              </a:rPr>
              <a:t> ,</a:t>
            </a:r>
          </a:p>
          <a:p>
            <a:r>
              <a:rPr kumimoji="0" lang="en-GB" altLang="pl-PL" sz="2400" b="0" i="0" u="none" strike="noStrike" cap="none" normalizeH="0" baseline="0" dirty="0">
                <a:ln>
                  <a:noFill/>
                </a:ln>
                <a:solidFill>
                  <a:srgbClr val="202124"/>
                </a:solidFill>
                <a:effectLst/>
              </a:rPr>
              <a:t>classification </a:t>
            </a:r>
            <a:r>
              <a:rPr kumimoji="0" lang="pl-PL" altLang="pl-PL" sz="2400" b="0" i="0" u="none" strike="noStrike" cap="none" normalizeH="0" baseline="0" dirty="0">
                <a:ln>
                  <a:noFill/>
                </a:ln>
                <a:solidFill>
                  <a:srgbClr val="202124"/>
                </a:solidFill>
                <a:effectLst/>
              </a:rPr>
              <a:t>:</a:t>
            </a:r>
          </a:p>
          <a:p>
            <a:pPr marL="0" indent="0">
              <a:buNone/>
            </a:pPr>
            <a:r>
              <a:rPr lang="pl-PL" altLang="pl-PL" sz="2400" dirty="0">
                <a:solidFill>
                  <a:srgbClr val="202124"/>
                </a:solidFill>
              </a:rPr>
              <a:t>-</a:t>
            </a:r>
            <a:r>
              <a:rPr kumimoji="0" lang="en-GB" altLang="pl-PL" sz="2400" b="0" i="0" u="none" strike="noStrike" cap="none" normalizeH="0" baseline="0" dirty="0">
                <a:ln>
                  <a:noFill/>
                </a:ln>
                <a:solidFill>
                  <a:srgbClr val="202124"/>
                </a:solidFill>
                <a:effectLst/>
              </a:rPr>
              <a:t>congenital hypothyroidism,</a:t>
            </a:r>
            <a:endParaRPr kumimoji="0" lang="pl-PL" altLang="pl-PL" sz="2400" b="0" i="0" u="none" strike="noStrike" cap="none" normalizeH="0" baseline="0" dirty="0">
              <a:ln>
                <a:noFill/>
              </a:ln>
              <a:solidFill>
                <a:srgbClr val="202124"/>
              </a:solidFill>
              <a:effectLst/>
            </a:endParaRPr>
          </a:p>
          <a:p>
            <a:pPr marL="0" indent="0">
              <a:buNone/>
            </a:pPr>
            <a:r>
              <a:rPr lang="pl-PL" altLang="pl-PL" sz="2400" dirty="0">
                <a:solidFill>
                  <a:srgbClr val="202124"/>
                </a:solidFill>
              </a:rPr>
              <a:t>-</a:t>
            </a:r>
            <a:r>
              <a:rPr kumimoji="0" lang="en-GB" altLang="pl-PL" sz="2400" b="0" i="0" u="none" strike="noStrike" cap="none" normalizeH="0" baseline="0" dirty="0">
                <a:ln>
                  <a:noFill/>
                </a:ln>
                <a:solidFill>
                  <a:srgbClr val="202124"/>
                </a:solidFill>
                <a:effectLst/>
              </a:rPr>
              <a:t>resulting from disorders of the development of the thyroid gland</a:t>
            </a:r>
            <a:r>
              <a:rPr lang="pl-PL" altLang="pl-PL" sz="2400" dirty="0"/>
              <a:t>,</a:t>
            </a:r>
          </a:p>
          <a:p>
            <a:pPr marL="0" indent="0">
              <a:buNone/>
            </a:pPr>
            <a:r>
              <a:rPr kumimoji="0" lang="pl-PL" altLang="pl-PL" sz="2400" b="0" i="0" u="none" strike="noStrike" cap="none" normalizeH="0" baseline="0" dirty="0">
                <a:ln>
                  <a:noFill/>
                </a:ln>
                <a:solidFill>
                  <a:schemeClr val="tx1"/>
                </a:solidFill>
                <a:effectLst/>
              </a:rPr>
              <a:t>-</a:t>
            </a:r>
            <a:r>
              <a:rPr kumimoji="0" lang="en-US" altLang="pl-PL" sz="2400" b="0" i="0" u="none" strike="noStrike" cap="none" normalizeH="0" baseline="0" dirty="0">
                <a:ln>
                  <a:noFill/>
                </a:ln>
                <a:solidFill>
                  <a:schemeClr val="tx1"/>
                </a:solidFill>
                <a:effectLst/>
              </a:rPr>
              <a:t>acquired hypothyroidism due to external or autoimmune factors</a:t>
            </a:r>
            <a:endParaRPr kumimoji="0" lang="pl-PL" altLang="pl-PL" sz="2400" b="0" i="0" u="none" strike="noStrike" cap="none" normalizeH="0" baseline="0" dirty="0">
              <a:ln>
                <a:noFill/>
              </a:ln>
              <a:solidFill>
                <a:schemeClr val="tx1"/>
              </a:solidFill>
              <a:effectLst/>
            </a:endParaRPr>
          </a:p>
          <a:p>
            <a:endParaRPr lang="pl-PL" dirty="0"/>
          </a:p>
        </p:txBody>
      </p:sp>
    </p:spTree>
    <p:extLst>
      <p:ext uri="{BB962C8B-B14F-4D97-AF65-F5344CB8AC3E}">
        <p14:creationId xmlns:p14="http://schemas.microsoft.com/office/powerpoint/2010/main" val="128433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7E414-52D5-186F-A9C6-73269EB525CC}"/>
              </a:ext>
            </a:extLst>
          </p:cNvPr>
          <p:cNvSpPr>
            <a:spLocks noGrp="1"/>
          </p:cNvSpPr>
          <p:nvPr>
            <p:ph type="title"/>
          </p:nvPr>
        </p:nvSpPr>
        <p:spPr/>
        <p:txBody>
          <a:bodyPr/>
          <a:lstStyle/>
          <a:p>
            <a:r>
              <a:rPr lang="en-GB" dirty="0"/>
              <a:t>Hypothyroidism</a:t>
            </a:r>
            <a:endParaRPr lang="pl-PL" dirty="0"/>
          </a:p>
        </p:txBody>
      </p:sp>
      <p:sp>
        <p:nvSpPr>
          <p:cNvPr id="3" name="Content Placeholder 2">
            <a:extLst>
              <a:ext uri="{FF2B5EF4-FFF2-40B4-BE49-F238E27FC236}">
                <a16:creationId xmlns:a16="http://schemas.microsoft.com/office/drawing/2014/main" id="{A2DC2C4B-5F97-C2D6-BC47-3A6969502E37}"/>
              </a:ext>
            </a:extLst>
          </p:cNvPr>
          <p:cNvSpPr>
            <a:spLocks noGrp="1"/>
          </p:cNvSpPr>
          <p:nvPr>
            <p:ph sz="half" idx="1"/>
          </p:nvPr>
        </p:nvSpPr>
        <p:spPr>
          <a:xfrm>
            <a:off x="677334" y="1415845"/>
            <a:ext cx="4184035" cy="4625516"/>
          </a:xfrm>
        </p:spPr>
        <p:txBody>
          <a:bodyPr>
            <a:normAutofit lnSpcReduction="10000"/>
          </a:bodyPr>
          <a:lstStyle/>
          <a:p>
            <a:r>
              <a:rPr lang="en-GB" sz="1800" dirty="0"/>
              <a:t>it is a s</a:t>
            </a:r>
            <a:r>
              <a:rPr kumimoji="0" lang="en-GB" altLang="pl-PL" sz="1800" b="0" i="0" u="none" strike="noStrike" cap="none" normalizeH="0" baseline="0" dirty="0">
                <a:ln>
                  <a:noFill/>
                </a:ln>
                <a:solidFill>
                  <a:srgbClr val="202124"/>
                </a:solidFill>
                <a:effectLst/>
              </a:rPr>
              <a:t>tate of </a:t>
            </a:r>
            <a:r>
              <a:rPr kumimoji="0" lang="en-GB" altLang="pl-PL" sz="1800" b="1" i="0" u="none" strike="noStrike" cap="none" normalizeH="0" baseline="0" dirty="0">
                <a:ln>
                  <a:noFill/>
                </a:ln>
                <a:solidFill>
                  <a:srgbClr val="202124"/>
                </a:solidFill>
                <a:effectLst/>
              </a:rPr>
              <a:t>insufficient</a:t>
            </a:r>
            <a:r>
              <a:rPr kumimoji="0" lang="en-GB" altLang="pl-PL" sz="1800" b="0" i="0" u="none" strike="noStrike" cap="none" normalizeH="0" baseline="0" dirty="0">
                <a:ln>
                  <a:noFill/>
                </a:ln>
                <a:solidFill>
                  <a:srgbClr val="202124"/>
                </a:solidFill>
                <a:effectLst/>
              </a:rPr>
              <a:t> supply of the body with </a:t>
            </a:r>
            <a:r>
              <a:rPr kumimoji="0" lang="en-GB" altLang="pl-PL" sz="1800" i="0" u="none" strike="noStrike" cap="none" normalizeH="0" baseline="0" dirty="0">
                <a:ln>
                  <a:noFill/>
                </a:ln>
                <a:solidFill>
                  <a:srgbClr val="202124"/>
                </a:solidFill>
                <a:effectLst/>
              </a:rPr>
              <a:t>thyroid hormones</a:t>
            </a:r>
            <a:r>
              <a:rPr kumimoji="0" lang="en-GB" altLang="pl-PL" sz="1800" b="0" i="0" u="none" strike="noStrike" cap="none" normalizeH="0" baseline="0" dirty="0">
                <a:ln>
                  <a:noFill/>
                </a:ln>
                <a:solidFill>
                  <a:srgbClr val="202124"/>
                </a:solidFill>
                <a:effectLst/>
              </a:rPr>
              <a:t>, which leads to a slowdown in development and metabolic processes</a:t>
            </a:r>
            <a:r>
              <a:rPr kumimoji="0" lang="pl-PL" altLang="pl-PL" sz="1800" b="0" i="0" u="none" strike="noStrike" cap="none" normalizeH="0" baseline="0" dirty="0">
                <a:ln>
                  <a:noFill/>
                </a:ln>
                <a:solidFill>
                  <a:srgbClr val="202124"/>
                </a:solidFill>
                <a:effectLst/>
              </a:rPr>
              <a:t>,</a:t>
            </a:r>
          </a:p>
          <a:p>
            <a:r>
              <a:rPr lang="en-GB" altLang="pl-PL" sz="1800" dirty="0">
                <a:solidFill>
                  <a:srgbClr val="202124"/>
                </a:solidFill>
              </a:rPr>
              <a:t>It can be caused by deficiency T4 or/and T3 or deficiency TSH or/ and TRH</a:t>
            </a:r>
            <a:r>
              <a:rPr kumimoji="0" lang="en-GB" altLang="pl-PL" sz="1800" b="0" i="0" u="none" strike="noStrike" cap="none" normalizeH="0" baseline="0" dirty="0">
                <a:ln>
                  <a:noFill/>
                </a:ln>
                <a:solidFill>
                  <a:schemeClr val="tx1"/>
                </a:solidFill>
                <a:effectLst/>
              </a:rPr>
              <a:t> ,</a:t>
            </a:r>
          </a:p>
          <a:p>
            <a:r>
              <a:rPr kumimoji="0" lang="en-GB" altLang="pl-PL" sz="1800" b="0" i="0" u="none" strike="noStrike" cap="none" normalizeH="0" baseline="0" dirty="0">
                <a:ln>
                  <a:noFill/>
                </a:ln>
                <a:solidFill>
                  <a:srgbClr val="202124"/>
                </a:solidFill>
                <a:effectLst/>
              </a:rPr>
              <a:t>classification </a:t>
            </a:r>
            <a:r>
              <a:rPr kumimoji="0" lang="pl-PL" altLang="pl-PL" sz="1800" b="0" i="0" u="none" strike="noStrike" cap="none" normalizeH="0" baseline="0" dirty="0">
                <a:ln>
                  <a:noFill/>
                </a:ln>
                <a:solidFill>
                  <a:srgbClr val="202124"/>
                </a:solidFill>
                <a:effectLst/>
              </a:rPr>
              <a:t>:</a:t>
            </a:r>
          </a:p>
          <a:p>
            <a:pPr marL="0" indent="0">
              <a:buNone/>
            </a:pPr>
            <a:r>
              <a:rPr lang="pl-PL" altLang="pl-PL" sz="1800" dirty="0">
                <a:solidFill>
                  <a:srgbClr val="202124"/>
                </a:solidFill>
              </a:rPr>
              <a:t>-</a:t>
            </a:r>
            <a:r>
              <a:rPr kumimoji="0" lang="en-GB" altLang="pl-PL" sz="1800" b="0" i="0" u="none" strike="noStrike" cap="none" normalizeH="0" baseline="0" dirty="0">
                <a:ln>
                  <a:noFill/>
                </a:ln>
                <a:solidFill>
                  <a:srgbClr val="202124"/>
                </a:solidFill>
                <a:effectLst/>
              </a:rPr>
              <a:t>congenital hypothyroidism,</a:t>
            </a:r>
            <a:endParaRPr kumimoji="0" lang="pl-PL" altLang="pl-PL" sz="1800" b="0" i="0" u="none" strike="noStrike" cap="none" normalizeH="0" baseline="0" dirty="0">
              <a:ln>
                <a:noFill/>
              </a:ln>
              <a:solidFill>
                <a:srgbClr val="202124"/>
              </a:solidFill>
              <a:effectLst/>
            </a:endParaRPr>
          </a:p>
          <a:p>
            <a:pPr marL="0" indent="0">
              <a:buNone/>
            </a:pPr>
            <a:r>
              <a:rPr lang="pl-PL" altLang="pl-PL" sz="1800" dirty="0">
                <a:solidFill>
                  <a:srgbClr val="202124"/>
                </a:solidFill>
              </a:rPr>
              <a:t>-</a:t>
            </a:r>
            <a:r>
              <a:rPr kumimoji="0" lang="en-GB" altLang="pl-PL" sz="1800" b="0" i="0" u="none" strike="noStrike" cap="none" normalizeH="0" baseline="0" dirty="0">
                <a:ln>
                  <a:noFill/>
                </a:ln>
                <a:solidFill>
                  <a:srgbClr val="202124"/>
                </a:solidFill>
                <a:effectLst/>
              </a:rPr>
              <a:t>resulting from disorders of the development of the thyroid gland</a:t>
            </a:r>
            <a:r>
              <a:rPr lang="pl-PL" altLang="pl-PL" sz="1800" dirty="0"/>
              <a:t>,</a:t>
            </a:r>
          </a:p>
          <a:p>
            <a:pPr marL="0" indent="0">
              <a:buNone/>
            </a:pPr>
            <a:r>
              <a:rPr kumimoji="0" lang="pl-PL" altLang="pl-PL" sz="1800" b="0" i="0" u="none" strike="noStrike" cap="none" normalizeH="0" baseline="0" dirty="0">
                <a:ln>
                  <a:noFill/>
                </a:ln>
                <a:solidFill>
                  <a:schemeClr val="tx1"/>
                </a:solidFill>
                <a:effectLst/>
              </a:rPr>
              <a:t>-</a:t>
            </a:r>
            <a:r>
              <a:rPr kumimoji="0" lang="en-US" altLang="pl-PL" sz="1800" b="0" i="0" u="none" strike="noStrike" cap="none" normalizeH="0" baseline="0" dirty="0">
                <a:ln>
                  <a:noFill/>
                </a:ln>
                <a:solidFill>
                  <a:schemeClr val="tx1"/>
                </a:solidFill>
                <a:effectLst/>
              </a:rPr>
              <a:t>acquired hypothyroidism due to external or autoimmune factors</a:t>
            </a:r>
            <a:endParaRPr kumimoji="0" lang="pl-PL" altLang="pl-PL" sz="1800" b="0" i="0" u="none" strike="noStrike" cap="none" normalizeH="0" baseline="0" dirty="0">
              <a:ln>
                <a:noFill/>
              </a:ln>
              <a:solidFill>
                <a:schemeClr val="tx1"/>
              </a:solidFill>
              <a:effectLst/>
            </a:endParaRPr>
          </a:p>
          <a:p>
            <a:endParaRPr lang="pl-PL" dirty="0"/>
          </a:p>
        </p:txBody>
      </p:sp>
      <p:sp>
        <p:nvSpPr>
          <p:cNvPr id="4" name="Content Placeholder 3">
            <a:extLst>
              <a:ext uri="{FF2B5EF4-FFF2-40B4-BE49-F238E27FC236}">
                <a16:creationId xmlns:a16="http://schemas.microsoft.com/office/drawing/2014/main" id="{B7918CE4-14A4-92CC-97D9-DC433450E493}"/>
              </a:ext>
            </a:extLst>
          </p:cNvPr>
          <p:cNvSpPr>
            <a:spLocks noGrp="1"/>
          </p:cNvSpPr>
          <p:nvPr>
            <p:ph sz="half" idx="2"/>
          </p:nvPr>
        </p:nvSpPr>
        <p:spPr>
          <a:xfrm>
            <a:off x="5089970" y="1415845"/>
            <a:ext cx="4184034" cy="5043949"/>
          </a:xfrm>
        </p:spPr>
        <p:txBody>
          <a:bodyPr>
            <a:normAutofit lnSpcReduction="10000"/>
          </a:bodyPr>
          <a:lstStyle/>
          <a:p>
            <a:pPr marL="0" indent="0">
              <a:buNone/>
            </a:pPr>
            <a:r>
              <a:rPr kumimoji="0" lang="en-GB" altLang="pl-PL" sz="1800" b="1" i="0" u="none" strike="noStrike" cap="none" normalizeH="0" baseline="0" dirty="0">
                <a:ln>
                  <a:noFill/>
                </a:ln>
                <a:solidFill>
                  <a:srgbClr val="202124"/>
                </a:solidFill>
                <a:effectLst/>
                <a:latin typeface="inherit"/>
              </a:rPr>
              <a:t>Symptoms</a:t>
            </a:r>
            <a:r>
              <a:rPr kumimoji="0" lang="pl-PL" altLang="pl-PL" sz="1800" b="0" i="0" u="none" strike="noStrike" cap="none" normalizeH="0" baseline="0" dirty="0">
                <a:ln>
                  <a:noFill/>
                </a:ln>
                <a:solidFill>
                  <a:srgbClr val="202124"/>
                </a:solidFill>
                <a:effectLst/>
                <a:latin typeface="inherit"/>
              </a:rPr>
              <a:t>:</a:t>
            </a:r>
          </a:p>
          <a:p>
            <a:r>
              <a:rPr kumimoji="0" lang="en-GB" altLang="pl-PL" sz="1800" b="0" i="0" u="none" strike="noStrike" cap="none" normalizeH="0" baseline="0" dirty="0">
                <a:ln>
                  <a:noFill/>
                </a:ln>
                <a:solidFill>
                  <a:srgbClr val="202124"/>
                </a:solidFill>
                <a:effectLst/>
                <a:latin typeface="inherit"/>
              </a:rPr>
              <a:t>feeling constantly cold,</a:t>
            </a:r>
          </a:p>
          <a:p>
            <a:r>
              <a:rPr kumimoji="0" lang="en-GB" altLang="pl-PL" sz="1800" b="0" i="0" u="none" strike="noStrike" cap="none" normalizeH="0" baseline="0" dirty="0">
                <a:ln>
                  <a:noFill/>
                </a:ln>
                <a:solidFill>
                  <a:srgbClr val="202124"/>
                </a:solidFill>
                <a:effectLst/>
                <a:latin typeface="inherit"/>
              </a:rPr>
              <a:t>fatigue/drowsiness depression,</a:t>
            </a:r>
          </a:p>
          <a:p>
            <a:r>
              <a:rPr kumimoji="0" lang="en-GB" altLang="pl-PL" sz="1800" b="0" i="0" u="none" strike="noStrike" cap="none" normalizeH="0" baseline="0" dirty="0">
                <a:ln>
                  <a:noFill/>
                </a:ln>
                <a:solidFill>
                  <a:srgbClr val="202124"/>
                </a:solidFill>
                <a:effectLst/>
                <a:latin typeface="inherit"/>
              </a:rPr>
              <a:t>memory disorders,</a:t>
            </a:r>
          </a:p>
          <a:p>
            <a:r>
              <a:rPr kumimoji="0" lang="en-GB" altLang="pl-PL" sz="1800" b="0" i="0" u="none" strike="noStrike" cap="none" normalizeH="0" baseline="0" dirty="0">
                <a:ln>
                  <a:noFill/>
                </a:ln>
                <a:solidFill>
                  <a:srgbClr val="202124"/>
                </a:solidFill>
                <a:effectLst/>
                <a:latin typeface="inherit"/>
              </a:rPr>
              <a:t>weight gain,</a:t>
            </a:r>
          </a:p>
          <a:p>
            <a:r>
              <a:rPr kumimoji="0" lang="en-GB" altLang="pl-PL" sz="1800" b="0" i="0" u="none" strike="noStrike" cap="none" normalizeH="0" baseline="0" dirty="0">
                <a:ln>
                  <a:noFill/>
                </a:ln>
                <a:solidFill>
                  <a:srgbClr val="202124"/>
                </a:solidFill>
                <a:effectLst/>
                <a:latin typeface="inherit"/>
              </a:rPr>
              <a:t>less frequent passing of stools/constipation,</a:t>
            </a:r>
          </a:p>
          <a:p>
            <a:r>
              <a:rPr kumimoji="0" lang="en-GB" altLang="pl-PL" sz="1800" b="0" i="0" u="none" strike="noStrike" cap="none" normalizeH="0" baseline="0" dirty="0">
                <a:ln>
                  <a:noFill/>
                </a:ln>
                <a:solidFill>
                  <a:srgbClr val="202124"/>
                </a:solidFill>
                <a:effectLst/>
                <a:latin typeface="inherit"/>
              </a:rPr>
              <a:t>slow heart rate,</a:t>
            </a:r>
          </a:p>
          <a:p>
            <a:r>
              <a:rPr kumimoji="0" lang="en-GB" altLang="pl-PL" sz="1800" b="0" i="0" u="none" strike="noStrike" cap="none" normalizeH="0" baseline="0" dirty="0">
                <a:ln>
                  <a:noFill/>
                </a:ln>
                <a:solidFill>
                  <a:srgbClr val="202124"/>
                </a:solidFill>
                <a:effectLst/>
                <a:latin typeface="inherit"/>
              </a:rPr>
              <a:t>low blood pressure,</a:t>
            </a:r>
          </a:p>
          <a:p>
            <a:r>
              <a:rPr kumimoji="0" lang="en-GB" altLang="pl-PL" sz="1800" b="0" i="0" u="none" strike="noStrike" cap="none" normalizeH="0" baseline="0" dirty="0">
                <a:ln>
                  <a:noFill/>
                </a:ln>
                <a:solidFill>
                  <a:srgbClr val="202124"/>
                </a:solidFill>
                <a:effectLst/>
                <a:latin typeface="inherit"/>
              </a:rPr>
              <a:t>dry flaky pale skin,</a:t>
            </a:r>
          </a:p>
          <a:p>
            <a:r>
              <a:rPr kumimoji="0" lang="en-GB" altLang="pl-PL" sz="1800" b="0" i="0" u="none" strike="noStrike" cap="none" normalizeH="0" baseline="0" dirty="0">
                <a:ln>
                  <a:noFill/>
                </a:ln>
                <a:solidFill>
                  <a:srgbClr val="202124"/>
                </a:solidFill>
                <a:effectLst/>
                <a:latin typeface="inherit"/>
              </a:rPr>
              <a:t>dry hair,</a:t>
            </a:r>
          </a:p>
          <a:p>
            <a:r>
              <a:rPr kumimoji="0" lang="en-GB" altLang="pl-PL" sz="1800" b="0" i="0" u="none" strike="noStrike" cap="none" normalizeH="0" baseline="0" dirty="0">
                <a:ln>
                  <a:noFill/>
                </a:ln>
                <a:solidFill>
                  <a:srgbClr val="202124"/>
                </a:solidFill>
                <a:effectLst/>
                <a:latin typeface="inherit"/>
              </a:rPr>
              <a:t>menstrual disorders,,</a:t>
            </a:r>
          </a:p>
          <a:p>
            <a:r>
              <a:rPr kumimoji="0" lang="en-GB" altLang="pl-PL" sz="1800" b="0" i="0" u="none" strike="noStrike" cap="none" normalizeH="0" baseline="0" dirty="0">
                <a:ln>
                  <a:noFill/>
                </a:ln>
                <a:solidFill>
                  <a:srgbClr val="202124"/>
                </a:solidFill>
                <a:effectLst/>
                <a:latin typeface="inherit"/>
              </a:rPr>
              <a:t>Infertility</a:t>
            </a:r>
            <a:r>
              <a:rPr lang="en-GB" altLang="pl-PL" dirty="0">
                <a:solidFill>
                  <a:srgbClr val="202124"/>
                </a:solidFill>
                <a:latin typeface="inherit"/>
              </a:rPr>
              <a:t>;</a:t>
            </a:r>
            <a:endParaRPr kumimoji="0" lang="en-GB" altLang="pl-PL" sz="1400" b="0" i="0" u="none" strike="noStrike" cap="none" normalizeH="0" baseline="0" dirty="0">
              <a:ln>
                <a:noFill/>
              </a:ln>
              <a:solidFill>
                <a:schemeClr val="tx1"/>
              </a:solidFill>
              <a:effectLst/>
              <a:latin typeface="Arial" panose="020B0604020202020204" pitchFamily="34" charset="0"/>
            </a:endParaRPr>
          </a:p>
          <a:p>
            <a:endParaRPr lang="pl-PL" dirty="0"/>
          </a:p>
        </p:txBody>
      </p:sp>
    </p:spTree>
    <p:extLst>
      <p:ext uri="{BB962C8B-B14F-4D97-AF65-F5344CB8AC3E}">
        <p14:creationId xmlns:p14="http://schemas.microsoft.com/office/powerpoint/2010/main" val="196281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9C120-6155-6654-710E-9972C1595224}"/>
              </a:ext>
            </a:extLst>
          </p:cNvPr>
          <p:cNvSpPr>
            <a:spLocks noGrp="1"/>
          </p:cNvSpPr>
          <p:nvPr>
            <p:ph type="title"/>
          </p:nvPr>
        </p:nvSpPr>
        <p:spPr>
          <a:xfrm>
            <a:off x="667502" y="108155"/>
            <a:ext cx="8596668" cy="1320800"/>
          </a:xfrm>
        </p:spPr>
        <p:txBody>
          <a:bodyPr/>
          <a:lstStyle/>
          <a:p>
            <a:r>
              <a:rPr lang="en-US" b="0" i="0" dirty="0">
                <a:effectLst/>
              </a:rPr>
              <a:t>Types of hypothyroidism in children</a:t>
            </a:r>
            <a:endParaRPr lang="pl-PL" dirty="0"/>
          </a:p>
        </p:txBody>
      </p:sp>
      <p:sp>
        <p:nvSpPr>
          <p:cNvPr id="3" name="Content Placeholder 2">
            <a:extLst>
              <a:ext uri="{FF2B5EF4-FFF2-40B4-BE49-F238E27FC236}">
                <a16:creationId xmlns:a16="http://schemas.microsoft.com/office/drawing/2014/main" id="{044324E8-92A3-A7D8-C30A-7AF720FDF780}"/>
              </a:ext>
            </a:extLst>
          </p:cNvPr>
          <p:cNvSpPr>
            <a:spLocks noGrp="1"/>
          </p:cNvSpPr>
          <p:nvPr>
            <p:ph idx="1"/>
          </p:nvPr>
        </p:nvSpPr>
        <p:spPr>
          <a:xfrm>
            <a:off x="234881" y="988141"/>
            <a:ext cx="10698589" cy="5260259"/>
          </a:xfrm>
        </p:spPr>
        <p:txBody>
          <a:bodyPr>
            <a:normAutofit fontScale="25000" lnSpcReduction="20000"/>
          </a:bodyPr>
          <a:lstStyle/>
          <a:p>
            <a:pPr algn="l">
              <a:buFont typeface="+mj-lt"/>
              <a:buAutoNum type="arabicPeriod"/>
            </a:pPr>
            <a:r>
              <a:rPr lang="en-US" sz="4800" b="1" i="0" dirty="0">
                <a:effectLst/>
              </a:rPr>
              <a:t>Congenital Hypothyroidism:</a:t>
            </a:r>
            <a:endParaRPr lang="en-US" sz="4800" b="0" i="0" dirty="0">
              <a:effectLst/>
            </a:endParaRPr>
          </a:p>
          <a:p>
            <a:pPr lvl="1" algn="l"/>
            <a:r>
              <a:rPr lang="en-US" sz="4800" b="0" i="0" dirty="0">
                <a:effectLst/>
              </a:rPr>
              <a:t>This type arises when the thyroid gland fails to develop or function properly before birth.</a:t>
            </a:r>
          </a:p>
          <a:p>
            <a:pPr lvl="1" algn="l"/>
            <a:r>
              <a:rPr lang="en-US" sz="4800" b="0" i="0" dirty="0">
                <a:effectLst/>
              </a:rPr>
              <a:t>It is a prevalent issue, impacting approximately 1 in every 2,500 to 3,000 newborns.</a:t>
            </a:r>
          </a:p>
          <a:p>
            <a:pPr lvl="1" algn="l"/>
            <a:r>
              <a:rPr lang="en-US" sz="4800" b="0" i="0" dirty="0">
                <a:effectLst/>
              </a:rPr>
              <a:t>Congenital hypothyroidism is routinely screened for in all U.S. states during newborn assessments.</a:t>
            </a:r>
          </a:p>
          <a:p>
            <a:pPr lvl="1" algn="l"/>
            <a:r>
              <a:rPr lang="en-US" sz="4800" b="0" i="0" dirty="0">
                <a:effectLst/>
              </a:rPr>
              <a:t>Determining whether the condition is hereditary, the severity at diagnosis, and the treatment's progress in the initial years guides decisions on potential lifelong therapy.</a:t>
            </a:r>
          </a:p>
          <a:p>
            <a:pPr algn="l">
              <a:buFont typeface="+mj-lt"/>
              <a:buAutoNum type="arabicPeriod"/>
            </a:pPr>
            <a:r>
              <a:rPr lang="en-US" sz="4800" b="1" i="0" dirty="0">
                <a:effectLst/>
              </a:rPr>
              <a:t>Autoimmune Hypothyroidism (Chronic Lymphocytic Thyroiditis):</a:t>
            </a:r>
            <a:endParaRPr lang="en-US" sz="4800" b="0" i="0" dirty="0">
              <a:effectLst/>
            </a:endParaRPr>
          </a:p>
          <a:p>
            <a:pPr lvl="1"/>
            <a:r>
              <a:rPr lang="en-US" sz="4800" b="0" i="0" dirty="0">
                <a:effectLst/>
              </a:rPr>
              <a:t>Acquired hypothyroidism often stems from an autoimmune disorder known as chronic lymphocytic thyroiditis (CLT).</a:t>
            </a:r>
          </a:p>
          <a:p>
            <a:pPr lvl="1"/>
            <a:r>
              <a:rPr lang="en-US" sz="4800" b="0" i="0" dirty="0">
                <a:effectLst/>
              </a:rPr>
              <a:t>CLT involves the immune system attacking the thyroid gland, causing damage and reduced function.</a:t>
            </a:r>
          </a:p>
          <a:p>
            <a:pPr lvl="1"/>
            <a:r>
              <a:rPr lang="en-US" sz="4800" b="0" i="0" dirty="0">
                <a:effectLst/>
              </a:rPr>
              <a:t>Commonly referred to as Hashimoto’s thyroiditis, it is more prevalent in girls and adolescents, particularly those with other autoimmune conditions like insulin-dependent diabetes.</a:t>
            </a:r>
          </a:p>
          <a:p>
            <a:pPr lvl="1"/>
            <a:r>
              <a:rPr lang="en-US" sz="4800" b="0" i="0" dirty="0">
                <a:effectLst/>
              </a:rPr>
              <a:t>Approximately 20 to 30 percent of diabetics are at risk of developing CLT, necessitating regular screening.</a:t>
            </a:r>
          </a:p>
          <a:p>
            <a:pPr marL="514350" indent="-514350">
              <a:buFont typeface="+mj-lt"/>
              <a:buAutoNum type="arabicPeriod"/>
            </a:pPr>
            <a:r>
              <a:rPr lang="en-US" sz="4800" b="1" i="0" dirty="0">
                <a:effectLst/>
              </a:rPr>
              <a:t>Iatrogenic Hypothyroidism:</a:t>
            </a:r>
            <a:endParaRPr lang="en-US" sz="4800" b="0" i="0" dirty="0">
              <a:effectLst/>
            </a:endParaRPr>
          </a:p>
          <a:p>
            <a:pPr lvl="1"/>
            <a:r>
              <a:rPr lang="en-US" sz="4800" b="0" i="0" dirty="0">
                <a:effectLst/>
              </a:rPr>
              <a:t>This form results from medically induced destruction or surgical removal of the thyroid gland.</a:t>
            </a:r>
          </a:p>
          <a:p>
            <a:pPr lvl="1"/>
            <a:r>
              <a:rPr lang="en-US" sz="4800" b="0" i="0" dirty="0">
                <a:effectLst/>
              </a:rPr>
              <a:t>The absence of the thyroid gland leads to a cessation in the production of thyroid hormone, resulting in iatrogenic hypothyroidism.</a:t>
            </a:r>
          </a:p>
          <a:p>
            <a:pPr marL="514350" indent="-514350">
              <a:buFont typeface="+mj-lt"/>
              <a:buAutoNum type="arabicPeriod"/>
            </a:pPr>
            <a:r>
              <a:rPr lang="en-US" sz="4800" b="1" i="0" dirty="0">
                <a:effectLst/>
              </a:rPr>
              <a:t>Central Hypothyroidism:</a:t>
            </a:r>
            <a:endParaRPr lang="en-US" sz="4800" b="0" i="0" dirty="0">
              <a:effectLst/>
            </a:endParaRPr>
          </a:p>
          <a:p>
            <a:pPr lvl="1"/>
            <a:r>
              <a:rPr lang="en-US" sz="4800" b="0" i="0" dirty="0">
                <a:effectLst/>
              </a:rPr>
              <a:t>Central hypothyroidism occurs when the brain fails to produce thyroid-stimulating hormone (TSH), responsible for signaling the thyroid to function.</a:t>
            </a:r>
          </a:p>
          <a:p>
            <a:pPr lvl="1"/>
            <a:r>
              <a:rPr lang="en-US" sz="4800" b="0" i="0" dirty="0">
                <a:effectLst/>
              </a:rPr>
              <a:t>Unlike disorders related to an abnormal thyroid gland, central hypothyroidism is less common, and patients often exhibit normal thyroid function.</a:t>
            </a:r>
          </a:p>
          <a:p>
            <a:pPr lvl="1"/>
            <a:r>
              <a:rPr lang="en-US" sz="4800" b="0" i="0" dirty="0">
                <a:effectLst/>
              </a:rPr>
              <a:t>In addition to low TSH levels, central hypothyroidism may involve deficiencies in other hormones, impacting various bodily functions.</a:t>
            </a:r>
          </a:p>
          <a:p>
            <a:pPr lvl="1"/>
            <a:r>
              <a:rPr lang="en-US" sz="4800" b="0" i="0" dirty="0">
                <a:effectLst/>
              </a:rPr>
              <a:t>Causes include abnormal development of the hypothalamus or pituitary glands, trauma, tumors, or treatments such as surgery or radiation.</a:t>
            </a:r>
          </a:p>
          <a:p>
            <a:pPr lvl="1"/>
            <a:r>
              <a:rPr lang="en-US" sz="4800" b="0" i="0" dirty="0">
                <a:effectLst/>
              </a:rPr>
              <a:t>It may also be inherited, affecting both boys and girls equally.</a:t>
            </a:r>
          </a:p>
          <a:p>
            <a:endParaRPr lang="pl-PL" dirty="0"/>
          </a:p>
        </p:txBody>
      </p:sp>
    </p:spTree>
    <p:extLst>
      <p:ext uri="{BB962C8B-B14F-4D97-AF65-F5344CB8AC3E}">
        <p14:creationId xmlns:p14="http://schemas.microsoft.com/office/powerpoint/2010/main" val="760115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FE5E9-A123-7601-D894-91C64E8A83B7}"/>
              </a:ext>
            </a:extLst>
          </p:cNvPr>
          <p:cNvSpPr>
            <a:spLocks noGrp="1"/>
          </p:cNvSpPr>
          <p:nvPr>
            <p:ph type="title"/>
          </p:nvPr>
        </p:nvSpPr>
        <p:spPr/>
        <p:txBody>
          <a:bodyPr/>
          <a:lstStyle/>
          <a:p>
            <a:r>
              <a:rPr lang="en-US" dirty="0"/>
              <a:t>Management of Hypothyroidism</a:t>
            </a:r>
            <a:endParaRPr lang="pl-PL" dirty="0"/>
          </a:p>
        </p:txBody>
      </p:sp>
      <p:sp>
        <p:nvSpPr>
          <p:cNvPr id="3" name="Content Placeholder 2">
            <a:extLst>
              <a:ext uri="{FF2B5EF4-FFF2-40B4-BE49-F238E27FC236}">
                <a16:creationId xmlns:a16="http://schemas.microsoft.com/office/drawing/2014/main" id="{2FB5ABE7-A3AD-981D-EDC0-19E146BD08D6}"/>
              </a:ext>
            </a:extLst>
          </p:cNvPr>
          <p:cNvSpPr>
            <a:spLocks noGrp="1"/>
          </p:cNvSpPr>
          <p:nvPr>
            <p:ph idx="1"/>
          </p:nvPr>
        </p:nvSpPr>
        <p:spPr/>
        <p:txBody>
          <a:bodyPr>
            <a:normAutofit fontScale="92500" lnSpcReduction="20000"/>
          </a:bodyPr>
          <a:lstStyle/>
          <a:p>
            <a:r>
              <a:rPr lang="en-US" dirty="0"/>
              <a:t>Synthetic thyroid hormone, levothyroxine (L-T4), is commonly used for hypothyroidism treatment.</a:t>
            </a:r>
          </a:p>
          <a:p>
            <a:r>
              <a:rPr lang="en-US" dirty="0"/>
              <a:t>Administered orally in the morning on an empty stomach, at least 30 minutes before the first meal.</a:t>
            </a:r>
          </a:p>
          <a:p>
            <a:r>
              <a:rPr lang="en-US" dirty="0"/>
              <a:t>Factors affecting absorption include pH levels in the stomach and interactions with food, medications, and fluids.</a:t>
            </a:r>
          </a:p>
          <a:p>
            <a:r>
              <a:rPr lang="en-US" dirty="0"/>
              <a:t>Dosage depends on clinical condition and patient age.</a:t>
            </a:r>
          </a:p>
          <a:p>
            <a:r>
              <a:rPr lang="en-US" dirty="0"/>
              <a:t>Initiate treatment with a small dose, gradually adjusting based on clinical presentation and TSH levels.</a:t>
            </a:r>
          </a:p>
          <a:p>
            <a:r>
              <a:rPr lang="en-US" dirty="0"/>
              <a:t>Younger individuals may experience faster dose escalation, reaching the target dose within weeks.</a:t>
            </a:r>
          </a:p>
          <a:p>
            <a:r>
              <a:rPr lang="en-US" dirty="0"/>
              <a:t>Regular monitoring of TSH levels and clinical symptoms guides effective management.</a:t>
            </a:r>
            <a:endParaRPr lang="pl-PL" dirty="0"/>
          </a:p>
        </p:txBody>
      </p:sp>
    </p:spTree>
    <p:extLst>
      <p:ext uri="{BB962C8B-B14F-4D97-AF65-F5344CB8AC3E}">
        <p14:creationId xmlns:p14="http://schemas.microsoft.com/office/powerpoint/2010/main" val="2434158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B084D-D7A8-3CE1-6991-B08E31EA1477}"/>
              </a:ext>
            </a:extLst>
          </p:cNvPr>
          <p:cNvSpPr>
            <a:spLocks noGrp="1"/>
          </p:cNvSpPr>
          <p:nvPr>
            <p:ph type="title"/>
          </p:nvPr>
        </p:nvSpPr>
        <p:spPr/>
        <p:txBody>
          <a:bodyPr>
            <a:normAutofit fontScale="90000"/>
          </a:bodyPr>
          <a:lstStyle/>
          <a:p>
            <a:r>
              <a:rPr lang="en-GB" dirty="0"/>
              <a:t>Hyperthyroidism</a:t>
            </a:r>
            <a:r>
              <a:rPr lang="pl-PL" dirty="0"/>
              <a:t> - </a:t>
            </a:r>
            <a:r>
              <a:rPr kumimoji="0" lang="en-GB" altLang="pl-PL" sz="3100" b="0" i="0" u="none" strike="noStrike" cap="none" normalizeH="0" baseline="0" dirty="0">
                <a:ln>
                  <a:noFill/>
                </a:ln>
                <a:solidFill>
                  <a:srgbClr val="202124"/>
                </a:solidFill>
                <a:effectLst/>
                <a:latin typeface="inherit"/>
              </a:rPr>
              <a:t>is a disorder in which the thyroid gland produces too much hormone than the body needs</a:t>
            </a:r>
            <a:endParaRPr lang="en-GB" sz="3100" dirty="0"/>
          </a:p>
        </p:txBody>
      </p:sp>
      <p:sp>
        <p:nvSpPr>
          <p:cNvPr id="3" name="Content Placeholder 2">
            <a:extLst>
              <a:ext uri="{FF2B5EF4-FFF2-40B4-BE49-F238E27FC236}">
                <a16:creationId xmlns:a16="http://schemas.microsoft.com/office/drawing/2014/main" id="{90FE580A-F1A7-CD52-E5AF-FDB57F0ED8B4}"/>
              </a:ext>
            </a:extLst>
          </p:cNvPr>
          <p:cNvSpPr>
            <a:spLocks noGrp="1"/>
          </p:cNvSpPr>
          <p:nvPr>
            <p:ph idx="1"/>
          </p:nvPr>
        </p:nvSpPr>
        <p:spPr>
          <a:xfrm>
            <a:off x="677334" y="1740310"/>
            <a:ext cx="8596668" cy="4798141"/>
          </a:xfrm>
        </p:spPr>
        <p:txBody>
          <a:bodyPr>
            <a:normAutofit fontScale="62500" lnSpcReduction="20000"/>
          </a:bodyPr>
          <a:lstStyle/>
          <a:p>
            <a:pPr marL="0" indent="0">
              <a:buNone/>
            </a:pPr>
            <a:r>
              <a:rPr lang="pl-PL" sz="4000" dirty="0"/>
              <a:t>E</a:t>
            </a:r>
            <a:r>
              <a:rPr lang="en-GB" sz="4000" b="1" dirty="0" err="1"/>
              <a:t>tiology</a:t>
            </a:r>
            <a:r>
              <a:rPr lang="pl-PL" sz="4000" b="1" dirty="0"/>
              <a:t>:</a:t>
            </a:r>
            <a:endParaRPr lang="en-GB" sz="2400" b="1" dirty="0"/>
          </a:p>
          <a:p>
            <a:r>
              <a:rPr lang="en-GB" sz="3200" dirty="0"/>
              <a:t>Graves’ disease (GD),</a:t>
            </a:r>
          </a:p>
          <a:p>
            <a:r>
              <a:rPr lang="en-GB" sz="3200" dirty="0"/>
              <a:t>autoimmune neonatal</a:t>
            </a:r>
            <a:r>
              <a:rPr lang="pl-PL" sz="3200" dirty="0"/>
              <a:t> </a:t>
            </a:r>
            <a:r>
              <a:rPr lang="en-GB" sz="3200" dirty="0"/>
              <a:t>hyperthyroidism</a:t>
            </a:r>
          </a:p>
          <a:p>
            <a:r>
              <a:rPr lang="en-GB" sz="3200" dirty="0"/>
              <a:t>acute or subacute thyroiditis,</a:t>
            </a:r>
          </a:p>
          <a:p>
            <a:r>
              <a:rPr lang="en-GB" sz="3200" dirty="0"/>
              <a:t>chronic lymphocytic thyroiditis</a:t>
            </a:r>
            <a:r>
              <a:rPr lang="pl-PL" sz="3200" dirty="0"/>
              <a:t> (</a:t>
            </a:r>
            <a:r>
              <a:rPr lang="en-GB" sz="3200" dirty="0"/>
              <a:t>Hashimoto’s disease</a:t>
            </a:r>
            <a:r>
              <a:rPr lang="pl-PL" sz="3200" dirty="0"/>
              <a:t>)</a:t>
            </a:r>
            <a:r>
              <a:rPr lang="en-GB" sz="3200" dirty="0"/>
              <a:t>,</a:t>
            </a:r>
            <a:endParaRPr lang="pl-PL" sz="3200" dirty="0"/>
          </a:p>
          <a:p>
            <a:r>
              <a:rPr lang="en-GB" sz="3200" dirty="0"/>
              <a:t>Exogenous causes - exogenous thyroid hormone, iodine-induced hyperthyroidism (iodine, radiocontrast agents, amiodarone</a:t>
            </a:r>
            <a:r>
              <a:rPr lang="pl-PL" sz="3200" dirty="0"/>
              <a:t>),</a:t>
            </a:r>
          </a:p>
          <a:p>
            <a:r>
              <a:rPr lang="en-GB" sz="3200" dirty="0"/>
              <a:t>autonomous</a:t>
            </a:r>
            <a:r>
              <a:rPr lang="pl-PL" sz="3200" dirty="0"/>
              <a:t> </a:t>
            </a:r>
            <a:r>
              <a:rPr lang="en-GB" sz="3200" dirty="0"/>
              <a:t>functioning</a:t>
            </a:r>
            <a:r>
              <a:rPr lang="pl-PL" sz="3200" dirty="0"/>
              <a:t> </a:t>
            </a:r>
            <a:r>
              <a:rPr lang="en-GB" sz="3200" dirty="0"/>
              <a:t>nodules</a:t>
            </a:r>
          </a:p>
          <a:p>
            <a:r>
              <a:rPr lang="en-GB" sz="3200" dirty="0"/>
              <a:t>acute or chronic administration of thyroid hormones and/or iodides,</a:t>
            </a:r>
          </a:p>
          <a:p>
            <a:r>
              <a:rPr lang="en-GB" sz="3200" dirty="0"/>
              <a:t>McCune-Albright syndrome ,</a:t>
            </a:r>
          </a:p>
          <a:p>
            <a:r>
              <a:rPr lang="en-GB" sz="3200" dirty="0"/>
              <a:t>germline and somatic gain-of-function mutations of the TSH receptor gene,  as are TSH-secreting pituitary tumours,</a:t>
            </a:r>
          </a:p>
          <a:p>
            <a:r>
              <a:rPr lang="en-GB" sz="3200" dirty="0"/>
              <a:t>thyroid hormone resistance;</a:t>
            </a:r>
          </a:p>
        </p:txBody>
      </p:sp>
    </p:spTree>
    <p:extLst>
      <p:ext uri="{BB962C8B-B14F-4D97-AF65-F5344CB8AC3E}">
        <p14:creationId xmlns:p14="http://schemas.microsoft.com/office/powerpoint/2010/main" val="2651529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664F1-3918-D7B3-1363-73047962086F}"/>
              </a:ext>
            </a:extLst>
          </p:cNvPr>
          <p:cNvSpPr>
            <a:spLocks noGrp="1"/>
          </p:cNvSpPr>
          <p:nvPr>
            <p:ph type="title"/>
          </p:nvPr>
        </p:nvSpPr>
        <p:spPr/>
        <p:txBody>
          <a:bodyPr/>
          <a:lstStyle/>
          <a:p>
            <a:r>
              <a:rPr lang="pl-PL" dirty="0"/>
              <a:t>GD</a:t>
            </a:r>
          </a:p>
        </p:txBody>
      </p:sp>
      <p:sp>
        <p:nvSpPr>
          <p:cNvPr id="3" name="Content Placeholder 2">
            <a:extLst>
              <a:ext uri="{FF2B5EF4-FFF2-40B4-BE49-F238E27FC236}">
                <a16:creationId xmlns:a16="http://schemas.microsoft.com/office/drawing/2014/main" id="{56FCCC25-DBEA-42B2-6189-604150012BD9}"/>
              </a:ext>
            </a:extLst>
          </p:cNvPr>
          <p:cNvSpPr>
            <a:spLocks noGrp="1"/>
          </p:cNvSpPr>
          <p:nvPr>
            <p:ph idx="1"/>
          </p:nvPr>
        </p:nvSpPr>
        <p:spPr/>
        <p:txBody>
          <a:bodyPr/>
          <a:lstStyle/>
          <a:p>
            <a:r>
              <a:rPr lang="pl-PL" dirty="0"/>
              <a:t>t</a:t>
            </a:r>
            <a:r>
              <a:rPr lang="en-US" dirty="0"/>
              <a:t>he cause of GD remains unclear, </a:t>
            </a:r>
            <a:endParaRPr lang="pl-PL" dirty="0"/>
          </a:p>
          <a:p>
            <a:r>
              <a:rPr lang="en-US" dirty="0"/>
              <a:t>result from a complex interaction between genetic background, environmental factors and the immune system</a:t>
            </a:r>
            <a:r>
              <a:rPr lang="pl-PL" dirty="0"/>
              <a:t>,</a:t>
            </a:r>
          </a:p>
          <a:p>
            <a:r>
              <a:rPr lang="pl-PL" dirty="0"/>
              <a:t>f</a:t>
            </a:r>
            <a:r>
              <a:rPr lang="en-US" dirty="0"/>
              <a:t>or unknown reasons, the immune system produces an antibody [TSH receptor antibody (</a:t>
            </a:r>
            <a:r>
              <a:rPr lang="en-US" dirty="0" err="1"/>
              <a:t>TRAb</a:t>
            </a:r>
            <a:r>
              <a:rPr lang="en-US" dirty="0"/>
              <a:t>)] that stimulates the thyroid gland to produce excess thyroid hormone</a:t>
            </a:r>
            <a:r>
              <a:rPr lang="pl-PL" dirty="0"/>
              <a:t>;</a:t>
            </a:r>
          </a:p>
        </p:txBody>
      </p:sp>
    </p:spTree>
    <p:extLst>
      <p:ext uri="{BB962C8B-B14F-4D97-AF65-F5344CB8AC3E}">
        <p14:creationId xmlns:p14="http://schemas.microsoft.com/office/powerpoint/2010/main" val="382489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DA785-09B0-5202-F69C-9FE434D882E4}"/>
              </a:ext>
            </a:extLst>
          </p:cNvPr>
          <p:cNvSpPr>
            <a:spLocks noGrp="1"/>
          </p:cNvSpPr>
          <p:nvPr>
            <p:ph type="title"/>
          </p:nvPr>
        </p:nvSpPr>
        <p:spPr/>
        <p:txBody>
          <a:bodyPr/>
          <a:lstStyle/>
          <a:p>
            <a:r>
              <a:rPr lang="pl-PL" dirty="0"/>
              <a:t>S</a:t>
            </a:r>
            <a:r>
              <a:rPr lang="en-GB" dirty="0" err="1"/>
              <a:t>ymptoms</a:t>
            </a:r>
            <a:endParaRPr lang="pl-PL" dirty="0"/>
          </a:p>
        </p:txBody>
      </p:sp>
      <p:sp>
        <p:nvSpPr>
          <p:cNvPr id="3" name="Content Placeholder 2">
            <a:extLst>
              <a:ext uri="{FF2B5EF4-FFF2-40B4-BE49-F238E27FC236}">
                <a16:creationId xmlns:a16="http://schemas.microsoft.com/office/drawing/2014/main" id="{9CCD8EC9-E7A8-93E5-95F0-4C1603084674}"/>
              </a:ext>
            </a:extLst>
          </p:cNvPr>
          <p:cNvSpPr>
            <a:spLocks noGrp="1"/>
          </p:cNvSpPr>
          <p:nvPr>
            <p:ph sz="half" idx="1"/>
          </p:nvPr>
        </p:nvSpPr>
        <p:spPr>
          <a:xfrm>
            <a:off x="677334" y="1524000"/>
            <a:ext cx="4184035" cy="4517361"/>
          </a:xfrm>
        </p:spPr>
        <p:txBody>
          <a:bodyPr>
            <a:normAutofit/>
          </a:bodyPr>
          <a:lstStyle/>
          <a:p>
            <a:r>
              <a:rPr lang="en-US" sz="1800" i="0" dirty="0">
                <a:effectLst/>
              </a:rPr>
              <a:t>Fatigue and/or Reduced Exercise Tolerance</a:t>
            </a:r>
          </a:p>
          <a:p>
            <a:r>
              <a:rPr lang="en-US" sz="1800" i="0" dirty="0">
                <a:effectLst/>
              </a:rPr>
              <a:t>Slower Reaction Time, Particularly Crucial for Drivers</a:t>
            </a:r>
          </a:p>
          <a:p>
            <a:r>
              <a:rPr lang="en-US" sz="1800" i="0" dirty="0">
                <a:effectLst/>
              </a:rPr>
              <a:t>Weight Gain</a:t>
            </a:r>
          </a:p>
          <a:p>
            <a:r>
              <a:rPr lang="en-US" sz="1800" i="0" dirty="0">
                <a:effectLst/>
              </a:rPr>
              <a:t>Constipation</a:t>
            </a:r>
          </a:p>
          <a:p>
            <a:r>
              <a:rPr lang="en-US" sz="1800" i="0" dirty="0">
                <a:effectLst/>
              </a:rPr>
              <a:t>Sparse, Coarse, and Dry Hair</a:t>
            </a:r>
          </a:p>
          <a:p>
            <a:r>
              <a:rPr lang="en-US" sz="1800" i="0" dirty="0">
                <a:effectLst/>
              </a:rPr>
              <a:t>Coarse, Dry, and Thickened Skin</a:t>
            </a:r>
          </a:p>
          <a:p>
            <a:r>
              <a:rPr lang="en-US" sz="1800" i="0" dirty="0">
                <a:effectLst/>
              </a:rPr>
              <a:t>Slow Pulse</a:t>
            </a:r>
          </a:p>
          <a:p>
            <a:r>
              <a:rPr lang="en-US" sz="1800" i="0" dirty="0">
                <a:effectLst/>
              </a:rPr>
              <a:t>Cold Intolerance</a:t>
            </a:r>
          </a:p>
          <a:p>
            <a:pPr marL="0" indent="0">
              <a:buNone/>
            </a:pPr>
            <a:endParaRPr lang="pl-PL" dirty="0"/>
          </a:p>
        </p:txBody>
      </p:sp>
      <p:sp>
        <p:nvSpPr>
          <p:cNvPr id="4" name="Content Placeholder 3">
            <a:extLst>
              <a:ext uri="{FF2B5EF4-FFF2-40B4-BE49-F238E27FC236}">
                <a16:creationId xmlns:a16="http://schemas.microsoft.com/office/drawing/2014/main" id="{FAAFEA92-1536-C191-AAF9-A1568BE0363E}"/>
              </a:ext>
            </a:extLst>
          </p:cNvPr>
          <p:cNvSpPr>
            <a:spLocks noGrp="1"/>
          </p:cNvSpPr>
          <p:nvPr>
            <p:ph sz="half" idx="2"/>
          </p:nvPr>
        </p:nvSpPr>
        <p:spPr>
          <a:xfrm>
            <a:off x="5089970" y="1347019"/>
            <a:ext cx="4184034" cy="4694343"/>
          </a:xfrm>
        </p:spPr>
        <p:txBody>
          <a:bodyPr>
            <a:normAutofit/>
          </a:bodyPr>
          <a:lstStyle/>
          <a:p>
            <a:pPr marL="285750" indent="-285750">
              <a:buFont typeface="Arial" panose="020B0604020202020204" pitchFamily="34" charset="0"/>
              <a:buChar char="•"/>
            </a:pPr>
            <a:r>
              <a:rPr lang="en-US" sz="1800" i="0" dirty="0">
                <a:effectLst/>
              </a:rPr>
              <a:t>Muscle Cramps</a:t>
            </a:r>
          </a:p>
          <a:p>
            <a:pPr marL="285750" indent="-285750">
              <a:buFont typeface="Arial" panose="020B0604020202020204" pitchFamily="34" charset="0"/>
              <a:buChar char="•"/>
            </a:pPr>
            <a:r>
              <a:rPr lang="en-US" sz="1800" i="0" dirty="0">
                <a:effectLst/>
              </a:rPr>
              <a:t>Thinning or Loss of Eyebrow Hair on the Sides</a:t>
            </a:r>
          </a:p>
          <a:p>
            <a:pPr marL="285750" indent="-285750">
              <a:buFont typeface="Arial" panose="020B0604020202020204" pitchFamily="34" charset="0"/>
              <a:buChar char="•"/>
            </a:pPr>
            <a:r>
              <a:rPr lang="en-US" sz="1800" i="0" dirty="0">
                <a:effectLst/>
              </a:rPr>
              <a:t>Dull Facial Expression</a:t>
            </a:r>
          </a:p>
          <a:p>
            <a:pPr marL="285750" indent="-285750">
              <a:buFont typeface="Arial" panose="020B0604020202020204" pitchFamily="34" charset="0"/>
              <a:buChar char="•"/>
            </a:pPr>
            <a:r>
              <a:rPr lang="en-US" sz="1800" i="0" dirty="0">
                <a:effectLst/>
              </a:rPr>
              <a:t>Hoarse Voice</a:t>
            </a:r>
          </a:p>
          <a:p>
            <a:pPr marL="285750" indent="-285750">
              <a:buFont typeface="Arial" panose="020B0604020202020204" pitchFamily="34" charset="0"/>
              <a:buChar char="•"/>
            </a:pPr>
            <a:r>
              <a:rPr lang="en-US" sz="1800" i="0" dirty="0">
                <a:effectLst/>
              </a:rPr>
              <a:t>Slow Speech</a:t>
            </a:r>
          </a:p>
          <a:p>
            <a:pPr marL="285750" indent="-285750">
              <a:buFont typeface="Arial" panose="020B0604020202020204" pitchFamily="34" charset="0"/>
              <a:buChar char="•"/>
            </a:pPr>
            <a:r>
              <a:rPr lang="en-US" sz="1800" i="0" dirty="0">
                <a:effectLst/>
              </a:rPr>
              <a:t>Drooping Eyelids</a:t>
            </a:r>
          </a:p>
          <a:p>
            <a:pPr marL="285750" indent="-285750">
              <a:buFont typeface="Arial" panose="020B0604020202020204" pitchFamily="34" charset="0"/>
              <a:buChar char="•"/>
            </a:pPr>
            <a:r>
              <a:rPr lang="en-US" sz="1800" i="0" dirty="0">
                <a:effectLst/>
              </a:rPr>
              <a:t>Puffy and Swollen Face</a:t>
            </a:r>
          </a:p>
          <a:p>
            <a:pPr marL="285750" indent="-285750">
              <a:buFont typeface="Arial" panose="020B0604020202020204" pitchFamily="34" charset="0"/>
              <a:buChar char="•"/>
            </a:pPr>
            <a:r>
              <a:rPr lang="en-US" sz="1800" i="0" dirty="0">
                <a:effectLst/>
              </a:rPr>
              <a:t>Enlarged Thyroid, Resulting in a Goiter-like Growth on the Neck</a:t>
            </a:r>
          </a:p>
          <a:p>
            <a:pPr marL="285750" indent="-285750">
              <a:buFont typeface="Arial" panose="020B0604020202020204" pitchFamily="34" charset="0"/>
              <a:buChar char="•"/>
            </a:pPr>
            <a:r>
              <a:rPr lang="en-US" sz="1800" i="0" dirty="0">
                <a:effectLst/>
              </a:rPr>
              <a:t>Increased Menstrual Flow and Cramping in Girls and Young Women</a:t>
            </a:r>
          </a:p>
          <a:p>
            <a:endParaRPr lang="pl-PL" dirty="0"/>
          </a:p>
        </p:txBody>
      </p:sp>
    </p:spTree>
    <p:extLst>
      <p:ext uri="{BB962C8B-B14F-4D97-AF65-F5344CB8AC3E}">
        <p14:creationId xmlns:p14="http://schemas.microsoft.com/office/powerpoint/2010/main" val="1979162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64768-EBB0-33B0-24A9-DFCAD184B33D}"/>
              </a:ext>
            </a:extLst>
          </p:cNvPr>
          <p:cNvSpPr>
            <a:spLocks noGrp="1"/>
          </p:cNvSpPr>
          <p:nvPr>
            <p:ph type="title"/>
          </p:nvPr>
        </p:nvSpPr>
        <p:spPr/>
        <p:txBody>
          <a:bodyPr/>
          <a:lstStyle/>
          <a:p>
            <a:r>
              <a:rPr lang="en-GB" dirty="0"/>
              <a:t>Treatment</a:t>
            </a:r>
          </a:p>
        </p:txBody>
      </p:sp>
      <p:sp>
        <p:nvSpPr>
          <p:cNvPr id="3" name="Content Placeholder 2">
            <a:extLst>
              <a:ext uri="{FF2B5EF4-FFF2-40B4-BE49-F238E27FC236}">
                <a16:creationId xmlns:a16="http://schemas.microsoft.com/office/drawing/2014/main" id="{4FC96526-94B2-5313-4622-6EBD4302D1D2}"/>
              </a:ext>
            </a:extLst>
          </p:cNvPr>
          <p:cNvSpPr>
            <a:spLocks noGrp="1"/>
          </p:cNvSpPr>
          <p:nvPr>
            <p:ph idx="1"/>
          </p:nvPr>
        </p:nvSpPr>
        <p:spPr/>
        <p:txBody>
          <a:bodyPr>
            <a:normAutofit/>
          </a:bodyPr>
          <a:lstStyle/>
          <a:p>
            <a:r>
              <a:rPr kumimoji="0" lang="en-GB" altLang="pl-PL" sz="2200" b="1" i="0" u="none" strike="noStrike" cap="none" normalizeH="0" baseline="0" dirty="0">
                <a:ln>
                  <a:noFill/>
                </a:ln>
                <a:solidFill>
                  <a:srgbClr val="202124"/>
                </a:solidFill>
                <a:effectLst/>
              </a:rPr>
              <a:t>pharmacological treatment </a:t>
            </a:r>
            <a:r>
              <a:rPr kumimoji="0" lang="en-GB" altLang="pl-PL" sz="2200" b="0" i="0" u="none" strike="noStrike" cap="none" normalizeH="0" baseline="0" dirty="0">
                <a:ln>
                  <a:noFill/>
                </a:ln>
                <a:solidFill>
                  <a:srgbClr val="202124"/>
                </a:solidFill>
                <a:effectLst/>
              </a:rPr>
              <a:t>with antithyroid drugs (</a:t>
            </a:r>
            <a:r>
              <a:rPr kumimoji="0" lang="en-GB" altLang="pl-PL" sz="2200" b="0" i="0" u="none" strike="noStrike" cap="none" normalizeH="0" baseline="0" dirty="0" err="1">
                <a:ln>
                  <a:noFill/>
                </a:ln>
                <a:solidFill>
                  <a:srgbClr val="202124"/>
                </a:solidFill>
                <a:effectLst/>
              </a:rPr>
              <a:t>thyrostatic</a:t>
            </a:r>
            <a:r>
              <a:rPr kumimoji="0" lang="en-GB" altLang="pl-PL" sz="2200" b="0" i="0" u="none" strike="noStrike" cap="none" normalizeH="0" baseline="0" dirty="0">
                <a:ln>
                  <a:noFill/>
                </a:ln>
                <a:solidFill>
                  <a:srgbClr val="202124"/>
                </a:solidFill>
                <a:effectLst/>
              </a:rPr>
              <a:t> agents). Antithyroid medications include thiamazole and propylthiouracil. </a:t>
            </a:r>
            <a:r>
              <a:rPr kumimoji="0" lang="en-GB" altLang="pl-PL" sz="2200" b="0" i="0" u="none" strike="noStrike" cap="none" normalizeH="0" baseline="0" dirty="0" err="1">
                <a:ln>
                  <a:noFill/>
                </a:ln>
                <a:solidFill>
                  <a:srgbClr val="202124"/>
                </a:solidFill>
                <a:effectLst/>
              </a:rPr>
              <a:t>Thyrostatic</a:t>
            </a:r>
            <a:r>
              <a:rPr kumimoji="0" lang="en-GB" altLang="pl-PL" sz="2200" b="0" i="0" u="none" strike="noStrike" cap="none" normalizeH="0" baseline="0" dirty="0">
                <a:ln>
                  <a:noFill/>
                </a:ln>
                <a:solidFill>
                  <a:srgbClr val="202124"/>
                </a:solidFill>
                <a:effectLst/>
              </a:rPr>
              <a:t> agents inhibit the production of hormones in the thyroid gland and their effect becomes visible after approximately 2-4 weeks of use,</a:t>
            </a:r>
          </a:p>
          <a:p>
            <a:r>
              <a:rPr kumimoji="0" lang="en-GB" altLang="pl-PL" sz="2200" b="1" i="0" u="none" strike="noStrike" cap="none" normalizeH="0" baseline="0" dirty="0">
                <a:ln>
                  <a:noFill/>
                </a:ln>
                <a:solidFill>
                  <a:srgbClr val="202124"/>
                </a:solidFill>
                <a:effectLst/>
              </a:rPr>
              <a:t>treatment with radioactive iodine </a:t>
            </a:r>
            <a:r>
              <a:rPr kumimoji="0" lang="en-GB" altLang="pl-PL" sz="2200" b="0" i="0" u="none" strike="noStrike" cap="none" normalizeH="0" baseline="0" dirty="0">
                <a:ln>
                  <a:noFill/>
                </a:ln>
                <a:solidFill>
                  <a:srgbClr val="202124"/>
                </a:solidFill>
                <a:effectLst/>
              </a:rPr>
              <a:t>(131I) - oral, single administration of radioactive iodine aims to slowly, irreversibly damage the thyroid cells that actively capture iodine from the blood. The effect of radioactive iodine develops within a few months after therapy</a:t>
            </a:r>
            <a:r>
              <a:rPr lang="pl-PL" altLang="pl-PL" sz="2200" dirty="0"/>
              <a:t>,</a:t>
            </a:r>
            <a:endParaRPr kumimoji="0" lang="pl-PL" altLang="pl-PL" sz="2200" b="0" i="0" u="none" strike="noStrike" cap="none" normalizeH="0" baseline="0" dirty="0">
              <a:ln>
                <a:noFill/>
              </a:ln>
              <a:solidFill>
                <a:schemeClr val="tx1"/>
              </a:solidFill>
              <a:effectLst/>
            </a:endParaRPr>
          </a:p>
          <a:p>
            <a:endParaRPr lang="pl-PL" dirty="0"/>
          </a:p>
        </p:txBody>
      </p:sp>
      <p:sp>
        <p:nvSpPr>
          <p:cNvPr id="4" name="Rectangle 1">
            <a:extLst>
              <a:ext uri="{FF2B5EF4-FFF2-40B4-BE49-F238E27FC236}">
                <a16:creationId xmlns:a16="http://schemas.microsoft.com/office/drawing/2014/main" id="{CBA62A56-6AC0-C616-C7FE-59497C5A6EC2}"/>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B27A83DC-E63C-F543-33C4-CF2CF72F3773}"/>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40602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241</TotalTime>
  <Words>1254</Words>
  <Application>Microsoft Office PowerPoint</Application>
  <PresentationFormat>Widescreen</PresentationFormat>
  <Paragraphs>115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Cambria</vt:lpstr>
      <vt:lpstr>Helvetica Neue</vt:lpstr>
      <vt:lpstr>inherit</vt:lpstr>
      <vt:lpstr>Trebuchet MS</vt:lpstr>
      <vt:lpstr>Wingdings 3</vt:lpstr>
      <vt:lpstr>Facet</vt:lpstr>
      <vt:lpstr>Endocrinology disease </vt:lpstr>
      <vt:lpstr>Hypothyroidism</vt:lpstr>
      <vt:lpstr>Hypothyroidism</vt:lpstr>
      <vt:lpstr>Types of hypothyroidism in children</vt:lpstr>
      <vt:lpstr>Management of Hypothyroidism</vt:lpstr>
      <vt:lpstr>Hyperthyroidism - is a disorder in which the thyroid gland produces too much hormone than the body needs</vt:lpstr>
      <vt:lpstr>GD</vt:lpstr>
      <vt:lpstr>Symptoms</vt:lpstr>
      <vt:lpstr>Treatment</vt:lpstr>
      <vt:lpstr>Treatment</vt:lpstr>
      <vt:lpstr>Hashimoto's disease</vt:lpstr>
      <vt:lpstr>Sourses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Endocrinology disease </dc:title>
  <dc:creator>Dominika Karpińska</dc:creator>
  <cp:lastModifiedBy>Dominika Karpińska</cp:lastModifiedBy>
  <cp:revision>3</cp:revision>
  <dcterms:created xsi:type="dcterms:W3CDTF">2023-11-29T21:35:40Z</dcterms:created>
  <dcterms:modified xsi:type="dcterms:W3CDTF">2023-12-01T09:11:31Z</dcterms:modified>
</cp:coreProperties>
</file>