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73" r:id="rId1"/>
  </p:sldMasterIdLst>
  <p:sldIdLst>
    <p:sldId id="256" r:id="rId2"/>
    <p:sldId id="258" r:id="rId3"/>
    <p:sldId id="261" r:id="rId4"/>
    <p:sldId id="262" r:id="rId5"/>
    <p:sldId id="263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2" d="100"/>
          <a:sy n="82" d="100"/>
        </p:scale>
        <p:origin x="72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546100" y="-4763"/>
            <a:ext cx="5014912" cy="6862763"/>
            <a:chOff x="2928938" y="-4763"/>
            <a:chExt cx="5014912" cy="6862763"/>
          </a:xfrm>
        </p:grpSpPr>
        <p:sp>
          <p:nvSpPr>
            <p:cNvPr id="22" name="Freeform 6"/>
            <p:cNvSpPr/>
            <p:nvPr/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23" name="Freeform 7"/>
            <p:cNvSpPr/>
            <p:nvPr/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24" name="Freeform 9"/>
            <p:cNvSpPr/>
            <p:nvPr/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5" name="Freeform 10"/>
            <p:cNvSpPr/>
            <p:nvPr/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6" name="Freeform 11"/>
            <p:cNvSpPr/>
            <p:nvPr/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7" name="Freeform 12"/>
            <p:cNvSpPr/>
            <p:nvPr/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28401" y="1380068"/>
            <a:ext cx="8574622" cy="2616199"/>
          </a:xfrm>
        </p:spPr>
        <p:txBody>
          <a:bodyPr anchor="b">
            <a:normAutofit/>
          </a:bodyPr>
          <a:lstStyle>
            <a:lvl1pPr algn="r">
              <a:defRPr sz="6000">
                <a:effectLst/>
              </a:defRPr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15377" y="3996267"/>
            <a:ext cx="6987645" cy="1388534"/>
          </a:xfrm>
        </p:spPr>
        <p:txBody>
          <a:bodyPr anchor="t">
            <a:normAutofit/>
          </a:bodyPr>
          <a:lstStyle>
            <a:lvl1pPr marL="0" indent="0" algn="r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98412B-5A3D-447F-BC9E-19A2D4ECC226}" type="datetimeFigureOut">
              <a:rPr lang="pl-PL" smtClean="0"/>
              <a:t>04.11.2023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2412" y="5883275"/>
            <a:ext cx="4324044" cy="365125"/>
          </a:xfrm>
        </p:spPr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F98AA-DBCC-4718-9D8A-AA1986B05DD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941804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4732865"/>
            <a:ext cx="1001871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386012" y="932112"/>
            <a:ext cx="8225944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1" y="5299603"/>
            <a:ext cx="1001871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98412B-5A3D-447F-BC9E-19A2D4ECC226}" type="datetimeFigureOut">
              <a:rPr lang="pl-PL" smtClean="0"/>
              <a:t>04.11.2023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F98AA-DBCC-4718-9D8A-AA1986B05DD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2452379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685800"/>
            <a:ext cx="1001871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343400"/>
            <a:ext cx="10018713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98412B-5A3D-447F-BC9E-19A2D4ECC226}" type="datetimeFigureOut">
              <a:rPr lang="pl-PL" smtClean="0"/>
              <a:t>04.11.2023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F98AA-DBCC-4718-9D8A-AA1986B05DD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78338834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36811" y="3428999"/>
            <a:ext cx="8532815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98412B-5A3D-447F-BC9E-19A2D4ECC226}" type="datetimeFigureOut">
              <a:rPr lang="pl-PL" smtClean="0"/>
              <a:t>04.11.2023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F98AA-DBCC-4718-9D8A-AA1986B05DD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7428259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3308581"/>
            <a:ext cx="1001870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7381"/>
            <a:ext cx="1001871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98412B-5A3D-447F-BC9E-19A2D4ECC226}" type="datetimeFigureOut">
              <a:rPr lang="pl-PL" smtClean="0"/>
              <a:t>04.11.2023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F98AA-DBCC-4718-9D8A-AA1986B05DD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2978834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3" y="3886200"/>
            <a:ext cx="1001871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GB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5200"/>
            <a:ext cx="1001871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98412B-5A3D-447F-BC9E-19A2D4ECC226}" type="datetimeFigureOut">
              <a:rPr lang="pl-PL" smtClean="0"/>
              <a:t>04.11.2023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F98AA-DBCC-4718-9D8A-AA1986B05DD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31020539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685800"/>
            <a:ext cx="10018712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2" y="3505200"/>
            <a:ext cx="10018713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GB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3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98412B-5A3D-447F-BC9E-19A2D4ECC226}" type="datetimeFigureOut">
              <a:rPr lang="pl-PL" smtClean="0"/>
              <a:t>04.11.2023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F98AA-DBCC-4718-9D8A-AA1986B05DD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69570790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98412B-5A3D-447F-BC9E-19A2D4ECC226}" type="datetimeFigureOut">
              <a:rPr lang="pl-PL" smtClean="0"/>
              <a:t>04.11.2023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F98AA-DBCC-4718-9D8A-AA1986B05DD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6319808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32655" y="685800"/>
            <a:ext cx="1770369" cy="5105400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312" y="685800"/>
            <a:ext cx="8019742" cy="5105400"/>
          </a:xfrm>
        </p:spPr>
        <p:txBody>
          <a:bodyPr vert="eaVert" anchor="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98412B-5A3D-447F-BC9E-19A2D4ECC226}" type="datetimeFigureOut">
              <a:rPr lang="pl-PL" smtClean="0"/>
              <a:t>04.11.2023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F98AA-DBCC-4718-9D8A-AA1986B05DD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4078295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98412B-5A3D-447F-BC9E-19A2D4ECC226}" type="datetimeFigureOut">
              <a:rPr lang="pl-PL" smtClean="0"/>
              <a:t>04.11.2023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51856" y="5867131"/>
            <a:ext cx="551167" cy="365125"/>
          </a:xfrm>
        </p:spPr>
        <p:txBody>
          <a:bodyPr/>
          <a:lstStyle/>
          <a:p>
            <a:fld id="{D5DF98AA-DBCC-4718-9D8A-AA1986B05DD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3499778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2279" y="2666999"/>
            <a:ext cx="8930747" cy="2110382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2278" y="4777381"/>
            <a:ext cx="893074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98412B-5A3D-447F-BC9E-19A2D4ECC226}" type="datetimeFigureOut">
              <a:rPr lang="pl-PL" smtClean="0"/>
              <a:t>04.11.2023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F98AA-DBCC-4718-9D8A-AA1986B05DD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4420126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312" y="2666999"/>
            <a:ext cx="4895055" cy="312420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7967" y="2667000"/>
            <a:ext cx="4895056" cy="3124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98412B-5A3D-447F-BC9E-19A2D4ECC226}" type="datetimeFigureOut">
              <a:rPr lang="pl-PL" smtClean="0"/>
              <a:t>04.11.2023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F98AA-DBCC-4718-9D8A-AA1986B05DD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0711554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2179" y="2658533"/>
            <a:ext cx="4607188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4311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80487" y="2667000"/>
            <a:ext cx="462253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7967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98412B-5A3D-447F-BC9E-19A2D4ECC226}" type="datetimeFigureOut">
              <a:rPr lang="pl-PL" smtClean="0"/>
              <a:t>04.11.2023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F98AA-DBCC-4718-9D8A-AA1986B05DD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6820714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98412B-5A3D-447F-BC9E-19A2D4ECC226}" type="datetimeFigureOut">
              <a:rPr lang="pl-PL" smtClean="0"/>
              <a:t>04.11.2023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F98AA-DBCC-4718-9D8A-AA1986B05DD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781029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98412B-5A3D-447F-BC9E-19A2D4ECC226}" type="datetimeFigureOut">
              <a:rPr lang="pl-PL" smtClean="0"/>
              <a:t>04.11.2023</a:t>
            </a:fld>
            <a:endParaRPr lang="pl-P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F98AA-DBCC-4718-9D8A-AA1986B05DD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0700621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1600200"/>
            <a:ext cx="3549121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62033" y="685799"/>
            <a:ext cx="6240990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2" y="2971800"/>
            <a:ext cx="3549121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98412B-5A3D-447F-BC9E-19A2D4ECC226}" type="datetimeFigureOut">
              <a:rPr lang="pl-PL" smtClean="0"/>
              <a:t>04.11.2023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F98AA-DBCC-4718-9D8A-AA1986B05DD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6203857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2724" y="1752599"/>
            <a:ext cx="5426158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94682" y="914400"/>
            <a:ext cx="3280974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2724" y="3124199"/>
            <a:ext cx="5426158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98412B-5A3D-447F-BC9E-19A2D4ECC226}" type="datetimeFigureOut">
              <a:rPr lang="pl-PL" smtClean="0"/>
              <a:t>04.11.2023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F98AA-DBCC-4718-9D8A-AA1986B05DD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323704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50812" y="0"/>
            <a:ext cx="2436813" cy="6858001"/>
            <a:chOff x="1320800" y="0"/>
            <a:chExt cx="2436813" cy="6858001"/>
          </a:xfrm>
        </p:grpSpPr>
        <p:sp>
          <p:nvSpPr>
            <p:cNvPr id="8" name="Freeform 6"/>
            <p:cNvSpPr/>
            <p:nvPr/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9" name="Freeform 7"/>
            <p:cNvSpPr/>
            <p:nvPr/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0" name="Freeform 8"/>
            <p:cNvSpPr/>
            <p:nvPr/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1" name="Freeform 9"/>
            <p:cNvSpPr/>
            <p:nvPr/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2" name="Freeform 10"/>
            <p:cNvSpPr/>
            <p:nvPr/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13" name="Freeform 11"/>
            <p:cNvSpPr/>
            <p:nvPr/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0" y="2666999"/>
            <a:ext cx="10018713" cy="31242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732656" y="5883275"/>
            <a:ext cx="1143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8698412B-5A3D-447F-BC9E-19A2D4ECC226}" type="datetimeFigureOut">
              <a:rPr lang="pl-PL" smtClean="0"/>
              <a:t>04.11.2023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2279" y="5883275"/>
            <a:ext cx="70841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5883275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D5DF98AA-DBCC-4718-9D8A-AA1986B05DD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385430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4" r:id="rId1"/>
    <p:sldLayoutId id="2147483775" r:id="rId2"/>
    <p:sldLayoutId id="2147483776" r:id="rId3"/>
    <p:sldLayoutId id="2147483777" r:id="rId4"/>
    <p:sldLayoutId id="2147483778" r:id="rId5"/>
    <p:sldLayoutId id="2147483779" r:id="rId6"/>
    <p:sldLayoutId id="2147483780" r:id="rId7"/>
    <p:sldLayoutId id="2147483781" r:id="rId8"/>
    <p:sldLayoutId id="2147483782" r:id="rId9"/>
    <p:sldLayoutId id="2147483783" r:id="rId10"/>
    <p:sldLayoutId id="2147483784" r:id="rId11"/>
    <p:sldLayoutId id="2147483785" r:id="rId12"/>
    <p:sldLayoutId id="2147483786" r:id="rId13"/>
    <p:sldLayoutId id="2147483787" r:id="rId14"/>
    <p:sldLayoutId id="2147483788" r:id="rId15"/>
    <p:sldLayoutId id="2147483789" r:id="rId16"/>
    <p:sldLayoutId id="2147483790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87315C-2507-B498-4FA7-F555594BC83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Factors affecting </a:t>
            </a:r>
            <a:r>
              <a:rPr lang="pl-PL" dirty="0"/>
              <a:t>the development of the </a:t>
            </a:r>
            <a:r>
              <a:rPr lang="en-GB" dirty="0"/>
              <a:t>child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88669AB-5E5A-CDEA-6B3F-5609950FB9F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l-PL" dirty="0"/>
              <a:t>Dominika Karpińska</a:t>
            </a:r>
          </a:p>
          <a:p>
            <a:r>
              <a:rPr lang="pl-PL" dirty="0"/>
              <a:t>d.karpinska@powislanka.edu.pl</a:t>
            </a:r>
          </a:p>
        </p:txBody>
      </p:sp>
    </p:spTree>
    <p:extLst>
      <p:ext uri="{BB962C8B-B14F-4D97-AF65-F5344CB8AC3E}">
        <p14:creationId xmlns:p14="http://schemas.microsoft.com/office/powerpoint/2010/main" val="18335625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C54AFA-0191-0C8D-5397-9A7AB52079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84311" y="685801"/>
            <a:ext cx="10018713" cy="956388"/>
          </a:xfrm>
        </p:spPr>
        <p:txBody>
          <a:bodyPr/>
          <a:lstStyle/>
          <a:p>
            <a:r>
              <a:rPr lang="en-GB" dirty="0"/>
              <a:t>Factors affecting child’</a:t>
            </a:r>
            <a:r>
              <a:rPr lang="pl-PL" dirty="0"/>
              <a:t>s</a:t>
            </a:r>
            <a:r>
              <a:rPr lang="en-GB" dirty="0"/>
              <a:t> development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A945B72-6568-ECA6-D042-F1D2292DE199}"/>
              </a:ext>
            </a:extLst>
          </p:cNvPr>
          <p:cNvSpPr txBox="1"/>
          <p:nvPr/>
        </p:nvSpPr>
        <p:spPr>
          <a:xfrm>
            <a:off x="2341984" y="2258008"/>
            <a:ext cx="243528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/>
              <a:t>genetics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722D5B5-7BCD-4F54-F2C3-C369FCC26678}"/>
              </a:ext>
            </a:extLst>
          </p:cNvPr>
          <p:cNvSpPr txBox="1"/>
          <p:nvPr/>
        </p:nvSpPr>
        <p:spPr>
          <a:xfrm>
            <a:off x="5915608" y="2271651"/>
            <a:ext cx="2652226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2800" dirty="0"/>
              <a:t>social</a:t>
            </a:r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B3E41C8D-DAF1-64CF-67D2-9431C6E3D87D}"/>
              </a:ext>
            </a:extLst>
          </p:cNvPr>
          <p:cNvCxnSpPr/>
          <p:nvPr/>
        </p:nvCxnSpPr>
        <p:spPr>
          <a:xfrm flipH="1">
            <a:off x="4198776" y="1511559"/>
            <a:ext cx="578497" cy="55983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E4FB41E2-35BD-DA9D-8258-402929D473CB}"/>
              </a:ext>
            </a:extLst>
          </p:cNvPr>
          <p:cNvCxnSpPr>
            <a:cxnSpLocks/>
          </p:cNvCxnSpPr>
          <p:nvPr/>
        </p:nvCxnSpPr>
        <p:spPr>
          <a:xfrm>
            <a:off x="6587412" y="1511559"/>
            <a:ext cx="475861" cy="55983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>
            <a:extLst>
              <a:ext uri="{FF2B5EF4-FFF2-40B4-BE49-F238E27FC236}">
                <a16:creationId xmlns:a16="http://schemas.microsoft.com/office/drawing/2014/main" id="{EDFAEF1D-DE6A-0102-57BB-FFF09F9CDC75}"/>
              </a:ext>
            </a:extLst>
          </p:cNvPr>
          <p:cNvSpPr txBox="1"/>
          <p:nvPr/>
        </p:nvSpPr>
        <p:spPr>
          <a:xfrm>
            <a:off x="3850433" y="3244334"/>
            <a:ext cx="293914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/>
              <a:t>direct</a:t>
            </a:r>
            <a:endParaRPr lang="pl-PL" sz="2800" dirty="0"/>
          </a:p>
          <a:p>
            <a:pPr algn="ctr"/>
            <a:r>
              <a:rPr lang="en-GB" sz="2800" dirty="0"/>
              <a:t>(ex. family, school</a:t>
            </a:r>
            <a:r>
              <a:rPr lang="pl-PL" sz="2800" dirty="0"/>
              <a:t>)</a:t>
            </a:r>
            <a:endParaRPr lang="en-GB" sz="2800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FD2009CB-180A-49C5-906B-D90053D4C8C3}"/>
              </a:ext>
            </a:extLst>
          </p:cNvPr>
          <p:cNvSpPr txBox="1"/>
          <p:nvPr/>
        </p:nvSpPr>
        <p:spPr>
          <a:xfrm>
            <a:off x="7744409" y="3244334"/>
            <a:ext cx="293914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800" dirty="0"/>
              <a:t>i</a:t>
            </a:r>
            <a:r>
              <a:rPr lang="en-GB" sz="2800" dirty="0" err="1"/>
              <a:t>ndirect</a:t>
            </a:r>
            <a:endParaRPr lang="pl-PL" sz="2800" dirty="0"/>
          </a:p>
          <a:p>
            <a:pPr algn="ctr"/>
            <a:r>
              <a:rPr lang="pl-PL" sz="2800" dirty="0"/>
              <a:t>(</a:t>
            </a:r>
            <a:r>
              <a:rPr lang="en-GB" sz="2800" dirty="0"/>
              <a:t>local community</a:t>
            </a:r>
            <a:r>
              <a:rPr lang="pl-PL" sz="2800" dirty="0"/>
              <a:t>)</a:t>
            </a:r>
            <a:endParaRPr lang="en-GB" sz="2800" dirty="0"/>
          </a:p>
        </p:txBody>
      </p: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2AEEE456-4631-C7A2-1F4E-F6188022C854}"/>
              </a:ext>
            </a:extLst>
          </p:cNvPr>
          <p:cNvCxnSpPr/>
          <p:nvPr/>
        </p:nvCxnSpPr>
        <p:spPr>
          <a:xfrm>
            <a:off x="7809722" y="2757993"/>
            <a:ext cx="758112" cy="39575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E514428F-205B-C255-6648-A52BFCEDD81A}"/>
              </a:ext>
            </a:extLst>
          </p:cNvPr>
          <p:cNvCxnSpPr/>
          <p:nvPr/>
        </p:nvCxnSpPr>
        <p:spPr>
          <a:xfrm flipH="1">
            <a:off x="5822302" y="2794871"/>
            <a:ext cx="765110" cy="44946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783195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4807F2-576C-E033-A134-C4C85635E1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937727"/>
          </a:xfrm>
        </p:spPr>
        <p:txBody>
          <a:bodyPr/>
          <a:lstStyle/>
          <a:p>
            <a:r>
              <a:rPr lang="en-GB" dirty="0"/>
              <a:t>Social direct factors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DD08B28-A9F3-46F2-162A-156ED85404D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772179" y="1735494"/>
            <a:ext cx="4607188" cy="1499301"/>
          </a:xfrm>
        </p:spPr>
        <p:txBody>
          <a:bodyPr/>
          <a:lstStyle/>
          <a:p>
            <a:r>
              <a:rPr lang="en-GB" dirty="0"/>
              <a:t>Family structure,</a:t>
            </a:r>
          </a:p>
          <a:p>
            <a:r>
              <a:rPr lang="pl-PL" dirty="0"/>
              <a:t>u</a:t>
            </a:r>
            <a:r>
              <a:rPr lang="en-GB" dirty="0" err="1"/>
              <a:t>pbringing</a:t>
            </a:r>
            <a:r>
              <a:rPr lang="en-GB" dirty="0"/>
              <a:t> methods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9EF06C3-A170-103C-A868-7CC0D2BF11A8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pl-PL" dirty="0" err="1"/>
              <a:t>Safety</a:t>
            </a:r>
            <a:r>
              <a:rPr lang="pl-PL" dirty="0"/>
              <a:t> </a:t>
            </a:r>
            <a:r>
              <a:rPr lang="pl-PL" dirty="0" err="1"/>
              <a:t>space</a:t>
            </a:r>
            <a:r>
              <a:rPr lang="pl-PL" dirty="0"/>
              <a:t>,</a:t>
            </a:r>
          </a:p>
          <a:p>
            <a:r>
              <a:rPr lang="pl-PL" dirty="0"/>
              <a:t>Relations,</a:t>
            </a:r>
          </a:p>
          <a:p>
            <a:r>
              <a:rPr lang="pl-PL" dirty="0" err="1"/>
              <a:t>Guidness</a:t>
            </a:r>
            <a:r>
              <a:rPr lang="pl-PL" dirty="0"/>
              <a:t>,</a:t>
            </a:r>
          </a:p>
          <a:p>
            <a:r>
              <a:rPr lang="pl-PL" dirty="0"/>
              <a:t>…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C2C86C7-8987-F81E-3A35-A1A81D4A3A9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607967" y="2191301"/>
            <a:ext cx="4622537" cy="576262"/>
          </a:xfrm>
        </p:spPr>
        <p:txBody>
          <a:bodyPr/>
          <a:lstStyle/>
          <a:p>
            <a:r>
              <a:rPr lang="en-GB" dirty="0"/>
              <a:t>School and peers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5E673C4-9EE5-AA29-24C7-31F46135ECBD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pl-PL" dirty="0"/>
              <a:t>f</a:t>
            </a:r>
            <a:r>
              <a:rPr lang="en-GB" dirty="0" err="1"/>
              <a:t>irst</a:t>
            </a:r>
            <a:r>
              <a:rPr lang="en-GB" dirty="0"/>
              <a:t> friendships, contact with society,</a:t>
            </a:r>
          </a:p>
          <a:p>
            <a:r>
              <a:rPr lang="pl-PL" dirty="0"/>
              <a:t>e</a:t>
            </a:r>
            <a:r>
              <a:rPr lang="en-GB" dirty="0" err="1"/>
              <a:t>mpathy</a:t>
            </a:r>
            <a:r>
              <a:rPr lang="en-GB" dirty="0"/>
              <a:t>,</a:t>
            </a:r>
          </a:p>
          <a:p>
            <a:r>
              <a:rPr lang="pl-PL" dirty="0"/>
              <a:t>u</a:t>
            </a:r>
            <a:r>
              <a:rPr lang="en-GB" dirty="0" err="1"/>
              <a:t>nderstanding</a:t>
            </a:r>
            <a:r>
              <a:rPr lang="en-GB" dirty="0"/>
              <a:t>,</a:t>
            </a:r>
          </a:p>
          <a:p>
            <a:r>
              <a:rPr lang="pl-PL" dirty="0"/>
              <a:t>f</a:t>
            </a:r>
            <a:r>
              <a:rPr lang="en-GB" dirty="0" err="1"/>
              <a:t>irst</a:t>
            </a:r>
            <a:r>
              <a:rPr lang="en-GB" dirty="0"/>
              <a:t> conflicts</a:t>
            </a:r>
            <a:r>
              <a:rPr lang="pl-PL" dirty="0"/>
              <a:t>,</a:t>
            </a:r>
          </a:p>
          <a:p>
            <a:r>
              <a:rPr lang="pl-PL" dirty="0"/>
              <a:t>…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063300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A266D7-FDE6-D35B-2BE0-C64E93EF3E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Family’s dysfunctionality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38C8D6-8E14-5035-3E8C-87C2868431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4310" y="2471834"/>
            <a:ext cx="10018713" cy="2202803"/>
          </a:xfrm>
        </p:spPr>
        <p:txBody>
          <a:bodyPr>
            <a:normAutofit/>
          </a:bodyPr>
          <a:lstStyle/>
          <a:p>
            <a:r>
              <a:rPr lang="pl-PL" dirty="0"/>
              <a:t>d</a:t>
            </a:r>
            <a:r>
              <a:rPr lang="en-GB" dirty="0" err="1"/>
              <a:t>ifficulty</a:t>
            </a:r>
            <a:r>
              <a:rPr lang="en-GB" dirty="0"/>
              <a:t> socioeconomic conditions,</a:t>
            </a:r>
          </a:p>
          <a:p>
            <a:r>
              <a:rPr lang="pl-PL" dirty="0"/>
              <a:t>l</a:t>
            </a:r>
            <a:r>
              <a:rPr lang="en-GB" dirty="0"/>
              <a:t>ow parenting competence,</a:t>
            </a:r>
          </a:p>
          <a:p>
            <a:r>
              <a:rPr lang="pl-PL" dirty="0"/>
              <a:t>d</a:t>
            </a:r>
            <a:r>
              <a:rPr lang="en-GB" dirty="0" err="1"/>
              <a:t>isturbed</a:t>
            </a:r>
            <a:r>
              <a:rPr lang="en-GB" dirty="0"/>
              <a:t> structure of the family</a:t>
            </a:r>
            <a:r>
              <a:rPr lang="pl-PL" dirty="0"/>
              <a:t>;</a:t>
            </a:r>
            <a:endParaRPr lang="en-GB" dirty="0"/>
          </a:p>
          <a:p>
            <a:endParaRPr lang="en-GB" dirty="0"/>
          </a:p>
        </p:txBody>
      </p:sp>
      <p:pic>
        <p:nvPicPr>
          <p:cNvPr id="1026" name="Picture 2" descr="Got Toxic Family Members? Here are 3 Tips For Dealing With a Dysfunctional  Family. — Carino Counseling">
            <a:extLst>
              <a:ext uri="{FF2B5EF4-FFF2-40B4-BE49-F238E27FC236}">
                <a16:creationId xmlns:a16="http://schemas.microsoft.com/office/drawing/2014/main" id="{C3E1FDFC-9E4F-7672-D976-DD105CE75E4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79189" y="3503645"/>
            <a:ext cx="4143375" cy="2762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EE3DC11B-EEB7-519C-4DD1-22DBC1759FFF}"/>
              </a:ext>
            </a:extLst>
          </p:cNvPr>
          <p:cNvSpPr txBox="1"/>
          <p:nvPr/>
        </p:nvSpPr>
        <p:spPr>
          <a:xfrm>
            <a:off x="6879189" y="6354147"/>
            <a:ext cx="387900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dirty="0"/>
              <a:t>Graphic</a:t>
            </a:r>
            <a:r>
              <a:rPr lang="pl-PL" sz="1000" dirty="0"/>
              <a:t>: https://www.carinocounseling.com/blog/got-toxic-family-members-here-are-3-tips-for-dealing-with-a-dysfunctional-family</a:t>
            </a:r>
          </a:p>
        </p:txBody>
      </p:sp>
    </p:spTree>
    <p:extLst>
      <p:ext uri="{BB962C8B-B14F-4D97-AF65-F5344CB8AC3E}">
        <p14:creationId xmlns:p14="http://schemas.microsoft.com/office/powerpoint/2010/main" val="3564227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5B6AB0-BF70-4B79-04D0-FC15A86CFA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Indirect social factors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DB1551-4276-C109-F952-D293C18DDD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dirty="0"/>
              <a:t>Environment,</a:t>
            </a:r>
          </a:p>
          <a:p>
            <a:r>
              <a:rPr lang="en-GB" dirty="0"/>
              <a:t>Local community,</a:t>
            </a:r>
          </a:p>
          <a:p>
            <a:r>
              <a:rPr lang="en-GB" dirty="0"/>
              <a:t>Health care,</a:t>
            </a:r>
          </a:p>
          <a:p>
            <a:r>
              <a:rPr lang="en-GB" dirty="0" err="1"/>
              <a:t>Ecomic</a:t>
            </a:r>
            <a:r>
              <a:rPr lang="en-GB" dirty="0"/>
              <a:t> of state of the country,</a:t>
            </a:r>
          </a:p>
          <a:p>
            <a:r>
              <a:rPr lang="en-GB" dirty="0"/>
              <a:t>Wars,</a:t>
            </a:r>
          </a:p>
          <a:p>
            <a:r>
              <a:rPr lang="en-GB" dirty="0"/>
              <a:t>Natural disaster,</a:t>
            </a:r>
          </a:p>
          <a:p>
            <a:r>
              <a:rPr lang="en-GB" dirty="0"/>
              <a:t>International environment ( mass media, internet);</a:t>
            </a:r>
          </a:p>
        </p:txBody>
      </p:sp>
    </p:spTree>
    <p:extLst>
      <p:ext uri="{BB962C8B-B14F-4D97-AF65-F5344CB8AC3E}">
        <p14:creationId xmlns:p14="http://schemas.microsoft.com/office/powerpoint/2010/main" val="254972651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rallax">
  <a:themeElements>
    <a:clrScheme name="Parallax">
      <a:dk1>
        <a:sysClr val="windowText" lastClr="000000"/>
      </a:dk1>
      <a:lt1>
        <a:sysClr val="window" lastClr="FFFFFF"/>
      </a:lt1>
      <a:dk2>
        <a:srgbClr val="212121"/>
      </a:dk2>
      <a:lt2>
        <a:srgbClr val="CDD0D1"/>
      </a:lt2>
      <a:accent1>
        <a:srgbClr val="BC1C1C"/>
      </a:accent1>
      <a:accent2>
        <a:srgbClr val="F67534"/>
      </a:accent2>
      <a:accent3>
        <a:srgbClr val="EAAC35"/>
      </a:accent3>
      <a:accent4>
        <a:srgbClr val="9BAF68"/>
      </a:accent4>
      <a:accent5>
        <a:srgbClr val="68B9A6"/>
      </a:accent5>
      <a:accent6>
        <a:srgbClr val="50B1D4"/>
      </a:accent6>
      <a:hlink>
        <a:srgbClr val="E46416"/>
      </a:hlink>
      <a:folHlink>
        <a:srgbClr val="EE9340"/>
      </a:folHlink>
    </a:clrScheme>
    <a:fontScheme name="Parallax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rallax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93B4CCAC-FD5A-4D59-B1AC-EAF45910B5A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TM03457496[[fn=Parallax]]</Template>
  <TotalTime>194</TotalTime>
  <Words>141</Words>
  <Application>Microsoft Office PowerPoint</Application>
  <PresentationFormat>Widescreen</PresentationFormat>
  <Paragraphs>36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Corbel</vt:lpstr>
      <vt:lpstr>Parallax</vt:lpstr>
      <vt:lpstr>Factors affecting the development of the child</vt:lpstr>
      <vt:lpstr>Factors affecting child’s development</vt:lpstr>
      <vt:lpstr>Social direct factors</vt:lpstr>
      <vt:lpstr>Family’s dysfunctionality</vt:lpstr>
      <vt:lpstr>Indirect social factors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Factors affecting the development of the child</dc:title>
  <dc:creator>Dominika Karpińska</dc:creator>
  <cp:lastModifiedBy>Dominika Karpińska</cp:lastModifiedBy>
  <cp:revision>1</cp:revision>
  <dcterms:created xsi:type="dcterms:W3CDTF">2023-11-04T15:37:31Z</dcterms:created>
  <dcterms:modified xsi:type="dcterms:W3CDTF">2023-11-04T18:51:48Z</dcterms:modified>
</cp:coreProperties>
</file>