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72" r:id="rId2"/>
    <p:sldId id="257" r:id="rId3"/>
    <p:sldId id="260" r:id="rId4"/>
    <p:sldId id="259" r:id="rId5"/>
    <p:sldId id="261" r:id="rId6"/>
    <p:sldId id="262" r:id="rId7"/>
    <p:sldId id="263" r:id="rId8"/>
    <p:sldId id="265" r:id="rId9"/>
    <p:sldId id="268" r:id="rId10"/>
    <p:sldId id="270" r:id="rId11"/>
    <p:sldId id="271" r:id="rId12"/>
    <p:sldId id="267"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GB"/>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E03D5D5E-0147-4192-85BE-5E2148770323}" type="datetimeFigureOut">
              <a:rPr lang="pl-PL" smtClean="0"/>
              <a:t>18.01.2024</a:t>
            </a:fld>
            <a:endParaRPr lang="pl-PL"/>
          </a:p>
        </p:txBody>
      </p:sp>
      <p:sp>
        <p:nvSpPr>
          <p:cNvPr id="5" name="Footer Placeholder 4"/>
          <p:cNvSpPr>
            <a:spLocks noGrp="1"/>
          </p:cNvSpPr>
          <p:nvPr>
            <p:ph type="ftr" sz="quarter" idx="11"/>
          </p:nvPr>
        </p:nvSpPr>
        <p:spPr/>
        <p:txBody>
          <a:bodyPr/>
          <a:lstStyle/>
          <a:p>
            <a:endParaRPr lang="pl-PL"/>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088FDEA-1AD0-4DD9-BB48-4940B7E7CFB1}" type="slidenum">
              <a:rPr lang="pl-PL" smtClean="0"/>
              <a:t>‹#›</a:t>
            </a:fld>
            <a:endParaRPr lang="pl-PL"/>
          </a:p>
        </p:txBody>
      </p:sp>
    </p:spTree>
    <p:extLst>
      <p:ext uri="{BB962C8B-B14F-4D97-AF65-F5344CB8AC3E}">
        <p14:creationId xmlns:p14="http://schemas.microsoft.com/office/powerpoint/2010/main" val="917016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03D5D5E-0147-4192-85BE-5E2148770323}" type="datetimeFigureOut">
              <a:rPr lang="pl-PL" smtClean="0"/>
              <a:t>18.01.2024</a:t>
            </a:fld>
            <a:endParaRPr lang="pl-PL"/>
          </a:p>
        </p:txBody>
      </p:sp>
      <p:sp>
        <p:nvSpPr>
          <p:cNvPr id="5" name="Footer Placeholder 4"/>
          <p:cNvSpPr>
            <a:spLocks noGrp="1"/>
          </p:cNvSpPr>
          <p:nvPr>
            <p:ph type="ftr" sz="quarter" idx="11"/>
          </p:nvPr>
        </p:nvSpPr>
        <p:spPr/>
        <p:txBody>
          <a:bodyPr/>
          <a:lstStyle/>
          <a:p>
            <a:endParaRPr lang="pl-P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088FDEA-1AD0-4DD9-BB48-4940B7E7CFB1}" type="slidenum">
              <a:rPr lang="pl-PL" smtClean="0"/>
              <a:t>‹#›</a:t>
            </a:fld>
            <a:endParaRPr lang="pl-PL"/>
          </a:p>
        </p:txBody>
      </p:sp>
    </p:spTree>
    <p:extLst>
      <p:ext uri="{BB962C8B-B14F-4D97-AF65-F5344CB8AC3E}">
        <p14:creationId xmlns:p14="http://schemas.microsoft.com/office/powerpoint/2010/main" val="2775623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03D5D5E-0147-4192-85BE-5E2148770323}" type="datetimeFigureOut">
              <a:rPr lang="pl-PL" smtClean="0"/>
              <a:t>18.01.2024</a:t>
            </a:fld>
            <a:endParaRPr lang="pl-PL"/>
          </a:p>
        </p:txBody>
      </p:sp>
      <p:sp>
        <p:nvSpPr>
          <p:cNvPr id="5" name="Footer Placeholder 4"/>
          <p:cNvSpPr>
            <a:spLocks noGrp="1"/>
          </p:cNvSpPr>
          <p:nvPr>
            <p:ph type="ftr" sz="quarter" idx="11"/>
          </p:nvPr>
        </p:nvSpPr>
        <p:spPr/>
        <p:txBody>
          <a:bodyPr/>
          <a:lstStyle/>
          <a:p>
            <a:endParaRPr lang="pl-PL"/>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088FDEA-1AD0-4DD9-BB48-4940B7E7CFB1}" type="slidenum">
              <a:rPr lang="pl-PL" smtClean="0"/>
              <a:t>‹#›</a:t>
            </a:fld>
            <a:endParaRPr lang="pl-PL"/>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76576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GB"/>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E03D5D5E-0147-4192-85BE-5E2148770323}" type="datetimeFigureOut">
              <a:rPr lang="pl-PL" smtClean="0"/>
              <a:t>18.01.2024</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088FDEA-1AD0-4DD9-BB48-4940B7E7CFB1}" type="slidenum">
              <a:rPr lang="pl-PL" smtClean="0"/>
              <a:t>‹#›</a:t>
            </a:fld>
            <a:endParaRPr lang="pl-PL"/>
          </a:p>
        </p:txBody>
      </p:sp>
    </p:spTree>
    <p:extLst>
      <p:ext uri="{BB962C8B-B14F-4D97-AF65-F5344CB8AC3E}">
        <p14:creationId xmlns:p14="http://schemas.microsoft.com/office/powerpoint/2010/main" val="3806586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E03D5D5E-0147-4192-85BE-5E2148770323}" type="datetimeFigureOut">
              <a:rPr lang="pl-PL" smtClean="0"/>
              <a:t>18.01.2024</a:t>
            </a:fld>
            <a:endParaRPr lang="pl-PL"/>
          </a:p>
        </p:txBody>
      </p:sp>
      <p:sp>
        <p:nvSpPr>
          <p:cNvPr id="6" name="Footer Placeholder 5"/>
          <p:cNvSpPr>
            <a:spLocks noGrp="1"/>
          </p:cNvSpPr>
          <p:nvPr>
            <p:ph type="ftr" sz="quarter" idx="11"/>
          </p:nvPr>
        </p:nvSpPr>
        <p:spPr/>
        <p:txBody>
          <a:bodyPr/>
          <a:lstStyle/>
          <a:p>
            <a:endParaRPr lang="pl-PL"/>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088FDEA-1AD0-4DD9-BB48-4940B7E7CFB1}" type="slidenum">
              <a:rPr lang="pl-PL" smtClean="0"/>
              <a:t>‹#›</a:t>
            </a:fld>
            <a:endParaRPr lang="pl-PL"/>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316340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E03D5D5E-0147-4192-85BE-5E2148770323}" type="datetimeFigureOut">
              <a:rPr lang="pl-PL" smtClean="0"/>
              <a:t>18.01.2024</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088FDEA-1AD0-4DD9-BB48-4940B7E7CFB1}" type="slidenum">
              <a:rPr lang="pl-PL" smtClean="0"/>
              <a:t>‹#›</a:t>
            </a:fld>
            <a:endParaRPr lang="pl-PL"/>
          </a:p>
        </p:txBody>
      </p:sp>
    </p:spTree>
    <p:extLst>
      <p:ext uri="{BB962C8B-B14F-4D97-AF65-F5344CB8AC3E}">
        <p14:creationId xmlns:p14="http://schemas.microsoft.com/office/powerpoint/2010/main" val="35794572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03D5D5E-0147-4192-85BE-5E2148770323}" type="datetimeFigureOut">
              <a:rPr lang="pl-PL" smtClean="0"/>
              <a:t>18.01.2024</a:t>
            </a:fld>
            <a:endParaRPr lang="pl-PL"/>
          </a:p>
        </p:txBody>
      </p:sp>
      <p:sp>
        <p:nvSpPr>
          <p:cNvPr id="5" name="Footer Placeholder 4"/>
          <p:cNvSpPr>
            <a:spLocks noGrp="1"/>
          </p:cNvSpPr>
          <p:nvPr>
            <p:ph type="ftr" sz="quarter" idx="11"/>
          </p:nvPr>
        </p:nvSpPr>
        <p:spPr/>
        <p:txBody>
          <a:bodyPr/>
          <a:lstStyle/>
          <a:p>
            <a:endParaRPr lang="pl-P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088FDEA-1AD0-4DD9-BB48-4940B7E7CFB1}" type="slidenum">
              <a:rPr lang="pl-PL" smtClean="0"/>
              <a:t>‹#›</a:t>
            </a:fld>
            <a:endParaRPr lang="pl-PL"/>
          </a:p>
        </p:txBody>
      </p:sp>
    </p:spTree>
    <p:extLst>
      <p:ext uri="{BB962C8B-B14F-4D97-AF65-F5344CB8AC3E}">
        <p14:creationId xmlns:p14="http://schemas.microsoft.com/office/powerpoint/2010/main" val="19157804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03D5D5E-0147-4192-85BE-5E2148770323}" type="datetimeFigureOut">
              <a:rPr lang="pl-PL" smtClean="0"/>
              <a:t>18.01.2024</a:t>
            </a:fld>
            <a:endParaRPr lang="pl-PL"/>
          </a:p>
        </p:txBody>
      </p:sp>
      <p:sp>
        <p:nvSpPr>
          <p:cNvPr id="5" name="Footer Placeholder 4"/>
          <p:cNvSpPr>
            <a:spLocks noGrp="1"/>
          </p:cNvSpPr>
          <p:nvPr>
            <p:ph type="ftr" sz="quarter" idx="11"/>
          </p:nvPr>
        </p:nvSpPr>
        <p:spPr/>
        <p:txBody>
          <a:bodyPr/>
          <a:lstStyle/>
          <a:p>
            <a:endParaRPr lang="pl-P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088FDEA-1AD0-4DD9-BB48-4940B7E7CFB1}" type="slidenum">
              <a:rPr lang="pl-PL" smtClean="0"/>
              <a:t>‹#›</a:t>
            </a:fld>
            <a:endParaRPr lang="pl-PL"/>
          </a:p>
        </p:txBody>
      </p:sp>
    </p:spTree>
    <p:extLst>
      <p:ext uri="{BB962C8B-B14F-4D97-AF65-F5344CB8AC3E}">
        <p14:creationId xmlns:p14="http://schemas.microsoft.com/office/powerpoint/2010/main" val="2064102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GB"/>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03D5D5E-0147-4192-85BE-5E2148770323}" type="datetimeFigureOut">
              <a:rPr lang="pl-PL" smtClean="0"/>
              <a:t>18.01.2024</a:t>
            </a:fld>
            <a:endParaRPr lang="pl-PL"/>
          </a:p>
        </p:txBody>
      </p:sp>
      <p:sp>
        <p:nvSpPr>
          <p:cNvPr id="5" name="Footer Placeholder 4"/>
          <p:cNvSpPr>
            <a:spLocks noGrp="1"/>
          </p:cNvSpPr>
          <p:nvPr>
            <p:ph type="ftr" sz="quarter" idx="11"/>
          </p:nvPr>
        </p:nvSpPr>
        <p:spPr/>
        <p:txBody>
          <a:bodyPr/>
          <a:lstStyle/>
          <a:p>
            <a:endParaRPr lang="pl-P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088FDEA-1AD0-4DD9-BB48-4940B7E7CFB1}" type="slidenum">
              <a:rPr lang="pl-PL" smtClean="0"/>
              <a:t>‹#›</a:t>
            </a:fld>
            <a:endParaRPr lang="pl-PL"/>
          </a:p>
        </p:txBody>
      </p:sp>
    </p:spTree>
    <p:extLst>
      <p:ext uri="{BB962C8B-B14F-4D97-AF65-F5344CB8AC3E}">
        <p14:creationId xmlns:p14="http://schemas.microsoft.com/office/powerpoint/2010/main" val="1296719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03D5D5E-0147-4192-85BE-5E2148770323}" type="datetimeFigureOut">
              <a:rPr lang="pl-PL" smtClean="0"/>
              <a:t>18.01.2024</a:t>
            </a:fld>
            <a:endParaRPr lang="pl-PL"/>
          </a:p>
        </p:txBody>
      </p:sp>
      <p:sp>
        <p:nvSpPr>
          <p:cNvPr id="5" name="Footer Placeholder 4"/>
          <p:cNvSpPr>
            <a:spLocks noGrp="1"/>
          </p:cNvSpPr>
          <p:nvPr>
            <p:ph type="ftr" sz="quarter" idx="11"/>
          </p:nvPr>
        </p:nvSpPr>
        <p:spPr/>
        <p:txBody>
          <a:bodyPr/>
          <a:lstStyle/>
          <a:p>
            <a:endParaRPr lang="pl-P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088FDEA-1AD0-4DD9-BB48-4940B7E7CFB1}" type="slidenum">
              <a:rPr lang="pl-PL" smtClean="0"/>
              <a:t>‹#›</a:t>
            </a:fld>
            <a:endParaRPr lang="pl-PL"/>
          </a:p>
        </p:txBody>
      </p:sp>
    </p:spTree>
    <p:extLst>
      <p:ext uri="{BB962C8B-B14F-4D97-AF65-F5344CB8AC3E}">
        <p14:creationId xmlns:p14="http://schemas.microsoft.com/office/powerpoint/2010/main" val="7058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E03D5D5E-0147-4192-85BE-5E2148770323}" type="datetimeFigureOut">
              <a:rPr lang="pl-PL" smtClean="0"/>
              <a:t>18.01.2024</a:t>
            </a:fld>
            <a:endParaRPr lang="pl-PL"/>
          </a:p>
        </p:txBody>
      </p:sp>
      <p:sp>
        <p:nvSpPr>
          <p:cNvPr id="6" name="Footer Placeholder 5"/>
          <p:cNvSpPr>
            <a:spLocks noGrp="1"/>
          </p:cNvSpPr>
          <p:nvPr>
            <p:ph type="ftr" sz="quarter" idx="11"/>
          </p:nvPr>
        </p:nvSpPr>
        <p:spPr/>
        <p:txBody>
          <a:bodyPr/>
          <a:lstStyle/>
          <a:p>
            <a:endParaRPr lang="pl-PL"/>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088FDEA-1AD0-4DD9-BB48-4940B7E7CFB1}" type="slidenum">
              <a:rPr lang="pl-PL" smtClean="0"/>
              <a:t>‹#›</a:t>
            </a:fld>
            <a:endParaRPr lang="pl-PL"/>
          </a:p>
        </p:txBody>
      </p:sp>
    </p:spTree>
    <p:extLst>
      <p:ext uri="{BB962C8B-B14F-4D97-AF65-F5344CB8AC3E}">
        <p14:creationId xmlns:p14="http://schemas.microsoft.com/office/powerpoint/2010/main" val="702734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E03D5D5E-0147-4192-85BE-5E2148770323}" type="datetimeFigureOut">
              <a:rPr lang="pl-PL" smtClean="0"/>
              <a:t>18.01.2024</a:t>
            </a:fld>
            <a:endParaRPr lang="pl-PL"/>
          </a:p>
        </p:txBody>
      </p:sp>
      <p:sp>
        <p:nvSpPr>
          <p:cNvPr id="8" name="Footer Placeholder 7"/>
          <p:cNvSpPr>
            <a:spLocks noGrp="1"/>
          </p:cNvSpPr>
          <p:nvPr>
            <p:ph type="ftr" sz="quarter" idx="11"/>
          </p:nvPr>
        </p:nvSpPr>
        <p:spPr/>
        <p:txBody>
          <a:bodyPr/>
          <a:lstStyle/>
          <a:p>
            <a:endParaRPr lang="pl-PL"/>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088FDEA-1AD0-4DD9-BB48-4940B7E7CFB1}" type="slidenum">
              <a:rPr lang="pl-PL" smtClean="0"/>
              <a:t>‹#›</a:t>
            </a:fld>
            <a:endParaRPr lang="pl-PL"/>
          </a:p>
        </p:txBody>
      </p:sp>
    </p:spTree>
    <p:extLst>
      <p:ext uri="{BB962C8B-B14F-4D97-AF65-F5344CB8AC3E}">
        <p14:creationId xmlns:p14="http://schemas.microsoft.com/office/powerpoint/2010/main" val="3534793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E03D5D5E-0147-4192-85BE-5E2148770323}" type="datetimeFigureOut">
              <a:rPr lang="pl-PL" smtClean="0"/>
              <a:t>18.01.2024</a:t>
            </a:fld>
            <a:endParaRPr lang="pl-PL"/>
          </a:p>
        </p:txBody>
      </p:sp>
      <p:sp>
        <p:nvSpPr>
          <p:cNvPr id="4" name="Footer Placeholder 3"/>
          <p:cNvSpPr>
            <a:spLocks noGrp="1"/>
          </p:cNvSpPr>
          <p:nvPr>
            <p:ph type="ftr" sz="quarter" idx="11"/>
          </p:nvPr>
        </p:nvSpPr>
        <p:spPr/>
        <p:txBody>
          <a:bodyPr/>
          <a:lstStyle/>
          <a:p>
            <a:endParaRPr lang="pl-PL"/>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088FDEA-1AD0-4DD9-BB48-4940B7E7CFB1}" type="slidenum">
              <a:rPr lang="pl-PL" smtClean="0"/>
              <a:t>‹#›</a:t>
            </a:fld>
            <a:endParaRPr lang="pl-PL"/>
          </a:p>
        </p:txBody>
      </p:sp>
    </p:spTree>
    <p:extLst>
      <p:ext uri="{BB962C8B-B14F-4D97-AF65-F5344CB8AC3E}">
        <p14:creationId xmlns:p14="http://schemas.microsoft.com/office/powerpoint/2010/main" val="2753661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3D5D5E-0147-4192-85BE-5E2148770323}" type="datetimeFigureOut">
              <a:rPr lang="pl-PL" smtClean="0"/>
              <a:t>18.01.2024</a:t>
            </a:fld>
            <a:endParaRPr lang="pl-PL"/>
          </a:p>
        </p:txBody>
      </p:sp>
      <p:sp>
        <p:nvSpPr>
          <p:cNvPr id="3" name="Footer Placeholder 2"/>
          <p:cNvSpPr>
            <a:spLocks noGrp="1"/>
          </p:cNvSpPr>
          <p:nvPr>
            <p:ph type="ftr" sz="quarter" idx="11"/>
          </p:nvPr>
        </p:nvSpPr>
        <p:spPr/>
        <p:txBody>
          <a:bodyPr/>
          <a:lstStyle/>
          <a:p>
            <a:endParaRPr lang="pl-PL"/>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088FDEA-1AD0-4DD9-BB48-4940B7E7CFB1}" type="slidenum">
              <a:rPr lang="pl-PL" smtClean="0"/>
              <a:t>‹#›</a:t>
            </a:fld>
            <a:endParaRPr lang="pl-PL"/>
          </a:p>
        </p:txBody>
      </p:sp>
    </p:spTree>
    <p:extLst>
      <p:ext uri="{BB962C8B-B14F-4D97-AF65-F5344CB8AC3E}">
        <p14:creationId xmlns:p14="http://schemas.microsoft.com/office/powerpoint/2010/main" val="3372698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GB"/>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E03D5D5E-0147-4192-85BE-5E2148770323}" type="datetimeFigureOut">
              <a:rPr lang="pl-PL" smtClean="0"/>
              <a:t>18.01.2024</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088FDEA-1AD0-4DD9-BB48-4940B7E7CFB1}" type="slidenum">
              <a:rPr lang="pl-PL" smtClean="0"/>
              <a:t>‹#›</a:t>
            </a:fld>
            <a:endParaRPr lang="pl-PL"/>
          </a:p>
        </p:txBody>
      </p:sp>
    </p:spTree>
    <p:extLst>
      <p:ext uri="{BB962C8B-B14F-4D97-AF65-F5344CB8AC3E}">
        <p14:creationId xmlns:p14="http://schemas.microsoft.com/office/powerpoint/2010/main" val="1554153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E03D5D5E-0147-4192-85BE-5E2148770323}" type="datetimeFigureOut">
              <a:rPr lang="pl-PL" smtClean="0"/>
              <a:t>18.01.2024</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088FDEA-1AD0-4DD9-BB48-4940B7E7CFB1}" type="slidenum">
              <a:rPr lang="pl-PL" smtClean="0"/>
              <a:t>‹#›</a:t>
            </a:fld>
            <a:endParaRPr lang="pl-PL"/>
          </a:p>
        </p:txBody>
      </p:sp>
    </p:spTree>
    <p:extLst>
      <p:ext uri="{BB962C8B-B14F-4D97-AF65-F5344CB8AC3E}">
        <p14:creationId xmlns:p14="http://schemas.microsoft.com/office/powerpoint/2010/main" val="412652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03D5D5E-0147-4192-85BE-5E2148770323}" type="datetimeFigureOut">
              <a:rPr lang="pl-PL" smtClean="0"/>
              <a:t>18.01.2024</a:t>
            </a:fld>
            <a:endParaRPr lang="pl-PL"/>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l-PL"/>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088FDEA-1AD0-4DD9-BB48-4940B7E7CFB1}" type="slidenum">
              <a:rPr lang="pl-PL" smtClean="0"/>
              <a:t>‹#›</a:t>
            </a:fld>
            <a:endParaRPr lang="pl-PL"/>
          </a:p>
        </p:txBody>
      </p:sp>
    </p:spTree>
    <p:extLst>
      <p:ext uri="{BB962C8B-B14F-4D97-AF65-F5344CB8AC3E}">
        <p14:creationId xmlns:p14="http://schemas.microsoft.com/office/powerpoint/2010/main" val="1380464153"/>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N1d1m3VOg80&amp;list=PLj9YgcGzjQqzQoIGSqM-D-z_gLhtdyO55&amp;index=69&amp;ab_channel=LevelUpRN" TargetMode="External"/><Relationship Id="rId2" Type="http://schemas.openxmlformats.org/officeDocument/2006/relationships/hyperlink" Target="https://www.youtube.com/watch?v=DJn4imxpi6U&amp;list=PLj9YgcGzjQqzQoIGSqM-D-z_gLhtdyO55&amp;index=63&amp;ab_channel=LevelUpR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www.niddk.nih.gov/health-information/digestive-diseases/hirschsprung-disease" TargetMode="External"/><Relationship Id="rId3" Type="http://schemas.openxmlformats.org/officeDocument/2006/relationships/hyperlink" Target="https://www.nationwidechildrens.org/conditions/pyloric-stenosis" TargetMode="External"/><Relationship Id="rId7" Type="http://schemas.openxmlformats.org/officeDocument/2006/relationships/hyperlink" Target="https://medlineplus.gov/genetics/condition/hirschsprung-disease/" TargetMode="External"/><Relationship Id="rId2" Type="http://schemas.openxmlformats.org/officeDocument/2006/relationships/hyperlink" Target="https://www.mayoclinic.org/diseases-conditions/pyloric-stenosis/symptoms-causes/syc-20351416" TargetMode="External"/><Relationship Id="rId1" Type="http://schemas.openxmlformats.org/officeDocument/2006/relationships/slideLayout" Target="../slideLayouts/slideLayout2.xml"/><Relationship Id="rId6" Type="http://schemas.openxmlformats.org/officeDocument/2006/relationships/hyperlink" Target="https://www.mayoclinic.org/diseases-conditions/intussusception/symptoms-causes/syc-20351452" TargetMode="External"/><Relationship Id="rId5" Type="http://schemas.openxmlformats.org/officeDocument/2006/relationships/hyperlink" Target="https://www.niddk.nih.gov/health-information/digestive-diseases/acid-reflux-ger-gerd-children/treatment" TargetMode="External"/><Relationship Id="rId10" Type="http://schemas.openxmlformats.org/officeDocument/2006/relationships/hyperlink" Target="https://www.mayoclinic.org/diseases-conditions/hirschsprungs-disease/diagnosis-treatment/drc-20351561" TargetMode="External"/><Relationship Id="rId4" Type="http://schemas.openxmlformats.org/officeDocument/2006/relationships/hyperlink" Target="https://www.hopkinsmedicine.org/health/conditions-and-diseases/gerd-gastroesophageal-reflux-disease-in-children" TargetMode="External"/><Relationship Id="rId9" Type="http://schemas.openxmlformats.org/officeDocument/2006/relationships/hyperlink" Target="https://www.mayoclinic.org/diseases-conditions/hirschsprungs-disease/symptoms-causes/syc-20351556"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XSS67KcbiWM&amp;list=PLj9YgcGzjQqzQoIGSqM-D-z_gLhtdyO55&amp;index=63&amp;ab_channel=LevelUpR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93294-9731-EBED-FC83-5CB5000A156C}"/>
              </a:ext>
            </a:extLst>
          </p:cNvPr>
          <p:cNvSpPr>
            <a:spLocks noGrp="1"/>
          </p:cNvSpPr>
          <p:nvPr>
            <p:ph type="ctrTitle"/>
          </p:nvPr>
        </p:nvSpPr>
        <p:spPr/>
        <p:txBody>
          <a:bodyPr/>
          <a:lstStyle/>
          <a:p>
            <a:r>
              <a:rPr lang="en-GB" i="0" dirty="0">
                <a:solidFill>
                  <a:srgbClr val="0F0F0F"/>
                </a:solidFill>
                <a:effectLst/>
              </a:rPr>
              <a:t>Gastrointestinal</a:t>
            </a:r>
            <a:br>
              <a:rPr lang="en-GB" i="0" dirty="0">
                <a:solidFill>
                  <a:srgbClr val="0F0F0F"/>
                </a:solidFill>
                <a:effectLst/>
              </a:rPr>
            </a:br>
            <a:r>
              <a:rPr lang="en-GB" i="0" dirty="0">
                <a:solidFill>
                  <a:srgbClr val="0F0F0F"/>
                </a:solidFill>
                <a:effectLst/>
              </a:rPr>
              <a:t>Disease</a:t>
            </a:r>
            <a:endParaRPr lang="en-GB" dirty="0"/>
          </a:p>
        </p:txBody>
      </p:sp>
      <p:sp>
        <p:nvSpPr>
          <p:cNvPr id="3" name="Subtitle 2">
            <a:extLst>
              <a:ext uri="{FF2B5EF4-FFF2-40B4-BE49-F238E27FC236}">
                <a16:creationId xmlns:a16="http://schemas.microsoft.com/office/drawing/2014/main" id="{D465E8EE-685D-6D0B-689F-D68E95B804D7}"/>
              </a:ext>
            </a:extLst>
          </p:cNvPr>
          <p:cNvSpPr>
            <a:spLocks noGrp="1"/>
          </p:cNvSpPr>
          <p:nvPr>
            <p:ph type="subTitle" idx="1"/>
          </p:nvPr>
        </p:nvSpPr>
        <p:spPr/>
        <p:txBody>
          <a:bodyPr/>
          <a:lstStyle/>
          <a:p>
            <a:r>
              <a:rPr lang="pl-PL" dirty="0"/>
              <a:t>Dominika Karpińska</a:t>
            </a:r>
          </a:p>
        </p:txBody>
      </p:sp>
    </p:spTree>
    <p:extLst>
      <p:ext uri="{BB962C8B-B14F-4D97-AF65-F5344CB8AC3E}">
        <p14:creationId xmlns:p14="http://schemas.microsoft.com/office/powerpoint/2010/main" val="3978646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51ED7-06CB-AB24-891F-3C6C9D4D4F45}"/>
              </a:ext>
            </a:extLst>
          </p:cNvPr>
          <p:cNvSpPr>
            <a:spLocks noGrp="1"/>
          </p:cNvSpPr>
          <p:nvPr>
            <p:ph type="title"/>
          </p:nvPr>
        </p:nvSpPr>
        <p:spPr/>
        <p:txBody>
          <a:bodyPr/>
          <a:lstStyle/>
          <a:p>
            <a:r>
              <a:rPr lang="pl-PL" dirty="0">
                <a:solidFill>
                  <a:srgbClr val="080808"/>
                </a:solidFill>
              </a:rPr>
              <a:t>S</a:t>
            </a:r>
            <a:r>
              <a:rPr lang="en-US" b="0" i="0" dirty="0" err="1">
                <a:solidFill>
                  <a:srgbClr val="080808"/>
                </a:solidFill>
                <a:effectLst/>
              </a:rPr>
              <a:t>ymptoms</a:t>
            </a:r>
            <a:r>
              <a:rPr lang="en-US" b="0" i="0" dirty="0">
                <a:solidFill>
                  <a:srgbClr val="080808"/>
                </a:solidFill>
                <a:effectLst/>
              </a:rPr>
              <a:t> of Hirschsprung's disease</a:t>
            </a:r>
            <a:endParaRPr lang="pl-PL" dirty="0"/>
          </a:p>
        </p:txBody>
      </p:sp>
      <p:sp>
        <p:nvSpPr>
          <p:cNvPr id="3" name="Content Placeholder 2">
            <a:extLst>
              <a:ext uri="{FF2B5EF4-FFF2-40B4-BE49-F238E27FC236}">
                <a16:creationId xmlns:a16="http://schemas.microsoft.com/office/drawing/2014/main" id="{D4913AAE-50D4-B615-F94A-A35FBC942B83}"/>
              </a:ext>
            </a:extLst>
          </p:cNvPr>
          <p:cNvSpPr>
            <a:spLocks noGrp="1"/>
          </p:cNvSpPr>
          <p:nvPr>
            <p:ph idx="1"/>
          </p:nvPr>
        </p:nvSpPr>
        <p:spPr/>
        <p:txBody>
          <a:bodyPr>
            <a:normAutofit/>
          </a:bodyPr>
          <a:lstStyle/>
          <a:p>
            <a:pPr algn="l"/>
            <a:r>
              <a:rPr lang="en-US" b="0" i="0" dirty="0">
                <a:solidFill>
                  <a:srgbClr val="080808"/>
                </a:solidFill>
                <a:effectLst/>
              </a:rPr>
              <a:t>a newborn's failure to have a bowel movement within 48 hours after birth.</a:t>
            </a:r>
          </a:p>
          <a:p>
            <a:pPr algn="l"/>
            <a:r>
              <a:rPr lang="en-US" b="0" i="0" dirty="0">
                <a:solidFill>
                  <a:srgbClr val="080808"/>
                </a:solidFill>
                <a:effectLst/>
              </a:rPr>
              <a:t>Other signs and symptoms in newborns may include:</a:t>
            </a:r>
          </a:p>
          <a:p>
            <a:pPr algn="l">
              <a:buFont typeface="Arial" panose="020B0604020202020204" pitchFamily="34" charset="0"/>
              <a:buChar char="•"/>
            </a:pPr>
            <a:r>
              <a:rPr lang="en-US" b="0" i="0" dirty="0">
                <a:solidFill>
                  <a:srgbClr val="080808"/>
                </a:solidFill>
                <a:effectLst/>
              </a:rPr>
              <a:t>Swollen belly</a:t>
            </a:r>
          </a:p>
          <a:p>
            <a:pPr algn="l">
              <a:buFont typeface="Arial" panose="020B0604020202020204" pitchFamily="34" charset="0"/>
              <a:buChar char="•"/>
            </a:pPr>
            <a:r>
              <a:rPr lang="en-US" b="0" i="0" dirty="0">
                <a:solidFill>
                  <a:srgbClr val="080808"/>
                </a:solidFill>
                <a:effectLst/>
              </a:rPr>
              <a:t>Vomiting, including vomiting a green or brown substance</a:t>
            </a:r>
          </a:p>
          <a:p>
            <a:pPr algn="l">
              <a:buFont typeface="Arial" panose="020B0604020202020204" pitchFamily="34" charset="0"/>
              <a:buChar char="•"/>
            </a:pPr>
            <a:r>
              <a:rPr lang="en-US" b="0" i="0" dirty="0">
                <a:solidFill>
                  <a:srgbClr val="080808"/>
                </a:solidFill>
                <a:effectLst/>
              </a:rPr>
              <a:t>Constipation or gas, which might make a newborn fussy</a:t>
            </a:r>
          </a:p>
          <a:p>
            <a:pPr algn="l">
              <a:buFont typeface="Arial" panose="020B0604020202020204" pitchFamily="34" charset="0"/>
              <a:buChar char="•"/>
            </a:pPr>
            <a:r>
              <a:rPr lang="en-US" b="0" i="0" dirty="0">
                <a:solidFill>
                  <a:srgbClr val="080808"/>
                </a:solidFill>
                <a:effectLst/>
              </a:rPr>
              <a:t>Diarrhea</a:t>
            </a:r>
          </a:p>
          <a:p>
            <a:pPr algn="l">
              <a:buFont typeface="Arial" panose="020B0604020202020204" pitchFamily="34" charset="0"/>
              <a:buChar char="•"/>
            </a:pPr>
            <a:r>
              <a:rPr lang="en-US" b="0" i="0" dirty="0">
                <a:solidFill>
                  <a:srgbClr val="080808"/>
                </a:solidFill>
                <a:effectLst/>
              </a:rPr>
              <a:t>Delayed passage of meconium — a newborn's first bowel movement</a:t>
            </a:r>
          </a:p>
          <a:p>
            <a:endParaRPr lang="pl-PL" dirty="0"/>
          </a:p>
        </p:txBody>
      </p:sp>
    </p:spTree>
    <p:extLst>
      <p:ext uri="{BB962C8B-B14F-4D97-AF65-F5344CB8AC3E}">
        <p14:creationId xmlns:p14="http://schemas.microsoft.com/office/powerpoint/2010/main" val="3509285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E951D-CB95-F59F-52F0-B4CFF0797C1A}"/>
              </a:ext>
            </a:extLst>
          </p:cNvPr>
          <p:cNvSpPr>
            <a:spLocks noGrp="1"/>
          </p:cNvSpPr>
          <p:nvPr>
            <p:ph type="title"/>
          </p:nvPr>
        </p:nvSpPr>
        <p:spPr/>
        <p:txBody>
          <a:bodyPr/>
          <a:lstStyle/>
          <a:p>
            <a:r>
              <a:rPr lang="en-GB" dirty="0"/>
              <a:t>Treatment</a:t>
            </a:r>
          </a:p>
        </p:txBody>
      </p:sp>
      <p:sp>
        <p:nvSpPr>
          <p:cNvPr id="3" name="Content Placeholder 2">
            <a:extLst>
              <a:ext uri="{FF2B5EF4-FFF2-40B4-BE49-F238E27FC236}">
                <a16:creationId xmlns:a16="http://schemas.microsoft.com/office/drawing/2014/main" id="{01C2737B-5692-1306-708C-599A9DD2C204}"/>
              </a:ext>
            </a:extLst>
          </p:cNvPr>
          <p:cNvSpPr>
            <a:spLocks noGrp="1"/>
          </p:cNvSpPr>
          <p:nvPr>
            <p:ph idx="1"/>
          </p:nvPr>
        </p:nvSpPr>
        <p:spPr/>
        <p:txBody>
          <a:bodyPr>
            <a:normAutofit fontScale="92500" lnSpcReduction="10000"/>
          </a:bodyPr>
          <a:lstStyle/>
          <a:p>
            <a:pPr algn="l"/>
            <a:r>
              <a:rPr lang="en-US" b="1" i="0" dirty="0">
                <a:solidFill>
                  <a:srgbClr val="080808"/>
                </a:solidFill>
                <a:effectLst/>
              </a:rPr>
              <a:t>Pull-through surgery</a:t>
            </a:r>
          </a:p>
          <a:p>
            <a:pPr algn="l">
              <a:buFont typeface="Arial" panose="020B0604020202020204" pitchFamily="34" charset="0"/>
              <a:buChar char="•"/>
            </a:pPr>
            <a:r>
              <a:rPr lang="en-US" b="0" i="0" dirty="0">
                <a:solidFill>
                  <a:srgbClr val="080808"/>
                </a:solidFill>
                <a:effectLst/>
              </a:rPr>
              <a:t>In this procedure, the lining of the diseased part of the colon is stripped away. Then, the normal section is pulled through the colon from the inside and attached to the anus. This is usually done using minimally invasive (laparoscopic) methods, operating through the anus.</a:t>
            </a:r>
          </a:p>
          <a:p>
            <a:pPr algn="l"/>
            <a:r>
              <a:rPr lang="en-US" b="1" i="0" dirty="0">
                <a:solidFill>
                  <a:srgbClr val="080808"/>
                </a:solidFill>
                <a:effectLst/>
              </a:rPr>
              <a:t>Ostomy surgery</a:t>
            </a:r>
            <a:r>
              <a:rPr lang="pl-PL" b="1" i="0" dirty="0">
                <a:solidFill>
                  <a:srgbClr val="080808"/>
                </a:solidFill>
                <a:effectLst/>
              </a:rPr>
              <a:t> </a:t>
            </a:r>
            <a:r>
              <a:rPr lang="pl-PL" b="0" i="0" dirty="0">
                <a:solidFill>
                  <a:srgbClr val="080808"/>
                </a:solidFill>
                <a:effectLst/>
              </a:rPr>
              <a:t>(</a:t>
            </a:r>
            <a:r>
              <a:rPr lang="pl-PL" b="0" i="0" dirty="0" err="1">
                <a:solidFill>
                  <a:srgbClr val="080808"/>
                </a:solidFill>
                <a:effectLst/>
              </a:rPr>
              <a:t>can</a:t>
            </a:r>
            <a:r>
              <a:rPr lang="pl-PL" b="0" i="0" dirty="0">
                <a:solidFill>
                  <a:srgbClr val="080808"/>
                </a:solidFill>
                <a:effectLst/>
              </a:rPr>
              <a:t> b</a:t>
            </a:r>
            <a:r>
              <a:rPr lang="en-US" b="0" i="0" dirty="0">
                <a:solidFill>
                  <a:srgbClr val="080808"/>
                </a:solidFill>
                <a:effectLst/>
              </a:rPr>
              <a:t>e done in two steps</a:t>
            </a:r>
            <a:r>
              <a:rPr lang="pl-PL" b="0" i="0" dirty="0">
                <a:solidFill>
                  <a:srgbClr val="080808"/>
                </a:solidFill>
                <a:effectLst/>
              </a:rPr>
              <a:t>)</a:t>
            </a:r>
            <a:endParaRPr lang="en-US" b="0" i="0" dirty="0">
              <a:solidFill>
                <a:srgbClr val="080808"/>
              </a:solidFill>
              <a:effectLst/>
            </a:endParaRPr>
          </a:p>
          <a:p>
            <a:pPr algn="l">
              <a:buFont typeface="Arial" panose="020B0604020202020204" pitchFamily="34" charset="0"/>
              <a:buChar char="•"/>
            </a:pPr>
            <a:r>
              <a:rPr lang="en-US" b="0" i="0" dirty="0">
                <a:solidFill>
                  <a:srgbClr val="080808"/>
                </a:solidFill>
                <a:effectLst/>
              </a:rPr>
              <a:t>First, the abnormal portion of the colon is removed and the top, healthy portion of the colon is connected to an opening the surgeon creates in the child's abdomen. Stool then leaves the body through the opening into a bag that attaches to the end of the intestine that protrudes through the hole in the abdomen (stoma). This allows time for the lower part of the colon to heal.</a:t>
            </a:r>
          </a:p>
          <a:p>
            <a:pPr algn="l">
              <a:buFont typeface="Arial" panose="020B0604020202020204" pitchFamily="34" charset="0"/>
              <a:buChar char="•"/>
            </a:pPr>
            <a:r>
              <a:rPr lang="en-US" b="0" i="0" dirty="0">
                <a:solidFill>
                  <a:srgbClr val="080808"/>
                </a:solidFill>
                <a:effectLst/>
              </a:rPr>
              <a:t>Once the colon has had time to heal, a second procedure is done to close the stoma and connect the healthy portion of the intestine to the rectum or anus.</a:t>
            </a:r>
          </a:p>
          <a:p>
            <a:endParaRPr lang="pl-PL" dirty="0"/>
          </a:p>
        </p:txBody>
      </p:sp>
    </p:spTree>
    <p:extLst>
      <p:ext uri="{BB962C8B-B14F-4D97-AF65-F5344CB8AC3E}">
        <p14:creationId xmlns:p14="http://schemas.microsoft.com/office/powerpoint/2010/main" val="1943856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40F47-AC0C-870B-298E-9CB4F077DAAB}"/>
              </a:ext>
            </a:extLst>
          </p:cNvPr>
          <p:cNvSpPr>
            <a:spLocks noGrp="1"/>
          </p:cNvSpPr>
          <p:nvPr>
            <p:ph type="title"/>
          </p:nvPr>
        </p:nvSpPr>
        <p:spPr/>
        <p:txBody>
          <a:bodyPr/>
          <a:lstStyle/>
          <a:p>
            <a:endParaRPr lang="pl-PL"/>
          </a:p>
        </p:txBody>
      </p:sp>
      <p:sp>
        <p:nvSpPr>
          <p:cNvPr id="3" name="Content Placeholder 2">
            <a:extLst>
              <a:ext uri="{FF2B5EF4-FFF2-40B4-BE49-F238E27FC236}">
                <a16:creationId xmlns:a16="http://schemas.microsoft.com/office/drawing/2014/main" id="{3717D441-86A8-FF9C-D63F-F807FFE45EB6}"/>
              </a:ext>
            </a:extLst>
          </p:cNvPr>
          <p:cNvSpPr>
            <a:spLocks noGrp="1"/>
          </p:cNvSpPr>
          <p:nvPr>
            <p:ph idx="1"/>
          </p:nvPr>
        </p:nvSpPr>
        <p:spPr/>
        <p:txBody>
          <a:bodyPr/>
          <a:lstStyle/>
          <a:p>
            <a:r>
              <a:rPr lang="pl-PL" dirty="0">
                <a:hlinkClick r:id="rId2"/>
              </a:rPr>
              <a:t>https://www.youtube.com/watch?v=DJn4imxpi6U&amp;list=PLj9YgcGzjQqzQoIGSqM-D-z_gLhtdyO55&amp;index=63&amp;ab_channel=LevelUpRN</a:t>
            </a:r>
            <a:endParaRPr lang="pl-PL" dirty="0"/>
          </a:p>
          <a:p>
            <a:endParaRPr lang="pl-PL" dirty="0"/>
          </a:p>
          <a:p>
            <a:r>
              <a:rPr lang="pl-PL" dirty="0">
                <a:hlinkClick r:id="rId3"/>
              </a:rPr>
              <a:t>https://www.youtube.com/watch?v=N1d1m3VOg80&amp;list=PLj9YgcGzjQqzQoIGSqM-D-z_gLhtdyO55&amp;index=69&amp;ab_channel=LevelUpRN</a:t>
            </a:r>
            <a:endParaRPr lang="pl-PL" dirty="0"/>
          </a:p>
          <a:p>
            <a:endParaRPr lang="pl-PL" dirty="0"/>
          </a:p>
          <a:p>
            <a:endParaRPr lang="pl-PL" dirty="0"/>
          </a:p>
          <a:p>
            <a:endParaRPr lang="pl-PL" dirty="0"/>
          </a:p>
        </p:txBody>
      </p:sp>
    </p:spTree>
    <p:extLst>
      <p:ext uri="{BB962C8B-B14F-4D97-AF65-F5344CB8AC3E}">
        <p14:creationId xmlns:p14="http://schemas.microsoft.com/office/powerpoint/2010/main" val="3863218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E87A9-3B3B-ECD4-63DB-A6E17F1A5296}"/>
              </a:ext>
            </a:extLst>
          </p:cNvPr>
          <p:cNvSpPr>
            <a:spLocks noGrp="1"/>
          </p:cNvSpPr>
          <p:nvPr>
            <p:ph type="title"/>
          </p:nvPr>
        </p:nvSpPr>
        <p:spPr/>
        <p:txBody>
          <a:bodyPr/>
          <a:lstStyle/>
          <a:p>
            <a:r>
              <a:rPr lang="pl-PL" dirty="0" err="1"/>
              <a:t>Sourses</a:t>
            </a:r>
            <a:r>
              <a:rPr lang="pl-PL" dirty="0"/>
              <a:t>: </a:t>
            </a:r>
          </a:p>
        </p:txBody>
      </p:sp>
      <p:sp>
        <p:nvSpPr>
          <p:cNvPr id="3" name="Content Placeholder 2">
            <a:extLst>
              <a:ext uri="{FF2B5EF4-FFF2-40B4-BE49-F238E27FC236}">
                <a16:creationId xmlns:a16="http://schemas.microsoft.com/office/drawing/2014/main" id="{6E9722D0-A260-79B3-DCFC-82128037F1D1}"/>
              </a:ext>
            </a:extLst>
          </p:cNvPr>
          <p:cNvSpPr>
            <a:spLocks noGrp="1"/>
          </p:cNvSpPr>
          <p:nvPr>
            <p:ph idx="1"/>
          </p:nvPr>
        </p:nvSpPr>
        <p:spPr/>
        <p:txBody>
          <a:bodyPr>
            <a:normAutofit fontScale="77500" lnSpcReduction="20000"/>
          </a:bodyPr>
          <a:lstStyle/>
          <a:p>
            <a:r>
              <a:rPr lang="pl-PL" u="sng" dirty="0">
                <a:solidFill>
                  <a:schemeClr val="tx1"/>
                </a:solidFill>
                <a:hlinkClick r:id="rId2">
                  <a:extLst>
                    <a:ext uri="{A12FA001-AC4F-418D-AE19-62706E023703}">
                      <ahyp:hlinkClr xmlns:ahyp="http://schemas.microsoft.com/office/drawing/2018/hyperlinkcolor" val="tx"/>
                    </a:ext>
                  </a:extLst>
                </a:hlinkClick>
              </a:rPr>
              <a:t>https://www.mayoclinic.org/diseases-conditions/pyloric-stenosis/symptoms-causes/syc-20351416</a:t>
            </a:r>
            <a:endParaRPr lang="pl-PL" u="sng" dirty="0">
              <a:solidFill>
                <a:schemeClr val="tx1"/>
              </a:solidFill>
            </a:endParaRPr>
          </a:p>
          <a:p>
            <a:r>
              <a:rPr lang="pl-PL" u="sng" dirty="0">
                <a:solidFill>
                  <a:schemeClr val="tx1"/>
                </a:solidFill>
                <a:hlinkClick r:id="rId3">
                  <a:extLst>
                    <a:ext uri="{A12FA001-AC4F-418D-AE19-62706E023703}">
                      <ahyp:hlinkClr xmlns:ahyp="http://schemas.microsoft.com/office/drawing/2018/hyperlinkcolor" val="tx"/>
                    </a:ext>
                  </a:extLst>
                </a:hlinkClick>
              </a:rPr>
              <a:t>https://www.nationwidechildrens.org/conditions/pyloric-stenosis</a:t>
            </a:r>
            <a:endParaRPr lang="pl-PL" u="sng" dirty="0">
              <a:solidFill>
                <a:schemeClr val="tx1"/>
              </a:solidFill>
            </a:endParaRPr>
          </a:p>
          <a:p>
            <a:r>
              <a:rPr lang="pl-PL" u="sng" dirty="0">
                <a:solidFill>
                  <a:schemeClr val="tx1"/>
                </a:solidFill>
                <a:hlinkClick r:id="rId4">
                  <a:extLst>
                    <a:ext uri="{A12FA001-AC4F-418D-AE19-62706E023703}">
                      <ahyp:hlinkClr xmlns:ahyp="http://schemas.microsoft.com/office/drawing/2018/hyperlinkcolor" val="tx"/>
                    </a:ext>
                  </a:extLst>
                </a:hlinkClick>
              </a:rPr>
              <a:t>https://www.hopkinsmedicine.org/health/conditions-and-diseases/gerd-gastroesophageal-reflux-disease-in-children</a:t>
            </a:r>
            <a:endParaRPr lang="pl-PL" u="sng" dirty="0">
              <a:solidFill>
                <a:schemeClr val="tx1"/>
              </a:solidFill>
            </a:endParaRPr>
          </a:p>
          <a:p>
            <a:r>
              <a:rPr lang="pl-PL" u="sng" dirty="0">
                <a:solidFill>
                  <a:schemeClr val="tx1"/>
                </a:solidFill>
                <a:hlinkClick r:id="rId5">
                  <a:extLst>
                    <a:ext uri="{A12FA001-AC4F-418D-AE19-62706E023703}">
                      <ahyp:hlinkClr xmlns:ahyp="http://schemas.microsoft.com/office/drawing/2018/hyperlinkcolor" val="tx"/>
                    </a:ext>
                  </a:extLst>
                </a:hlinkClick>
              </a:rPr>
              <a:t>https://www.niddk.nih.gov/health-information/digestive-diseases/acid-reflux-ger-gerd-children/treatment</a:t>
            </a:r>
            <a:endParaRPr lang="pl-PL" u="sng" dirty="0">
              <a:solidFill>
                <a:schemeClr val="tx1"/>
              </a:solidFill>
            </a:endParaRPr>
          </a:p>
          <a:p>
            <a:r>
              <a:rPr lang="pl-PL" u="sng" dirty="0">
                <a:solidFill>
                  <a:schemeClr val="tx1"/>
                </a:solidFill>
                <a:hlinkClick r:id="rId6">
                  <a:extLst>
                    <a:ext uri="{A12FA001-AC4F-418D-AE19-62706E023703}">
                      <ahyp:hlinkClr xmlns:ahyp="http://schemas.microsoft.com/office/drawing/2018/hyperlinkcolor" val="tx"/>
                    </a:ext>
                  </a:extLst>
                </a:hlinkClick>
              </a:rPr>
              <a:t>https://www.mayoclinic.org/diseases-conditions/intussusception/symptoms-causes/syc-20351452</a:t>
            </a:r>
            <a:endParaRPr lang="pl-PL" u="sng" dirty="0">
              <a:solidFill>
                <a:schemeClr val="tx1"/>
              </a:solidFill>
            </a:endParaRPr>
          </a:p>
          <a:p>
            <a:r>
              <a:rPr lang="pl-PL" u="sng" dirty="0">
                <a:solidFill>
                  <a:schemeClr val="tx1"/>
                </a:solidFill>
                <a:hlinkClick r:id="rId7">
                  <a:extLst>
                    <a:ext uri="{A12FA001-AC4F-418D-AE19-62706E023703}">
                      <ahyp:hlinkClr xmlns:ahyp="http://schemas.microsoft.com/office/drawing/2018/hyperlinkcolor" val="tx"/>
                    </a:ext>
                  </a:extLst>
                </a:hlinkClick>
              </a:rPr>
              <a:t>https://medlineplus.gov/genetics/condition/hirschsprung-disease/</a:t>
            </a:r>
            <a:endParaRPr lang="pl-PL" u="sng" dirty="0">
              <a:solidFill>
                <a:schemeClr val="tx1"/>
              </a:solidFill>
            </a:endParaRPr>
          </a:p>
          <a:p>
            <a:r>
              <a:rPr lang="pl-PL" u="sng" dirty="0">
                <a:solidFill>
                  <a:schemeClr val="tx1"/>
                </a:solidFill>
                <a:hlinkClick r:id="rId8">
                  <a:extLst>
                    <a:ext uri="{A12FA001-AC4F-418D-AE19-62706E023703}">
                      <ahyp:hlinkClr xmlns:ahyp="http://schemas.microsoft.com/office/drawing/2018/hyperlinkcolor" val="tx"/>
                    </a:ext>
                  </a:extLst>
                </a:hlinkClick>
              </a:rPr>
              <a:t>https://www.niddk.nih.gov/health-information/digestive-diseases/hirschsprung-disease</a:t>
            </a:r>
            <a:endParaRPr lang="pl-PL" u="sng" dirty="0">
              <a:solidFill>
                <a:schemeClr val="tx1"/>
              </a:solidFill>
            </a:endParaRPr>
          </a:p>
          <a:p>
            <a:r>
              <a:rPr lang="pl-PL" u="sng" dirty="0">
                <a:solidFill>
                  <a:schemeClr val="tx1"/>
                </a:solidFill>
                <a:hlinkClick r:id="rId9">
                  <a:extLst>
                    <a:ext uri="{A12FA001-AC4F-418D-AE19-62706E023703}">
                      <ahyp:hlinkClr xmlns:ahyp="http://schemas.microsoft.com/office/drawing/2018/hyperlinkcolor" val="tx"/>
                    </a:ext>
                  </a:extLst>
                </a:hlinkClick>
              </a:rPr>
              <a:t>https://www.mayoclinic.org/diseases-conditions/hirschsprungs-disease/symptoms-causes/syc-20351556</a:t>
            </a:r>
            <a:endParaRPr lang="pl-PL" u="sng" dirty="0">
              <a:solidFill>
                <a:schemeClr val="tx1"/>
              </a:solidFill>
            </a:endParaRPr>
          </a:p>
          <a:p>
            <a:r>
              <a:rPr lang="pl-PL" u="sng" dirty="0">
                <a:solidFill>
                  <a:schemeClr val="tx1"/>
                </a:solidFill>
                <a:hlinkClick r:id="rId10">
                  <a:extLst>
                    <a:ext uri="{A12FA001-AC4F-418D-AE19-62706E023703}">
                      <ahyp:hlinkClr xmlns:ahyp="http://schemas.microsoft.com/office/drawing/2018/hyperlinkcolor" val="tx"/>
                    </a:ext>
                  </a:extLst>
                </a:hlinkClick>
              </a:rPr>
              <a:t>https://www.mayoclinic.org/diseases-conditions/hirschsprungs-disease/diagnosis-treatment/drc-20351561</a:t>
            </a:r>
            <a:endParaRPr lang="pl-PL" u="sng" dirty="0">
              <a:solidFill>
                <a:schemeClr val="tx1"/>
              </a:solidFill>
            </a:endParaRPr>
          </a:p>
          <a:p>
            <a:r>
              <a:rPr lang="pl-PL" u="sng" dirty="0">
                <a:solidFill>
                  <a:schemeClr val="tx1"/>
                </a:solidFill>
              </a:rPr>
              <a:t>https://www.childrenshospital.org/conditions/hirschsprungs-disease</a:t>
            </a:r>
          </a:p>
          <a:p>
            <a:endParaRPr lang="pl-PL" dirty="0"/>
          </a:p>
        </p:txBody>
      </p:sp>
    </p:spTree>
    <p:extLst>
      <p:ext uri="{BB962C8B-B14F-4D97-AF65-F5344CB8AC3E}">
        <p14:creationId xmlns:p14="http://schemas.microsoft.com/office/powerpoint/2010/main" val="2452099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7A9DA-E65A-A1EA-D37B-DDDD25039B30}"/>
              </a:ext>
            </a:extLst>
          </p:cNvPr>
          <p:cNvSpPr>
            <a:spLocks noGrp="1"/>
          </p:cNvSpPr>
          <p:nvPr>
            <p:ph type="title"/>
          </p:nvPr>
        </p:nvSpPr>
        <p:spPr/>
        <p:txBody>
          <a:bodyPr/>
          <a:lstStyle/>
          <a:p>
            <a:r>
              <a:rPr lang="pl-PL" i="0" dirty="0" err="1">
                <a:solidFill>
                  <a:srgbClr val="0F0F0F"/>
                </a:solidFill>
                <a:effectLst/>
                <a:latin typeface="+mn-lt"/>
              </a:rPr>
              <a:t>Pyloric</a:t>
            </a:r>
            <a:r>
              <a:rPr lang="pl-PL" i="0" dirty="0">
                <a:solidFill>
                  <a:srgbClr val="0F0F0F"/>
                </a:solidFill>
                <a:effectLst/>
                <a:latin typeface="+mn-lt"/>
              </a:rPr>
              <a:t> </a:t>
            </a:r>
            <a:r>
              <a:rPr lang="pl-PL" i="0" dirty="0" err="1">
                <a:solidFill>
                  <a:srgbClr val="0F0F0F"/>
                </a:solidFill>
                <a:effectLst/>
                <a:latin typeface="+mn-lt"/>
              </a:rPr>
              <a:t>Stenosis</a:t>
            </a:r>
            <a:br>
              <a:rPr lang="pl-PL" b="1" i="0" dirty="0">
                <a:solidFill>
                  <a:srgbClr val="0F0F0F"/>
                </a:solidFill>
                <a:effectLst/>
                <a:latin typeface="Roboto" panose="02000000000000000000" pitchFamily="2" charset="0"/>
              </a:rPr>
            </a:br>
            <a:endParaRPr lang="pl-PL" dirty="0"/>
          </a:p>
        </p:txBody>
      </p:sp>
      <p:sp>
        <p:nvSpPr>
          <p:cNvPr id="3" name="Content Placeholder 2">
            <a:extLst>
              <a:ext uri="{FF2B5EF4-FFF2-40B4-BE49-F238E27FC236}">
                <a16:creationId xmlns:a16="http://schemas.microsoft.com/office/drawing/2014/main" id="{096B58D1-9F6C-7542-74FE-35394E88C24B}"/>
              </a:ext>
            </a:extLst>
          </p:cNvPr>
          <p:cNvSpPr>
            <a:spLocks noGrp="1"/>
          </p:cNvSpPr>
          <p:nvPr>
            <p:ph idx="1"/>
          </p:nvPr>
        </p:nvSpPr>
        <p:spPr/>
        <p:txBody>
          <a:bodyPr>
            <a:normAutofit lnSpcReduction="10000"/>
          </a:bodyPr>
          <a:lstStyle/>
          <a:p>
            <a:r>
              <a:rPr lang="pl-PL" dirty="0">
                <a:hlinkClick r:id="rId2"/>
              </a:rPr>
              <a:t>https://www.youtube.com/watch?v=XSS67KcbiWM&amp;list=PLj9YgcGzjQqzQoIGSqM-D-z_gLhtdyO55&amp;index=63&amp;ab_channel=LevelUpRN</a:t>
            </a:r>
            <a:endParaRPr lang="pl-PL" dirty="0"/>
          </a:p>
          <a:p>
            <a:pPr algn="l"/>
            <a:r>
              <a:rPr lang="en-US" b="0" i="0" dirty="0">
                <a:solidFill>
                  <a:srgbClr val="080808"/>
                </a:solidFill>
                <a:effectLst/>
              </a:rPr>
              <a:t>Pyloric stenosis is an uncommon condition in infants that blocks food from entering the small intestine.</a:t>
            </a:r>
          </a:p>
          <a:p>
            <a:pPr algn="l"/>
            <a:r>
              <a:rPr lang="en-US" b="0" i="0" dirty="0">
                <a:solidFill>
                  <a:srgbClr val="080808"/>
                </a:solidFill>
                <a:effectLst/>
              </a:rPr>
              <a:t>Typically, a muscular valve between the stomach and small intestine holds food in the stomach until it is ready for the next stage in the digestive process. This valve is called the pylorus valve. In pyloric stenosis, the pylorus muscles thicken and become abnormally large, blocking food from reaching the small intestine.</a:t>
            </a:r>
            <a:endParaRPr lang="pl-PL" b="0" i="0" dirty="0">
              <a:solidFill>
                <a:srgbClr val="080808"/>
              </a:solidFill>
              <a:effectLst/>
            </a:endParaRPr>
          </a:p>
          <a:p>
            <a:pPr algn="l"/>
            <a:r>
              <a:rPr lang="en-US" b="0" i="0" dirty="0">
                <a:solidFill>
                  <a:schemeClr val="tx1"/>
                </a:solidFill>
                <a:effectLst/>
              </a:rPr>
              <a:t>Pyloric stenosis is a problem that affects babies between birth and 6 months of age</a:t>
            </a:r>
            <a:endParaRPr lang="pl-PL" b="0" i="0" dirty="0">
              <a:solidFill>
                <a:schemeClr val="tx1"/>
              </a:solidFill>
              <a:effectLst/>
            </a:endParaRPr>
          </a:p>
          <a:p>
            <a:pPr algn="l"/>
            <a:r>
              <a:rPr lang="en-US" b="0" i="0" dirty="0">
                <a:solidFill>
                  <a:srgbClr val="494949"/>
                </a:solidFill>
                <a:effectLst/>
              </a:rPr>
              <a:t>Pyloric stenosis must be repaired with an operation.</a:t>
            </a:r>
            <a:endParaRPr lang="en-US" b="0" i="0" dirty="0">
              <a:solidFill>
                <a:schemeClr val="tx1"/>
              </a:solidFill>
              <a:effectLst/>
            </a:endParaRPr>
          </a:p>
          <a:p>
            <a:endParaRPr lang="pl-PL" dirty="0"/>
          </a:p>
        </p:txBody>
      </p:sp>
    </p:spTree>
    <p:extLst>
      <p:ext uri="{BB962C8B-B14F-4D97-AF65-F5344CB8AC3E}">
        <p14:creationId xmlns:p14="http://schemas.microsoft.com/office/powerpoint/2010/main" val="2302183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7D1BA-C78A-37D2-D5CE-1C38B5D2CAD8}"/>
              </a:ext>
            </a:extLst>
          </p:cNvPr>
          <p:cNvSpPr>
            <a:spLocks noGrp="1"/>
          </p:cNvSpPr>
          <p:nvPr>
            <p:ph type="title"/>
          </p:nvPr>
        </p:nvSpPr>
        <p:spPr/>
        <p:txBody>
          <a:bodyPr/>
          <a:lstStyle/>
          <a:p>
            <a:r>
              <a:rPr lang="pl-PL" i="0" dirty="0" err="1">
                <a:solidFill>
                  <a:srgbClr val="0F0F0F"/>
                </a:solidFill>
                <a:effectLst/>
              </a:rPr>
              <a:t>Pyloric</a:t>
            </a:r>
            <a:r>
              <a:rPr lang="pl-PL" i="0" dirty="0">
                <a:solidFill>
                  <a:srgbClr val="0F0F0F"/>
                </a:solidFill>
                <a:effectLst/>
              </a:rPr>
              <a:t> </a:t>
            </a:r>
            <a:r>
              <a:rPr lang="pl-PL" i="0" dirty="0" err="1">
                <a:solidFill>
                  <a:srgbClr val="0F0F0F"/>
                </a:solidFill>
                <a:effectLst/>
              </a:rPr>
              <a:t>Stenosis</a:t>
            </a:r>
            <a:endParaRPr lang="pl-PL" dirty="0"/>
          </a:p>
        </p:txBody>
      </p:sp>
      <p:sp>
        <p:nvSpPr>
          <p:cNvPr id="3" name="Text Placeholder 2">
            <a:extLst>
              <a:ext uri="{FF2B5EF4-FFF2-40B4-BE49-F238E27FC236}">
                <a16:creationId xmlns:a16="http://schemas.microsoft.com/office/drawing/2014/main" id="{6ACF9DE4-2F6A-F75F-5EEE-B17D6239EF77}"/>
              </a:ext>
            </a:extLst>
          </p:cNvPr>
          <p:cNvSpPr>
            <a:spLocks noGrp="1"/>
          </p:cNvSpPr>
          <p:nvPr>
            <p:ph type="body" idx="1"/>
          </p:nvPr>
        </p:nvSpPr>
        <p:spPr/>
        <p:txBody>
          <a:bodyPr/>
          <a:lstStyle/>
          <a:p>
            <a:r>
              <a:rPr lang="en-US" b="0" i="0" dirty="0">
                <a:solidFill>
                  <a:srgbClr val="080808"/>
                </a:solidFill>
                <a:effectLst/>
              </a:rPr>
              <a:t>Symptoms include:</a:t>
            </a:r>
          </a:p>
        </p:txBody>
      </p:sp>
      <p:sp>
        <p:nvSpPr>
          <p:cNvPr id="4" name="Content Placeholder 3">
            <a:extLst>
              <a:ext uri="{FF2B5EF4-FFF2-40B4-BE49-F238E27FC236}">
                <a16:creationId xmlns:a16="http://schemas.microsoft.com/office/drawing/2014/main" id="{7DE57C1B-CEDC-AB72-E02A-5CF89ED7A647}"/>
              </a:ext>
            </a:extLst>
          </p:cNvPr>
          <p:cNvSpPr>
            <a:spLocks noGrp="1"/>
          </p:cNvSpPr>
          <p:nvPr>
            <p:ph sz="half" idx="2"/>
          </p:nvPr>
        </p:nvSpPr>
        <p:spPr/>
        <p:txBody>
          <a:bodyPr>
            <a:normAutofit/>
          </a:bodyPr>
          <a:lstStyle/>
          <a:p>
            <a:pPr algn="l">
              <a:buFont typeface="Arial" panose="020B0604020202020204" pitchFamily="34" charset="0"/>
              <a:buChar char="•"/>
            </a:pPr>
            <a:r>
              <a:rPr lang="pl-PL" i="0" dirty="0">
                <a:solidFill>
                  <a:srgbClr val="080808"/>
                </a:solidFill>
                <a:effectLst/>
              </a:rPr>
              <a:t>V</a:t>
            </a:r>
            <a:r>
              <a:rPr lang="en-US" i="0" dirty="0" err="1">
                <a:solidFill>
                  <a:srgbClr val="080808"/>
                </a:solidFill>
                <a:effectLst/>
              </a:rPr>
              <a:t>omiting</a:t>
            </a:r>
            <a:r>
              <a:rPr lang="en-US" i="0" dirty="0">
                <a:solidFill>
                  <a:srgbClr val="080808"/>
                </a:solidFill>
                <a:effectLst/>
              </a:rPr>
              <a:t> after feeding</a:t>
            </a:r>
            <a:r>
              <a:rPr lang="pl-PL" i="0" dirty="0">
                <a:solidFill>
                  <a:srgbClr val="080808"/>
                </a:solidFill>
                <a:effectLst/>
              </a:rPr>
              <a:t>,</a:t>
            </a:r>
            <a:r>
              <a:rPr lang="en-US" i="0" dirty="0">
                <a:solidFill>
                  <a:srgbClr val="080808"/>
                </a:solidFill>
                <a:effectLst/>
              </a:rPr>
              <a:t> </a:t>
            </a:r>
            <a:endParaRPr lang="pl-PL" i="0" dirty="0">
              <a:solidFill>
                <a:srgbClr val="080808"/>
              </a:solidFill>
              <a:effectLst/>
            </a:endParaRPr>
          </a:p>
          <a:p>
            <a:pPr algn="l">
              <a:buFont typeface="Arial" panose="020B0604020202020204" pitchFamily="34" charset="0"/>
              <a:buChar char="•"/>
            </a:pPr>
            <a:r>
              <a:rPr lang="en-US" b="0" i="0" dirty="0">
                <a:solidFill>
                  <a:srgbClr val="494949"/>
                </a:solidFill>
                <a:effectLst/>
              </a:rPr>
              <a:t>Weight loss</a:t>
            </a:r>
          </a:p>
          <a:p>
            <a:pPr algn="l">
              <a:buFont typeface="Arial" panose="020B0604020202020204" pitchFamily="34" charset="0"/>
              <a:buChar char="•"/>
            </a:pPr>
            <a:r>
              <a:rPr lang="en-US" b="0" i="0" dirty="0">
                <a:solidFill>
                  <a:srgbClr val="494949"/>
                </a:solidFill>
                <a:effectLst/>
              </a:rPr>
              <a:t>Ravenously hungry despite vomiting</a:t>
            </a:r>
          </a:p>
          <a:p>
            <a:pPr algn="l">
              <a:buFont typeface="Arial" panose="020B0604020202020204" pitchFamily="34" charset="0"/>
              <a:buChar char="•"/>
            </a:pPr>
            <a:r>
              <a:rPr lang="en-US" b="0" i="0" dirty="0">
                <a:solidFill>
                  <a:srgbClr val="494949"/>
                </a:solidFill>
                <a:effectLst/>
              </a:rPr>
              <a:t>Lack of energy</a:t>
            </a:r>
          </a:p>
          <a:p>
            <a:pPr algn="l">
              <a:buFont typeface="Arial" panose="020B0604020202020204" pitchFamily="34" charset="0"/>
              <a:buChar char="•"/>
            </a:pPr>
            <a:r>
              <a:rPr lang="en-US" b="0" i="0" dirty="0">
                <a:solidFill>
                  <a:srgbClr val="494949"/>
                </a:solidFill>
                <a:effectLst/>
              </a:rPr>
              <a:t>Fewer bowel movements</a:t>
            </a:r>
          </a:p>
          <a:p>
            <a:pPr algn="l">
              <a:buFont typeface="Arial" panose="020B0604020202020204" pitchFamily="34" charset="0"/>
              <a:buChar char="•"/>
            </a:pPr>
            <a:r>
              <a:rPr lang="en-US" b="0" i="0" dirty="0">
                <a:solidFill>
                  <a:srgbClr val="494949"/>
                </a:solidFill>
                <a:effectLst/>
              </a:rPr>
              <a:t>Constipation</a:t>
            </a:r>
          </a:p>
          <a:p>
            <a:pPr algn="l">
              <a:buFont typeface="Arial" panose="020B0604020202020204" pitchFamily="34" charset="0"/>
              <a:buChar char="•"/>
            </a:pPr>
            <a:r>
              <a:rPr lang="en-US" b="0" i="0" dirty="0">
                <a:solidFill>
                  <a:srgbClr val="494949"/>
                </a:solidFill>
                <a:effectLst/>
              </a:rPr>
              <a:t>Frequent, mucous stools</a:t>
            </a:r>
          </a:p>
          <a:p>
            <a:pPr marL="0" indent="0" algn="l">
              <a:buNone/>
            </a:pPr>
            <a:endParaRPr lang="en-US" b="1" i="0" dirty="0">
              <a:solidFill>
                <a:srgbClr val="080808"/>
              </a:solidFill>
              <a:effectLst/>
              <a:latin typeface="mayo-sans"/>
            </a:endParaRPr>
          </a:p>
          <a:p>
            <a:endParaRPr lang="pl-PL" dirty="0"/>
          </a:p>
        </p:txBody>
      </p:sp>
      <p:sp>
        <p:nvSpPr>
          <p:cNvPr id="5" name="Text Placeholder 4">
            <a:extLst>
              <a:ext uri="{FF2B5EF4-FFF2-40B4-BE49-F238E27FC236}">
                <a16:creationId xmlns:a16="http://schemas.microsoft.com/office/drawing/2014/main" id="{24C30E41-8A87-BBAA-8721-27FBC473C6ED}"/>
              </a:ext>
            </a:extLst>
          </p:cNvPr>
          <p:cNvSpPr>
            <a:spLocks noGrp="1"/>
          </p:cNvSpPr>
          <p:nvPr>
            <p:ph type="body" sz="quarter" idx="3"/>
          </p:nvPr>
        </p:nvSpPr>
        <p:spPr/>
        <p:txBody>
          <a:bodyPr/>
          <a:lstStyle/>
          <a:p>
            <a:r>
              <a:rPr lang="en-US" b="0" i="0" dirty="0">
                <a:solidFill>
                  <a:srgbClr val="080808"/>
                </a:solidFill>
                <a:effectLst/>
              </a:rPr>
              <a:t>Risk factors</a:t>
            </a:r>
            <a:endParaRPr lang="pl-PL" dirty="0"/>
          </a:p>
        </p:txBody>
      </p:sp>
      <p:sp>
        <p:nvSpPr>
          <p:cNvPr id="6" name="Content Placeholder 5">
            <a:extLst>
              <a:ext uri="{FF2B5EF4-FFF2-40B4-BE49-F238E27FC236}">
                <a16:creationId xmlns:a16="http://schemas.microsoft.com/office/drawing/2014/main" id="{49511381-9883-AA58-DDB9-C14F625E282F}"/>
              </a:ext>
            </a:extLst>
          </p:cNvPr>
          <p:cNvSpPr>
            <a:spLocks noGrp="1"/>
          </p:cNvSpPr>
          <p:nvPr>
            <p:ph sz="quarter" idx="4"/>
          </p:nvPr>
        </p:nvSpPr>
        <p:spPr/>
        <p:txBody>
          <a:bodyPr>
            <a:normAutofit/>
          </a:bodyPr>
          <a:lstStyle/>
          <a:p>
            <a:pPr algn="l">
              <a:buFont typeface="Arial" panose="020B0604020202020204" pitchFamily="34" charset="0"/>
              <a:buChar char="•"/>
            </a:pPr>
            <a:r>
              <a:rPr lang="en-US" i="0" dirty="0">
                <a:solidFill>
                  <a:srgbClr val="080808"/>
                </a:solidFill>
                <a:effectLst/>
              </a:rPr>
              <a:t>Sex. </a:t>
            </a:r>
            <a:r>
              <a:rPr lang="pl-PL" i="0" dirty="0">
                <a:solidFill>
                  <a:srgbClr val="080808"/>
                </a:solidFill>
                <a:effectLst/>
              </a:rPr>
              <a:t>(</a:t>
            </a:r>
            <a:r>
              <a:rPr lang="en-US" i="0" dirty="0">
                <a:solidFill>
                  <a:srgbClr val="080808"/>
                </a:solidFill>
                <a:effectLst/>
              </a:rPr>
              <a:t>more often in boys</a:t>
            </a:r>
            <a:r>
              <a:rPr lang="pl-PL" i="0" dirty="0">
                <a:solidFill>
                  <a:srgbClr val="080808"/>
                </a:solidFill>
                <a:effectLst/>
              </a:rPr>
              <a:t>),</a:t>
            </a:r>
            <a:endParaRPr lang="en-US" i="0" dirty="0">
              <a:solidFill>
                <a:srgbClr val="080808"/>
              </a:solidFill>
              <a:effectLst/>
            </a:endParaRPr>
          </a:p>
          <a:p>
            <a:pPr algn="l">
              <a:buFont typeface="Arial" panose="020B0604020202020204" pitchFamily="34" charset="0"/>
              <a:buChar char="•"/>
            </a:pPr>
            <a:r>
              <a:rPr lang="en-US" i="0" dirty="0">
                <a:solidFill>
                  <a:srgbClr val="080808"/>
                </a:solidFill>
                <a:effectLst/>
              </a:rPr>
              <a:t>Race and ethnicity</a:t>
            </a:r>
            <a:r>
              <a:rPr lang="pl-PL" i="0" dirty="0">
                <a:solidFill>
                  <a:srgbClr val="080808"/>
                </a:solidFill>
                <a:effectLst/>
              </a:rPr>
              <a:t>, (</a:t>
            </a:r>
            <a:r>
              <a:rPr lang="en-US" i="0" dirty="0">
                <a:solidFill>
                  <a:srgbClr val="080808"/>
                </a:solidFill>
                <a:effectLst/>
              </a:rPr>
              <a:t>Pyloric stenosis is more common in white and Hispanic children</a:t>
            </a:r>
            <a:r>
              <a:rPr lang="pl-PL" i="0" dirty="0">
                <a:solidFill>
                  <a:srgbClr val="080808"/>
                </a:solidFill>
                <a:effectLst/>
              </a:rPr>
              <a:t>)</a:t>
            </a:r>
            <a:endParaRPr lang="en-US" i="0" dirty="0">
              <a:solidFill>
                <a:srgbClr val="080808"/>
              </a:solidFill>
              <a:effectLst/>
            </a:endParaRPr>
          </a:p>
          <a:p>
            <a:pPr algn="l">
              <a:buFont typeface="Arial" panose="020B0604020202020204" pitchFamily="34" charset="0"/>
              <a:buChar char="•"/>
            </a:pPr>
            <a:r>
              <a:rPr lang="en-US" i="0" dirty="0">
                <a:solidFill>
                  <a:srgbClr val="080808"/>
                </a:solidFill>
                <a:effectLst/>
              </a:rPr>
              <a:t>Premature birth</a:t>
            </a:r>
            <a:r>
              <a:rPr lang="pl-PL" i="0" dirty="0">
                <a:solidFill>
                  <a:srgbClr val="080808"/>
                </a:solidFill>
                <a:effectLst/>
              </a:rPr>
              <a:t> </a:t>
            </a:r>
            <a:endParaRPr lang="en-US" i="0" dirty="0">
              <a:solidFill>
                <a:srgbClr val="080808"/>
              </a:solidFill>
              <a:effectLst/>
            </a:endParaRPr>
          </a:p>
          <a:p>
            <a:pPr algn="l">
              <a:buFont typeface="Arial" panose="020B0604020202020204" pitchFamily="34" charset="0"/>
              <a:buChar char="•"/>
            </a:pPr>
            <a:r>
              <a:rPr lang="en-US" i="0" dirty="0">
                <a:solidFill>
                  <a:srgbClr val="080808"/>
                </a:solidFill>
                <a:effectLst/>
              </a:rPr>
              <a:t>Family history.  </a:t>
            </a:r>
            <a:endParaRPr lang="pl-PL" i="0" dirty="0">
              <a:solidFill>
                <a:srgbClr val="080808"/>
              </a:solidFill>
              <a:effectLst/>
            </a:endParaRPr>
          </a:p>
          <a:p>
            <a:pPr algn="l">
              <a:buFont typeface="Arial" panose="020B0604020202020204" pitchFamily="34" charset="0"/>
              <a:buChar char="•"/>
            </a:pPr>
            <a:r>
              <a:rPr lang="en-US" i="0" dirty="0">
                <a:solidFill>
                  <a:srgbClr val="080808"/>
                </a:solidFill>
                <a:effectLst/>
              </a:rPr>
              <a:t>Early antibiotic use</a:t>
            </a:r>
            <a:r>
              <a:rPr lang="pl-PL" i="0" dirty="0">
                <a:solidFill>
                  <a:srgbClr val="080808"/>
                </a:solidFill>
                <a:effectLst/>
              </a:rPr>
              <a:t> (</a:t>
            </a:r>
            <a:r>
              <a:rPr lang="en-US" i="0" dirty="0">
                <a:solidFill>
                  <a:srgbClr val="080808"/>
                </a:solidFill>
                <a:effectLst/>
              </a:rPr>
              <a:t> erythromycin </a:t>
            </a:r>
            <a:r>
              <a:rPr lang="pl-PL" i="0" dirty="0">
                <a:solidFill>
                  <a:srgbClr val="080808"/>
                </a:solidFill>
                <a:effectLst/>
              </a:rPr>
              <a:t>)</a:t>
            </a:r>
          </a:p>
          <a:p>
            <a:pPr algn="l">
              <a:buFont typeface="Arial" panose="020B0604020202020204" pitchFamily="34" charset="0"/>
              <a:buChar char="•"/>
            </a:pPr>
            <a:r>
              <a:rPr lang="en-US" i="0" dirty="0">
                <a:solidFill>
                  <a:srgbClr val="080808"/>
                </a:solidFill>
                <a:effectLst/>
              </a:rPr>
              <a:t>Bottle-feeding</a:t>
            </a:r>
            <a:r>
              <a:rPr lang="pl-PL" i="0" dirty="0">
                <a:solidFill>
                  <a:srgbClr val="080808"/>
                </a:solidFill>
                <a:effectLst/>
              </a:rPr>
              <a:t> ?</a:t>
            </a:r>
            <a:endParaRPr lang="pl-PL" dirty="0"/>
          </a:p>
        </p:txBody>
      </p:sp>
    </p:spTree>
    <p:extLst>
      <p:ext uri="{BB962C8B-B14F-4D97-AF65-F5344CB8AC3E}">
        <p14:creationId xmlns:p14="http://schemas.microsoft.com/office/powerpoint/2010/main" val="1920263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nlarged pylorus muscles">
            <a:extLst>
              <a:ext uri="{FF2B5EF4-FFF2-40B4-BE49-F238E27FC236}">
                <a16:creationId xmlns:a16="http://schemas.microsoft.com/office/drawing/2014/main" id="{4876E534-0A23-3F74-6030-E712F28A0B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9078" y="399434"/>
            <a:ext cx="3810000" cy="428071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yloric stenosis">
            <a:extLst>
              <a:ext uri="{FF2B5EF4-FFF2-40B4-BE49-F238E27FC236}">
                <a16:creationId xmlns:a16="http://schemas.microsoft.com/office/drawing/2014/main" id="{7D7C8624-4C60-4E69-A72D-7792227E85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13845" y="399434"/>
            <a:ext cx="5403747" cy="3839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8463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11C9B-843B-C89A-8EA0-F6425547A493}"/>
              </a:ext>
            </a:extLst>
          </p:cNvPr>
          <p:cNvSpPr>
            <a:spLocks noGrp="1"/>
          </p:cNvSpPr>
          <p:nvPr>
            <p:ph type="title"/>
          </p:nvPr>
        </p:nvSpPr>
        <p:spPr/>
        <p:txBody>
          <a:bodyPr/>
          <a:lstStyle/>
          <a:p>
            <a:r>
              <a:rPr lang="en-US" b="0" i="0" dirty="0">
                <a:solidFill>
                  <a:srgbClr val="000000"/>
                </a:solidFill>
                <a:effectLst/>
              </a:rPr>
              <a:t>GERD</a:t>
            </a:r>
            <a:r>
              <a:rPr lang="pl-PL" b="0" i="0" dirty="0">
                <a:solidFill>
                  <a:srgbClr val="000000"/>
                </a:solidFill>
                <a:effectLst/>
              </a:rPr>
              <a:t> - </a:t>
            </a:r>
            <a:r>
              <a:rPr lang="en-US" b="0" i="0" dirty="0">
                <a:solidFill>
                  <a:srgbClr val="000000"/>
                </a:solidFill>
                <a:effectLst/>
              </a:rPr>
              <a:t>gastroesophageal reflux disease</a:t>
            </a:r>
            <a:endParaRPr lang="pl-PL" dirty="0"/>
          </a:p>
        </p:txBody>
      </p:sp>
      <p:sp>
        <p:nvSpPr>
          <p:cNvPr id="3" name="Content Placeholder 2">
            <a:extLst>
              <a:ext uri="{FF2B5EF4-FFF2-40B4-BE49-F238E27FC236}">
                <a16:creationId xmlns:a16="http://schemas.microsoft.com/office/drawing/2014/main" id="{44252C6B-60AB-1C31-C36D-2901342F143A}"/>
              </a:ext>
            </a:extLst>
          </p:cNvPr>
          <p:cNvSpPr>
            <a:spLocks noGrp="1"/>
          </p:cNvSpPr>
          <p:nvPr>
            <p:ph idx="1"/>
          </p:nvPr>
        </p:nvSpPr>
        <p:spPr/>
        <p:txBody>
          <a:bodyPr>
            <a:normAutofit/>
          </a:bodyPr>
          <a:lstStyle/>
          <a:p>
            <a:r>
              <a:rPr lang="en-US" b="0" i="0" dirty="0">
                <a:solidFill>
                  <a:srgbClr val="000000"/>
                </a:solidFill>
                <a:effectLst/>
              </a:rPr>
              <a:t>chronic digestive disorder. It happens when stomach contents flow back up (reflux) into the esophagus</a:t>
            </a:r>
            <a:r>
              <a:rPr lang="pl-PL" b="0" i="0" dirty="0">
                <a:solidFill>
                  <a:srgbClr val="000000"/>
                </a:solidFill>
                <a:effectLst/>
              </a:rPr>
              <a:t>,</a:t>
            </a:r>
          </a:p>
          <a:p>
            <a:r>
              <a:rPr lang="pl-PL" b="1" dirty="0">
                <a:solidFill>
                  <a:srgbClr val="000000"/>
                </a:solidFill>
              </a:rPr>
              <a:t>CAUSE </a:t>
            </a:r>
            <a:r>
              <a:rPr lang="pl-PL" dirty="0">
                <a:solidFill>
                  <a:srgbClr val="000000"/>
                </a:solidFill>
              </a:rPr>
              <a:t>: </a:t>
            </a:r>
            <a:r>
              <a:rPr lang="en-US" b="0" i="0" dirty="0">
                <a:solidFill>
                  <a:srgbClr val="000000"/>
                </a:solidFill>
                <a:effectLst/>
              </a:rPr>
              <a:t>GERD is often caused by something that affects the LES, the lower esophageal sphincter. The LES is a muscle at the bottom of the esophagus. The LES opens to let food into the stomach. It closes to keep food in the stomach. When the LES relaxes too often or for too long, stomach acid flows back into the esophagus. This causes vomiting or heartburn.</a:t>
            </a:r>
            <a:endParaRPr lang="pl-PL" b="0" i="0" dirty="0">
              <a:solidFill>
                <a:srgbClr val="000000"/>
              </a:solidFill>
              <a:effectLst/>
            </a:endParaRPr>
          </a:p>
          <a:p>
            <a:pPr algn="l" fontAlgn="base"/>
            <a:r>
              <a:rPr lang="en-US" b="1" i="0" dirty="0">
                <a:solidFill>
                  <a:srgbClr val="333333"/>
                </a:solidFill>
                <a:effectLst/>
              </a:rPr>
              <a:t>risk factors</a:t>
            </a:r>
            <a:r>
              <a:rPr lang="en-US" b="0" i="0" dirty="0">
                <a:solidFill>
                  <a:srgbClr val="000000"/>
                </a:solidFill>
                <a:effectLst/>
              </a:rPr>
              <a:t>:</a:t>
            </a:r>
          </a:p>
          <a:p>
            <a:pPr algn="l" fontAlgn="base">
              <a:buFont typeface="Arial" panose="020B0604020202020204" pitchFamily="34" charset="0"/>
              <a:buChar char="•"/>
            </a:pPr>
            <a:r>
              <a:rPr lang="en-US" b="0" i="0" dirty="0">
                <a:solidFill>
                  <a:srgbClr val="333333"/>
                </a:solidFill>
                <a:effectLst/>
              </a:rPr>
              <a:t>Down syndrome</a:t>
            </a:r>
          </a:p>
          <a:p>
            <a:pPr algn="l" fontAlgn="base">
              <a:buFont typeface="Arial" panose="020B0604020202020204" pitchFamily="34" charset="0"/>
              <a:buChar char="•"/>
            </a:pPr>
            <a:r>
              <a:rPr lang="en-US" b="0" i="0" dirty="0">
                <a:solidFill>
                  <a:srgbClr val="333333"/>
                </a:solidFill>
                <a:effectLst/>
              </a:rPr>
              <a:t>Neuromuscular disorders such as muscular dystrophy and cerebral palsy</a:t>
            </a:r>
          </a:p>
          <a:p>
            <a:endParaRPr lang="pl-PL" dirty="0"/>
          </a:p>
        </p:txBody>
      </p:sp>
    </p:spTree>
    <p:extLst>
      <p:ext uri="{BB962C8B-B14F-4D97-AF65-F5344CB8AC3E}">
        <p14:creationId xmlns:p14="http://schemas.microsoft.com/office/powerpoint/2010/main" val="106581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2D403-2E51-8257-039E-2F7FBA28EF6F}"/>
              </a:ext>
            </a:extLst>
          </p:cNvPr>
          <p:cNvSpPr>
            <a:spLocks noGrp="1"/>
          </p:cNvSpPr>
          <p:nvPr>
            <p:ph type="title"/>
          </p:nvPr>
        </p:nvSpPr>
        <p:spPr/>
        <p:txBody>
          <a:bodyPr/>
          <a:lstStyle/>
          <a:p>
            <a:r>
              <a:rPr lang="en-US" b="0" i="0" dirty="0">
                <a:solidFill>
                  <a:srgbClr val="000000"/>
                </a:solidFill>
                <a:effectLst/>
                <a:latin typeface="Noto Sans" panose="020B0502040504020204" pitchFamily="34"/>
              </a:rPr>
              <a:t>GERD</a:t>
            </a:r>
            <a:r>
              <a:rPr lang="pl-PL" b="0" i="0" dirty="0">
                <a:solidFill>
                  <a:srgbClr val="000000"/>
                </a:solidFill>
                <a:effectLst/>
                <a:latin typeface="Noto Sans" panose="020B0502040504020204" pitchFamily="34"/>
              </a:rPr>
              <a:t> - </a:t>
            </a:r>
            <a:r>
              <a:rPr lang="en-GB" b="0" i="0" dirty="0">
                <a:solidFill>
                  <a:srgbClr val="000000"/>
                </a:solidFill>
                <a:effectLst/>
                <a:latin typeface="Noto Sans" panose="020B0502040504020204" pitchFamily="34"/>
              </a:rPr>
              <a:t>treatment</a:t>
            </a:r>
            <a:endParaRPr lang="en-GB" dirty="0"/>
          </a:p>
        </p:txBody>
      </p:sp>
      <p:sp>
        <p:nvSpPr>
          <p:cNvPr id="3" name="Content Placeholder 2">
            <a:extLst>
              <a:ext uri="{FF2B5EF4-FFF2-40B4-BE49-F238E27FC236}">
                <a16:creationId xmlns:a16="http://schemas.microsoft.com/office/drawing/2014/main" id="{73295161-5FAC-5246-95E9-5C09CD26026E}"/>
              </a:ext>
            </a:extLst>
          </p:cNvPr>
          <p:cNvSpPr>
            <a:spLocks noGrp="1"/>
          </p:cNvSpPr>
          <p:nvPr>
            <p:ph idx="1"/>
          </p:nvPr>
        </p:nvSpPr>
        <p:spPr>
          <a:xfrm>
            <a:off x="2520386" y="1602659"/>
            <a:ext cx="8915400" cy="4404852"/>
          </a:xfrm>
        </p:spPr>
        <p:txBody>
          <a:bodyPr>
            <a:normAutofit fontScale="85000" lnSpcReduction="10000"/>
          </a:bodyPr>
          <a:lstStyle/>
          <a:p>
            <a:pPr algn="l"/>
            <a:r>
              <a:rPr lang="en-US" b="1" i="0" dirty="0">
                <a:solidFill>
                  <a:schemeClr val="tx1"/>
                </a:solidFill>
                <a:effectLst/>
              </a:rPr>
              <a:t>lifestyle changes </a:t>
            </a:r>
            <a:endParaRPr lang="pl-PL" b="1" i="0" dirty="0">
              <a:solidFill>
                <a:schemeClr val="tx1"/>
              </a:solidFill>
              <a:effectLst/>
            </a:endParaRPr>
          </a:p>
          <a:p>
            <a:pPr algn="l">
              <a:buFont typeface="Arial" panose="020B0604020202020204" pitchFamily="34" charset="0"/>
              <a:buChar char="•"/>
            </a:pPr>
            <a:r>
              <a:rPr lang="en-US" b="0" i="0" dirty="0">
                <a:solidFill>
                  <a:schemeClr val="tx1"/>
                </a:solidFill>
                <a:effectLst/>
              </a:rPr>
              <a:t>avoid eating just before they lie down or go to bed</a:t>
            </a:r>
          </a:p>
          <a:p>
            <a:pPr algn="l">
              <a:buFont typeface="Arial" panose="020B0604020202020204" pitchFamily="34" charset="0"/>
              <a:buChar char="•"/>
            </a:pPr>
            <a:r>
              <a:rPr lang="en-US" b="0" i="0" dirty="0">
                <a:solidFill>
                  <a:schemeClr val="tx1"/>
                </a:solidFill>
                <a:effectLst/>
              </a:rPr>
              <a:t>change their </a:t>
            </a:r>
            <a:r>
              <a:rPr lang="en-US" dirty="0">
                <a:solidFill>
                  <a:schemeClr val="tx1"/>
                </a:solidFill>
              </a:rPr>
              <a:t>eating habits or diet</a:t>
            </a:r>
            <a:endParaRPr lang="pl-PL" dirty="0">
              <a:solidFill>
                <a:schemeClr val="tx1"/>
              </a:solidFill>
            </a:endParaRPr>
          </a:p>
          <a:p>
            <a:pPr>
              <a:buFont typeface="Arial" panose="020B0604020202020204" pitchFamily="34" charset="0"/>
              <a:buChar char="•"/>
            </a:pPr>
            <a:r>
              <a:rPr lang="en-US" b="0" i="0" dirty="0">
                <a:solidFill>
                  <a:schemeClr val="tx1"/>
                </a:solidFill>
                <a:effectLst/>
              </a:rPr>
              <a:t>sleep with their head elevated or sleep on their left side</a:t>
            </a:r>
            <a:endParaRPr lang="pl-PL" b="0" i="0" dirty="0">
              <a:solidFill>
                <a:schemeClr val="tx1"/>
              </a:solidFill>
              <a:effectLst/>
            </a:endParaRPr>
          </a:p>
          <a:p>
            <a:r>
              <a:rPr lang="pl-PL" b="1" i="0" dirty="0" err="1">
                <a:solidFill>
                  <a:schemeClr val="tx1"/>
                </a:solidFill>
                <a:effectLst/>
              </a:rPr>
              <a:t>Medicines</a:t>
            </a:r>
            <a:endParaRPr lang="pl-PL" b="1" i="0" dirty="0">
              <a:solidFill>
                <a:schemeClr val="tx1"/>
              </a:solidFill>
              <a:effectLst/>
            </a:endParaRPr>
          </a:p>
          <a:p>
            <a:pPr>
              <a:buFont typeface="Arial" panose="020B0604020202020204" pitchFamily="34" charset="0"/>
              <a:buChar char="•"/>
            </a:pPr>
            <a:r>
              <a:rPr lang="pl-PL" dirty="0">
                <a:solidFill>
                  <a:schemeClr val="tx1"/>
                </a:solidFill>
              </a:rPr>
              <a:t>p</a:t>
            </a:r>
            <a:r>
              <a:rPr lang="en-US" i="0" dirty="0" err="1">
                <a:solidFill>
                  <a:schemeClr val="tx1"/>
                </a:solidFill>
                <a:effectLst/>
              </a:rPr>
              <a:t>roton</a:t>
            </a:r>
            <a:r>
              <a:rPr lang="en-US" i="0" dirty="0">
                <a:solidFill>
                  <a:schemeClr val="tx1"/>
                </a:solidFill>
                <a:effectLst/>
              </a:rPr>
              <a:t> pump inhibitors (PPIs).</a:t>
            </a:r>
            <a:endParaRPr lang="pl-PL" i="0" dirty="0">
              <a:solidFill>
                <a:schemeClr val="tx1"/>
              </a:solidFill>
              <a:effectLst/>
            </a:endParaRPr>
          </a:p>
          <a:p>
            <a:pPr>
              <a:buFont typeface="Arial" panose="020B0604020202020204" pitchFamily="34" charset="0"/>
              <a:buChar char="•"/>
            </a:pPr>
            <a:r>
              <a:rPr lang="en-US" i="0" dirty="0">
                <a:solidFill>
                  <a:schemeClr val="tx1"/>
                </a:solidFill>
                <a:effectLst/>
              </a:rPr>
              <a:t>H2 blockers.</a:t>
            </a:r>
            <a:endParaRPr lang="pl-PL" dirty="0">
              <a:solidFill>
                <a:schemeClr val="tx1"/>
              </a:solidFill>
            </a:endParaRPr>
          </a:p>
          <a:p>
            <a:pPr>
              <a:buFont typeface="Arial" panose="020B0604020202020204" pitchFamily="34" charset="0"/>
              <a:buChar char="•"/>
            </a:pPr>
            <a:r>
              <a:rPr lang="pl-PL" dirty="0">
                <a:solidFill>
                  <a:schemeClr val="tx1"/>
                </a:solidFill>
              </a:rPr>
              <a:t>A</a:t>
            </a:r>
            <a:r>
              <a:rPr lang="en-US" i="0" dirty="0" err="1">
                <a:solidFill>
                  <a:schemeClr val="tx1"/>
                </a:solidFill>
                <a:effectLst/>
              </a:rPr>
              <a:t>ntacids</a:t>
            </a:r>
            <a:endParaRPr lang="pl-PL" b="1" i="0" dirty="0">
              <a:solidFill>
                <a:schemeClr val="tx1"/>
              </a:solidFill>
              <a:effectLst/>
            </a:endParaRPr>
          </a:p>
          <a:p>
            <a:pPr>
              <a:lnSpc>
                <a:spcPct val="120000"/>
              </a:lnSpc>
            </a:pPr>
            <a:r>
              <a:rPr lang="en-US" b="1" i="0" dirty="0">
                <a:solidFill>
                  <a:schemeClr val="tx1"/>
                </a:solidFill>
                <a:effectLst/>
              </a:rPr>
              <a:t>Fundoplication</a:t>
            </a:r>
            <a:r>
              <a:rPr lang="en-US" b="0" i="0" dirty="0">
                <a:solidFill>
                  <a:schemeClr val="tx1"/>
                </a:solidFill>
                <a:effectLst/>
              </a:rPr>
              <a:t> is the most common surgery for GERD. In most cases, it leads to long-term improvement of GERD symptoms. Surgeons most often perform fundoplication as </a:t>
            </a:r>
            <a:r>
              <a:rPr lang="en-US" dirty="0">
                <a:solidFill>
                  <a:schemeClr val="tx1"/>
                </a:solidFill>
              </a:rPr>
              <a:t>laparoscopic</a:t>
            </a:r>
            <a:r>
              <a:rPr lang="en-US" b="0" i="0" dirty="0">
                <a:solidFill>
                  <a:schemeClr val="tx1"/>
                </a:solidFill>
                <a:effectLst/>
              </a:rPr>
              <a:t> surgery, making small cuts in the </a:t>
            </a:r>
            <a:r>
              <a:rPr lang="en-US" dirty="0">
                <a:solidFill>
                  <a:schemeClr val="tx1"/>
                </a:solidFill>
              </a:rPr>
              <a:t>abdomen</a:t>
            </a:r>
            <a:r>
              <a:rPr lang="en-US" b="0" i="0" dirty="0">
                <a:solidFill>
                  <a:schemeClr val="tx1"/>
                </a:solidFill>
                <a:effectLst/>
              </a:rPr>
              <a:t> and inserting special tools to perform the operation. Laparoscopic fundoplication leaves several small scars. During the procedure, surgeons sew the top of the stomach around the end of the esophagus, which adds pressure to the </a:t>
            </a:r>
            <a:r>
              <a:rPr lang="en-US" dirty="0">
                <a:solidFill>
                  <a:schemeClr val="tx1"/>
                </a:solidFill>
              </a:rPr>
              <a:t>lower esophageal sphincter</a:t>
            </a:r>
            <a:r>
              <a:rPr lang="en-US" b="0" i="0" dirty="0">
                <a:solidFill>
                  <a:schemeClr val="tx1"/>
                </a:solidFill>
                <a:effectLst/>
              </a:rPr>
              <a:t> and helps reduce reflux.</a:t>
            </a:r>
            <a:endParaRPr lang="pl-PL" b="1" i="0" dirty="0">
              <a:solidFill>
                <a:schemeClr val="tx1"/>
              </a:solidFill>
              <a:effectLst/>
            </a:endParaRPr>
          </a:p>
          <a:p>
            <a:pPr marL="0" indent="0">
              <a:buNone/>
            </a:pPr>
            <a:endParaRPr lang="en-US" i="0" dirty="0">
              <a:solidFill>
                <a:srgbClr val="575757"/>
              </a:solidFill>
              <a:effectLst/>
              <a:latin typeface="Merriweather" panose="00000500000000000000" pitchFamily="2" charset="-18"/>
            </a:endParaRPr>
          </a:p>
          <a:p>
            <a:pPr>
              <a:buFont typeface="Arial" panose="020B0604020202020204" pitchFamily="34" charset="0"/>
              <a:buChar char="•"/>
            </a:pPr>
            <a:endParaRPr lang="pl-PL" b="1" i="0" dirty="0">
              <a:solidFill>
                <a:srgbClr val="575757"/>
              </a:solidFill>
              <a:effectLst/>
              <a:latin typeface="Open Sans" panose="020B0606030504020204" pitchFamily="34" charset="0"/>
            </a:endParaRPr>
          </a:p>
          <a:p>
            <a:pPr algn="l"/>
            <a:endParaRPr lang="pl-PL" b="0" i="0" dirty="0">
              <a:solidFill>
                <a:srgbClr val="575757"/>
              </a:solidFill>
              <a:effectLst/>
              <a:latin typeface="Merriweather" panose="00000500000000000000" pitchFamily="2" charset="-18"/>
            </a:endParaRPr>
          </a:p>
          <a:p>
            <a:pPr algn="l">
              <a:buFont typeface="Arial" panose="020B0604020202020204" pitchFamily="34" charset="0"/>
              <a:buChar char="•"/>
            </a:pPr>
            <a:endParaRPr lang="pl-PL" dirty="0">
              <a:solidFill>
                <a:schemeClr val="tx1"/>
              </a:solidFill>
              <a:latin typeface="Merriweather" panose="00000500000000000000" pitchFamily="2" charset="-18"/>
            </a:endParaRPr>
          </a:p>
          <a:p>
            <a:pPr algn="l">
              <a:buFont typeface="Arial" panose="020B0604020202020204" pitchFamily="34" charset="0"/>
              <a:buChar char="•"/>
            </a:pPr>
            <a:endParaRPr lang="en-US" b="0" i="0" dirty="0">
              <a:solidFill>
                <a:schemeClr val="tx1"/>
              </a:solidFill>
              <a:effectLst/>
              <a:latin typeface="Merriweather" panose="00000500000000000000" pitchFamily="2" charset="-18"/>
            </a:endParaRPr>
          </a:p>
        </p:txBody>
      </p:sp>
    </p:spTree>
    <p:extLst>
      <p:ext uri="{BB962C8B-B14F-4D97-AF65-F5344CB8AC3E}">
        <p14:creationId xmlns:p14="http://schemas.microsoft.com/office/powerpoint/2010/main" val="2990781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EF583-AA13-3085-87F1-64E5D55C3DEB}"/>
              </a:ext>
            </a:extLst>
          </p:cNvPr>
          <p:cNvSpPr>
            <a:spLocks noGrp="1"/>
          </p:cNvSpPr>
          <p:nvPr>
            <p:ph type="title"/>
          </p:nvPr>
        </p:nvSpPr>
        <p:spPr/>
        <p:txBody>
          <a:bodyPr/>
          <a:lstStyle/>
          <a:p>
            <a:r>
              <a:rPr lang="en-US" b="0" i="0" dirty="0">
                <a:solidFill>
                  <a:srgbClr val="080808"/>
                </a:solidFill>
                <a:effectLst/>
              </a:rPr>
              <a:t>Intussusception</a:t>
            </a:r>
            <a:endParaRPr lang="pl-PL" dirty="0"/>
          </a:p>
        </p:txBody>
      </p:sp>
      <p:sp>
        <p:nvSpPr>
          <p:cNvPr id="3" name="Content Placeholder 2">
            <a:extLst>
              <a:ext uri="{FF2B5EF4-FFF2-40B4-BE49-F238E27FC236}">
                <a16:creationId xmlns:a16="http://schemas.microsoft.com/office/drawing/2014/main" id="{8D60728E-864B-3F62-243D-8AB86F63A6D2}"/>
              </a:ext>
            </a:extLst>
          </p:cNvPr>
          <p:cNvSpPr>
            <a:spLocks noGrp="1"/>
          </p:cNvSpPr>
          <p:nvPr>
            <p:ph idx="1"/>
          </p:nvPr>
        </p:nvSpPr>
        <p:spPr>
          <a:xfrm>
            <a:off x="7747818" y="530943"/>
            <a:ext cx="3756793" cy="5380280"/>
          </a:xfrm>
        </p:spPr>
        <p:txBody>
          <a:bodyPr>
            <a:normAutofit fontScale="92500" lnSpcReduction="10000"/>
          </a:bodyPr>
          <a:lstStyle/>
          <a:p>
            <a:pPr>
              <a:lnSpc>
                <a:spcPct val="150000"/>
              </a:lnSpc>
            </a:pPr>
            <a:r>
              <a:rPr lang="en-US" b="0" i="0" dirty="0">
                <a:solidFill>
                  <a:srgbClr val="080808"/>
                </a:solidFill>
                <a:effectLst/>
              </a:rPr>
              <a:t>Intussusception is a serious condition in which part of the intestine slides into an adjacent part of the intestine. This telescoping action often blocks food or fluid from passing through. Intussusception also cuts off the blood supply to the part of the intestine that's affected. This can lead to infection, death of bowel tissue or a tear in the bowel, called perforation.</a:t>
            </a:r>
            <a:endParaRPr lang="pl-PL" dirty="0"/>
          </a:p>
        </p:txBody>
      </p:sp>
      <p:pic>
        <p:nvPicPr>
          <p:cNvPr id="2050" name="Picture 2" descr="Intussusception">
            <a:extLst>
              <a:ext uri="{FF2B5EF4-FFF2-40B4-BE49-F238E27FC236}">
                <a16:creationId xmlns:a16="http://schemas.microsoft.com/office/drawing/2014/main" id="{03F8A319-6414-D543-D4FB-E61A615EA3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0797" y="1905000"/>
            <a:ext cx="4366752" cy="43391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7021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0B943-C022-843E-D161-F2D97F3BBC3F}"/>
              </a:ext>
            </a:extLst>
          </p:cNvPr>
          <p:cNvSpPr>
            <a:spLocks noGrp="1"/>
          </p:cNvSpPr>
          <p:nvPr>
            <p:ph type="title"/>
          </p:nvPr>
        </p:nvSpPr>
        <p:spPr/>
        <p:txBody>
          <a:bodyPr/>
          <a:lstStyle/>
          <a:p>
            <a:r>
              <a:rPr lang="en-US" b="0" i="0" dirty="0">
                <a:solidFill>
                  <a:srgbClr val="080808"/>
                </a:solidFill>
                <a:effectLst/>
              </a:rPr>
              <a:t>Intussusception</a:t>
            </a:r>
            <a:endParaRPr lang="pl-PL" dirty="0"/>
          </a:p>
        </p:txBody>
      </p:sp>
      <p:sp>
        <p:nvSpPr>
          <p:cNvPr id="3" name="Text Placeholder 2">
            <a:extLst>
              <a:ext uri="{FF2B5EF4-FFF2-40B4-BE49-F238E27FC236}">
                <a16:creationId xmlns:a16="http://schemas.microsoft.com/office/drawing/2014/main" id="{8AA55221-0208-AFB3-7DE5-7C29A5C0EDD0}"/>
              </a:ext>
            </a:extLst>
          </p:cNvPr>
          <p:cNvSpPr>
            <a:spLocks noGrp="1"/>
          </p:cNvSpPr>
          <p:nvPr>
            <p:ph type="body" idx="1"/>
          </p:nvPr>
        </p:nvSpPr>
        <p:spPr/>
        <p:txBody>
          <a:bodyPr/>
          <a:lstStyle/>
          <a:p>
            <a:r>
              <a:rPr lang="pl-PL" b="0" i="0" dirty="0">
                <a:solidFill>
                  <a:srgbClr val="080808"/>
                </a:solidFill>
                <a:effectLst/>
              </a:rPr>
              <a:t>S</a:t>
            </a:r>
            <a:r>
              <a:rPr lang="en-GB" b="0" i="0" dirty="0" err="1">
                <a:solidFill>
                  <a:srgbClr val="080808"/>
                </a:solidFill>
                <a:effectLst/>
              </a:rPr>
              <a:t>ymptoms</a:t>
            </a:r>
            <a:endParaRPr lang="en-GB" dirty="0"/>
          </a:p>
        </p:txBody>
      </p:sp>
      <p:sp>
        <p:nvSpPr>
          <p:cNvPr id="4" name="Content Placeholder 3">
            <a:extLst>
              <a:ext uri="{FF2B5EF4-FFF2-40B4-BE49-F238E27FC236}">
                <a16:creationId xmlns:a16="http://schemas.microsoft.com/office/drawing/2014/main" id="{A33C5CFA-C56F-C662-4AB9-23420DDEFE7F}"/>
              </a:ext>
            </a:extLst>
          </p:cNvPr>
          <p:cNvSpPr>
            <a:spLocks noGrp="1"/>
          </p:cNvSpPr>
          <p:nvPr>
            <p:ph sz="half" idx="2"/>
          </p:nvPr>
        </p:nvSpPr>
        <p:spPr/>
        <p:txBody>
          <a:bodyPr>
            <a:normAutofit fontScale="85000" lnSpcReduction="20000"/>
          </a:bodyPr>
          <a:lstStyle/>
          <a:p>
            <a:r>
              <a:rPr lang="en-GB" dirty="0"/>
              <a:t>Severe pain,</a:t>
            </a:r>
          </a:p>
          <a:p>
            <a:r>
              <a:rPr lang="en-GB" dirty="0"/>
              <a:t>Vomiting,</a:t>
            </a:r>
          </a:p>
          <a:p>
            <a:r>
              <a:rPr lang="en-GB" dirty="0"/>
              <a:t>Weakness or lack of </a:t>
            </a:r>
            <a:r>
              <a:rPr lang="en-GB" dirty="0" err="1"/>
              <a:t>enery</a:t>
            </a:r>
            <a:r>
              <a:rPr lang="en-GB" dirty="0"/>
              <a:t>,</a:t>
            </a:r>
          </a:p>
          <a:p>
            <a:r>
              <a:rPr lang="en-GB" dirty="0"/>
              <a:t>Stool mixes with blood and mucus „</a:t>
            </a:r>
            <a:r>
              <a:rPr lang="pl-PL" dirty="0"/>
              <a:t> </a:t>
            </a:r>
            <a:r>
              <a:rPr lang="pl-PL" dirty="0" err="1"/>
              <a:t>currant</a:t>
            </a:r>
            <a:r>
              <a:rPr lang="pl-PL" dirty="0"/>
              <a:t> </a:t>
            </a:r>
            <a:r>
              <a:rPr lang="en-GB" dirty="0"/>
              <a:t>jelly stool”</a:t>
            </a:r>
            <a:r>
              <a:rPr lang="pl-PL" dirty="0"/>
              <a:t>,</a:t>
            </a:r>
          </a:p>
          <a:p>
            <a:r>
              <a:rPr lang="pl-PL" b="0" i="0" dirty="0" err="1">
                <a:solidFill>
                  <a:srgbClr val="080808"/>
                </a:solidFill>
                <a:effectLst/>
              </a:rPr>
              <a:t>Diarrhea</a:t>
            </a:r>
            <a:endParaRPr lang="en-GB" dirty="0"/>
          </a:p>
        </p:txBody>
      </p:sp>
      <p:sp>
        <p:nvSpPr>
          <p:cNvPr id="5" name="Text Placeholder 4">
            <a:extLst>
              <a:ext uri="{FF2B5EF4-FFF2-40B4-BE49-F238E27FC236}">
                <a16:creationId xmlns:a16="http://schemas.microsoft.com/office/drawing/2014/main" id="{896677FA-1C10-D9DF-16EB-58A8233FAB46}"/>
              </a:ext>
            </a:extLst>
          </p:cNvPr>
          <p:cNvSpPr>
            <a:spLocks noGrp="1"/>
          </p:cNvSpPr>
          <p:nvPr>
            <p:ph type="body" sz="quarter" idx="3"/>
          </p:nvPr>
        </p:nvSpPr>
        <p:spPr/>
        <p:txBody>
          <a:bodyPr/>
          <a:lstStyle/>
          <a:p>
            <a:r>
              <a:rPr lang="en-US" i="0" dirty="0">
                <a:solidFill>
                  <a:srgbClr val="080808"/>
                </a:solidFill>
                <a:effectLst/>
              </a:rPr>
              <a:t>Risk factors</a:t>
            </a:r>
          </a:p>
        </p:txBody>
      </p:sp>
      <p:sp>
        <p:nvSpPr>
          <p:cNvPr id="6" name="Content Placeholder 5">
            <a:extLst>
              <a:ext uri="{FF2B5EF4-FFF2-40B4-BE49-F238E27FC236}">
                <a16:creationId xmlns:a16="http://schemas.microsoft.com/office/drawing/2014/main" id="{AAD61EFC-56E8-8DD9-505A-A5B9600655C6}"/>
              </a:ext>
            </a:extLst>
          </p:cNvPr>
          <p:cNvSpPr>
            <a:spLocks noGrp="1"/>
          </p:cNvSpPr>
          <p:nvPr>
            <p:ph sz="quarter" idx="4"/>
          </p:nvPr>
        </p:nvSpPr>
        <p:spPr>
          <a:xfrm>
            <a:off x="6823587" y="2545737"/>
            <a:ext cx="4682044" cy="3982881"/>
          </a:xfrm>
        </p:spPr>
        <p:txBody>
          <a:bodyPr>
            <a:normAutofit fontScale="85000" lnSpcReduction="20000"/>
          </a:bodyPr>
          <a:lstStyle/>
          <a:p>
            <a:pPr algn="l">
              <a:buFont typeface="Arial" panose="020B0604020202020204" pitchFamily="34" charset="0"/>
              <a:buChar char="•"/>
            </a:pPr>
            <a:r>
              <a:rPr lang="en-US" b="1" i="0" dirty="0">
                <a:solidFill>
                  <a:srgbClr val="080808"/>
                </a:solidFill>
                <a:effectLst/>
              </a:rPr>
              <a:t>Age.</a:t>
            </a:r>
            <a:r>
              <a:rPr lang="en-US" b="0" i="0" dirty="0">
                <a:solidFill>
                  <a:srgbClr val="080808"/>
                </a:solidFill>
                <a:effectLst/>
              </a:rPr>
              <a:t> Children — especially young children — are much more likely to develop intussusception than adults are. It's the most common cause of bowel obstruction in children between the ages of 6 months and 3 years.</a:t>
            </a:r>
          </a:p>
          <a:p>
            <a:pPr algn="l">
              <a:buFont typeface="Arial" panose="020B0604020202020204" pitchFamily="34" charset="0"/>
              <a:buChar char="•"/>
            </a:pPr>
            <a:r>
              <a:rPr lang="en-US" b="1" i="0" dirty="0">
                <a:solidFill>
                  <a:srgbClr val="080808"/>
                </a:solidFill>
                <a:effectLst/>
              </a:rPr>
              <a:t>Sex.</a:t>
            </a:r>
            <a:r>
              <a:rPr lang="en-US" b="0" i="0" dirty="0">
                <a:solidFill>
                  <a:srgbClr val="080808"/>
                </a:solidFill>
                <a:effectLst/>
              </a:rPr>
              <a:t> Intussusception more often affects boys.</a:t>
            </a:r>
          </a:p>
          <a:p>
            <a:pPr algn="l">
              <a:buFont typeface="Arial" panose="020B0604020202020204" pitchFamily="34" charset="0"/>
              <a:buChar char="•"/>
            </a:pPr>
            <a:r>
              <a:rPr lang="en-US" b="1" i="0" dirty="0">
                <a:solidFill>
                  <a:srgbClr val="080808"/>
                </a:solidFill>
                <a:effectLst/>
              </a:rPr>
              <a:t>Irregular intestinal formation at birth.</a:t>
            </a:r>
            <a:r>
              <a:rPr lang="en-US" b="0" i="0" dirty="0">
                <a:solidFill>
                  <a:srgbClr val="080808"/>
                </a:solidFill>
                <a:effectLst/>
              </a:rPr>
              <a:t> </a:t>
            </a:r>
            <a:endParaRPr lang="pl-PL" b="0" i="0" dirty="0">
              <a:solidFill>
                <a:srgbClr val="080808"/>
              </a:solidFill>
              <a:effectLst/>
            </a:endParaRPr>
          </a:p>
          <a:p>
            <a:pPr algn="l">
              <a:buFont typeface="Arial" panose="020B0604020202020204" pitchFamily="34" charset="0"/>
              <a:buChar char="•"/>
            </a:pPr>
            <a:r>
              <a:rPr lang="en-US" b="1" i="0" dirty="0">
                <a:solidFill>
                  <a:srgbClr val="080808"/>
                </a:solidFill>
                <a:effectLst/>
              </a:rPr>
              <a:t>Certain conditions.</a:t>
            </a:r>
            <a:r>
              <a:rPr lang="en-US" b="0" i="0" dirty="0">
                <a:solidFill>
                  <a:srgbClr val="080808"/>
                </a:solidFill>
                <a:effectLst/>
              </a:rPr>
              <a:t> Some disorders can increase the risk of intussusception, including:</a:t>
            </a:r>
          </a:p>
          <a:p>
            <a:pPr marL="742950" lvl="1" indent="-285750" algn="l">
              <a:buFont typeface="Arial" panose="020B0604020202020204" pitchFamily="34" charset="0"/>
              <a:buChar char="•"/>
            </a:pPr>
            <a:r>
              <a:rPr lang="en-US" b="0" i="0" dirty="0">
                <a:solidFill>
                  <a:srgbClr val="080808"/>
                </a:solidFill>
                <a:effectLst/>
              </a:rPr>
              <a:t>Cystic fibrosis.</a:t>
            </a:r>
          </a:p>
          <a:p>
            <a:pPr marL="742950" lvl="1" indent="-285750" algn="l">
              <a:buFont typeface="Arial" panose="020B0604020202020204" pitchFamily="34" charset="0"/>
              <a:buChar char="•"/>
            </a:pPr>
            <a:r>
              <a:rPr lang="en-US" b="0" i="0" dirty="0">
                <a:solidFill>
                  <a:srgbClr val="080808"/>
                </a:solidFill>
                <a:effectLst/>
              </a:rPr>
              <a:t>Henoch-</a:t>
            </a:r>
            <a:r>
              <a:rPr lang="en-US" b="0" i="0" dirty="0" err="1">
                <a:solidFill>
                  <a:srgbClr val="080808"/>
                </a:solidFill>
                <a:effectLst/>
              </a:rPr>
              <a:t>Schonlein</a:t>
            </a:r>
            <a:r>
              <a:rPr lang="en-US" b="0" i="0" dirty="0">
                <a:solidFill>
                  <a:srgbClr val="080808"/>
                </a:solidFill>
                <a:effectLst/>
              </a:rPr>
              <a:t> purpura, also known as IgA vasculitis.</a:t>
            </a:r>
          </a:p>
          <a:p>
            <a:pPr marL="742950" lvl="1" indent="-285750" algn="l">
              <a:buFont typeface="Arial" panose="020B0604020202020204" pitchFamily="34" charset="0"/>
              <a:buChar char="•"/>
            </a:pPr>
            <a:r>
              <a:rPr lang="en-US" b="0" i="0" dirty="0">
                <a:solidFill>
                  <a:srgbClr val="080808"/>
                </a:solidFill>
                <a:effectLst/>
              </a:rPr>
              <a:t>Crohn's disease.</a:t>
            </a:r>
          </a:p>
          <a:p>
            <a:pPr marL="742950" lvl="1" indent="-285750" algn="l">
              <a:buFont typeface="Arial" panose="020B0604020202020204" pitchFamily="34" charset="0"/>
              <a:buChar char="•"/>
            </a:pPr>
            <a:r>
              <a:rPr lang="en-US" b="0" i="0" dirty="0">
                <a:solidFill>
                  <a:srgbClr val="080808"/>
                </a:solidFill>
                <a:effectLst/>
              </a:rPr>
              <a:t>Celiac disease.</a:t>
            </a:r>
          </a:p>
          <a:p>
            <a:endParaRPr lang="pl-PL" b="1" dirty="0"/>
          </a:p>
        </p:txBody>
      </p:sp>
    </p:spTree>
    <p:extLst>
      <p:ext uri="{BB962C8B-B14F-4D97-AF65-F5344CB8AC3E}">
        <p14:creationId xmlns:p14="http://schemas.microsoft.com/office/powerpoint/2010/main" val="2111420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2136E-69A1-281E-0114-29B6CCA35395}"/>
              </a:ext>
            </a:extLst>
          </p:cNvPr>
          <p:cNvSpPr>
            <a:spLocks noGrp="1"/>
          </p:cNvSpPr>
          <p:nvPr>
            <p:ph type="title"/>
          </p:nvPr>
        </p:nvSpPr>
        <p:spPr/>
        <p:txBody>
          <a:bodyPr/>
          <a:lstStyle/>
          <a:p>
            <a:r>
              <a:rPr lang="en-US" b="0" i="0" dirty="0">
                <a:solidFill>
                  <a:srgbClr val="333333"/>
                </a:solidFill>
                <a:effectLst/>
              </a:rPr>
              <a:t>Hirschsprung's disease</a:t>
            </a:r>
            <a:endParaRPr lang="pl-PL" dirty="0"/>
          </a:p>
        </p:txBody>
      </p:sp>
      <p:sp>
        <p:nvSpPr>
          <p:cNvPr id="3" name="Content Placeholder 2">
            <a:extLst>
              <a:ext uri="{FF2B5EF4-FFF2-40B4-BE49-F238E27FC236}">
                <a16:creationId xmlns:a16="http://schemas.microsoft.com/office/drawing/2014/main" id="{EED1D6AA-B169-BC88-DF83-2BE4CE6B4B25}"/>
              </a:ext>
            </a:extLst>
          </p:cNvPr>
          <p:cNvSpPr>
            <a:spLocks noGrp="1"/>
          </p:cNvSpPr>
          <p:nvPr>
            <p:ph idx="1"/>
          </p:nvPr>
        </p:nvSpPr>
        <p:spPr>
          <a:xfrm>
            <a:off x="6096000" y="1601852"/>
            <a:ext cx="5408612" cy="3777622"/>
          </a:xfrm>
        </p:spPr>
        <p:txBody>
          <a:bodyPr/>
          <a:lstStyle/>
          <a:p>
            <a:r>
              <a:rPr lang="en-US" b="0" i="0" dirty="0">
                <a:solidFill>
                  <a:srgbClr val="333333"/>
                </a:solidFill>
                <a:effectLst/>
              </a:rPr>
              <a:t>Hirschsprung's disease (also called congenital </a:t>
            </a:r>
            <a:r>
              <a:rPr lang="en-US" b="0" i="0" dirty="0" err="1">
                <a:solidFill>
                  <a:srgbClr val="333333"/>
                </a:solidFill>
                <a:effectLst/>
              </a:rPr>
              <a:t>aganglionic</a:t>
            </a:r>
            <a:r>
              <a:rPr lang="en-US" b="0" i="0" dirty="0">
                <a:solidFill>
                  <a:srgbClr val="333333"/>
                </a:solidFill>
                <a:effectLst/>
              </a:rPr>
              <a:t> megacolon) occurs when some of baby’s intestinal nerve cells (ganglion cells) don’t develop properly, delaying the progression of stool through the intestines. The intestine becomes blocked with stool, and baby or child will be </a:t>
            </a:r>
            <a:r>
              <a:rPr lang="en-US" dirty="0">
                <a:solidFill>
                  <a:schemeClr val="tx1"/>
                </a:solidFill>
              </a:rPr>
              <a:t>constipated</a:t>
            </a:r>
            <a:r>
              <a:rPr lang="pl-PL" u="sng" dirty="0">
                <a:solidFill>
                  <a:srgbClr val="333333"/>
                </a:solidFill>
              </a:rPr>
              <a:t> </a:t>
            </a:r>
            <a:r>
              <a:rPr lang="en-US" b="0" i="0" dirty="0">
                <a:solidFill>
                  <a:srgbClr val="333333"/>
                </a:solidFill>
                <a:effectLst/>
              </a:rPr>
              <a:t>(unable to have normal bowel movements).</a:t>
            </a:r>
            <a:endParaRPr lang="pl-PL" dirty="0"/>
          </a:p>
        </p:txBody>
      </p:sp>
      <p:pic>
        <p:nvPicPr>
          <p:cNvPr id="3076" name="Picture 4" descr="Hirschsprung's Disease comparison">
            <a:extLst>
              <a:ext uri="{FF2B5EF4-FFF2-40B4-BE49-F238E27FC236}">
                <a16:creationId xmlns:a16="http://schemas.microsoft.com/office/drawing/2014/main" id="{8CD910F1-0B9D-0AE7-518F-EAF69324F4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62" y="1504644"/>
            <a:ext cx="5003949" cy="34483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401856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550</TotalTime>
  <Words>1118</Words>
  <Application>Microsoft Office PowerPoint</Application>
  <PresentationFormat>Widescreen</PresentationFormat>
  <Paragraphs>92</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Century Gothic</vt:lpstr>
      <vt:lpstr>mayo-sans</vt:lpstr>
      <vt:lpstr>Merriweather</vt:lpstr>
      <vt:lpstr>Noto Sans</vt:lpstr>
      <vt:lpstr>Open Sans</vt:lpstr>
      <vt:lpstr>Roboto</vt:lpstr>
      <vt:lpstr>Wingdings 3</vt:lpstr>
      <vt:lpstr>Wisp</vt:lpstr>
      <vt:lpstr>Gastrointestinal Disease</vt:lpstr>
      <vt:lpstr>Pyloric Stenosis </vt:lpstr>
      <vt:lpstr>Pyloric Stenosis</vt:lpstr>
      <vt:lpstr>PowerPoint Presentation</vt:lpstr>
      <vt:lpstr>GERD - gastroesophageal reflux disease</vt:lpstr>
      <vt:lpstr>GERD - treatment</vt:lpstr>
      <vt:lpstr>Intussusception</vt:lpstr>
      <vt:lpstr>Intussusception</vt:lpstr>
      <vt:lpstr>Hirschsprung's disease</vt:lpstr>
      <vt:lpstr>Symptoms of Hirschsprung's disease</vt:lpstr>
      <vt:lpstr>Treatment</vt:lpstr>
      <vt:lpstr>PowerPoint Presentation</vt:lpstr>
      <vt:lpstr>Sourses: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Dominika Karpińska</dc:creator>
  <cp:lastModifiedBy>Dominika Karpińska</cp:lastModifiedBy>
  <cp:revision>3</cp:revision>
  <dcterms:created xsi:type="dcterms:W3CDTF">2024-01-18T13:42:33Z</dcterms:created>
  <dcterms:modified xsi:type="dcterms:W3CDTF">2024-01-18T22:52:56Z</dcterms:modified>
</cp:coreProperties>
</file>