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5940" y="1912620"/>
            <a:ext cx="7074534" cy="7854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Garamond Bold"/>
                <a:cs typeface="Garamond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8340" y="3805428"/>
            <a:ext cx="7263130" cy="1151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Garamond Bold"/>
                <a:cs typeface="Garamond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Garamond Bold"/>
                <a:cs typeface="Garamond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bg1"/>
                </a:solidFill>
                <a:latin typeface="Garamond Bold"/>
                <a:cs typeface="Garamond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7999"/>
                </a:lnTo>
                <a:lnTo>
                  <a:pt x="9144000" y="6857999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43200" y="4197350"/>
            <a:ext cx="4575175" cy="265271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19875" y="4240212"/>
            <a:ext cx="1998662" cy="128746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03750" y="5311774"/>
            <a:ext cx="4522787" cy="1538287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4362450" y="3540124"/>
            <a:ext cx="4773930" cy="3310254"/>
          </a:xfrm>
          <a:custGeom>
            <a:avLst/>
            <a:gdLst/>
            <a:ahLst/>
            <a:cxnLst/>
            <a:rect l="l" t="t" r="r" b="b"/>
            <a:pathLst>
              <a:path w="4773930" h="3310254">
                <a:moveTo>
                  <a:pt x="4773612" y="0"/>
                </a:moveTo>
                <a:lnTo>
                  <a:pt x="4618037" y="34925"/>
                </a:lnTo>
                <a:lnTo>
                  <a:pt x="4248150" y="104775"/>
                </a:lnTo>
                <a:lnTo>
                  <a:pt x="4049712" y="130175"/>
                </a:lnTo>
                <a:lnTo>
                  <a:pt x="3627437" y="190500"/>
                </a:lnTo>
                <a:lnTo>
                  <a:pt x="3421062" y="215900"/>
                </a:lnTo>
                <a:lnTo>
                  <a:pt x="3222625" y="250825"/>
                </a:lnTo>
                <a:lnTo>
                  <a:pt x="3024187" y="276225"/>
                </a:lnTo>
                <a:lnTo>
                  <a:pt x="2843212" y="320675"/>
                </a:lnTo>
                <a:lnTo>
                  <a:pt x="2679700" y="363537"/>
                </a:lnTo>
                <a:lnTo>
                  <a:pt x="2541587" y="414337"/>
                </a:lnTo>
                <a:lnTo>
                  <a:pt x="2420937" y="476250"/>
                </a:lnTo>
                <a:lnTo>
                  <a:pt x="2335212" y="536575"/>
                </a:lnTo>
                <a:lnTo>
                  <a:pt x="2309812" y="569912"/>
                </a:lnTo>
                <a:lnTo>
                  <a:pt x="2282825" y="614362"/>
                </a:lnTo>
                <a:lnTo>
                  <a:pt x="2265362" y="657225"/>
                </a:lnTo>
                <a:lnTo>
                  <a:pt x="2265362" y="700087"/>
                </a:lnTo>
                <a:lnTo>
                  <a:pt x="2274887" y="752475"/>
                </a:lnTo>
                <a:lnTo>
                  <a:pt x="2292350" y="795337"/>
                </a:lnTo>
                <a:lnTo>
                  <a:pt x="2317750" y="838200"/>
                </a:lnTo>
                <a:lnTo>
                  <a:pt x="2352675" y="873125"/>
                </a:lnTo>
                <a:lnTo>
                  <a:pt x="2446337" y="941387"/>
                </a:lnTo>
                <a:lnTo>
                  <a:pt x="2576512" y="1011237"/>
                </a:lnTo>
                <a:lnTo>
                  <a:pt x="2722562" y="1063625"/>
                </a:lnTo>
                <a:lnTo>
                  <a:pt x="3059112" y="1166812"/>
                </a:lnTo>
                <a:lnTo>
                  <a:pt x="3421062" y="1252537"/>
                </a:lnTo>
                <a:lnTo>
                  <a:pt x="3602037" y="1304925"/>
                </a:lnTo>
                <a:lnTo>
                  <a:pt x="3765550" y="1347787"/>
                </a:lnTo>
                <a:lnTo>
                  <a:pt x="3911600" y="1400175"/>
                </a:lnTo>
                <a:lnTo>
                  <a:pt x="4049712" y="1460500"/>
                </a:lnTo>
                <a:lnTo>
                  <a:pt x="4152900" y="1520825"/>
                </a:lnTo>
                <a:lnTo>
                  <a:pt x="4187825" y="1555750"/>
                </a:lnTo>
                <a:lnTo>
                  <a:pt x="4248150" y="1633537"/>
                </a:lnTo>
                <a:lnTo>
                  <a:pt x="4256087" y="1676400"/>
                </a:lnTo>
                <a:lnTo>
                  <a:pt x="4256087" y="1719262"/>
                </a:lnTo>
                <a:lnTo>
                  <a:pt x="4230687" y="1789112"/>
                </a:lnTo>
                <a:lnTo>
                  <a:pt x="4195762" y="1824037"/>
                </a:lnTo>
                <a:lnTo>
                  <a:pt x="4152900" y="1857375"/>
                </a:lnTo>
                <a:lnTo>
                  <a:pt x="4100512" y="1884362"/>
                </a:lnTo>
                <a:lnTo>
                  <a:pt x="4040187" y="1917700"/>
                </a:lnTo>
                <a:lnTo>
                  <a:pt x="3971925" y="1944687"/>
                </a:lnTo>
                <a:lnTo>
                  <a:pt x="3886200" y="1970087"/>
                </a:lnTo>
                <a:lnTo>
                  <a:pt x="3790950" y="1995487"/>
                </a:lnTo>
                <a:lnTo>
                  <a:pt x="3695700" y="2022475"/>
                </a:lnTo>
                <a:lnTo>
                  <a:pt x="3584575" y="2047875"/>
                </a:lnTo>
                <a:lnTo>
                  <a:pt x="2430462" y="2341562"/>
                </a:lnTo>
                <a:lnTo>
                  <a:pt x="2076450" y="2444750"/>
                </a:lnTo>
                <a:lnTo>
                  <a:pt x="1697037" y="2566988"/>
                </a:lnTo>
                <a:lnTo>
                  <a:pt x="1301750" y="2713038"/>
                </a:lnTo>
                <a:lnTo>
                  <a:pt x="879475" y="2886075"/>
                </a:lnTo>
                <a:lnTo>
                  <a:pt x="447675" y="3084513"/>
                </a:lnTo>
                <a:lnTo>
                  <a:pt x="0" y="3309937"/>
                </a:lnTo>
                <a:lnTo>
                  <a:pt x="241300" y="3309937"/>
                </a:lnTo>
                <a:lnTo>
                  <a:pt x="387350" y="3292475"/>
                </a:lnTo>
                <a:lnTo>
                  <a:pt x="612775" y="3162300"/>
                </a:lnTo>
                <a:lnTo>
                  <a:pt x="852487" y="3032125"/>
                </a:lnTo>
                <a:lnTo>
                  <a:pt x="1111250" y="2911475"/>
                </a:lnTo>
                <a:lnTo>
                  <a:pt x="1395412" y="2798763"/>
                </a:lnTo>
                <a:lnTo>
                  <a:pt x="1689100" y="2687638"/>
                </a:lnTo>
                <a:lnTo>
                  <a:pt x="1998662" y="2574925"/>
                </a:lnTo>
                <a:lnTo>
                  <a:pt x="2774950" y="2333625"/>
                </a:lnTo>
                <a:lnTo>
                  <a:pt x="2928937" y="2289175"/>
                </a:lnTo>
                <a:lnTo>
                  <a:pt x="3248025" y="2211387"/>
                </a:lnTo>
                <a:lnTo>
                  <a:pt x="3902075" y="2039937"/>
                </a:lnTo>
                <a:lnTo>
                  <a:pt x="4049712" y="2005012"/>
                </a:lnTo>
                <a:lnTo>
                  <a:pt x="4195762" y="1962150"/>
                </a:lnTo>
                <a:lnTo>
                  <a:pt x="4333875" y="1927225"/>
                </a:lnTo>
                <a:lnTo>
                  <a:pt x="4454525" y="1892300"/>
                </a:lnTo>
                <a:lnTo>
                  <a:pt x="4565650" y="1857375"/>
                </a:lnTo>
                <a:lnTo>
                  <a:pt x="4652962" y="1824037"/>
                </a:lnTo>
                <a:lnTo>
                  <a:pt x="4721225" y="1797050"/>
                </a:lnTo>
                <a:lnTo>
                  <a:pt x="4773612" y="1771650"/>
                </a:lnTo>
                <a:lnTo>
                  <a:pt x="4773612" y="1382712"/>
                </a:lnTo>
                <a:lnTo>
                  <a:pt x="4668837" y="1365250"/>
                </a:lnTo>
                <a:lnTo>
                  <a:pt x="4238625" y="1279525"/>
                </a:lnTo>
                <a:lnTo>
                  <a:pt x="4075112" y="1244600"/>
                </a:lnTo>
                <a:lnTo>
                  <a:pt x="3557587" y="1114425"/>
                </a:lnTo>
                <a:lnTo>
                  <a:pt x="3394075" y="1063625"/>
                </a:lnTo>
                <a:lnTo>
                  <a:pt x="3248025" y="1011237"/>
                </a:lnTo>
                <a:lnTo>
                  <a:pt x="3109912" y="958850"/>
                </a:lnTo>
                <a:lnTo>
                  <a:pt x="2989262" y="898525"/>
                </a:lnTo>
                <a:lnTo>
                  <a:pt x="2895600" y="847725"/>
                </a:lnTo>
                <a:lnTo>
                  <a:pt x="2825750" y="785812"/>
                </a:lnTo>
                <a:lnTo>
                  <a:pt x="2808287" y="752475"/>
                </a:lnTo>
                <a:lnTo>
                  <a:pt x="2790825" y="725487"/>
                </a:lnTo>
                <a:lnTo>
                  <a:pt x="2782887" y="692150"/>
                </a:lnTo>
                <a:lnTo>
                  <a:pt x="2790825" y="665162"/>
                </a:lnTo>
                <a:lnTo>
                  <a:pt x="2825750" y="604837"/>
                </a:lnTo>
                <a:lnTo>
                  <a:pt x="2878137" y="544512"/>
                </a:lnTo>
                <a:lnTo>
                  <a:pt x="2955925" y="501650"/>
                </a:lnTo>
                <a:lnTo>
                  <a:pt x="3049587" y="458787"/>
                </a:lnTo>
                <a:lnTo>
                  <a:pt x="3152775" y="423862"/>
                </a:lnTo>
                <a:lnTo>
                  <a:pt x="3273425" y="388937"/>
                </a:lnTo>
                <a:lnTo>
                  <a:pt x="3549650" y="338137"/>
                </a:lnTo>
                <a:lnTo>
                  <a:pt x="3859212" y="285750"/>
                </a:lnTo>
                <a:lnTo>
                  <a:pt x="4170362" y="250825"/>
                </a:lnTo>
                <a:lnTo>
                  <a:pt x="4635500" y="173037"/>
                </a:lnTo>
                <a:lnTo>
                  <a:pt x="4773612" y="138112"/>
                </a:lnTo>
                <a:lnTo>
                  <a:pt x="4773612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145337" y="3678237"/>
            <a:ext cx="1981200" cy="85566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273675" y="2128837"/>
            <a:ext cx="2897187" cy="2439988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9140825" cy="2819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340" y="958596"/>
            <a:ext cx="8529319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bg1"/>
                </a:solidFill>
                <a:latin typeface="Garamond Bold"/>
                <a:cs typeface="Garamond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751835"/>
            <a:ext cx="8214359" cy="1851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Garamond"/>
                <a:cs typeface="Garamon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37589" y="2207896"/>
            <a:ext cx="7068820" cy="24422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0960" algn="ctr">
              <a:lnSpc>
                <a:spcPct val="150600"/>
              </a:lnSpc>
              <a:spcBef>
                <a:spcPts val="95"/>
              </a:spcBef>
            </a:pPr>
            <a:r>
              <a:rPr lang="en-US" sz="3600" b="1" spc="-10" dirty="0">
                <a:solidFill>
                  <a:srgbClr val="FFFFFF"/>
                </a:solidFill>
                <a:latin typeface="Garamond Bold"/>
                <a:cs typeface="Garamond Bold"/>
              </a:rPr>
              <a:t>Resolving the nursing problems of a patient treated surgically for a hernia.</a:t>
            </a: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A7256F16-A273-A677-D593-BE480F5B1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381000"/>
            <a:ext cx="8181975" cy="5333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07340" y="5951220"/>
            <a:ext cx="832865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2000" dirty="0">
                <a:solidFill>
                  <a:srgbClr val="FFFFFF"/>
                </a:solidFill>
                <a:latin typeface="Garamond"/>
                <a:cs typeface="Garamond"/>
              </a:rPr>
              <a:t>No hernia contents were drained into the abdominal cavity. But the hernia sac was pushed in, which continues to clamp the bowel, the so-called "</a:t>
            </a:r>
            <a:r>
              <a:rPr lang="en-US" sz="2000" dirty="0" err="1">
                <a:solidFill>
                  <a:srgbClr val="FFFFFF"/>
                </a:solidFill>
                <a:latin typeface="Garamond"/>
                <a:cs typeface="Garamond"/>
              </a:rPr>
              <a:t>en</a:t>
            </a:r>
            <a:r>
              <a:rPr lang="en-US" sz="2000" dirty="0">
                <a:solidFill>
                  <a:srgbClr val="FFFFFF"/>
                </a:solidFill>
                <a:latin typeface="Garamond"/>
                <a:cs typeface="Garamond"/>
              </a:rPr>
              <a:t> block" drainage.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958596"/>
            <a:ext cx="8529319" cy="529888"/>
          </a:xfrm>
          <a:prstGeom prst="rect">
            <a:avLst/>
          </a:prstGeom>
        </p:spPr>
        <p:txBody>
          <a:bodyPr vert="horz" wrap="square" lIns="0" tIns="128523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lang="pl-PL" dirty="0"/>
              <a:t>General </a:t>
            </a:r>
            <a:r>
              <a:rPr lang="pl-PL" dirty="0" err="1"/>
              <a:t>symptoms</a:t>
            </a:r>
            <a:r>
              <a:rPr lang="pl-PL" dirty="0"/>
              <a:t>:</a:t>
            </a:r>
            <a:endParaRPr spc="-370" dirty="0"/>
          </a:p>
        </p:txBody>
      </p:sp>
      <p:sp>
        <p:nvSpPr>
          <p:cNvPr id="3" name="object 3"/>
          <p:cNvSpPr txBox="1"/>
          <p:nvPr/>
        </p:nvSpPr>
        <p:spPr>
          <a:xfrm>
            <a:off x="459740" y="1861820"/>
            <a:ext cx="6066790" cy="34265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* typical of bowel obstruction: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Georgia" panose="02040502050405020303" pitchFamily="18" charset="0"/>
              <a:buChar char="-"/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vomiting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Georgia" panose="02040502050405020303" pitchFamily="18" charset="0"/>
              <a:buChar char="-"/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severe paroxysmal abdominal pain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Georgia" panose="02040502050405020303" pitchFamily="18" charset="0"/>
              <a:buChar char="-"/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abdominal bloating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Georgia" panose="02040502050405020303" pitchFamily="18" charset="0"/>
              <a:buChar char="-"/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increased heart rate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Georgia" panose="02040502050405020303" pitchFamily="18" charset="0"/>
              <a:buChar char="-"/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leukocytosis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Georgia" panose="02040502050405020303" pitchFamily="18" charset="0"/>
              <a:buChar char="-"/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a picture of mechanical bowel obstruction develops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45819"/>
            <a:ext cx="6703059" cy="81534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15"/>
              </a:spcBef>
            </a:pPr>
            <a:r>
              <a:rPr lang="en-US" b="0" u="sng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Depending on the location, we distinguish between the following hernias:</a:t>
            </a:r>
            <a:endParaRPr b="0" u="sng" spc="-50" dirty="0">
              <a:uFill>
                <a:solidFill>
                  <a:srgbClr val="FFFFFF"/>
                </a:solidFill>
              </a:uFill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239771"/>
            <a:ext cx="6321425" cy="2810385"/>
          </a:xfrm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515"/>
              </a:spcBef>
              <a:buChar char="-"/>
              <a:tabLst>
                <a:tab pos="184150" algn="l"/>
              </a:tabLst>
            </a:pPr>
            <a:r>
              <a:rPr lang="en-US" sz="2400" spc="-10" dirty="0">
                <a:solidFill>
                  <a:srgbClr val="FFFFFF"/>
                </a:solidFill>
                <a:latin typeface="Garamond"/>
                <a:cs typeface="Garamond"/>
              </a:rPr>
              <a:t>inguinal,</a:t>
            </a:r>
          </a:p>
          <a:p>
            <a:pPr marL="184150" indent="-171450">
              <a:lnSpc>
                <a:spcPct val="100000"/>
              </a:lnSpc>
              <a:spcBef>
                <a:spcPts val="1515"/>
              </a:spcBef>
              <a:buChar char="-"/>
              <a:tabLst>
                <a:tab pos="184150" algn="l"/>
              </a:tabLst>
            </a:pPr>
            <a:r>
              <a:rPr lang="en-US" sz="2400" spc="-10" dirty="0">
                <a:solidFill>
                  <a:srgbClr val="FFFFFF"/>
                </a:solidFill>
                <a:latin typeface="Garamond"/>
                <a:cs typeface="Garamond"/>
              </a:rPr>
              <a:t>femoral,</a:t>
            </a:r>
          </a:p>
          <a:p>
            <a:pPr marL="184150" indent="-171450">
              <a:lnSpc>
                <a:spcPct val="100000"/>
              </a:lnSpc>
              <a:spcBef>
                <a:spcPts val="1515"/>
              </a:spcBef>
              <a:buChar char="-"/>
              <a:tabLst>
                <a:tab pos="184150" algn="l"/>
              </a:tabLst>
            </a:pPr>
            <a:r>
              <a:rPr lang="en-US" sz="2400" spc="-10" dirty="0">
                <a:solidFill>
                  <a:srgbClr val="FFFFFF"/>
                </a:solidFill>
                <a:latin typeface="Garamond"/>
                <a:cs typeface="Garamond"/>
              </a:rPr>
              <a:t>umbilical,</a:t>
            </a:r>
          </a:p>
          <a:p>
            <a:pPr marL="184150" indent="-171450">
              <a:lnSpc>
                <a:spcPct val="100000"/>
              </a:lnSpc>
              <a:spcBef>
                <a:spcPts val="1515"/>
              </a:spcBef>
              <a:buChar char="-"/>
              <a:tabLst>
                <a:tab pos="184150" algn="l"/>
              </a:tabLst>
            </a:pPr>
            <a:r>
              <a:rPr lang="en-US" sz="2400" spc="-10" dirty="0">
                <a:solidFill>
                  <a:srgbClr val="FFFFFF"/>
                </a:solidFill>
                <a:latin typeface="Garamond"/>
                <a:cs typeface="Garamond"/>
              </a:rPr>
              <a:t>epigastric, otherwise known as a white line hernia,</a:t>
            </a:r>
          </a:p>
          <a:p>
            <a:pPr marL="184150" indent="-171450">
              <a:lnSpc>
                <a:spcPct val="100000"/>
              </a:lnSpc>
              <a:spcBef>
                <a:spcPts val="1515"/>
              </a:spcBef>
              <a:buChar char="-"/>
              <a:tabLst>
                <a:tab pos="184150" algn="l"/>
              </a:tabLst>
            </a:pPr>
            <a:r>
              <a:rPr lang="en-US" sz="2400" spc="-10" dirty="0">
                <a:solidFill>
                  <a:srgbClr val="FFFFFF"/>
                </a:solidFill>
                <a:latin typeface="Garamond"/>
                <a:cs typeface="Garamond"/>
              </a:rPr>
              <a:t>in the postoperative scar.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457200"/>
            <a:ext cx="7467600" cy="572769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457200"/>
            <a:ext cx="2895600" cy="21717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95800" y="533400"/>
            <a:ext cx="2857500" cy="21431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" y="3048000"/>
            <a:ext cx="2343150" cy="31241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62400" y="3124200"/>
            <a:ext cx="4343400" cy="294639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535940" y="1912620"/>
            <a:ext cx="7074534" cy="793166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lang="en-US" b="0" u="sng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Post-operative hernia</a:t>
            </a:r>
            <a:r>
              <a:rPr lang="en-US" b="0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- occurs at the site of a scar following a surgical abdominal incision.</a:t>
            </a:r>
            <a:endParaRPr sz="2400" dirty="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230372"/>
            <a:ext cx="8074660" cy="10622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200"/>
              </a:lnSpc>
              <a:spcBef>
                <a:spcPts val="100"/>
              </a:spcBef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- The cause may be abnormal suturing of the shells or paralysis and laxity of one of the abdominal muscles.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312419"/>
            <a:ext cx="8239759" cy="81534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15"/>
              </a:spcBef>
            </a:pPr>
            <a:r>
              <a:rPr lang="en-US" dirty="0"/>
              <a:t>The most common causes of muscle separation at the incision site are:</a:t>
            </a:r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07340" y="1371600"/>
            <a:ext cx="7105015" cy="533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wound infection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 err="1">
                <a:solidFill>
                  <a:srgbClr val="FFFFFF"/>
                </a:solidFill>
                <a:latin typeface="Garamond"/>
                <a:cs typeface="Garamond"/>
              </a:rPr>
              <a:t>haematoma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 in the wound,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poor blood supply to the wound,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coughing,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vomiting,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persistent abdominal bloating,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cachexia, which impairs the patient's ability to heal the wound.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1219200"/>
            <a:ext cx="472186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0" u="sng" spc="-10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Hernia formation is </a:t>
            </a:r>
            <a:r>
              <a:rPr lang="en-US" b="0" u="sng" spc="-10" dirty="0" err="1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favoured</a:t>
            </a:r>
            <a:r>
              <a:rPr lang="en-US" b="0" u="sng" spc="-10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by:</a:t>
            </a:r>
            <a:endParaRPr b="0" u="sng" spc="-50" dirty="0">
              <a:uFill>
                <a:solidFill>
                  <a:srgbClr val="FFFFFF"/>
                </a:solidFill>
              </a:uFill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938020"/>
            <a:ext cx="7865109" cy="34394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flaccidity and reduced tissue strength in old age,</a:t>
            </a: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obesity,</a:t>
            </a: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physical work,</a:t>
            </a: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chronic cough,</a:t>
            </a: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indent="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persistent constipation and urinary urgency,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3200" b="0" u="heavy" spc="-10" dirty="0" err="1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Treatment</a:t>
            </a:r>
            <a:r>
              <a:rPr lang="pl-PL" sz="3200" b="0" u="heavy" spc="-10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:</a:t>
            </a:r>
            <a:endParaRPr sz="3200" dirty="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867916"/>
            <a:ext cx="7769860" cy="4280659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96215" indent="-183515">
              <a:lnSpc>
                <a:spcPct val="100000"/>
              </a:lnSpc>
              <a:spcBef>
                <a:spcPts val="1540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Operative - the aim is to close the hernia gate.</a:t>
            </a:r>
          </a:p>
          <a:p>
            <a:pPr marL="196215" indent="-183515">
              <a:lnSpc>
                <a:spcPct val="100000"/>
              </a:lnSpc>
              <a:spcBef>
                <a:spcPts val="1540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Laparoscopic or traditional 'one day surgery' method,</a:t>
            </a:r>
          </a:p>
          <a:p>
            <a:pPr marL="196215" indent="-183515">
              <a:lnSpc>
                <a:spcPct val="100000"/>
              </a:lnSpc>
              <a:spcBef>
                <a:spcPts val="1540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Contraindications to surgery are:</a:t>
            </a:r>
          </a:p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Georgia" panose="02040502050405020303" pitchFamily="18" charset="0"/>
              <a:buChar char="-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severe systemic diseases (respiratory failure, circulatory failure),</a:t>
            </a:r>
          </a:p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Georgia" panose="02040502050405020303" pitchFamily="18" charset="0"/>
              <a:buChar char="-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refractory ascites.</a:t>
            </a:r>
          </a:p>
          <a:p>
            <a:pPr marL="196215" indent="-183515">
              <a:spcBef>
                <a:spcPts val="1440"/>
              </a:spcBef>
              <a:buFontTx/>
              <a:buChar char="•"/>
              <a:tabLst>
                <a:tab pos="196215" algn="l"/>
              </a:tabLst>
            </a:pPr>
            <a:endParaRPr lang="pl-PL" sz="2400" dirty="0">
              <a:latin typeface="Garamond"/>
              <a:cs typeface="Garamond"/>
            </a:endParaRPr>
          </a:p>
          <a:p>
            <a:pPr marL="196215" indent="-183515">
              <a:lnSpc>
                <a:spcPct val="100000"/>
              </a:lnSpc>
              <a:spcBef>
                <a:spcPts val="1440"/>
              </a:spcBef>
              <a:buChar char="•"/>
              <a:tabLst>
                <a:tab pos="196215" algn="l"/>
              </a:tabLst>
            </a:pPr>
            <a:endParaRPr sz="2400" dirty="0">
              <a:latin typeface="Garamond"/>
              <a:cs typeface="Garamond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0" y="228600"/>
            <a:ext cx="2133600" cy="175101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770635"/>
            <a:ext cx="8131809" cy="22672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9715">
              <a:lnSpc>
                <a:spcPct val="100000"/>
              </a:lnSpc>
              <a:spcBef>
                <a:spcPts val="100"/>
              </a:spcBef>
              <a:buChar char="•"/>
              <a:tabLst>
                <a:tab pos="2724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The preparation of hernia patients with no systemic diseases for surgery does not require special management.</a:t>
            </a:r>
          </a:p>
          <a:p>
            <a:pPr marL="12700" marR="5080" indent="259715">
              <a:lnSpc>
                <a:spcPct val="100000"/>
              </a:lnSpc>
              <a:spcBef>
                <a:spcPts val="100"/>
              </a:spcBef>
              <a:buChar char="•"/>
              <a:tabLst>
                <a:tab pos="272415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marR="5080" indent="259715">
              <a:lnSpc>
                <a:spcPct val="100000"/>
              </a:lnSpc>
              <a:spcBef>
                <a:spcPts val="100"/>
              </a:spcBef>
              <a:buChar char="•"/>
              <a:tabLst>
                <a:tab pos="272415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marR="5080" indent="259715">
              <a:lnSpc>
                <a:spcPct val="100000"/>
              </a:lnSpc>
              <a:spcBef>
                <a:spcPts val="100"/>
              </a:spcBef>
              <a:buChar char="•"/>
              <a:tabLst>
                <a:tab pos="2724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After uncomplicated surgery, the patient does not need to remain in a recumbent position for long.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0" y="3276600"/>
            <a:ext cx="3271837" cy="253365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07340" y="3581400"/>
            <a:ext cx="4681855" cy="150105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327025" indent="183515">
              <a:lnSpc>
                <a:spcPct val="100400"/>
              </a:lnSpc>
              <a:spcBef>
                <a:spcPts val="85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Watch out for movements that cause tension on the wound, such as getting out of bed abruptly, pushing</a:t>
            </a:r>
            <a:r>
              <a:rPr lang="pl-PL" sz="240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urinating and coughing.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291083"/>
            <a:ext cx="8227060" cy="16132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u="sng" spc="-100" dirty="0" err="1">
                <a:uFill>
                  <a:solidFill>
                    <a:srgbClr val="FFFFFF"/>
                  </a:solidFill>
                </a:uFill>
              </a:rPr>
              <a:t>Hernia</a:t>
            </a:r>
            <a:r>
              <a:rPr lang="pl-PL" u="sng" spc="-100" dirty="0"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l-PL" spc="-100" dirty="0">
                <a:uFill>
                  <a:solidFill>
                    <a:srgbClr val="FFFFFF"/>
                  </a:solidFill>
                </a:uFill>
              </a:rPr>
              <a:t>- </a:t>
            </a:r>
            <a:r>
              <a:rPr lang="pl-PL" b="0" spc="-100" dirty="0">
                <a:uFill>
                  <a:solidFill>
                    <a:srgbClr val="FFFFFF"/>
                  </a:solidFill>
                </a:uFill>
              </a:rPr>
              <a:t>t</a:t>
            </a:r>
            <a:r>
              <a:rPr lang="en-US" b="0" spc="-100" dirty="0">
                <a:uFill>
                  <a:solidFill>
                    <a:srgbClr val="FFFFFF"/>
                  </a:solidFill>
                </a:uFill>
              </a:rPr>
              <a:t>he protrusion of tissues or organs beyond the anatomical boundaries of the cavity that confines them. This displacement takes place through fissures and openings that are congenital or acquired.</a:t>
            </a:r>
            <a:br>
              <a:rPr lang="en-US" b="0" spc="-100" dirty="0">
                <a:uFill>
                  <a:solidFill>
                    <a:srgbClr val="FFFFFF"/>
                  </a:solidFill>
                </a:uFill>
              </a:rPr>
            </a:br>
            <a:endParaRPr b="0" spc="-100" dirty="0"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1676400"/>
            <a:ext cx="7691437" cy="48482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958596"/>
            <a:ext cx="8529319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lang="pl-PL" dirty="0" err="1"/>
              <a:t>Voltage-free</a:t>
            </a:r>
            <a:r>
              <a:rPr lang="pl-PL" dirty="0"/>
              <a:t> </a:t>
            </a:r>
            <a:r>
              <a:rPr lang="pl-PL" dirty="0" err="1"/>
              <a:t>methods</a:t>
            </a:r>
            <a:r>
              <a:rPr lang="pl-PL" dirty="0"/>
              <a:t>.</a:t>
            </a:r>
            <a:endParaRPr spc="-114" dirty="0"/>
          </a:p>
        </p:txBody>
      </p:sp>
      <p:sp>
        <p:nvSpPr>
          <p:cNvPr id="3" name="object 3"/>
          <p:cNvSpPr txBox="1"/>
          <p:nvPr/>
        </p:nvSpPr>
        <p:spPr>
          <a:xfrm>
            <a:off x="383540" y="1709420"/>
            <a:ext cx="7708900" cy="341151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269240" indent="183515">
              <a:lnSpc>
                <a:spcPct val="100800"/>
              </a:lnSpc>
              <a:spcBef>
                <a:spcPts val="75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In the second half of our century, the development of non-reactive synthetic materials made it possible to introduce a completely new type of hernia operation.</a:t>
            </a:r>
          </a:p>
          <a:p>
            <a:pPr marL="12700" marR="269240" indent="183515">
              <a:lnSpc>
                <a:spcPct val="100800"/>
              </a:lnSpc>
              <a:spcBef>
                <a:spcPts val="75"/>
              </a:spcBef>
              <a:buChar char="•"/>
              <a:tabLst>
                <a:tab pos="196215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marR="269240" indent="183515">
              <a:lnSpc>
                <a:spcPct val="100800"/>
              </a:lnSpc>
              <a:spcBef>
                <a:spcPts val="75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The defect in the fascia is </a:t>
            </a:r>
            <a:r>
              <a:rPr lang="en-US" sz="2400" u="sng" dirty="0">
                <a:solidFill>
                  <a:srgbClr val="FFFFFF"/>
                </a:solidFill>
                <a:latin typeface="Garamond"/>
                <a:cs typeface="Garamond"/>
              </a:rPr>
              <a:t>filled with plastic mesh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, closing the hernia gates without tension.</a:t>
            </a:r>
          </a:p>
          <a:p>
            <a:pPr marL="12700" marR="269240">
              <a:lnSpc>
                <a:spcPct val="100800"/>
              </a:lnSpc>
              <a:spcBef>
                <a:spcPts val="75"/>
              </a:spcBef>
              <a:tabLst>
                <a:tab pos="196215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marR="269240" indent="183515">
              <a:lnSpc>
                <a:spcPct val="100800"/>
              </a:lnSpc>
              <a:spcBef>
                <a:spcPts val="75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After some time, the mesh fuses with the surrounding tissues creating </a:t>
            </a:r>
            <a:r>
              <a:rPr lang="en-US" sz="2400" u="sng" dirty="0">
                <a:solidFill>
                  <a:srgbClr val="FFFFFF"/>
                </a:solidFill>
                <a:latin typeface="Garamond"/>
                <a:cs typeface="Garamond"/>
              </a:rPr>
              <a:t>a strong barrier against recurrence.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532635"/>
            <a:ext cx="8376920" cy="18851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83515">
              <a:lnSpc>
                <a:spcPct val="100000"/>
              </a:lnSpc>
              <a:spcBef>
                <a:spcPts val="100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These include polypropylene, </a:t>
            </a:r>
            <a:r>
              <a:rPr lang="en-US" sz="2400" dirty="0" err="1">
                <a:solidFill>
                  <a:srgbClr val="FFFFFF"/>
                </a:solidFill>
                <a:latin typeface="Garamond"/>
                <a:cs typeface="Garamond"/>
              </a:rPr>
              <a:t>marlex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 and </a:t>
            </a:r>
            <a:r>
              <a:rPr lang="en-US" sz="2400" dirty="0" err="1">
                <a:solidFill>
                  <a:srgbClr val="FFFFFF"/>
                </a:solidFill>
                <a:latin typeface="Garamond"/>
                <a:cs typeface="Garamond"/>
              </a:rPr>
              <a:t>acronium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 meshes, known as implants or prostheses.</a:t>
            </a:r>
            <a:endParaRPr lang="pl-PL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marR="5080" indent="183515">
              <a:lnSpc>
                <a:spcPct val="100000"/>
              </a:lnSpc>
              <a:spcBef>
                <a:spcPts val="100"/>
              </a:spcBef>
              <a:buChar char="•"/>
              <a:tabLst>
                <a:tab pos="196215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2700" marR="5080" indent="183515">
              <a:lnSpc>
                <a:spcPct val="100000"/>
              </a:lnSpc>
              <a:spcBef>
                <a:spcPts val="100"/>
              </a:spcBef>
              <a:buChar char="•"/>
              <a:tabLst>
                <a:tab pos="196215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A complication encountered among patients treated surgically with mesh is infection with </a:t>
            </a:r>
            <a:r>
              <a:rPr lang="en-US" sz="2400" i="1" dirty="0">
                <a:solidFill>
                  <a:srgbClr val="FFFFFF"/>
                </a:solidFill>
                <a:latin typeface="Garamond"/>
                <a:cs typeface="Garamond"/>
              </a:rPr>
              <a:t>Staphylococcus aureus 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or Gram-negative bacteria.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1828800"/>
            <a:ext cx="3459162" cy="2133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6800" y="685800"/>
            <a:ext cx="3438525" cy="12636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95800" y="3581400"/>
            <a:ext cx="3733800" cy="236537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5800" y="1676400"/>
            <a:ext cx="4143375" cy="360997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3600" y="1676400"/>
            <a:ext cx="2287587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1820" y="605027"/>
            <a:ext cx="7073265" cy="14916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065" marR="5080" algn="ctr">
              <a:lnSpc>
                <a:spcPct val="100299"/>
              </a:lnSpc>
              <a:spcBef>
                <a:spcPts val="85"/>
              </a:spcBef>
              <a:tabLst>
                <a:tab pos="2359660" algn="l"/>
                <a:tab pos="3409950" algn="l"/>
                <a:tab pos="3879850" algn="l"/>
                <a:tab pos="4507230" algn="l"/>
              </a:tabLst>
            </a:pPr>
            <a:r>
              <a:rPr lang="en-US" sz="3200" b="0" spc="-10" dirty="0">
                <a:latin typeface="Garamond"/>
                <a:cs typeface="Garamond"/>
              </a:rPr>
              <a:t>PROBLEMS OF A PATIENT UNDERGOING SURGICAL TREATMENT FOR A HERNIA.</a:t>
            </a:r>
            <a:endParaRPr sz="3200" dirty="0">
              <a:latin typeface="Garamond"/>
              <a:cs typeface="Garamond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90800" y="2362200"/>
            <a:ext cx="4267200" cy="396081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-114300"/>
            <a:ext cx="8268970" cy="6972300"/>
          </a:xfrm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lang="en-US" sz="1800" dirty="0">
                <a:solidFill>
                  <a:srgbClr val="FF0066"/>
                </a:solidFill>
                <a:latin typeface="Garamond"/>
                <a:cs typeface="Garamond"/>
              </a:rPr>
              <a:t>I. Discomfort caused by hernia protrusion.</a:t>
            </a:r>
          </a:p>
          <a:p>
            <a:pPr marL="355600" marR="1033144" indent="-342900">
              <a:lnSpc>
                <a:spcPct val="100800"/>
              </a:lnSpc>
              <a:spcBef>
                <a:spcPts val="1390"/>
              </a:spcBef>
            </a:pPr>
            <a:r>
              <a:rPr lang="en-US" sz="2400" dirty="0">
                <a:solidFill>
                  <a:srgbClr val="FFFFCC"/>
                </a:solidFill>
                <a:latin typeface="Garamond"/>
                <a:cs typeface="Garamond"/>
              </a:rPr>
              <a:t>OBJECTIVE: to reduce discomfort until surgery is performed.</a:t>
            </a:r>
          </a:p>
          <a:p>
            <a:pPr marL="12700">
              <a:lnSpc>
                <a:spcPct val="100000"/>
              </a:lnSpc>
              <a:spcBef>
                <a:spcPts val="1420"/>
              </a:spcBef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 :</a:t>
            </a:r>
          </a:p>
          <a:p>
            <a:pPr marL="469900" indent="-457200">
              <a:lnSpc>
                <a:spcPct val="100000"/>
              </a:lnSpc>
              <a:spcBef>
                <a:spcPts val="14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Advise the patient to limit exercise - this reduces the increase in hernia symptoms.</a:t>
            </a:r>
          </a:p>
          <a:p>
            <a:pPr marL="469900" indent="-457200">
              <a:lnSpc>
                <a:spcPct val="100000"/>
              </a:lnSpc>
              <a:spcBef>
                <a:spcPts val="14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Avoidance of heavy lifting by the patient, e.g. shopping - this does not put the hernia at risk.</a:t>
            </a:r>
          </a:p>
          <a:p>
            <a:pPr marL="469900" indent="-457200">
              <a:lnSpc>
                <a:spcPct val="100000"/>
              </a:lnSpc>
              <a:spcBef>
                <a:spcPts val="14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Regulating bowel movements, preventing constipation (increase the amount of </a:t>
            </a:r>
            <a:r>
              <a:rPr lang="en-US" sz="2400" spc="-20" dirty="0" err="1">
                <a:solidFill>
                  <a:srgbClr val="FFFFFF"/>
                </a:solidFill>
                <a:latin typeface="Garamond"/>
                <a:cs typeface="Garamond"/>
              </a:rPr>
              <a:t>fibre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 in the food eaten) - constipation causes pain or enlarges the hernia.</a:t>
            </a:r>
          </a:p>
          <a:p>
            <a:pPr marL="469900" indent="-457200">
              <a:lnSpc>
                <a:spcPct val="100000"/>
              </a:lnSpc>
              <a:spcBef>
                <a:spcPts val="14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Avoiding contact with a source of infection for the patient - coughing, sneezing aggravate hernia enlargement.</a:t>
            </a:r>
          </a:p>
          <a:p>
            <a:pPr marL="469900" indent="-457200">
              <a:lnSpc>
                <a:spcPct val="100000"/>
              </a:lnSpc>
              <a:spcBef>
                <a:spcPts val="14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Suggesting to the non-elderly patient the wearing of a hernia belt (truss).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381000"/>
            <a:ext cx="2474912" cy="3657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600" y="4343400"/>
            <a:ext cx="3048000" cy="22986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4000" y="3505200"/>
            <a:ext cx="2933700" cy="294798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334000" y="381000"/>
            <a:ext cx="2867025" cy="2867025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939" y="381000"/>
            <a:ext cx="8989061" cy="5873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200"/>
              </a:lnSpc>
              <a:spcBef>
                <a:spcPts val="100"/>
              </a:spcBef>
            </a:pPr>
            <a:r>
              <a:rPr lang="en-US" sz="2400" dirty="0">
                <a:solidFill>
                  <a:srgbClr val="FF0066"/>
                </a:solidFill>
                <a:latin typeface="Garamond"/>
                <a:cs typeface="Garamond"/>
              </a:rPr>
              <a:t>II. Anxiety about the decision to have surgery and the effects of treatment. 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OBJECTIVE: to </a:t>
            </a:r>
            <a:r>
              <a:rPr lang="pl-PL" sz="2400" dirty="0" err="1">
                <a:solidFill>
                  <a:srgbClr val="FFFFCC"/>
                </a:solidFill>
                <a:latin typeface="Garamond"/>
                <a:cs typeface="Garamond"/>
              </a:rPr>
              <a:t>reduce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 </a:t>
            </a:r>
            <a:r>
              <a:rPr lang="pl-PL" sz="2400" dirty="0" err="1">
                <a:solidFill>
                  <a:srgbClr val="FFFFCC"/>
                </a:solidFill>
                <a:latin typeface="Garamond"/>
                <a:cs typeface="Garamond"/>
              </a:rPr>
              <a:t>anxiety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1415"/>
              </a:spcBef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 :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Mentally preparing the patient for surgery.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Listening to the patient's concerns and requests.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Talking to the patient.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Enabling contact with the surgeon to clarify the patient's concerns.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Presenting positive patients after hernia surgery.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Enabling a discussion with the </a:t>
            </a:r>
            <a:r>
              <a:rPr lang="en-US" sz="2400" spc="-20" dirty="0" err="1">
                <a:solidFill>
                  <a:srgbClr val="FFFFFF"/>
                </a:solidFill>
                <a:latin typeface="Garamond"/>
                <a:cs typeface="Garamond"/>
              </a:rPr>
              <a:t>anaesthetist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 to rule out any contraindications to surgery.</a:t>
            </a:r>
          </a:p>
          <a:p>
            <a:pPr marL="469900" indent="-457200">
              <a:lnSpc>
                <a:spcPct val="100000"/>
              </a:lnSpc>
              <a:spcBef>
                <a:spcPts val="1415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To warn the patient of any discomfort that may occur after surgery.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2270" y="183239"/>
            <a:ext cx="8379460" cy="64915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III.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Postoperative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wound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pain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.</a:t>
            </a:r>
          </a:p>
          <a:p>
            <a:pPr marL="12700" marR="2188210">
              <a:lnSpc>
                <a:spcPts val="8690"/>
              </a:lnSpc>
              <a:spcBef>
                <a:spcPts val="1160"/>
              </a:spcBef>
              <a:tabLst>
                <a:tab pos="951865" algn="l"/>
              </a:tabLst>
            </a:pP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OBJECTIVE: to </a:t>
            </a:r>
            <a:r>
              <a:rPr lang="pl-PL" sz="2400" dirty="0" err="1">
                <a:solidFill>
                  <a:srgbClr val="FFFFCC"/>
                </a:solidFill>
                <a:latin typeface="Garamond"/>
                <a:cs typeface="Garamond"/>
              </a:rPr>
              <a:t>relieve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 </a:t>
            </a:r>
            <a:r>
              <a:rPr lang="pl-PL" sz="2400" dirty="0" err="1">
                <a:solidFill>
                  <a:srgbClr val="FFFFCC"/>
                </a:solidFill>
                <a:latin typeface="Garamond"/>
                <a:cs typeface="Garamond"/>
              </a:rPr>
              <a:t>pain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. </a:t>
            </a:r>
          </a:p>
          <a:p>
            <a:pPr marL="12700" marR="2188210">
              <a:lnSpc>
                <a:spcPts val="8690"/>
              </a:lnSpc>
              <a:spcBef>
                <a:spcPts val="1160"/>
              </a:spcBef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 :</a:t>
            </a:r>
          </a:p>
          <a:p>
            <a:pPr marL="469900" marR="218821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Listening to the patient's concerns and</a:t>
            </a:r>
            <a:r>
              <a:rPr lang="pl-PL" sz="240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requests.</a:t>
            </a:r>
          </a:p>
          <a:p>
            <a:pPr marL="469900" marR="218821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Talking to the patient.</a:t>
            </a:r>
          </a:p>
          <a:p>
            <a:pPr marL="469900" marR="218821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Administering pain medication according to the medication order sheet. Observe response to</a:t>
            </a:r>
            <a:r>
              <a:rPr lang="pl-PL" sz="240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medication.</a:t>
            </a:r>
          </a:p>
          <a:p>
            <a:pPr marL="469900" marR="218821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Placing the patient in a position that reduces tension in the surgical wound (reducing abdominal muscle tension).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4815" y="912926"/>
            <a:ext cx="8294370" cy="5032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15085" indent="-342900">
              <a:lnSpc>
                <a:spcPct val="100000"/>
              </a:lnSpc>
              <a:spcBef>
                <a:spcPts val="100"/>
              </a:spcBef>
            </a:pPr>
            <a:r>
              <a:rPr lang="en-US" sz="2400" spc="-100" dirty="0">
                <a:solidFill>
                  <a:srgbClr val="FF0066"/>
                </a:solidFill>
                <a:latin typeface="Garamond"/>
                <a:cs typeface="Garamond"/>
              </a:rPr>
              <a:t>IV. Patient frailty resulting from surgery, limited self-care.</a:t>
            </a:r>
          </a:p>
          <a:p>
            <a:pPr marL="355600" marR="179070" indent="-342900">
              <a:lnSpc>
                <a:spcPct val="100000"/>
              </a:lnSpc>
              <a:spcBef>
                <a:spcPts val="1440"/>
              </a:spcBef>
              <a:tabLst>
                <a:tab pos="1983739" algn="l"/>
              </a:tabLst>
            </a:pPr>
            <a:r>
              <a:rPr lang="en-US" sz="2400" dirty="0">
                <a:solidFill>
                  <a:srgbClr val="FFFFCC"/>
                </a:solidFill>
                <a:latin typeface="Garamond"/>
                <a:cs typeface="Garamond"/>
              </a:rPr>
              <a:t>OBJECTIVE: to help meet basic biological needs, complications.</a:t>
            </a:r>
          </a:p>
          <a:p>
            <a:pPr>
              <a:lnSpc>
                <a:spcPct val="100000"/>
              </a:lnSpc>
            </a:pPr>
            <a:endParaRPr sz="2400" dirty="0">
              <a:latin typeface="Garamond"/>
              <a:cs typeface="Garamond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2400" dirty="0">
              <a:latin typeface="Garamond"/>
              <a:cs typeface="Garamond"/>
            </a:endParaRPr>
          </a:p>
          <a:p>
            <a:pPr marL="12700">
              <a:lnSpc>
                <a:spcPct val="100000"/>
              </a:lnSpc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 :</a:t>
            </a:r>
          </a:p>
          <a:p>
            <a:pPr marL="469900" indent="-457200">
              <a:lnSpc>
                <a:spcPct val="100000"/>
              </a:lnSpc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Assist with bed position changes and encourage cooperation.</a:t>
            </a:r>
          </a:p>
          <a:p>
            <a:pPr marL="469900" indent="-457200">
              <a:lnSpc>
                <a:spcPct val="100000"/>
              </a:lnSpc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Assisting with the patient's toileting, which increases the patient's psychological comfort and provides a sense of security.</a:t>
            </a:r>
          </a:p>
          <a:p>
            <a:pPr marL="469900" indent="-457200">
              <a:lnSpc>
                <a:spcPct val="100000"/>
              </a:lnSpc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Conducting respiratory gymnastics, carrying out exercises</a:t>
            </a:r>
            <a:r>
              <a:rPr lang="pl-PL" sz="240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active exercises.</a:t>
            </a:r>
          </a:p>
          <a:p>
            <a:pPr marL="469900" indent="-457200">
              <a:lnSpc>
                <a:spcPct val="100000"/>
              </a:lnSpc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Getting the patient up and running on the day of surgery.</a:t>
            </a:r>
          </a:p>
          <a:p>
            <a:pPr marL="469900" indent="-457200">
              <a:lnSpc>
                <a:spcPct val="100000"/>
              </a:lnSpc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Restoring full motor activity and independence by the day of the patient's discharge.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681227"/>
            <a:ext cx="2836545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dirty="0" err="1"/>
              <a:t>Types</a:t>
            </a:r>
            <a:r>
              <a:rPr lang="pl-PL" dirty="0"/>
              <a:t> of </a:t>
            </a:r>
            <a:r>
              <a:rPr lang="pl-PL" dirty="0" err="1"/>
              <a:t>hernia</a:t>
            </a:r>
            <a:r>
              <a:rPr lang="pl-PL" dirty="0"/>
              <a:t>:</a:t>
            </a:r>
            <a:br>
              <a:rPr lang="pl-PL" dirty="0"/>
            </a:br>
            <a:endParaRPr spc="-175" dirty="0"/>
          </a:p>
        </p:txBody>
      </p:sp>
      <p:sp>
        <p:nvSpPr>
          <p:cNvPr id="3" name="object 3"/>
          <p:cNvSpPr txBox="1"/>
          <p:nvPr/>
        </p:nvSpPr>
        <p:spPr>
          <a:xfrm>
            <a:off x="383540" y="1483867"/>
            <a:ext cx="2410460" cy="49680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congenital</a:t>
            </a: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acquired</a:t>
            </a:r>
            <a:r>
              <a:rPr lang="pl-PL" sz="2400" spc="-10" dirty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internal</a:t>
            </a:r>
            <a:r>
              <a:rPr lang="pl-PL" sz="2400" spc="-10" dirty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external</a:t>
            </a:r>
            <a:r>
              <a:rPr lang="pl-PL" sz="2400" spc="-10" dirty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drainable</a:t>
            </a:r>
            <a:r>
              <a:rPr lang="pl-PL" sz="2400" spc="-10" dirty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irreducible</a:t>
            </a:r>
            <a:r>
              <a:rPr lang="pl-PL" sz="2400" spc="-10" dirty="0">
                <a:solidFill>
                  <a:srgbClr val="FFFFFF"/>
                </a:solidFill>
                <a:latin typeface="Garamond"/>
                <a:cs typeface="Garamond"/>
              </a:rPr>
              <a:t>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pl-PL" sz="2400" spc="-1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pl-PL" sz="2400" spc="-10" dirty="0" err="1">
                <a:solidFill>
                  <a:srgbClr val="FFFFFF"/>
                </a:solidFill>
                <a:latin typeface="Garamond"/>
                <a:cs typeface="Garamond"/>
              </a:rPr>
              <a:t>incarcerated</a:t>
            </a:r>
            <a:r>
              <a:rPr lang="pl-PL" sz="2400" spc="-10" dirty="0">
                <a:solidFill>
                  <a:srgbClr val="FFFFFF"/>
                </a:solidFill>
                <a:latin typeface="Garamond"/>
                <a:cs typeface="Garamond"/>
              </a:rPr>
              <a:t>;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465835"/>
            <a:ext cx="8531860" cy="59606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spc="-160" dirty="0">
                <a:solidFill>
                  <a:srgbClr val="FF0066"/>
                </a:solidFill>
                <a:latin typeface="Garamond"/>
                <a:cs typeface="Garamond"/>
              </a:rPr>
              <a:t>V. Risk of wound edge dehiscence in the patient.</a:t>
            </a:r>
          </a:p>
          <a:p>
            <a:pPr marL="12700" marR="1955800">
              <a:spcBef>
                <a:spcPts val="1160"/>
              </a:spcBef>
              <a:tabLst>
                <a:tab pos="951865" algn="l"/>
              </a:tabLst>
            </a:pPr>
            <a:r>
              <a:rPr lang="en-US" sz="2400" dirty="0">
                <a:solidFill>
                  <a:srgbClr val="FFFFCC"/>
                </a:solidFill>
                <a:latin typeface="Garamond"/>
                <a:cs typeface="Garamond"/>
              </a:rPr>
              <a:t>OBJECTIVE: to reduce the risk of wound edges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 </a:t>
            </a:r>
            <a:r>
              <a:rPr lang="en-US" sz="2400" dirty="0">
                <a:solidFill>
                  <a:srgbClr val="FFFFCC"/>
                </a:solidFill>
                <a:latin typeface="Garamond"/>
                <a:cs typeface="Garamond"/>
              </a:rPr>
              <a:t>spreading. </a:t>
            </a:r>
            <a:endParaRPr lang="pl-PL" sz="2400" dirty="0">
              <a:solidFill>
                <a:srgbClr val="FFFFCC"/>
              </a:solidFill>
              <a:latin typeface="Garamond"/>
              <a:cs typeface="Garamond"/>
            </a:endParaRPr>
          </a:p>
          <a:p>
            <a:pPr marL="12700" marR="1955800">
              <a:lnSpc>
                <a:spcPts val="8690"/>
              </a:lnSpc>
              <a:spcBef>
                <a:spcPts val="1160"/>
              </a:spcBef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PLAN:</a:t>
            </a:r>
          </a:p>
          <a:p>
            <a:pPr marL="469900" marR="195580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Observing the surgical wound and the course of the wound healing process, paying attention to the occurrence of wound inflammatory reaction.</a:t>
            </a:r>
          </a:p>
          <a:p>
            <a:pPr marL="469900" marR="195580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 err="1">
                <a:solidFill>
                  <a:srgbClr val="FFFFFF"/>
                </a:solidFill>
                <a:latin typeface="Garamond"/>
                <a:cs typeface="Garamond"/>
              </a:rPr>
              <a:t>Mobilising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 the patient to take care of personal hygiene by performing daily morning and evening toileting, keeping the bed clean and tidy.</a:t>
            </a:r>
          </a:p>
          <a:p>
            <a:pPr marL="469900" marR="1955800" indent="-457200">
              <a:spcBef>
                <a:spcPts val="116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Interacting with dressing changes, observing the principles of </a:t>
            </a:r>
            <a:r>
              <a:rPr lang="en-US" sz="2400" spc="-20" dirty="0" err="1">
                <a:solidFill>
                  <a:srgbClr val="FFFFFF"/>
                </a:solidFill>
                <a:latin typeface="Garamond"/>
                <a:cs typeface="Garamond"/>
              </a:rPr>
              <a:t>aseptics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 and antisepsis.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9584" y="1295400"/>
            <a:ext cx="8260715" cy="111889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5080" indent="-342900">
              <a:lnSpc>
                <a:spcPct val="100400"/>
              </a:lnSpc>
              <a:spcBef>
                <a:spcPts val="85"/>
              </a:spcBef>
            </a:pPr>
            <a:r>
              <a:rPr lang="en-US" sz="2400" b="0" dirty="0">
                <a:latin typeface="Garamond"/>
                <a:cs typeface="Garamond"/>
              </a:rPr>
              <a:t>4. </a:t>
            </a:r>
            <a:r>
              <a:rPr lang="pl-PL" sz="2400" b="0" dirty="0">
                <a:latin typeface="Garamond"/>
                <a:cs typeface="Garamond"/>
              </a:rPr>
              <a:t>W</a:t>
            </a:r>
            <a:r>
              <a:rPr lang="en-US" sz="2400" b="0" dirty="0">
                <a:latin typeface="Garamond"/>
                <a:cs typeface="Garamond"/>
              </a:rPr>
              <a:t>earing an elastic band or abdominal belts in very obese people (this protects against wound edges spreading and recurrence).</a:t>
            </a:r>
            <a:br>
              <a:rPr lang="pl-PL" sz="2400" b="0" dirty="0">
                <a:latin typeface="Garamond"/>
                <a:cs typeface="Garamond"/>
              </a:rPr>
            </a:br>
            <a:endParaRPr sz="2400" dirty="0">
              <a:latin typeface="Garamond"/>
              <a:cs typeface="Garamond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5940" y="2751835"/>
            <a:ext cx="8214359" cy="189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180" marR="5080" indent="-284480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55600" algn="l"/>
                <a:tab pos="6347460" algn="l"/>
              </a:tabLst>
            </a:pPr>
            <a:r>
              <a:rPr lang="en-US" spc="-20" dirty="0"/>
              <a:t>Explaining to the patient the type of diet proposed after consultation with the dietician and monitoring its use.</a:t>
            </a:r>
          </a:p>
          <a:p>
            <a:pPr marL="297180" marR="5080" indent="-284480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55600" algn="l"/>
                <a:tab pos="6347460" algn="l"/>
              </a:tabLst>
            </a:pPr>
            <a:endParaRPr lang="en-US" spc="-20" dirty="0"/>
          </a:p>
          <a:p>
            <a:pPr marL="297180" marR="5080" indent="-284480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55600" algn="l"/>
                <a:tab pos="6347460" algn="l"/>
              </a:tabLst>
            </a:pPr>
            <a:endParaRPr lang="en-US" spc="-20" dirty="0"/>
          </a:p>
          <a:p>
            <a:pPr marL="297180" marR="5080" indent="-284480">
              <a:lnSpc>
                <a:spcPct val="100000"/>
              </a:lnSpc>
              <a:spcBef>
                <a:spcPts val="100"/>
              </a:spcBef>
              <a:buAutoNum type="arabicPeriod" startAt="5"/>
              <a:tabLst>
                <a:tab pos="355600" algn="l"/>
                <a:tab pos="6347460" algn="l"/>
              </a:tabLst>
            </a:pPr>
            <a:r>
              <a:rPr lang="en-US" spc="-20" dirty="0"/>
              <a:t>Assisting with follow-up examinations, e.g. ultrasound.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37235"/>
            <a:ext cx="7771765" cy="69890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</a:pPr>
            <a:r>
              <a:rPr lang="en-US" sz="2400" dirty="0">
                <a:solidFill>
                  <a:srgbClr val="FF0066"/>
                </a:solidFill>
                <a:latin typeface="Garamond"/>
                <a:cs typeface="Garamond"/>
              </a:rPr>
              <a:t>VI. Possibility of bloating 24-48 hours after surgery, due to slowed intestinal peristalsis.</a:t>
            </a:r>
          </a:p>
          <a:p>
            <a:pPr marL="355600" marR="763905" indent="-342900">
              <a:lnSpc>
                <a:spcPct val="100000"/>
              </a:lnSpc>
              <a:spcBef>
                <a:spcPts val="1440"/>
              </a:spcBef>
            </a:pPr>
            <a:r>
              <a:rPr lang="en-US" sz="2400" dirty="0">
                <a:solidFill>
                  <a:srgbClr val="FFFFCC"/>
                </a:solidFill>
                <a:latin typeface="Garamond"/>
                <a:cs typeface="Garamond"/>
              </a:rPr>
              <a:t>OBJECTIVE: Prevention and elimination of flatulence when it occurs.</a:t>
            </a:r>
          </a:p>
          <a:p>
            <a:pPr marL="12700">
              <a:lnSpc>
                <a:spcPct val="100000"/>
              </a:lnSpc>
              <a:spcBef>
                <a:spcPts val="1440"/>
              </a:spcBef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PLAN: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Getting the patient up and running as early as the day of surgery with the assistance of a physical therapist with limited exercise.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Assistance with frequent bed position changes on the day of surgery and the following days after surgery if the patient is not independent.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Insertion of a dry rectal tube.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Massaging the abdomen with gentle clockwise movements.</a:t>
            </a:r>
          </a:p>
          <a:p>
            <a:pPr marL="469900" indent="-457200">
              <a:lnSpc>
                <a:spcPct val="100000"/>
              </a:lnSpc>
              <a:spcBef>
                <a:spcPts val="144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Controlling bowel movements to prevent gas accumulation.</a:t>
            </a:r>
          </a:p>
          <a:p>
            <a:pPr marL="12700">
              <a:lnSpc>
                <a:spcPct val="100000"/>
              </a:lnSpc>
              <a:spcBef>
                <a:spcPts val="1415"/>
              </a:spcBef>
              <a:tabLst>
                <a:tab pos="354965" algn="l"/>
              </a:tabLst>
            </a:pPr>
            <a:endParaRPr sz="2400" dirty="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8" y="161035"/>
            <a:ext cx="12722861" cy="63840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233170" indent="-342900">
              <a:lnSpc>
                <a:spcPct val="100000"/>
              </a:lnSpc>
              <a:spcBef>
                <a:spcPts val="100"/>
              </a:spcBef>
            </a:pP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VII.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Potential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 for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hernia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recurrence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 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due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 to non-</a:t>
            </a:r>
            <a:r>
              <a:rPr lang="pl-PL" sz="2400" dirty="0" err="1">
                <a:solidFill>
                  <a:srgbClr val="FF0066"/>
                </a:solidFill>
                <a:latin typeface="Garamond"/>
                <a:cs typeface="Garamond"/>
              </a:rPr>
              <a:t>compliance</a:t>
            </a:r>
            <a:r>
              <a:rPr lang="pl-PL" sz="2400" dirty="0">
                <a:solidFill>
                  <a:srgbClr val="FF0066"/>
                </a:solidFill>
                <a:latin typeface="Garamond"/>
                <a:cs typeface="Garamond"/>
              </a:rPr>
              <a:t>.</a:t>
            </a:r>
          </a:p>
          <a:p>
            <a:pPr marL="12700" marR="4516755">
              <a:lnSpc>
                <a:spcPct val="149200"/>
              </a:lnSpc>
              <a:spcBef>
                <a:spcPts val="20"/>
              </a:spcBef>
              <a:tabLst>
                <a:tab pos="951865" algn="l"/>
              </a:tabLst>
            </a:pP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OBJECTIVE: </a:t>
            </a:r>
            <a:r>
              <a:rPr lang="pl-PL" sz="2400" dirty="0" err="1">
                <a:solidFill>
                  <a:srgbClr val="FFFFCC"/>
                </a:solidFill>
                <a:latin typeface="Garamond"/>
                <a:cs typeface="Garamond"/>
              </a:rPr>
              <a:t>prevention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 of </a:t>
            </a:r>
            <a:r>
              <a:rPr lang="pl-PL" sz="2400" dirty="0" err="1">
                <a:solidFill>
                  <a:srgbClr val="FFFFCC"/>
                </a:solidFill>
                <a:latin typeface="Garamond"/>
                <a:cs typeface="Garamond"/>
              </a:rPr>
              <a:t>complications</a:t>
            </a:r>
            <a:r>
              <a:rPr lang="pl-PL" sz="2400" dirty="0">
                <a:solidFill>
                  <a:srgbClr val="FFFFCC"/>
                </a:solidFill>
                <a:latin typeface="Garamond"/>
                <a:cs typeface="Garamond"/>
              </a:rPr>
              <a:t>. </a:t>
            </a:r>
          </a:p>
          <a:p>
            <a:pPr marL="12700" marR="4516755">
              <a:lnSpc>
                <a:spcPct val="149200"/>
              </a:lnSpc>
              <a:spcBef>
                <a:spcPts val="20"/>
              </a:spcBef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CARE PLAN:</a:t>
            </a:r>
            <a:endParaRPr lang="pl-PL" sz="2400" spc="-2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469900" marR="4516755" indent="-457200">
              <a:lnSpc>
                <a:spcPct val="149200"/>
              </a:lnSpc>
              <a:spcBef>
                <a:spcPts val="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Explaining the need to follow</a:t>
            </a:r>
            <a:r>
              <a:rPr lang="pl-PL" sz="2400" spc="-20" dirty="0">
                <a:solidFill>
                  <a:srgbClr val="FFFFFF"/>
                </a:solidFill>
                <a:latin typeface="Garamond"/>
                <a:cs typeface="Garamond"/>
              </a:rPr>
              <a:t> </a:t>
            </a: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all recommendations after surgical treatment.</a:t>
            </a:r>
          </a:p>
          <a:p>
            <a:pPr marL="469900" marR="4516755" indent="-457200">
              <a:lnSpc>
                <a:spcPct val="149200"/>
              </a:lnSpc>
              <a:spcBef>
                <a:spcPts val="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Explaining to the patient that for the next six months he/she should limit physical exertion, i.e. do not do jobs that involve a lot of physical exertion, do not carry heavy objects.</a:t>
            </a:r>
          </a:p>
          <a:p>
            <a:pPr marL="469900" marR="4516755" indent="-457200">
              <a:lnSpc>
                <a:spcPct val="149200"/>
              </a:lnSpc>
              <a:spcBef>
                <a:spcPts val="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Taking care of hygienic rest.</a:t>
            </a:r>
          </a:p>
          <a:p>
            <a:pPr marL="469900" marR="4516755" indent="-457200">
              <a:lnSpc>
                <a:spcPct val="149200"/>
              </a:lnSpc>
              <a:spcBef>
                <a:spcPts val="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Following an easily digestible diet, eating foods that are not bloating or constipating, controlling bowel movements.</a:t>
            </a:r>
          </a:p>
          <a:p>
            <a:pPr marL="469900" marR="4516755" indent="-457200">
              <a:lnSpc>
                <a:spcPct val="149200"/>
              </a:lnSpc>
              <a:spcBef>
                <a:spcPts val="20"/>
              </a:spcBef>
              <a:buFont typeface="+mj-lt"/>
              <a:buAutoNum type="arabicPeriod"/>
              <a:tabLst>
                <a:tab pos="951865" algn="l"/>
              </a:tabLst>
            </a:pPr>
            <a:r>
              <a:rPr lang="en-US" sz="2400" spc="-20" dirty="0">
                <a:solidFill>
                  <a:srgbClr val="FFFFFF"/>
                </a:solidFill>
                <a:latin typeface="Garamond"/>
                <a:cs typeface="Garamond"/>
              </a:rPr>
              <a:t>Wearing an abdominal belt when walking, doing work.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ole tekstowe 14">
            <a:extLst>
              <a:ext uri="{FF2B5EF4-FFF2-40B4-BE49-F238E27FC236}">
                <a16:creationId xmlns:a16="http://schemas.microsoft.com/office/drawing/2014/main" id="{DEA33CCD-B1C1-CB5A-4244-916B3812D1DA}"/>
              </a:ext>
            </a:extLst>
          </p:cNvPr>
          <p:cNvSpPr txBox="1"/>
          <p:nvPr/>
        </p:nvSpPr>
        <p:spPr>
          <a:xfrm>
            <a:off x="1143000" y="23622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5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Thank</a:t>
            </a:r>
            <a:r>
              <a:rPr lang="pl-PL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5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pl-PL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pl-PL" sz="5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pl-PL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5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pl-PL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76400"/>
            <a:ext cx="7986395" cy="1116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45"/>
              </a:lnSpc>
              <a:spcBef>
                <a:spcPts val="100"/>
              </a:spcBef>
            </a:pPr>
            <a:r>
              <a:rPr lang="en-US" sz="24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Congenital hernia</a:t>
            </a:r>
            <a:r>
              <a:rPr lang="en-US" sz="24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- their presence is found in infants (at 1-2 years of age) usually in the inguinal or umbilical region, they arise as a result of developmental abnormalities in fetal life;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3843020"/>
            <a:ext cx="7551420" cy="112903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76200" algn="just">
              <a:lnSpc>
                <a:spcPct val="100800"/>
              </a:lnSpc>
              <a:spcBef>
                <a:spcPts val="75"/>
              </a:spcBef>
            </a:pPr>
            <a:r>
              <a:rPr lang="en-US" sz="2400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Acquired hernia</a:t>
            </a:r>
            <a:r>
              <a:rPr lang="en-US" sz="2400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- develops later in life, often formed under the influence of significantly increased intra-abdominal pressure with increased abdominal crowding;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379220"/>
            <a:ext cx="7637780" cy="12118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200"/>
              </a:lnSpc>
              <a:spcBef>
                <a:spcPts val="90"/>
              </a:spcBef>
            </a:pPr>
            <a:r>
              <a:rPr lang="en-US" sz="26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External hernias</a:t>
            </a:r>
            <a:r>
              <a:rPr lang="en-US" sz="26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- when part of the abdominal contents move with the peritoneal diverticulum outside the abdominal cavity (under the skin);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688340" y="3805428"/>
            <a:ext cx="7263130" cy="12144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99700"/>
              </a:lnSpc>
              <a:spcBef>
                <a:spcPts val="110"/>
              </a:spcBef>
            </a:pPr>
            <a:r>
              <a:rPr lang="en-US" sz="2600" u="sng" spc="-5" dirty="0">
                <a:uFill>
                  <a:solidFill>
                    <a:srgbClr val="FFFFFF"/>
                  </a:solidFill>
                </a:uFill>
              </a:rPr>
              <a:t>Internal hernias</a:t>
            </a:r>
            <a:r>
              <a:rPr lang="en-US" sz="2600" spc="-5" dirty="0">
                <a:uFill>
                  <a:solidFill>
                    <a:srgbClr val="FFFFFF"/>
                  </a:solidFill>
                </a:uFill>
              </a:rPr>
              <a:t> - when the contents of the hernia are displaced into adjacent body cavities, internally or into certain natural diverticula of the peritoneal cavity;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714756"/>
            <a:ext cx="7974965" cy="12144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114300" algn="just">
              <a:lnSpc>
                <a:spcPct val="99700"/>
              </a:lnSpc>
              <a:spcBef>
                <a:spcPts val="110"/>
              </a:spcBef>
            </a:pPr>
            <a:r>
              <a:rPr lang="en-US" b="0" u="sng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Drainable (free) hernias</a:t>
            </a:r>
            <a:r>
              <a:rPr lang="en-US" b="0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- when the hernia sac and its contents retract back into the abdominal cavity when lying down or under gentle pressure;</a:t>
            </a:r>
            <a:endParaRPr sz="2400" dirty="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2377710"/>
            <a:ext cx="8018145" cy="3334246"/>
          </a:xfrm>
          <a:prstGeom prst="rect">
            <a:avLst/>
          </a:prstGeom>
        </p:spPr>
        <p:txBody>
          <a:bodyPr vert="horz" wrap="square" lIns="0" tIns="203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lang="en-US" sz="2500" b="1" i="1" spc="-30" dirty="0">
                <a:solidFill>
                  <a:srgbClr val="FFFFFF"/>
                </a:solidFill>
                <a:latin typeface="Garamond Bold"/>
                <a:cs typeface="Garamond Bold"/>
              </a:rPr>
              <a:t>Symptoms from a drainable hernia include:</a:t>
            </a:r>
          </a:p>
          <a:p>
            <a:pPr marL="355600" indent="-342900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500" spc="-30" dirty="0">
                <a:solidFill>
                  <a:srgbClr val="FFFFFF"/>
                </a:solidFill>
                <a:latin typeface="Garamond Bold"/>
                <a:cs typeface="Garamond Bold"/>
              </a:rPr>
              <a:t>a pulling sensation in the abdominal cavity,</a:t>
            </a:r>
          </a:p>
          <a:p>
            <a:pPr marL="355600" indent="-342900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500" spc="-30" dirty="0">
                <a:solidFill>
                  <a:srgbClr val="FFFFFF"/>
                </a:solidFill>
                <a:latin typeface="Garamond Bold"/>
                <a:cs typeface="Garamond Bold"/>
              </a:rPr>
              <a:t>pain at the hernia site,</a:t>
            </a:r>
          </a:p>
          <a:p>
            <a:pPr marL="355600" indent="-342900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500" spc="-30" dirty="0">
                <a:solidFill>
                  <a:srgbClr val="FFFFFF"/>
                </a:solidFill>
                <a:latin typeface="Garamond Bold"/>
                <a:cs typeface="Garamond Bold"/>
              </a:rPr>
              <a:t>sometimes nausea, gastrointestinal discomfort,</a:t>
            </a:r>
          </a:p>
          <a:p>
            <a:pPr marL="355600" indent="-342900">
              <a:lnSpc>
                <a:spcPct val="100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lang="en-US" sz="2500" spc="-30" dirty="0">
                <a:solidFill>
                  <a:srgbClr val="FFFFFF"/>
                </a:solidFill>
                <a:latin typeface="Garamond Bold"/>
                <a:cs typeface="Garamond Bold"/>
              </a:rPr>
              <a:t>a palpable 'lump' that usually becomes apparent when the abdominal wall is </a:t>
            </a:r>
            <a:r>
              <a:rPr lang="en-US" sz="2500" spc="-30" dirty="0" err="1">
                <a:solidFill>
                  <a:srgbClr val="FFFFFF"/>
                </a:solidFill>
                <a:latin typeface="Garamond Bold"/>
                <a:cs typeface="Garamond Bold"/>
              </a:rPr>
              <a:t>mobilised</a:t>
            </a:r>
            <a:r>
              <a:rPr lang="en-US" sz="2500" spc="-30" dirty="0">
                <a:solidFill>
                  <a:srgbClr val="FFFFFF"/>
                </a:solidFill>
                <a:latin typeface="Garamond Bold"/>
                <a:cs typeface="Garamond Bold"/>
              </a:rPr>
              <a:t>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1848612"/>
            <a:ext cx="7566025" cy="78549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380"/>
              </a:spcBef>
            </a:pPr>
            <a:r>
              <a:rPr lang="en-US" b="0" u="sng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Irreducible hernias</a:t>
            </a:r>
            <a:r>
              <a:rPr lang="en-US" b="0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- when the hernia sac and its contents cannot be drained into the abdominal cavity.</a:t>
            </a:r>
            <a:endParaRPr sz="2400" dirty="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1817" y="2895600"/>
            <a:ext cx="7646670" cy="3182923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40"/>
              </a:spcBef>
            </a:pPr>
            <a:r>
              <a:rPr lang="en-US" sz="2400" b="1" i="1" dirty="0">
                <a:solidFill>
                  <a:srgbClr val="FFFFFF"/>
                </a:solidFill>
                <a:latin typeface="Garamond Bold"/>
                <a:cs typeface="Garamond Bold"/>
              </a:rPr>
              <a:t>The causes are:</a:t>
            </a:r>
          </a:p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latin typeface="Garamond Bold"/>
                <a:cs typeface="Garamond Bold"/>
              </a:rPr>
              <a:t>adhesions between the hernia sac and its contents,</a:t>
            </a:r>
          </a:p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latin typeface="Garamond Bold"/>
                <a:cs typeface="Garamond Bold"/>
              </a:rPr>
              <a:t>significant size of the hernia content, not commensurate with the</a:t>
            </a:r>
          </a:p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latin typeface="Garamond Bold"/>
                <a:cs typeface="Garamond Bold"/>
              </a:rPr>
              <a:t>diameter of the hernia gate,</a:t>
            </a:r>
          </a:p>
          <a:p>
            <a:pPr marL="355600" indent="-342900">
              <a:lnSpc>
                <a:spcPct val="100000"/>
              </a:lnSpc>
              <a:spcBef>
                <a:spcPts val="154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latin typeface="Garamond Bold"/>
                <a:cs typeface="Garamond Bold"/>
              </a:rPr>
              <a:t>incarcerated hernia,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922019"/>
            <a:ext cx="7998460" cy="11515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l-PL" b="0" u="sng" dirty="0" err="1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Incarcerated</a:t>
            </a:r>
            <a:r>
              <a:rPr lang="pl-PL" b="0" u="sng" dirty="0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 </a:t>
            </a:r>
            <a:r>
              <a:rPr lang="pl-PL" b="0" u="sng" dirty="0" err="1">
                <a:uFill>
                  <a:solidFill>
                    <a:srgbClr val="FFFFFF"/>
                  </a:solidFill>
                </a:uFill>
                <a:latin typeface="Garamond"/>
                <a:cs typeface="Garamond"/>
              </a:rPr>
              <a:t>hernia</a:t>
            </a:r>
            <a:r>
              <a:rPr lang="pl-PL" sz="2400" b="0" dirty="0">
                <a:latin typeface="Garamond"/>
                <a:cs typeface="Garamond"/>
              </a:rPr>
              <a:t>–</a:t>
            </a:r>
            <a:r>
              <a:rPr lang="pl-PL" sz="2400" b="0" spc="-25" dirty="0">
                <a:latin typeface="Garamond"/>
                <a:cs typeface="Garamond"/>
              </a:rPr>
              <a:t> u</a:t>
            </a:r>
            <a:r>
              <a:rPr lang="en-US" sz="2400" b="0" dirty="0" err="1">
                <a:latin typeface="Garamond"/>
                <a:cs typeface="Garamond"/>
              </a:rPr>
              <a:t>nder</a:t>
            </a:r>
            <a:r>
              <a:rPr lang="en-US" sz="2400" b="0" dirty="0">
                <a:latin typeface="Garamond"/>
                <a:cs typeface="Garamond"/>
              </a:rPr>
              <a:t> the influence of intra-abdominal pressure, a larger than normal hernia content is forced into the hernia sac, thus preventing backflow into the abdominal cavity.</a:t>
            </a:r>
            <a:endParaRPr lang="pl-PL" sz="2400" dirty="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2306898"/>
            <a:ext cx="7566025" cy="259045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42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Too narrow hernia gates tighten the intestinal lumen.</a:t>
            </a:r>
          </a:p>
          <a:p>
            <a:pPr marL="184150" indent="-171450">
              <a:lnSpc>
                <a:spcPct val="100000"/>
              </a:lnSpc>
              <a:spcBef>
                <a:spcPts val="142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Over time, the bowel becomes obstructed, the passage of intestinal contents is interrupted and the </a:t>
            </a:r>
            <a:r>
              <a:rPr lang="en-US" sz="2400" dirty="0" err="1">
                <a:solidFill>
                  <a:srgbClr val="FFFFFF"/>
                </a:solidFill>
                <a:latin typeface="Garamond"/>
                <a:cs typeface="Garamond"/>
              </a:rPr>
              <a:t>ischaemic</a:t>
            </a: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 bowel becomes necrotic.</a:t>
            </a:r>
          </a:p>
          <a:p>
            <a:pPr marL="184150" indent="-171450">
              <a:lnSpc>
                <a:spcPct val="100000"/>
              </a:lnSpc>
              <a:spcBef>
                <a:spcPts val="142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Such a complication if left untreated can lead to diffuse peritonitis and death of the patient.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1226820"/>
            <a:ext cx="6148705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Local manifestations of incarcerated hernia:</a:t>
            </a:r>
            <a:endParaRPr spc="-685" dirty="0"/>
          </a:p>
        </p:txBody>
      </p:sp>
      <p:sp>
        <p:nvSpPr>
          <p:cNvPr id="3" name="object 3"/>
          <p:cNvSpPr txBox="1"/>
          <p:nvPr/>
        </p:nvSpPr>
        <p:spPr>
          <a:xfrm>
            <a:off x="612140" y="2419603"/>
            <a:ext cx="6146800" cy="22801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vividly painful congestion,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reddening of the skin when the incarceration lasts a long time,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endParaRPr lang="en-US" sz="2400" dirty="0">
              <a:solidFill>
                <a:srgbClr val="FFFFFF"/>
              </a:solidFill>
              <a:latin typeface="Garamond"/>
              <a:cs typeface="Garamond"/>
            </a:endParaRP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Char char="-"/>
              <a:tabLst>
                <a:tab pos="184150" algn="l"/>
              </a:tabLst>
            </a:pPr>
            <a:r>
              <a:rPr lang="en-US" sz="2400" dirty="0">
                <a:solidFill>
                  <a:srgbClr val="FFFFFF"/>
                </a:solidFill>
                <a:latin typeface="Garamond"/>
                <a:cs typeface="Garamond"/>
              </a:rPr>
              <a:t>the hernia is hard and unrecoverable,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1528</Words>
  <Application>Microsoft Office PowerPoint</Application>
  <PresentationFormat>Pokaz na ekranie (4:3)</PresentationFormat>
  <Paragraphs>167</Paragraphs>
  <Slides>34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34</vt:i4>
      </vt:variant>
    </vt:vector>
  </HeadingPairs>
  <TitlesOfParts>
    <vt:vector size="40" baseType="lpstr">
      <vt:lpstr>Arial</vt:lpstr>
      <vt:lpstr>Garamond</vt:lpstr>
      <vt:lpstr>Garamond Bold</vt:lpstr>
      <vt:lpstr>Georgia</vt:lpstr>
      <vt:lpstr>Times New Roman</vt:lpstr>
      <vt:lpstr>Office Theme</vt:lpstr>
      <vt:lpstr>Prezentacja programu PowerPoint</vt:lpstr>
      <vt:lpstr>Hernia - the protrusion of tissues or organs beyond the anatomical boundaries of the cavity that confines them. This displacement takes place through fissures and openings that are congenital or acquired. </vt:lpstr>
      <vt:lpstr>Types of hernia: </vt:lpstr>
      <vt:lpstr>Prezentacja programu PowerPoint</vt:lpstr>
      <vt:lpstr>Prezentacja programu PowerPoint</vt:lpstr>
      <vt:lpstr>Drainable (free) hernias - when the hernia sac and its contents retract back into the abdominal cavity when lying down or under gentle pressure;</vt:lpstr>
      <vt:lpstr>Irreducible hernias - when the hernia sac and its contents cannot be drained into the abdominal cavity.</vt:lpstr>
      <vt:lpstr>Incarcerated hernia– under the influence of intra-abdominal pressure, a larger than normal hernia content is forced into the hernia sac, thus preventing backflow into the abdominal cavity.</vt:lpstr>
      <vt:lpstr>Local manifestations of incarcerated hernia:</vt:lpstr>
      <vt:lpstr>Prezentacja programu PowerPoint</vt:lpstr>
      <vt:lpstr>General symptoms:</vt:lpstr>
      <vt:lpstr>Depending on the location, we distinguish between the following hernias:</vt:lpstr>
      <vt:lpstr>Prezentacja programu PowerPoint</vt:lpstr>
      <vt:lpstr>Prezentacja programu PowerPoint</vt:lpstr>
      <vt:lpstr>Post-operative hernia - occurs at the site of a scar following a surgical abdominal incision.</vt:lpstr>
      <vt:lpstr>The most common causes of muscle separation at the incision site are:</vt:lpstr>
      <vt:lpstr>Hernia formation is favoured by:</vt:lpstr>
      <vt:lpstr>Treatment:</vt:lpstr>
      <vt:lpstr>Prezentacja programu PowerPoint</vt:lpstr>
      <vt:lpstr>Voltage-free methods.</vt:lpstr>
      <vt:lpstr>Prezentacja programu PowerPoint</vt:lpstr>
      <vt:lpstr>Prezentacja programu PowerPoint</vt:lpstr>
      <vt:lpstr>Prezentacja programu PowerPoint</vt:lpstr>
      <vt:lpstr>PROBLEMS OF A PATIENT UNDERGOING SURGICAL TREATMENT FOR A HERNIA.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4. Wearing an elastic band or abdominal belts in very obese people (this protects against wound edges spreading and recurrence). 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Sara Slażewicz</dc:creator>
  <cp:lastModifiedBy>Alex Slażewicz</cp:lastModifiedBy>
  <cp:revision>2</cp:revision>
  <dcterms:created xsi:type="dcterms:W3CDTF">2024-04-08T14:04:06Z</dcterms:created>
  <dcterms:modified xsi:type="dcterms:W3CDTF">2024-04-22T15:23:38Z</dcterms:modified>
</cp:coreProperties>
</file>