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9" r:id="rId3"/>
    <p:sldId id="258" r:id="rId4"/>
    <p:sldId id="261" r:id="rId5"/>
    <p:sldId id="262" r:id="rId6"/>
    <p:sldId id="263" r:id="rId7"/>
    <p:sldId id="264" r:id="rId8"/>
    <p:sldId id="266" r:id="rId9"/>
    <p:sldId id="265" r:id="rId10"/>
    <p:sldId id="267" r:id="rId11"/>
    <p:sldId id="279" r:id="rId12"/>
    <p:sldId id="278" r:id="rId13"/>
    <p:sldId id="271" r:id="rId14"/>
    <p:sldId id="280" r:id="rId15"/>
    <p:sldId id="283" r:id="rId16"/>
    <p:sldId id="281" r:id="rId17"/>
    <p:sldId id="282" r:id="rId18"/>
    <p:sldId id="284" r:id="rId19"/>
    <p:sldId id="272" r:id="rId20"/>
    <p:sldId id="287" r:id="rId21"/>
    <p:sldId id="285" r:id="rId22"/>
    <p:sldId id="268" r:id="rId23"/>
    <p:sldId id="290" r:id="rId24"/>
    <p:sldId id="277" r:id="rId25"/>
    <p:sldId id="305" r:id="rId26"/>
    <p:sldId id="294" r:id="rId27"/>
    <p:sldId id="276" r:id="rId28"/>
    <p:sldId id="296" r:id="rId29"/>
    <p:sldId id="298" r:id="rId30"/>
    <p:sldId id="299" r:id="rId31"/>
    <p:sldId id="300" r:id="rId32"/>
    <p:sldId id="301" r:id="rId33"/>
    <p:sldId id="302" r:id="rId34"/>
    <p:sldId id="306" r:id="rId35"/>
    <p:sldId id="307" r:id="rId36"/>
    <p:sldId id="297" r:id="rId37"/>
    <p:sldId id="26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6" autoAdjust="0"/>
    <p:restoredTop sz="94641" autoAdjust="0"/>
  </p:normalViewPr>
  <p:slideViewPr>
    <p:cSldViewPr snapToGrid="0">
      <p:cViewPr varScale="1">
        <p:scale>
          <a:sx n="78" d="100"/>
          <a:sy n="78" d="100"/>
        </p:scale>
        <p:origin x="73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GB"/>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4C622CC-D7A0-4E5A-97C3-1BC404C7FE74}" type="datetimeFigureOut">
              <a:rPr lang="pl-PL" smtClean="0"/>
              <a:t>18.01.2024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EC694F0-3A53-4727-921F-0C6340472AFC}" type="slidenum">
              <a:rPr lang="pl-PL" smtClean="0"/>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555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4C622CC-D7A0-4E5A-97C3-1BC404C7FE74}" type="datetimeFigureOut">
              <a:rPr lang="pl-PL" smtClean="0"/>
              <a:t>18.01.2024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EC694F0-3A53-4727-921F-0C6340472AFC}" type="slidenum">
              <a:rPr lang="pl-PL" smtClean="0"/>
              <a:t>‹#›</a:t>
            </a:fld>
            <a:endParaRPr lang="pl-PL"/>
          </a:p>
        </p:txBody>
      </p:sp>
    </p:spTree>
    <p:extLst>
      <p:ext uri="{BB962C8B-B14F-4D97-AF65-F5344CB8AC3E}">
        <p14:creationId xmlns:p14="http://schemas.microsoft.com/office/powerpoint/2010/main" val="1559975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4C622CC-D7A0-4E5A-97C3-1BC404C7FE74}" type="datetimeFigureOut">
              <a:rPr lang="pl-PL" smtClean="0"/>
              <a:t>18.01.2024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EC694F0-3A53-4727-921F-0C6340472AFC}" type="slidenum">
              <a:rPr lang="pl-PL" smtClean="0"/>
              <a:t>‹#›</a:t>
            </a:fld>
            <a:endParaRPr lang="pl-PL"/>
          </a:p>
        </p:txBody>
      </p:sp>
    </p:spTree>
    <p:extLst>
      <p:ext uri="{BB962C8B-B14F-4D97-AF65-F5344CB8AC3E}">
        <p14:creationId xmlns:p14="http://schemas.microsoft.com/office/powerpoint/2010/main" val="419376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4C622CC-D7A0-4E5A-97C3-1BC404C7FE74}" type="datetimeFigureOut">
              <a:rPr lang="pl-PL" smtClean="0"/>
              <a:t>18.01.2024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EC694F0-3A53-4727-921F-0C6340472AFC}" type="slidenum">
              <a:rPr lang="pl-PL" smtClean="0"/>
              <a:t>‹#›</a:t>
            </a:fld>
            <a:endParaRPr lang="pl-PL"/>
          </a:p>
        </p:txBody>
      </p:sp>
    </p:spTree>
    <p:extLst>
      <p:ext uri="{BB962C8B-B14F-4D97-AF65-F5344CB8AC3E}">
        <p14:creationId xmlns:p14="http://schemas.microsoft.com/office/powerpoint/2010/main" val="133790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4C622CC-D7A0-4E5A-97C3-1BC404C7FE74}" type="datetimeFigureOut">
              <a:rPr lang="pl-PL" smtClean="0"/>
              <a:t>18.01.2024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EC694F0-3A53-4727-921F-0C6340472AFC}" type="slidenum">
              <a:rPr lang="pl-PL" smtClean="0"/>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96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4C622CC-D7A0-4E5A-97C3-1BC404C7FE74}" type="datetimeFigureOut">
              <a:rPr lang="pl-PL" smtClean="0"/>
              <a:t>18.01.2024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EC694F0-3A53-4727-921F-0C6340472AFC}" type="slidenum">
              <a:rPr lang="pl-PL" smtClean="0"/>
              <a:t>‹#›</a:t>
            </a:fld>
            <a:endParaRPr lang="pl-PL"/>
          </a:p>
        </p:txBody>
      </p:sp>
    </p:spTree>
    <p:extLst>
      <p:ext uri="{BB962C8B-B14F-4D97-AF65-F5344CB8AC3E}">
        <p14:creationId xmlns:p14="http://schemas.microsoft.com/office/powerpoint/2010/main" val="216502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4C622CC-D7A0-4E5A-97C3-1BC404C7FE74}" type="datetimeFigureOut">
              <a:rPr lang="pl-PL" smtClean="0"/>
              <a:t>18.01.2024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EC694F0-3A53-4727-921F-0C6340472AFC}" type="slidenum">
              <a:rPr lang="pl-PL" smtClean="0"/>
              <a:t>‹#›</a:t>
            </a:fld>
            <a:endParaRPr lang="pl-PL"/>
          </a:p>
        </p:txBody>
      </p:sp>
    </p:spTree>
    <p:extLst>
      <p:ext uri="{BB962C8B-B14F-4D97-AF65-F5344CB8AC3E}">
        <p14:creationId xmlns:p14="http://schemas.microsoft.com/office/powerpoint/2010/main" val="48987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4C622CC-D7A0-4E5A-97C3-1BC404C7FE74}" type="datetimeFigureOut">
              <a:rPr lang="pl-PL" smtClean="0"/>
              <a:t>18.01.2024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EC694F0-3A53-4727-921F-0C6340472AFC}" type="slidenum">
              <a:rPr lang="pl-PL" smtClean="0"/>
              <a:t>‹#›</a:t>
            </a:fld>
            <a:endParaRPr lang="pl-PL"/>
          </a:p>
        </p:txBody>
      </p:sp>
    </p:spTree>
    <p:extLst>
      <p:ext uri="{BB962C8B-B14F-4D97-AF65-F5344CB8AC3E}">
        <p14:creationId xmlns:p14="http://schemas.microsoft.com/office/powerpoint/2010/main" val="358831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4C622CC-D7A0-4E5A-97C3-1BC404C7FE74}" type="datetimeFigureOut">
              <a:rPr lang="pl-PL" smtClean="0"/>
              <a:t>18.01.2024</a:t>
            </a:fld>
            <a:endParaRPr lang="pl-P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l-PL"/>
          </a:p>
        </p:txBody>
      </p:sp>
      <p:sp>
        <p:nvSpPr>
          <p:cNvPr id="9" name="Slide Number Placeholder 8"/>
          <p:cNvSpPr>
            <a:spLocks noGrp="1"/>
          </p:cNvSpPr>
          <p:nvPr>
            <p:ph type="sldNum" sz="quarter" idx="12"/>
          </p:nvPr>
        </p:nvSpPr>
        <p:spPr/>
        <p:txBody>
          <a:bodyPr/>
          <a:lstStyle/>
          <a:p>
            <a:fld id="{0EC694F0-3A53-4727-921F-0C6340472AFC}" type="slidenum">
              <a:rPr lang="pl-PL" smtClean="0"/>
              <a:t>‹#›</a:t>
            </a:fld>
            <a:endParaRPr lang="pl-PL"/>
          </a:p>
        </p:txBody>
      </p:sp>
    </p:spTree>
    <p:extLst>
      <p:ext uri="{BB962C8B-B14F-4D97-AF65-F5344CB8AC3E}">
        <p14:creationId xmlns:p14="http://schemas.microsoft.com/office/powerpoint/2010/main" val="380464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GB"/>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4C622CC-D7A0-4E5A-97C3-1BC404C7FE74}" type="datetimeFigureOut">
              <a:rPr lang="pl-PL" smtClean="0"/>
              <a:t>18.01.2024</a:t>
            </a:fld>
            <a:endParaRPr lang="pl-P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l-P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C694F0-3A53-4727-921F-0C6340472AFC}" type="slidenum">
              <a:rPr lang="pl-PL" smtClean="0"/>
              <a:t>‹#›</a:t>
            </a:fld>
            <a:endParaRPr lang="pl-PL"/>
          </a:p>
        </p:txBody>
      </p:sp>
    </p:spTree>
    <p:extLst>
      <p:ext uri="{BB962C8B-B14F-4D97-AF65-F5344CB8AC3E}">
        <p14:creationId xmlns:p14="http://schemas.microsoft.com/office/powerpoint/2010/main" val="933547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4C622CC-D7A0-4E5A-97C3-1BC404C7FE74}" type="datetimeFigureOut">
              <a:rPr lang="pl-PL" smtClean="0"/>
              <a:t>18.01.2024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EC694F0-3A53-4727-921F-0C6340472AFC}" type="slidenum">
              <a:rPr lang="pl-PL" smtClean="0"/>
              <a:t>‹#›</a:t>
            </a:fld>
            <a:endParaRPr lang="pl-PL"/>
          </a:p>
        </p:txBody>
      </p:sp>
    </p:spTree>
    <p:extLst>
      <p:ext uri="{BB962C8B-B14F-4D97-AF65-F5344CB8AC3E}">
        <p14:creationId xmlns:p14="http://schemas.microsoft.com/office/powerpoint/2010/main" val="1320015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4C622CC-D7A0-4E5A-97C3-1BC404C7FE74}" type="datetimeFigureOut">
              <a:rPr lang="pl-PL" smtClean="0"/>
              <a:t>18.01.2024</a:t>
            </a:fld>
            <a:endParaRPr lang="pl-P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l-P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EC694F0-3A53-4727-921F-0C6340472AFC}" type="slidenum">
              <a:rPr lang="pl-PL" smtClean="0"/>
              <a:t>‹#›</a:t>
            </a:fld>
            <a:endParaRPr lang="pl-P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4570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n2nXY6Nuf9c&amp;list=PLj9YgcGzjQqzQoIGSqM-D-z_gLhtdyO55&amp;index=20&amp;t=32s&amp;ab_channel=LevelUpR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emro.who.int/health-topics/infectious-diseases/index.html" TargetMode="External"/><Relationship Id="rId2" Type="http://schemas.openxmlformats.org/officeDocument/2006/relationships/hyperlink" Target="https://www.jenonline.org/article/S0099-1767(14)00585-6/fulltext" TargetMode="External"/><Relationship Id="rId1" Type="http://schemas.openxmlformats.org/officeDocument/2006/relationships/slideLayout" Target="../slideLayouts/slideLayout2.xml"/><Relationship Id="rId6" Type="http://schemas.openxmlformats.org/officeDocument/2006/relationships/hyperlink" Target="https://www.mp.pl/pacjent/pediatria/choroby/chorobyzakazne/74620,odra" TargetMode="External"/><Relationship Id="rId5" Type="http://schemas.openxmlformats.org/officeDocument/2006/relationships/hyperlink" Target="https://www.who.int/en/news-room/fact-sheets/detail/herpes-simplex-virus" TargetMode="External"/><Relationship Id="rId4" Type="http://schemas.openxmlformats.org/officeDocument/2006/relationships/hyperlink" Target="https://www.cdc.gov/chickenpox/hcp/index.html#featur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A52F-2DB3-3147-FE63-5315ABFAAB65}"/>
              </a:ext>
            </a:extLst>
          </p:cNvPr>
          <p:cNvSpPr>
            <a:spLocks noGrp="1"/>
          </p:cNvSpPr>
          <p:nvPr>
            <p:ph type="ctrTitle"/>
          </p:nvPr>
        </p:nvSpPr>
        <p:spPr/>
        <p:txBody>
          <a:bodyPr/>
          <a:lstStyle/>
          <a:p>
            <a:r>
              <a:rPr lang="en-GB" dirty="0"/>
              <a:t>Infectious</a:t>
            </a:r>
            <a:r>
              <a:rPr lang="pl-PL" dirty="0"/>
              <a:t> </a:t>
            </a:r>
            <a:r>
              <a:rPr lang="en-GB" dirty="0"/>
              <a:t>diseases</a:t>
            </a:r>
          </a:p>
        </p:txBody>
      </p:sp>
      <p:sp>
        <p:nvSpPr>
          <p:cNvPr id="3" name="Subtitle 2">
            <a:extLst>
              <a:ext uri="{FF2B5EF4-FFF2-40B4-BE49-F238E27FC236}">
                <a16:creationId xmlns:a16="http://schemas.microsoft.com/office/drawing/2014/main" id="{B24BDD4D-3678-E6B4-C29E-698C8F00BBDF}"/>
              </a:ext>
            </a:extLst>
          </p:cNvPr>
          <p:cNvSpPr>
            <a:spLocks noGrp="1"/>
          </p:cNvSpPr>
          <p:nvPr>
            <p:ph type="subTitle" idx="1"/>
          </p:nvPr>
        </p:nvSpPr>
        <p:spPr/>
        <p:txBody>
          <a:bodyPr/>
          <a:lstStyle/>
          <a:p>
            <a:r>
              <a:rPr lang="pl-PL" dirty="0"/>
              <a:t>Dominika Karpińska</a:t>
            </a:r>
          </a:p>
        </p:txBody>
      </p:sp>
    </p:spTree>
    <p:extLst>
      <p:ext uri="{BB962C8B-B14F-4D97-AF65-F5344CB8AC3E}">
        <p14:creationId xmlns:p14="http://schemas.microsoft.com/office/powerpoint/2010/main" val="4233803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6477-4B07-F399-BF84-544E2B69F380}"/>
              </a:ext>
            </a:extLst>
          </p:cNvPr>
          <p:cNvSpPr>
            <a:spLocks noGrp="1"/>
          </p:cNvSpPr>
          <p:nvPr>
            <p:ph type="title"/>
          </p:nvPr>
        </p:nvSpPr>
        <p:spPr/>
        <p:txBody>
          <a:bodyPr/>
          <a:lstStyle/>
          <a:p>
            <a:r>
              <a:rPr lang="pl-PL" b="0" i="0" dirty="0" err="1">
                <a:solidFill>
                  <a:srgbClr val="3C4245"/>
                </a:solidFill>
                <a:effectLst/>
                <a:latin typeface="Noto Sans" panose="020B0502040504020204" pitchFamily="34"/>
              </a:rPr>
              <a:t>Herpes</a:t>
            </a:r>
            <a:r>
              <a:rPr lang="pl-PL" b="0" i="0" dirty="0">
                <a:solidFill>
                  <a:srgbClr val="3C4245"/>
                </a:solidFill>
                <a:effectLst/>
                <a:latin typeface="Noto Sans" panose="020B0502040504020204" pitchFamily="34"/>
              </a:rPr>
              <a:t> </a:t>
            </a:r>
            <a:r>
              <a:rPr lang="pl-PL" b="0" i="0" dirty="0" err="1">
                <a:solidFill>
                  <a:srgbClr val="3C4245"/>
                </a:solidFill>
                <a:effectLst/>
                <a:latin typeface="Noto Sans" panose="020B0502040504020204" pitchFamily="34"/>
              </a:rPr>
              <a:t>simplex</a:t>
            </a:r>
            <a:r>
              <a:rPr lang="pl-PL" b="0" i="0" dirty="0">
                <a:solidFill>
                  <a:srgbClr val="3C4245"/>
                </a:solidFill>
                <a:effectLst/>
                <a:latin typeface="Noto Sans" panose="020B0502040504020204" pitchFamily="34"/>
              </a:rPr>
              <a:t> </a:t>
            </a:r>
            <a:r>
              <a:rPr lang="pl-PL" b="0" i="0" dirty="0" err="1">
                <a:solidFill>
                  <a:srgbClr val="3C4245"/>
                </a:solidFill>
                <a:effectLst/>
                <a:latin typeface="Noto Sans" panose="020B0502040504020204" pitchFamily="34"/>
              </a:rPr>
              <a:t>virus</a:t>
            </a:r>
            <a:r>
              <a:rPr lang="pl-PL" b="0" i="0" dirty="0">
                <a:solidFill>
                  <a:srgbClr val="3C4245"/>
                </a:solidFill>
                <a:effectLst/>
                <a:latin typeface="Noto Sans" panose="020B0502040504020204" pitchFamily="34"/>
              </a:rPr>
              <a:t> (HSV)</a:t>
            </a:r>
            <a:endParaRPr lang="pl-PL" dirty="0"/>
          </a:p>
        </p:txBody>
      </p:sp>
      <p:sp>
        <p:nvSpPr>
          <p:cNvPr id="3" name="Content Placeholder 2">
            <a:extLst>
              <a:ext uri="{FF2B5EF4-FFF2-40B4-BE49-F238E27FC236}">
                <a16:creationId xmlns:a16="http://schemas.microsoft.com/office/drawing/2014/main" id="{167100DC-F747-766F-52FE-30AA4F68A358}"/>
              </a:ext>
            </a:extLst>
          </p:cNvPr>
          <p:cNvSpPr>
            <a:spLocks noGrp="1"/>
          </p:cNvSpPr>
          <p:nvPr>
            <p:ph idx="1"/>
          </p:nvPr>
        </p:nvSpPr>
        <p:spPr/>
        <p:txBody>
          <a:bodyPr/>
          <a:lstStyle/>
          <a:p>
            <a:r>
              <a:rPr lang="en-GB" dirty="0"/>
              <a:t>Types</a:t>
            </a:r>
            <a:r>
              <a:rPr lang="pl-PL" dirty="0"/>
              <a:t>:</a:t>
            </a:r>
          </a:p>
          <a:p>
            <a:pPr algn="l"/>
            <a:r>
              <a:rPr lang="en-US" b="0" i="0" dirty="0">
                <a:solidFill>
                  <a:srgbClr val="3C4245"/>
                </a:solidFill>
                <a:effectLst/>
                <a:latin typeface="Noto Sans" panose="020B0502040504020204" pitchFamily="34"/>
              </a:rPr>
              <a:t>Type 1 (HSV-1) mostly spreads by oral contact and causes infections in or around the mouth (oral herpes or cold sores). It can also cause genital herpes. Most adults are infected with HSV-1.</a:t>
            </a:r>
            <a:endParaRPr lang="pl-PL" dirty="0">
              <a:solidFill>
                <a:srgbClr val="3C4245"/>
              </a:solidFill>
              <a:latin typeface="Noto Sans" panose="020B0502040504020204" pitchFamily="34"/>
            </a:endParaRPr>
          </a:p>
          <a:p>
            <a:pPr algn="l"/>
            <a:r>
              <a:rPr lang="en-US" b="0" i="0" dirty="0">
                <a:solidFill>
                  <a:srgbClr val="3C4245"/>
                </a:solidFill>
                <a:effectLst/>
                <a:latin typeface="Noto Sans" panose="020B0502040504020204" pitchFamily="34"/>
              </a:rPr>
              <a:t>Type 2 (HSV-2) spreads by sexual contact and causes genital herpes.</a:t>
            </a:r>
            <a:endParaRPr lang="pl-PL" b="0" i="0" dirty="0">
              <a:solidFill>
                <a:srgbClr val="3C4245"/>
              </a:solidFill>
              <a:effectLst/>
              <a:latin typeface="Noto Sans" panose="020B0502040504020204" pitchFamily="34"/>
            </a:endParaRPr>
          </a:p>
          <a:p>
            <a:pPr marL="0" indent="0" algn="l">
              <a:buNone/>
            </a:pPr>
            <a:endParaRPr lang="en-US" b="0" i="0" dirty="0">
              <a:solidFill>
                <a:srgbClr val="3C4245"/>
              </a:solidFill>
              <a:effectLst/>
              <a:latin typeface="Noto Sans" panose="020B0502040504020204" pitchFamily="34"/>
            </a:endParaRPr>
          </a:p>
        </p:txBody>
      </p:sp>
    </p:spTree>
    <p:extLst>
      <p:ext uri="{BB962C8B-B14F-4D97-AF65-F5344CB8AC3E}">
        <p14:creationId xmlns:p14="http://schemas.microsoft.com/office/powerpoint/2010/main" val="568038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0C31-0741-0D0B-6389-9DC2C3423654}"/>
              </a:ext>
            </a:extLst>
          </p:cNvPr>
          <p:cNvSpPr>
            <a:spLocks noGrp="1"/>
          </p:cNvSpPr>
          <p:nvPr>
            <p:ph type="title"/>
          </p:nvPr>
        </p:nvSpPr>
        <p:spPr/>
        <p:txBody>
          <a:bodyPr/>
          <a:lstStyle/>
          <a:p>
            <a:r>
              <a:rPr lang="pl-PL" b="0" i="0" dirty="0" err="1">
                <a:solidFill>
                  <a:srgbClr val="3C4245"/>
                </a:solidFill>
                <a:effectLst/>
                <a:latin typeface="Noto Sans" panose="020B0502040504020204" pitchFamily="34"/>
              </a:rPr>
              <a:t>Herpes</a:t>
            </a:r>
            <a:r>
              <a:rPr lang="pl-PL" b="0" i="0" dirty="0">
                <a:solidFill>
                  <a:srgbClr val="3C4245"/>
                </a:solidFill>
                <a:effectLst/>
                <a:latin typeface="Noto Sans" panose="020B0502040504020204" pitchFamily="34"/>
              </a:rPr>
              <a:t> </a:t>
            </a:r>
            <a:r>
              <a:rPr lang="pl-PL" b="0" i="0" dirty="0" err="1">
                <a:solidFill>
                  <a:srgbClr val="3C4245"/>
                </a:solidFill>
                <a:effectLst/>
                <a:latin typeface="Noto Sans" panose="020B0502040504020204" pitchFamily="34"/>
              </a:rPr>
              <a:t>simplex</a:t>
            </a:r>
            <a:r>
              <a:rPr lang="pl-PL" b="0" i="0" dirty="0">
                <a:solidFill>
                  <a:srgbClr val="3C4245"/>
                </a:solidFill>
                <a:effectLst/>
                <a:latin typeface="Noto Sans" panose="020B0502040504020204" pitchFamily="34"/>
              </a:rPr>
              <a:t> </a:t>
            </a:r>
            <a:r>
              <a:rPr lang="pl-PL" b="0" i="0" dirty="0" err="1">
                <a:solidFill>
                  <a:srgbClr val="3C4245"/>
                </a:solidFill>
                <a:effectLst/>
                <a:latin typeface="Noto Sans" panose="020B0502040504020204" pitchFamily="34"/>
              </a:rPr>
              <a:t>virus</a:t>
            </a:r>
            <a:r>
              <a:rPr lang="pl-PL" b="0" i="0" dirty="0">
                <a:solidFill>
                  <a:srgbClr val="3C4245"/>
                </a:solidFill>
                <a:effectLst/>
                <a:latin typeface="Noto Sans" panose="020B0502040504020204" pitchFamily="34"/>
              </a:rPr>
              <a:t> (HSV) - </a:t>
            </a:r>
            <a:r>
              <a:rPr lang="pl-PL" b="0" i="0" dirty="0" err="1">
                <a:solidFill>
                  <a:srgbClr val="3C4245"/>
                </a:solidFill>
                <a:effectLst/>
                <a:latin typeface="Noto Sans" panose="020B0502040504020204" pitchFamily="34"/>
              </a:rPr>
              <a:t>transimission</a:t>
            </a:r>
            <a:endParaRPr lang="pl-PL" dirty="0"/>
          </a:p>
        </p:txBody>
      </p:sp>
      <p:sp>
        <p:nvSpPr>
          <p:cNvPr id="3" name="Content Placeholder 2">
            <a:extLst>
              <a:ext uri="{FF2B5EF4-FFF2-40B4-BE49-F238E27FC236}">
                <a16:creationId xmlns:a16="http://schemas.microsoft.com/office/drawing/2014/main" id="{ECD4460F-3A2C-AF7F-94AB-1E03857656A4}"/>
              </a:ext>
            </a:extLst>
          </p:cNvPr>
          <p:cNvSpPr>
            <a:spLocks noGrp="1"/>
          </p:cNvSpPr>
          <p:nvPr>
            <p:ph sz="half" idx="1"/>
          </p:nvPr>
        </p:nvSpPr>
        <p:spPr/>
        <p:txBody>
          <a:bodyPr>
            <a:normAutofit/>
          </a:bodyPr>
          <a:lstStyle/>
          <a:p>
            <a:pPr algn="l"/>
            <a:r>
              <a:rPr lang="en-US" b="1" i="0" dirty="0">
                <a:solidFill>
                  <a:srgbClr val="3C4245"/>
                </a:solidFill>
                <a:effectLst/>
                <a:latin typeface="Noto Sans" panose="020B0502040504020204" pitchFamily="34"/>
              </a:rPr>
              <a:t>HSV-1 I</a:t>
            </a:r>
            <a:endParaRPr lang="pl-PL" b="1" i="0" dirty="0">
              <a:solidFill>
                <a:srgbClr val="3C4245"/>
              </a:solidFill>
              <a:effectLst/>
              <a:latin typeface="Noto Sans" panose="020B0502040504020204" pitchFamily="34"/>
            </a:endParaRPr>
          </a:p>
          <a:p>
            <a:pPr algn="l"/>
            <a:r>
              <a:rPr lang="en-US" b="0" i="0" dirty="0">
                <a:solidFill>
                  <a:srgbClr val="3C4245"/>
                </a:solidFill>
                <a:effectLst/>
                <a:latin typeface="Noto Sans" panose="020B0502040504020204" pitchFamily="34"/>
              </a:rPr>
              <a:t>contact with the virus in sores, </a:t>
            </a:r>
            <a:endParaRPr lang="pl-PL" b="0" i="0" dirty="0">
              <a:solidFill>
                <a:srgbClr val="3C4245"/>
              </a:solidFill>
              <a:effectLst/>
              <a:latin typeface="Noto Sans" panose="020B0502040504020204" pitchFamily="34"/>
            </a:endParaRPr>
          </a:p>
          <a:p>
            <a:pPr algn="l"/>
            <a:r>
              <a:rPr lang="pl-PL" b="0" i="0" dirty="0">
                <a:solidFill>
                  <a:srgbClr val="3C4245"/>
                </a:solidFill>
                <a:effectLst/>
                <a:latin typeface="Noto Sans" panose="020B0502040504020204" pitchFamily="34"/>
              </a:rPr>
              <a:t>s</a:t>
            </a:r>
            <a:r>
              <a:rPr lang="en-US" b="0" i="0" dirty="0" err="1">
                <a:solidFill>
                  <a:srgbClr val="3C4245"/>
                </a:solidFill>
                <a:effectLst/>
                <a:latin typeface="Noto Sans" panose="020B0502040504020204" pitchFamily="34"/>
              </a:rPr>
              <a:t>aliva</a:t>
            </a:r>
            <a:r>
              <a:rPr lang="pl-PL" b="0" i="0" dirty="0">
                <a:solidFill>
                  <a:srgbClr val="3C4245"/>
                </a:solidFill>
                <a:effectLst/>
                <a:latin typeface="Noto Sans" panose="020B0502040504020204" pitchFamily="34"/>
              </a:rPr>
              <a:t>,</a:t>
            </a:r>
          </a:p>
          <a:p>
            <a:pPr algn="l"/>
            <a:r>
              <a:rPr lang="en-US" b="0" i="0" dirty="0">
                <a:solidFill>
                  <a:srgbClr val="3C4245"/>
                </a:solidFill>
                <a:effectLst/>
                <a:latin typeface="Noto Sans" panose="020B0502040504020204" pitchFamily="34"/>
              </a:rPr>
              <a:t>surfaces in or around the mouth</a:t>
            </a:r>
            <a:r>
              <a:rPr lang="pl-PL" b="0" i="0" dirty="0">
                <a:solidFill>
                  <a:srgbClr val="3C4245"/>
                </a:solidFill>
                <a:effectLst/>
                <a:latin typeface="Noto Sans" panose="020B0502040504020204" pitchFamily="34"/>
              </a:rPr>
              <a:t>,</a:t>
            </a:r>
            <a:r>
              <a:rPr lang="en-US" b="0" i="0" dirty="0">
                <a:solidFill>
                  <a:srgbClr val="3C4245"/>
                </a:solidFill>
                <a:effectLst/>
                <a:latin typeface="Noto Sans" panose="020B0502040504020204" pitchFamily="34"/>
              </a:rPr>
              <a:t> </a:t>
            </a:r>
            <a:endParaRPr lang="pl-PL" b="0" i="0" dirty="0">
              <a:solidFill>
                <a:srgbClr val="3C4245"/>
              </a:solidFill>
              <a:effectLst/>
              <a:latin typeface="Noto Sans" panose="020B0502040504020204" pitchFamily="34"/>
            </a:endParaRPr>
          </a:p>
          <a:p>
            <a:pPr algn="l"/>
            <a:r>
              <a:rPr lang="pl-PL" dirty="0">
                <a:solidFill>
                  <a:srgbClr val="3C4245"/>
                </a:solidFill>
                <a:latin typeface="Noto Sans" panose="020B0502040504020204" pitchFamily="34"/>
              </a:rPr>
              <a:t>l</a:t>
            </a:r>
            <a:r>
              <a:rPr lang="en-US" b="0" i="0" dirty="0">
                <a:solidFill>
                  <a:srgbClr val="3C4245"/>
                </a:solidFill>
                <a:effectLst/>
                <a:latin typeface="Noto Sans" panose="020B0502040504020204" pitchFamily="34"/>
              </a:rPr>
              <a:t>ess commonly, HSV-1 can be transmitted to the genital area through oral-genital contact to cause genital herpes</a:t>
            </a:r>
            <a:r>
              <a:rPr lang="pl-PL" b="0" i="0" dirty="0">
                <a:solidFill>
                  <a:srgbClr val="3C4245"/>
                </a:solidFill>
                <a:effectLst/>
                <a:latin typeface="Noto Sans" panose="020B0502040504020204" pitchFamily="34"/>
              </a:rPr>
              <a:t>;</a:t>
            </a:r>
            <a:r>
              <a:rPr lang="en-US" b="0" i="0" dirty="0">
                <a:solidFill>
                  <a:srgbClr val="3C4245"/>
                </a:solidFill>
                <a:effectLst/>
                <a:latin typeface="Noto Sans" panose="020B0502040504020204" pitchFamily="34"/>
              </a:rPr>
              <a:t> </a:t>
            </a:r>
            <a:endParaRPr lang="pl-PL" dirty="0"/>
          </a:p>
        </p:txBody>
      </p:sp>
      <p:sp>
        <p:nvSpPr>
          <p:cNvPr id="4" name="Content Placeholder 3">
            <a:extLst>
              <a:ext uri="{FF2B5EF4-FFF2-40B4-BE49-F238E27FC236}">
                <a16:creationId xmlns:a16="http://schemas.microsoft.com/office/drawing/2014/main" id="{909E39AD-E07E-4629-B8B1-9834DCA868FB}"/>
              </a:ext>
            </a:extLst>
          </p:cNvPr>
          <p:cNvSpPr>
            <a:spLocks noGrp="1"/>
          </p:cNvSpPr>
          <p:nvPr>
            <p:ph sz="half" idx="2"/>
          </p:nvPr>
        </p:nvSpPr>
        <p:spPr/>
        <p:txBody>
          <a:bodyPr>
            <a:normAutofit/>
          </a:bodyPr>
          <a:lstStyle/>
          <a:p>
            <a:pPr algn="l"/>
            <a:r>
              <a:rPr lang="en-US" b="1" i="0" dirty="0">
                <a:solidFill>
                  <a:srgbClr val="3C4245"/>
                </a:solidFill>
                <a:effectLst/>
                <a:latin typeface="Noto Sans" panose="020B0502040504020204" pitchFamily="34"/>
              </a:rPr>
              <a:t>HSV-2 </a:t>
            </a:r>
            <a:endParaRPr lang="pl-PL" b="1" i="0" dirty="0">
              <a:solidFill>
                <a:srgbClr val="3C4245"/>
              </a:solidFill>
              <a:effectLst/>
              <a:latin typeface="Noto Sans" panose="020B0502040504020204" pitchFamily="34"/>
            </a:endParaRPr>
          </a:p>
          <a:p>
            <a:pPr algn="l"/>
            <a:r>
              <a:rPr lang="en-US" b="0" i="0" dirty="0">
                <a:solidFill>
                  <a:srgbClr val="3C4245"/>
                </a:solidFill>
                <a:effectLst/>
                <a:latin typeface="Noto Sans" panose="020B0502040504020204" pitchFamily="34"/>
              </a:rPr>
              <a:t>sex through contact with genital or anal surfaces, skin, sores or fluids of someone infected with the virus</a:t>
            </a:r>
            <a:r>
              <a:rPr lang="pl-PL" b="0" i="0" dirty="0">
                <a:solidFill>
                  <a:srgbClr val="3C4245"/>
                </a:solidFill>
                <a:effectLst/>
                <a:latin typeface="Noto Sans" panose="020B0502040504020204" pitchFamily="34"/>
              </a:rPr>
              <a:t>,</a:t>
            </a:r>
          </a:p>
          <a:p>
            <a:pPr algn="l"/>
            <a:r>
              <a:rPr lang="en-US" b="1" i="0" dirty="0">
                <a:solidFill>
                  <a:srgbClr val="3C4245"/>
                </a:solidFill>
                <a:effectLst/>
                <a:latin typeface="Noto Sans" panose="020B0502040504020204" pitchFamily="34"/>
              </a:rPr>
              <a:t>In rare circumstances, herpes (HSV-1 and HSV-2) can be transmitted from mother to child during delivery, causing neonatal herpes.</a:t>
            </a:r>
          </a:p>
          <a:p>
            <a:endParaRPr lang="pl-PL" dirty="0"/>
          </a:p>
        </p:txBody>
      </p:sp>
    </p:spTree>
    <p:extLst>
      <p:ext uri="{BB962C8B-B14F-4D97-AF65-F5344CB8AC3E}">
        <p14:creationId xmlns:p14="http://schemas.microsoft.com/office/powerpoint/2010/main" val="3060599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F878-75F9-71A8-DF80-B7F85E5E734A}"/>
              </a:ext>
            </a:extLst>
          </p:cNvPr>
          <p:cNvSpPr>
            <a:spLocks noGrp="1"/>
          </p:cNvSpPr>
          <p:nvPr>
            <p:ph type="title"/>
          </p:nvPr>
        </p:nvSpPr>
        <p:spPr/>
        <p:txBody>
          <a:bodyPr/>
          <a:lstStyle/>
          <a:p>
            <a:r>
              <a:rPr lang="en-GB" b="0" i="0" dirty="0">
                <a:solidFill>
                  <a:srgbClr val="3C4245"/>
                </a:solidFill>
                <a:effectLst/>
                <a:latin typeface="Noto Sans" panose="020B0502040504020204" pitchFamily="34"/>
              </a:rPr>
              <a:t>Herpes simplex virus (HSV) - symptoms</a:t>
            </a:r>
            <a:endParaRPr lang="en-GB" dirty="0"/>
          </a:p>
        </p:txBody>
      </p:sp>
      <p:sp>
        <p:nvSpPr>
          <p:cNvPr id="3" name="Content Placeholder 2">
            <a:extLst>
              <a:ext uri="{FF2B5EF4-FFF2-40B4-BE49-F238E27FC236}">
                <a16:creationId xmlns:a16="http://schemas.microsoft.com/office/drawing/2014/main" id="{78A86B6F-3DFD-BF5C-258A-1A3121325490}"/>
              </a:ext>
            </a:extLst>
          </p:cNvPr>
          <p:cNvSpPr>
            <a:spLocks noGrp="1"/>
          </p:cNvSpPr>
          <p:nvPr>
            <p:ph idx="1"/>
          </p:nvPr>
        </p:nvSpPr>
        <p:spPr>
          <a:xfrm>
            <a:off x="838200" y="1825625"/>
            <a:ext cx="10515600" cy="4827102"/>
          </a:xfrm>
        </p:spPr>
        <p:txBody>
          <a:bodyPr>
            <a:normAutofit fontScale="55000" lnSpcReduction="20000"/>
          </a:bodyPr>
          <a:lstStyle/>
          <a:p>
            <a:pPr algn="l">
              <a:lnSpc>
                <a:spcPct val="120000"/>
              </a:lnSpc>
            </a:pPr>
            <a:r>
              <a:rPr lang="en-US" sz="3300" b="0" i="0" dirty="0">
                <a:solidFill>
                  <a:srgbClr val="3C4245"/>
                </a:solidFill>
                <a:effectLst/>
                <a:latin typeface="Noto Sans" panose="020B0502040504020204" pitchFamily="34"/>
              </a:rPr>
              <a:t>Most people with herpes have no symptoms or only mild symptoms</a:t>
            </a:r>
          </a:p>
          <a:p>
            <a:pPr algn="l">
              <a:lnSpc>
                <a:spcPct val="120000"/>
              </a:lnSpc>
            </a:pPr>
            <a:r>
              <a:rPr lang="en-US" sz="3300" b="0" i="0" dirty="0">
                <a:solidFill>
                  <a:srgbClr val="3C4245"/>
                </a:solidFill>
                <a:effectLst/>
                <a:latin typeface="Noto Sans" panose="020B0502040504020204" pitchFamily="34"/>
              </a:rPr>
              <a:t>Symptoms may be different during the first episode (or ‘outbreak’) of infection than during a recurrent episode. If symptoms occur, they often begin with tingling, itching or burning near where the sores will appear. </a:t>
            </a:r>
            <a:br>
              <a:rPr lang="en-US" sz="3300" b="0" i="0" dirty="0">
                <a:solidFill>
                  <a:srgbClr val="3C4245"/>
                </a:solidFill>
                <a:effectLst/>
                <a:latin typeface="Noto Sans" panose="020B0502040504020204" pitchFamily="34"/>
              </a:rPr>
            </a:br>
            <a:endParaRPr lang="en-US" sz="3300" b="0" i="0" dirty="0">
              <a:solidFill>
                <a:srgbClr val="3C4245"/>
              </a:solidFill>
              <a:effectLst/>
              <a:latin typeface="Noto Sans" panose="020B0502040504020204" pitchFamily="34"/>
            </a:endParaRPr>
          </a:p>
          <a:p>
            <a:pPr algn="l">
              <a:lnSpc>
                <a:spcPct val="120000"/>
              </a:lnSpc>
            </a:pPr>
            <a:r>
              <a:rPr lang="en-US" sz="3300" b="0" i="0" dirty="0">
                <a:solidFill>
                  <a:srgbClr val="3C4245"/>
                </a:solidFill>
                <a:effectLst/>
                <a:latin typeface="Noto Sans" panose="020B0502040504020204" pitchFamily="34"/>
              </a:rPr>
              <a:t>Common oral herpes symptoms include blisters (cold sores) or open sores (ulcers) in or around the mouth or lips.</a:t>
            </a:r>
            <a:br>
              <a:rPr lang="en-US" sz="3300" b="0" i="0" dirty="0">
                <a:solidFill>
                  <a:srgbClr val="3C4245"/>
                </a:solidFill>
                <a:effectLst/>
                <a:latin typeface="Noto Sans" panose="020B0502040504020204" pitchFamily="34"/>
              </a:rPr>
            </a:br>
            <a:endParaRPr lang="en-US" sz="3300" b="0" i="0" dirty="0">
              <a:solidFill>
                <a:srgbClr val="3C4245"/>
              </a:solidFill>
              <a:effectLst/>
              <a:latin typeface="Noto Sans" panose="020B0502040504020204" pitchFamily="34"/>
            </a:endParaRPr>
          </a:p>
          <a:p>
            <a:pPr algn="l">
              <a:lnSpc>
                <a:spcPct val="120000"/>
              </a:lnSpc>
            </a:pPr>
            <a:r>
              <a:rPr lang="en-US" sz="3300" b="0" i="0" dirty="0">
                <a:solidFill>
                  <a:srgbClr val="3C4245"/>
                </a:solidFill>
                <a:effectLst/>
                <a:latin typeface="Noto Sans" panose="020B0502040504020204" pitchFamily="34"/>
              </a:rPr>
              <a:t>Common genital herpes symptoms include bumps, blisters, or open sores (ulcers) around the genitals or anus.</a:t>
            </a:r>
            <a:br>
              <a:rPr lang="en-US" sz="3300" b="0" i="0" dirty="0">
                <a:solidFill>
                  <a:srgbClr val="3C4245"/>
                </a:solidFill>
                <a:effectLst/>
                <a:latin typeface="Noto Sans" panose="020B0502040504020204" pitchFamily="34"/>
              </a:rPr>
            </a:br>
            <a:endParaRPr lang="en-US" sz="3300" b="0" i="0" dirty="0">
              <a:solidFill>
                <a:srgbClr val="3C4245"/>
              </a:solidFill>
              <a:effectLst/>
              <a:latin typeface="Noto Sans" panose="020B0502040504020204" pitchFamily="34"/>
            </a:endParaRPr>
          </a:p>
          <a:p>
            <a:pPr algn="l">
              <a:lnSpc>
                <a:spcPct val="120000"/>
              </a:lnSpc>
            </a:pPr>
            <a:r>
              <a:rPr lang="en-US" sz="3300" b="0" i="0" dirty="0">
                <a:solidFill>
                  <a:srgbClr val="3C4245"/>
                </a:solidFill>
                <a:effectLst/>
                <a:latin typeface="Noto Sans" panose="020B0502040504020204" pitchFamily="34"/>
              </a:rPr>
              <a:t>These sores and blisters are typically painful. Blisters may break open, ooze and then crust over. </a:t>
            </a:r>
            <a:br>
              <a:rPr lang="en-US" b="0" i="0" dirty="0">
                <a:solidFill>
                  <a:srgbClr val="3C4245"/>
                </a:solidFill>
                <a:effectLst/>
                <a:latin typeface="Noto Sans" panose="020B0502040504020204" pitchFamily="34"/>
              </a:rPr>
            </a:br>
            <a:endParaRPr lang="en-US" b="0" i="0" dirty="0">
              <a:solidFill>
                <a:srgbClr val="3C4245"/>
              </a:solidFill>
              <a:effectLst/>
              <a:latin typeface="Noto Sans" panose="020B0502040504020204" pitchFamily="34"/>
            </a:endParaRPr>
          </a:p>
          <a:p>
            <a:pPr marL="0" indent="0">
              <a:buNone/>
            </a:pPr>
            <a:endParaRPr lang="pl-PL" dirty="0"/>
          </a:p>
        </p:txBody>
      </p:sp>
    </p:spTree>
    <p:extLst>
      <p:ext uri="{BB962C8B-B14F-4D97-AF65-F5344CB8AC3E}">
        <p14:creationId xmlns:p14="http://schemas.microsoft.com/office/powerpoint/2010/main" val="360783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7725E-F007-FE2F-F388-F0E28E361816}"/>
              </a:ext>
            </a:extLst>
          </p:cNvPr>
          <p:cNvSpPr>
            <a:spLocks noGrp="1"/>
          </p:cNvSpPr>
          <p:nvPr>
            <p:ph type="title"/>
          </p:nvPr>
        </p:nvSpPr>
        <p:spPr/>
        <p:txBody>
          <a:bodyPr/>
          <a:lstStyle/>
          <a:p>
            <a:r>
              <a:rPr lang="en-US" b="0" i="0" dirty="0">
                <a:solidFill>
                  <a:srgbClr val="374151"/>
                </a:solidFill>
                <a:effectLst/>
                <a:latin typeface="Söhne"/>
              </a:rPr>
              <a:t>Measles</a:t>
            </a:r>
            <a:endParaRPr lang="pl-PL" dirty="0"/>
          </a:p>
        </p:txBody>
      </p:sp>
      <p:sp>
        <p:nvSpPr>
          <p:cNvPr id="3" name="Content Placeholder 2">
            <a:extLst>
              <a:ext uri="{FF2B5EF4-FFF2-40B4-BE49-F238E27FC236}">
                <a16:creationId xmlns:a16="http://schemas.microsoft.com/office/drawing/2014/main" id="{5334E8AA-D623-9ECD-2FA0-F0AF0B6974ED}"/>
              </a:ext>
            </a:extLst>
          </p:cNvPr>
          <p:cNvSpPr>
            <a:spLocks noGrp="1"/>
          </p:cNvSpPr>
          <p:nvPr>
            <p:ph idx="1"/>
          </p:nvPr>
        </p:nvSpPr>
        <p:spPr/>
        <p:txBody>
          <a:bodyPr>
            <a:normAutofit/>
          </a:bodyPr>
          <a:lstStyle/>
          <a:p>
            <a:pPr algn="l"/>
            <a:r>
              <a:rPr lang="en-US" sz="2400" b="0" i="0" dirty="0">
                <a:effectLst/>
              </a:rPr>
              <a:t>Causes of Measles</a:t>
            </a:r>
          </a:p>
          <a:p>
            <a:pPr marL="0" indent="0" algn="l">
              <a:buNone/>
            </a:pPr>
            <a:r>
              <a:rPr lang="pl-PL" sz="2400" b="0" i="0" dirty="0">
                <a:effectLst/>
              </a:rPr>
              <a:t>	</a:t>
            </a:r>
            <a:r>
              <a:rPr lang="en-US" sz="2400" b="0" i="0" dirty="0">
                <a:effectLst/>
              </a:rPr>
              <a:t>Measles is caused by the measles virus (MeV), a member of the </a:t>
            </a:r>
            <a:r>
              <a:rPr lang="pl-PL" sz="2400" b="0" i="0" dirty="0">
                <a:effectLst/>
              </a:rPr>
              <a:t>	</a:t>
            </a:r>
            <a:r>
              <a:rPr lang="en-US" sz="2400" b="0" i="0" dirty="0" err="1">
                <a:effectLst/>
              </a:rPr>
              <a:t>Paramyxoviridae</a:t>
            </a:r>
            <a:r>
              <a:rPr lang="en-US" sz="2400" b="0" i="0" dirty="0">
                <a:effectLst/>
              </a:rPr>
              <a:t> family.</a:t>
            </a:r>
          </a:p>
          <a:p>
            <a:r>
              <a:rPr lang="en-US" sz="2400" dirty="0"/>
              <a:t>The incubation period is on average 10 (8-12) days, and the period until the rash appears - on average 14 (7-18) days. The patient infects other people from the moment the symptoms appear until 3-4 days after the rash appears. The virus remains infectious in the </a:t>
            </a:r>
            <a:r>
              <a:rPr lang="en-US" sz="2400" b="1" dirty="0"/>
              <a:t>air or on contaminated surfaces </a:t>
            </a:r>
            <a:r>
              <a:rPr lang="en-US" sz="2400" dirty="0"/>
              <a:t>for up to 2 hours.</a:t>
            </a:r>
            <a:endParaRPr lang="pl-PL" sz="2400" dirty="0"/>
          </a:p>
        </p:txBody>
      </p:sp>
      <p:pic>
        <p:nvPicPr>
          <p:cNvPr id="1026" name="Picture 2" descr="Measles: Signs, Symptoms, and Complications">
            <a:extLst>
              <a:ext uri="{FF2B5EF4-FFF2-40B4-BE49-F238E27FC236}">
                <a16:creationId xmlns:a16="http://schemas.microsoft.com/office/drawing/2014/main" id="{8684555E-66C8-77A3-CDBF-1C5849B25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7983" y="286603"/>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092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CAF5-6CEC-1083-A336-3E0DAFAF575D}"/>
              </a:ext>
            </a:extLst>
          </p:cNvPr>
          <p:cNvSpPr>
            <a:spLocks noGrp="1"/>
          </p:cNvSpPr>
          <p:nvPr>
            <p:ph type="title"/>
          </p:nvPr>
        </p:nvSpPr>
        <p:spPr/>
        <p:txBody>
          <a:bodyPr/>
          <a:lstStyle/>
          <a:p>
            <a:r>
              <a:rPr lang="en-GB" dirty="0"/>
              <a:t>The clinical course of measles</a:t>
            </a:r>
          </a:p>
        </p:txBody>
      </p:sp>
      <p:sp>
        <p:nvSpPr>
          <p:cNvPr id="3" name="Content Placeholder 2">
            <a:extLst>
              <a:ext uri="{FF2B5EF4-FFF2-40B4-BE49-F238E27FC236}">
                <a16:creationId xmlns:a16="http://schemas.microsoft.com/office/drawing/2014/main" id="{22C2A688-F61B-722B-B47E-EAAAE35AA1E1}"/>
              </a:ext>
            </a:extLst>
          </p:cNvPr>
          <p:cNvSpPr>
            <a:spLocks noGrp="1"/>
          </p:cNvSpPr>
          <p:nvPr>
            <p:ph idx="1"/>
          </p:nvPr>
        </p:nvSpPr>
        <p:spPr/>
        <p:txBody>
          <a:bodyPr>
            <a:normAutofit/>
          </a:bodyPr>
          <a:lstStyle/>
          <a:p>
            <a:pPr>
              <a:lnSpc>
                <a:spcPct val="110000"/>
              </a:lnSpc>
            </a:pPr>
            <a:r>
              <a:rPr lang="en-GB" dirty="0"/>
              <a:t>is divided into catarrhal, rash and convalescent periods. The catarrhal period lasts 3-4 days and includes: high fever, dry, tiring cough, pharyngitis, runny nose, conjunctivitis with photophobia.</a:t>
            </a:r>
            <a:endParaRPr lang="pl-PL" dirty="0"/>
          </a:p>
          <a:p>
            <a:pPr>
              <a:lnSpc>
                <a:spcPct val="110000"/>
              </a:lnSpc>
            </a:pPr>
            <a:r>
              <a:rPr lang="en-GB" dirty="0"/>
              <a:t>After 3–4 days of the catarrhal period, white spots with a red border (</a:t>
            </a:r>
            <a:r>
              <a:rPr lang="en-GB" dirty="0" err="1"/>
              <a:t>Koplik's</a:t>
            </a:r>
            <a:r>
              <a:rPr lang="en-GB" dirty="0"/>
              <a:t> spots) appear on the cheek mucosa.</a:t>
            </a:r>
          </a:p>
          <a:p>
            <a:pPr>
              <a:lnSpc>
                <a:spcPct val="110000"/>
              </a:lnSpc>
            </a:pPr>
            <a:r>
              <a:rPr lang="en-US" dirty="0"/>
              <a:t>The rash period begins approximately on the 14th day after infection, after the catarrhal period. It is accompanied by high fever. Spots and papules ranging from dark red to purple. During the period, the fever decreases and the rash turns brown.</a:t>
            </a:r>
            <a:endParaRPr lang="pl-PL" dirty="0"/>
          </a:p>
          <a:p>
            <a:pPr>
              <a:lnSpc>
                <a:spcPct val="110000"/>
              </a:lnSpc>
            </a:pPr>
            <a:r>
              <a:rPr lang="en-GB" dirty="0"/>
              <a:t>Other symptoms occur less frequently and include: anorexia, </a:t>
            </a:r>
            <a:r>
              <a:rPr lang="en-GB" dirty="0" err="1"/>
              <a:t>diarrhea</a:t>
            </a:r>
            <a:r>
              <a:rPr lang="en-GB" dirty="0"/>
              <a:t>, and generalized lymphadenopathy.</a:t>
            </a:r>
          </a:p>
        </p:txBody>
      </p:sp>
      <p:pic>
        <p:nvPicPr>
          <p:cNvPr id="2050" name="Picture 2" descr="Dr Ihab Suliman. دكتور ايهاب فتحي سليمان on X: &quot;#Koplik #Spots Koplik spots  are a pathognomonic sign of measles and are seen in up to 70% of cases  early in the course">
            <a:extLst>
              <a:ext uri="{FF2B5EF4-FFF2-40B4-BE49-F238E27FC236}">
                <a16:creationId xmlns:a16="http://schemas.microsoft.com/office/drawing/2014/main" id="{E1079700-53F8-73BF-46BA-3077EACF2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8257" y="4286441"/>
            <a:ext cx="1812925" cy="215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024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olved] The reservoir of infection of measles is">
            <a:extLst>
              <a:ext uri="{FF2B5EF4-FFF2-40B4-BE49-F238E27FC236}">
                <a16:creationId xmlns:a16="http://schemas.microsoft.com/office/drawing/2014/main" id="{8E06B32C-DCD3-B65B-309A-A19DFA0AF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898" y="216121"/>
            <a:ext cx="4667768" cy="590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304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80F49-9B40-4823-11F9-AEA19227680C}"/>
              </a:ext>
            </a:extLst>
          </p:cNvPr>
          <p:cNvSpPr>
            <a:spLocks noGrp="1"/>
          </p:cNvSpPr>
          <p:nvPr>
            <p:ph type="title"/>
          </p:nvPr>
        </p:nvSpPr>
        <p:spPr/>
        <p:txBody>
          <a:bodyPr/>
          <a:lstStyle/>
          <a:p>
            <a:r>
              <a:rPr lang="en-US" dirty="0"/>
              <a:t>Treatment</a:t>
            </a:r>
            <a:endParaRPr lang="pl-PL" dirty="0"/>
          </a:p>
        </p:txBody>
      </p:sp>
      <p:sp>
        <p:nvSpPr>
          <p:cNvPr id="3" name="Content Placeholder 2">
            <a:extLst>
              <a:ext uri="{FF2B5EF4-FFF2-40B4-BE49-F238E27FC236}">
                <a16:creationId xmlns:a16="http://schemas.microsoft.com/office/drawing/2014/main" id="{1B539BD5-7757-547C-A5B5-6528E98C90D9}"/>
              </a:ext>
            </a:extLst>
          </p:cNvPr>
          <p:cNvSpPr>
            <a:spLocks noGrp="1"/>
          </p:cNvSpPr>
          <p:nvPr>
            <p:ph idx="1"/>
          </p:nvPr>
        </p:nvSpPr>
        <p:spPr/>
        <p:txBody>
          <a:bodyPr>
            <a:normAutofit/>
          </a:bodyPr>
          <a:lstStyle/>
          <a:p>
            <a:pPr>
              <a:buFont typeface="Arial" panose="020B0604020202020204" pitchFamily="34" charset="0"/>
              <a:buChar char="•"/>
            </a:pPr>
            <a:r>
              <a:rPr lang="en-US" dirty="0"/>
              <a:t>is only symptomatic</a:t>
            </a:r>
            <a:r>
              <a:rPr lang="pl-PL" dirty="0"/>
              <a:t>,</a:t>
            </a:r>
          </a:p>
          <a:p>
            <a:pPr>
              <a:buFont typeface="Arial" panose="020B0604020202020204" pitchFamily="34" charset="0"/>
              <a:buChar char="•"/>
            </a:pPr>
            <a:r>
              <a:rPr lang="en-US" dirty="0"/>
              <a:t>antipyretic drugs,</a:t>
            </a:r>
            <a:endParaRPr lang="pl-PL" dirty="0"/>
          </a:p>
          <a:p>
            <a:pPr>
              <a:buFont typeface="Arial" panose="020B0604020202020204" pitchFamily="34" charset="0"/>
              <a:buChar char="•"/>
            </a:pPr>
            <a:r>
              <a:rPr lang="en-US" dirty="0"/>
              <a:t>rest,</a:t>
            </a:r>
            <a:endParaRPr lang="pl-PL" dirty="0"/>
          </a:p>
          <a:p>
            <a:pPr>
              <a:buFont typeface="Arial" panose="020B0604020202020204" pitchFamily="34" charset="0"/>
              <a:buChar char="•"/>
            </a:pPr>
            <a:r>
              <a:rPr lang="en-US" dirty="0"/>
              <a:t>darkening the room</a:t>
            </a:r>
            <a:r>
              <a:rPr lang="pl-PL" dirty="0"/>
              <a:t>,</a:t>
            </a:r>
          </a:p>
          <a:p>
            <a:pPr>
              <a:buFont typeface="Arial" panose="020B0604020202020204" pitchFamily="34" charset="0"/>
              <a:buChar char="•"/>
            </a:pPr>
            <a:r>
              <a:rPr lang="en-US" dirty="0"/>
              <a:t>proper hydration and nutrition</a:t>
            </a:r>
            <a:r>
              <a:rPr lang="pl-PL" dirty="0"/>
              <a:t>,</a:t>
            </a:r>
          </a:p>
          <a:p>
            <a:pPr>
              <a:buFont typeface="Arial" panose="020B0604020202020204" pitchFamily="34" charset="0"/>
              <a:buChar char="•"/>
            </a:pPr>
            <a:r>
              <a:rPr lang="pl-PL" dirty="0"/>
              <a:t>i</a:t>
            </a:r>
            <a:r>
              <a:rPr lang="en-US" dirty="0"/>
              <a:t>n malnourished children, the doctor may recommend vitamin A supplementation.</a:t>
            </a:r>
          </a:p>
          <a:p>
            <a:pPr>
              <a:buFont typeface="Arial" panose="020B0604020202020204" pitchFamily="34" charset="0"/>
              <a:buChar char="•"/>
            </a:pPr>
            <a:r>
              <a:rPr lang="pl-PL" dirty="0"/>
              <a:t>i</a:t>
            </a:r>
            <a:r>
              <a:rPr lang="en-US" dirty="0"/>
              <a:t>n bacterial complications, antibiotic therapy is used</a:t>
            </a:r>
            <a:r>
              <a:rPr lang="pl-PL" dirty="0"/>
              <a:t>;</a:t>
            </a:r>
            <a:endParaRPr lang="en-US" dirty="0"/>
          </a:p>
          <a:p>
            <a:pPr>
              <a:buFont typeface="Arial" panose="020B0604020202020204" pitchFamily="34" charset="0"/>
              <a:buChar char="•"/>
            </a:pPr>
            <a:r>
              <a:rPr lang="en-US" dirty="0"/>
              <a:t>Having measles leaves permanent immunity.</a:t>
            </a:r>
            <a:endParaRPr lang="pl-PL" dirty="0"/>
          </a:p>
        </p:txBody>
      </p:sp>
    </p:spTree>
    <p:extLst>
      <p:ext uri="{BB962C8B-B14F-4D97-AF65-F5344CB8AC3E}">
        <p14:creationId xmlns:p14="http://schemas.microsoft.com/office/powerpoint/2010/main" val="1922905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22ECA-EF3F-9C46-3B9A-61546FD88E2F}"/>
              </a:ext>
            </a:extLst>
          </p:cNvPr>
          <p:cNvSpPr>
            <a:spLocks noGrp="1"/>
          </p:cNvSpPr>
          <p:nvPr>
            <p:ph type="title"/>
          </p:nvPr>
        </p:nvSpPr>
        <p:spPr/>
        <p:txBody>
          <a:bodyPr/>
          <a:lstStyle/>
          <a:p>
            <a:r>
              <a:rPr lang="en-US" dirty="0"/>
              <a:t>Complications</a:t>
            </a:r>
            <a:endParaRPr lang="pl-PL" dirty="0"/>
          </a:p>
        </p:txBody>
      </p:sp>
      <p:sp>
        <p:nvSpPr>
          <p:cNvPr id="3" name="Content Placeholder 2">
            <a:extLst>
              <a:ext uri="{FF2B5EF4-FFF2-40B4-BE49-F238E27FC236}">
                <a16:creationId xmlns:a16="http://schemas.microsoft.com/office/drawing/2014/main" id="{91E976E3-1718-1E26-1EEC-1B8A09F1A815}"/>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t>inflammation of the middle ear, lungs, brain and heart muscle,</a:t>
            </a:r>
            <a:endParaRPr lang="pl-PL" dirty="0"/>
          </a:p>
          <a:p>
            <a:pPr>
              <a:buFont typeface="Arial" panose="020B0604020202020204" pitchFamily="34" charset="0"/>
              <a:buChar char="•"/>
            </a:pPr>
            <a:r>
              <a:rPr lang="en-US" dirty="0"/>
              <a:t>convulsions,</a:t>
            </a:r>
            <a:endParaRPr lang="pl-PL" dirty="0"/>
          </a:p>
          <a:p>
            <a:pPr>
              <a:buFont typeface="Arial" panose="020B0604020202020204" pitchFamily="34" charset="0"/>
              <a:buChar char="•"/>
            </a:pPr>
            <a:r>
              <a:rPr lang="en-US" dirty="0"/>
              <a:t>blindness (retrobulbar optic neuritis),</a:t>
            </a:r>
            <a:endParaRPr lang="pl-PL" dirty="0"/>
          </a:p>
          <a:p>
            <a:pPr>
              <a:buFont typeface="Arial" panose="020B0604020202020204" pitchFamily="34" charset="0"/>
              <a:buChar char="•"/>
            </a:pPr>
            <a:r>
              <a:rPr lang="en-US" dirty="0"/>
              <a:t>secondary bacterial infections</a:t>
            </a:r>
            <a:r>
              <a:rPr lang="pl-PL" dirty="0"/>
              <a:t>,</a:t>
            </a:r>
          </a:p>
          <a:p>
            <a:pPr>
              <a:buFont typeface="Arial" panose="020B0604020202020204" pitchFamily="34" charset="0"/>
              <a:buChar char="•"/>
            </a:pPr>
            <a:r>
              <a:rPr lang="en-US" dirty="0"/>
              <a:t>intensification of symptoms of latent tuberculosis</a:t>
            </a:r>
            <a:r>
              <a:rPr lang="pl-PL" dirty="0"/>
              <a:t>,</a:t>
            </a:r>
          </a:p>
          <a:p>
            <a:pPr>
              <a:buFont typeface="Arial" panose="020B0604020202020204" pitchFamily="34" charset="0"/>
              <a:buChar char="•"/>
            </a:pPr>
            <a:r>
              <a:rPr lang="pl-PL" dirty="0"/>
              <a:t>v</a:t>
            </a:r>
            <a:r>
              <a:rPr lang="en-US" dirty="0" err="1"/>
              <a:t>ery</a:t>
            </a:r>
            <a:r>
              <a:rPr lang="en-US" dirty="0"/>
              <a:t> rarely, measles can be fatal.</a:t>
            </a:r>
          </a:p>
          <a:p>
            <a:pPr>
              <a:buFont typeface="Arial" panose="020B0604020202020204" pitchFamily="34" charset="0"/>
              <a:buChar char="•"/>
            </a:pPr>
            <a:endParaRPr lang="en-US" dirty="0"/>
          </a:p>
          <a:p>
            <a:pPr>
              <a:buFont typeface="Arial" panose="020B0604020202020204" pitchFamily="34" charset="0"/>
              <a:buChar char="•"/>
            </a:pPr>
            <a:r>
              <a:rPr lang="en-US" dirty="0"/>
              <a:t>Neurological complications are particularly dangerous, namely:</a:t>
            </a:r>
          </a:p>
          <a:p>
            <a:pPr>
              <a:buFont typeface="Arial" panose="020B0604020202020204" pitchFamily="34" charset="0"/>
              <a:buChar char="•"/>
            </a:pPr>
            <a:r>
              <a:rPr lang="en-US" dirty="0"/>
              <a:t>acute encephalitis,</a:t>
            </a:r>
          </a:p>
          <a:p>
            <a:pPr>
              <a:buFont typeface="Arial" panose="020B0604020202020204" pitchFamily="34" charset="0"/>
              <a:buChar char="•"/>
            </a:pPr>
            <a:r>
              <a:rPr lang="en-US" dirty="0"/>
              <a:t>subacute sclerosing encephalitis,</a:t>
            </a:r>
            <a:endParaRPr lang="pl-PL" dirty="0"/>
          </a:p>
        </p:txBody>
      </p:sp>
    </p:spTree>
    <p:extLst>
      <p:ext uri="{BB962C8B-B14F-4D97-AF65-F5344CB8AC3E}">
        <p14:creationId xmlns:p14="http://schemas.microsoft.com/office/powerpoint/2010/main" val="400159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C9B62-C41F-B1C0-6879-7B53F97D3320}"/>
              </a:ext>
            </a:extLst>
          </p:cNvPr>
          <p:cNvSpPr>
            <a:spLocks noGrp="1"/>
          </p:cNvSpPr>
          <p:nvPr>
            <p:ph type="title"/>
          </p:nvPr>
        </p:nvSpPr>
        <p:spPr/>
        <p:txBody>
          <a:bodyPr/>
          <a:lstStyle/>
          <a:p>
            <a:r>
              <a:rPr lang="pl-PL" dirty="0"/>
              <a:t>P</a:t>
            </a:r>
            <a:r>
              <a:rPr lang="en-US" dirty="0" err="1"/>
              <a:t>revention</a:t>
            </a:r>
            <a:endParaRPr lang="pl-PL" dirty="0"/>
          </a:p>
        </p:txBody>
      </p:sp>
      <p:sp>
        <p:nvSpPr>
          <p:cNvPr id="3" name="Content Placeholder 2">
            <a:extLst>
              <a:ext uri="{FF2B5EF4-FFF2-40B4-BE49-F238E27FC236}">
                <a16:creationId xmlns:a16="http://schemas.microsoft.com/office/drawing/2014/main" id="{B0ABD48C-DAC5-5B63-41B3-B8FA4F95EB3E}"/>
              </a:ext>
            </a:extLst>
          </p:cNvPr>
          <p:cNvSpPr>
            <a:spLocks noGrp="1"/>
          </p:cNvSpPr>
          <p:nvPr>
            <p:ph idx="1"/>
          </p:nvPr>
        </p:nvSpPr>
        <p:spPr/>
        <p:txBody>
          <a:bodyPr/>
          <a:lstStyle/>
          <a:p>
            <a:pPr>
              <a:buFont typeface="Arial" panose="020B0604020202020204" pitchFamily="34" charset="0"/>
              <a:buChar char="•"/>
            </a:pPr>
            <a:r>
              <a:rPr lang="en-US" dirty="0">
                <a:solidFill>
                  <a:srgbClr val="FFC000"/>
                </a:solidFill>
              </a:rPr>
              <a:t>The basic method of prevention is vaccination.</a:t>
            </a:r>
          </a:p>
          <a:p>
            <a:pPr>
              <a:buFont typeface="Arial" panose="020B0604020202020204" pitchFamily="34" charset="0"/>
              <a:buChar char="•"/>
            </a:pPr>
            <a:endParaRPr lang="en-US" dirty="0"/>
          </a:p>
          <a:p>
            <a:pPr>
              <a:lnSpc>
                <a:spcPct val="100000"/>
              </a:lnSpc>
              <a:buFont typeface="Arial" panose="020B0604020202020204" pitchFamily="34" charset="0"/>
              <a:buChar char="•"/>
            </a:pPr>
            <a:r>
              <a:rPr lang="en-US" dirty="0"/>
              <a:t>In case of illness, patients should be isolated for 4 days from the onset of the rash, and susceptible people (unvaccinated) who had contact with the sick person should be isolated for the entire incubation period. If measles complications occur, the patient does not infect anyone in contact with him and does not require isolation.</a:t>
            </a:r>
            <a:endParaRPr lang="pl-PL" dirty="0"/>
          </a:p>
        </p:txBody>
      </p:sp>
    </p:spTree>
    <p:extLst>
      <p:ext uri="{BB962C8B-B14F-4D97-AF65-F5344CB8AC3E}">
        <p14:creationId xmlns:p14="http://schemas.microsoft.com/office/powerpoint/2010/main" val="2468666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8F6B-8C81-98F1-26DD-45F564005F80}"/>
              </a:ext>
            </a:extLst>
          </p:cNvPr>
          <p:cNvSpPr>
            <a:spLocks noGrp="1"/>
          </p:cNvSpPr>
          <p:nvPr>
            <p:ph type="title"/>
          </p:nvPr>
        </p:nvSpPr>
        <p:spPr/>
        <p:txBody>
          <a:bodyPr/>
          <a:lstStyle/>
          <a:p>
            <a:r>
              <a:rPr lang="en-US" dirty="0"/>
              <a:t>Mumps </a:t>
            </a:r>
            <a:endParaRPr lang="pl-PL" dirty="0"/>
          </a:p>
        </p:txBody>
      </p:sp>
      <p:sp>
        <p:nvSpPr>
          <p:cNvPr id="3" name="Content Placeholder 2">
            <a:extLst>
              <a:ext uri="{FF2B5EF4-FFF2-40B4-BE49-F238E27FC236}">
                <a16:creationId xmlns:a16="http://schemas.microsoft.com/office/drawing/2014/main" id="{55EBC79D-D91F-F53F-A050-ECE0CBC1BA75}"/>
              </a:ext>
            </a:extLst>
          </p:cNvPr>
          <p:cNvSpPr>
            <a:spLocks noGrp="1"/>
          </p:cNvSpPr>
          <p:nvPr>
            <p:ph idx="1"/>
          </p:nvPr>
        </p:nvSpPr>
        <p:spPr/>
        <p:txBody>
          <a:bodyPr>
            <a:normAutofit/>
          </a:bodyPr>
          <a:lstStyle/>
          <a:p>
            <a:pPr>
              <a:buFont typeface="Arial" panose="020B0604020202020204" pitchFamily="34" charset="0"/>
              <a:buChar char="•"/>
            </a:pPr>
            <a:r>
              <a:rPr lang="en-US" dirty="0"/>
              <a:t>swelling of one or more of the salivary glands,</a:t>
            </a:r>
            <a:r>
              <a:rPr lang="pl-PL" dirty="0"/>
              <a:t>(most </a:t>
            </a:r>
            <a:r>
              <a:rPr lang="pl-PL" dirty="0" err="1"/>
              <a:t>common</a:t>
            </a:r>
            <a:r>
              <a:rPr lang="en-US" dirty="0"/>
              <a:t> the parotid glands</a:t>
            </a:r>
            <a:r>
              <a:rPr lang="pl-PL" dirty="0"/>
              <a:t>), a</a:t>
            </a:r>
            <a:r>
              <a:rPr lang="en-US" dirty="0" err="1"/>
              <a:t>pproximately</a:t>
            </a:r>
            <a:r>
              <a:rPr lang="en-US" dirty="0"/>
              <a:t> one-third of infections do not cause clinically apparent salivary gland swelling and can be asymptomatic (subclinical) or manifest primarily as respiratory tract infection</a:t>
            </a:r>
            <a:endParaRPr lang="pl-PL" dirty="0"/>
          </a:p>
          <a:p>
            <a:pPr>
              <a:buFont typeface="Arial" panose="020B0604020202020204" pitchFamily="34" charset="0"/>
              <a:buChar char="•"/>
            </a:pPr>
            <a:r>
              <a:rPr lang="en-GB" dirty="0" err="1"/>
              <a:t>Tramsmission</a:t>
            </a:r>
            <a:r>
              <a:rPr lang="pl-PL" dirty="0"/>
              <a:t>: t</a:t>
            </a:r>
            <a:r>
              <a:rPr lang="en-US" dirty="0"/>
              <a:t>he source of the disease is a sick person. </a:t>
            </a:r>
            <a:endParaRPr lang="pl-PL" dirty="0"/>
          </a:p>
          <a:p>
            <a:pPr>
              <a:buFont typeface="Arial" panose="020B0604020202020204" pitchFamily="34" charset="0"/>
              <a:buChar char="•"/>
            </a:pPr>
            <a:r>
              <a:rPr lang="en-US" dirty="0"/>
              <a:t>The incubation period of the disease is 14–24 days. Infectiousness already before the onset of parotid glands within 2 weeks of the onset of the disease.</a:t>
            </a:r>
          </a:p>
        </p:txBody>
      </p:sp>
      <p:pic>
        <p:nvPicPr>
          <p:cNvPr id="2052" name="Picture 4" descr="Mumps - Symptoms &amp; causes - Mayo Clinic">
            <a:extLst>
              <a:ext uri="{FF2B5EF4-FFF2-40B4-BE49-F238E27FC236}">
                <a16:creationId xmlns:a16="http://schemas.microsoft.com/office/drawing/2014/main" id="{797C8FBE-3155-7042-8885-044B79616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915" y="4185603"/>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51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9632-0F02-D1CE-3F22-4AAE7CFF117C}"/>
              </a:ext>
            </a:extLst>
          </p:cNvPr>
          <p:cNvSpPr>
            <a:spLocks noGrp="1"/>
          </p:cNvSpPr>
          <p:nvPr>
            <p:ph type="title"/>
          </p:nvPr>
        </p:nvSpPr>
        <p:spPr/>
        <p:txBody>
          <a:bodyPr/>
          <a:lstStyle/>
          <a:p>
            <a:r>
              <a:rPr lang="pl-PL" dirty="0"/>
              <a:t>Basic </a:t>
            </a:r>
            <a:r>
              <a:rPr lang="en-GB" dirty="0" err="1"/>
              <a:t>informations</a:t>
            </a:r>
            <a:endParaRPr lang="en-GB" dirty="0"/>
          </a:p>
        </p:txBody>
      </p:sp>
      <p:sp>
        <p:nvSpPr>
          <p:cNvPr id="3" name="Text Placeholder 2">
            <a:extLst>
              <a:ext uri="{FF2B5EF4-FFF2-40B4-BE49-F238E27FC236}">
                <a16:creationId xmlns:a16="http://schemas.microsoft.com/office/drawing/2014/main" id="{00F8C3F0-A29F-4E68-1E9D-58B53C9DF3FC}"/>
              </a:ext>
            </a:extLst>
          </p:cNvPr>
          <p:cNvSpPr>
            <a:spLocks noGrp="1"/>
          </p:cNvSpPr>
          <p:nvPr>
            <p:ph type="body" idx="1"/>
          </p:nvPr>
        </p:nvSpPr>
        <p:spPr>
          <a:xfrm>
            <a:off x="839788" y="1681163"/>
            <a:ext cx="5157787" cy="646401"/>
          </a:xfrm>
        </p:spPr>
        <p:txBody>
          <a:bodyPr>
            <a:normAutofit fontScale="92500"/>
          </a:bodyPr>
          <a:lstStyle/>
          <a:p>
            <a:pPr algn="ctr">
              <a:lnSpc>
                <a:spcPct val="100000"/>
              </a:lnSpc>
            </a:pPr>
            <a:r>
              <a:rPr lang="en-GB" sz="2800" dirty="0"/>
              <a:t>What is an infectious disease</a:t>
            </a:r>
            <a:r>
              <a:rPr lang="pl-PL" sz="2800" dirty="0"/>
              <a:t>?</a:t>
            </a:r>
          </a:p>
        </p:txBody>
      </p:sp>
      <p:sp>
        <p:nvSpPr>
          <p:cNvPr id="4" name="Content Placeholder 3">
            <a:extLst>
              <a:ext uri="{FF2B5EF4-FFF2-40B4-BE49-F238E27FC236}">
                <a16:creationId xmlns:a16="http://schemas.microsoft.com/office/drawing/2014/main" id="{077EEB29-BB3C-7A21-67C2-817B19C0813E}"/>
              </a:ext>
            </a:extLst>
          </p:cNvPr>
          <p:cNvSpPr>
            <a:spLocks noGrp="1"/>
          </p:cNvSpPr>
          <p:nvPr>
            <p:ph sz="half" idx="2"/>
          </p:nvPr>
        </p:nvSpPr>
        <p:spPr/>
        <p:txBody>
          <a:bodyPr/>
          <a:lstStyle/>
          <a:p>
            <a:pPr>
              <a:lnSpc>
                <a:spcPct val="100000"/>
              </a:lnSpc>
            </a:pPr>
            <a:r>
              <a:rPr lang="en-US" i="0" dirty="0">
                <a:solidFill>
                  <a:srgbClr val="212121"/>
                </a:solidFill>
                <a:effectLst/>
              </a:rPr>
              <a:t>An </a:t>
            </a:r>
            <a:r>
              <a:rPr lang="en-US" b="1" dirty="0">
                <a:solidFill>
                  <a:srgbClr val="212121"/>
                </a:solidFill>
                <a:effectLst/>
              </a:rPr>
              <a:t>infectious disease </a:t>
            </a:r>
            <a:r>
              <a:rPr lang="pl-PL" i="0" dirty="0" err="1">
                <a:solidFill>
                  <a:srgbClr val="212121"/>
                </a:solidFill>
                <a:effectLst/>
              </a:rPr>
              <a:t>is</a:t>
            </a:r>
            <a:r>
              <a:rPr lang="pl-PL" i="0" dirty="0">
                <a:solidFill>
                  <a:srgbClr val="212121"/>
                </a:solidFill>
                <a:effectLst/>
              </a:rPr>
              <a:t> </a:t>
            </a:r>
            <a:r>
              <a:rPr lang="en-US" i="0" dirty="0">
                <a:solidFill>
                  <a:srgbClr val="212121"/>
                </a:solidFill>
                <a:effectLst/>
              </a:rPr>
              <a:t>an illness due to </a:t>
            </a:r>
            <a:r>
              <a:rPr lang="en-US" b="1" i="0" dirty="0">
                <a:solidFill>
                  <a:srgbClr val="212121"/>
                </a:solidFill>
                <a:effectLst/>
              </a:rPr>
              <a:t>a pathogen </a:t>
            </a:r>
            <a:r>
              <a:rPr lang="en-US" i="0" dirty="0">
                <a:solidFill>
                  <a:srgbClr val="212121"/>
                </a:solidFill>
                <a:effectLst/>
              </a:rPr>
              <a:t>or its </a:t>
            </a:r>
            <a:r>
              <a:rPr lang="en-US" b="1" i="0" dirty="0">
                <a:solidFill>
                  <a:srgbClr val="212121"/>
                </a:solidFill>
                <a:effectLst/>
              </a:rPr>
              <a:t>toxic</a:t>
            </a:r>
            <a:r>
              <a:rPr lang="en-US" i="0" dirty="0">
                <a:solidFill>
                  <a:srgbClr val="212121"/>
                </a:solidFill>
                <a:effectLst/>
              </a:rPr>
              <a:t> </a:t>
            </a:r>
            <a:r>
              <a:rPr lang="en-US" b="1" i="0" dirty="0">
                <a:solidFill>
                  <a:srgbClr val="212121"/>
                </a:solidFill>
                <a:effectLst/>
              </a:rPr>
              <a:t>product</a:t>
            </a:r>
            <a:r>
              <a:rPr lang="en-US" i="0" dirty="0">
                <a:solidFill>
                  <a:srgbClr val="212121"/>
                </a:solidFill>
                <a:effectLst/>
              </a:rPr>
              <a:t>, which arises through </a:t>
            </a:r>
            <a:r>
              <a:rPr lang="en-US" b="1" i="0" dirty="0">
                <a:solidFill>
                  <a:srgbClr val="212121"/>
                </a:solidFill>
                <a:effectLst/>
              </a:rPr>
              <a:t>transmission</a:t>
            </a:r>
            <a:r>
              <a:rPr lang="en-US" i="0" dirty="0">
                <a:solidFill>
                  <a:srgbClr val="212121"/>
                </a:solidFill>
                <a:effectLst/>
              </a:rPr>
              <a:t> from an infected person, an infected animal, or a contaminated inanimate object to a susceptible </a:t>
            </a:r>
            <a:r>
              <a:rPr lang="en-US" b="1" i="0" dirty="0">
                <a:solidFill>
                  <a:srgbClr val="212121"/>
                </a:solidFill>
                <a:effectLst/>
              </a:rPr>
              <a:t>host</a:t>
            </a:r>
            <a:r>
              <a:rPr lang="pl-PL" b="1" i="0" dirty="0">
                <a:solidFill>
                  <a:srgbClr val="212121"/>
                </a:solidFill>
                <a:effectLst/>
              </a:rPr>
              <a:t>.</a:t>
            </a:r>
            <a:endParaRPr lang="pl-PL" b="1" dirty="0"/>
          </a:p>
          <a:p>
            <a:endParaRPr lang="pl-PL" dirty="0"/>
          </a:p>
        </p:txBody>
      </p:sp>
      <p:sp>
        <p:nvSpPr>
          <p:cNvPr id="5" name="Text Placeholder 4">
            <a:extLst>
              <a:ext uri="{FF2B5EF4-FFF2-40B4-BE49-F238E27FC236}">
                <a16:creationId xmlns:a16="http://schemas.microsoft.com/office/drawing/2014/main" id="{FD13BDFC-F96D-C520-9011-DE59FA524DC1}"/>
              </a:ext>
            </a:extLst>
          </p:cNvPr>
          <p:cNvSpPr>
            <a:spLocks noGrp="1"/>
          </p:cNvSpPr>
          <p:nvPr>
            <p:ph type="body" sz="quarter" idx="3"/>
          </p:nvPr>
        </p:nvSpPr>
        <p:spPr/>
        <p:txBody>
          <a:bodyPr>
            <a:noAutofit/>
          </a:bodyPr>
          <a:lstStyle/>
          <a:p>
            <a:pPr algn="ctr"/>
            <a:r>
              <a:rPr lang="en-GB" sz="2800" dirty="0">
                <a:solidFill>
                  <a:srgbClr val="434343"/>
                </a:solidFill>
              </a:rPr>
              <a:t>C</a:t>
            </a:r>
            <a:r>
              <a:rPr lang="en-GB" sz="2800" i="0" dirty="0">
                <a:solidFill>
                  <a:srgbClr val="434343"/>
                </a:solidFill>
                <a:effectLst/>
              </a:rPr>
              <a:t>aused by pathogenic microorganisms:</a:t>
            </a:r>
            <a:endParaRPr lang="en-GB" sz="2800" dirty="0"/>
          </a:p>
        </p:txBody>
      </p:sp>
      <p:sp>
        <p:nvSpPr>
          <p:cNvPr id="6" name="Content Placeholder 5">
            <a:extLst>
              <a:ext uri="{FF2B5EF4-FFF2-40B4-BE49-F238E27FC236}">
                <a16:creationId xmlns:a16="http://schemas.microsoft.com/office/drawing/2014/main" id="{07DD041E-0181-A0E7-DBB0-F3499E796105}"/>
              </a:ext>
            </a:extLst>
          </p:cNvPr>
          <p:cNvSpPr>
            <a:spLocks noGrp="1"/>
          </p:cNvSpPr>
          <p:nvPr>
            <p:ph sz="quarter" idx="4"/>
          </p:nvPr>
        </p:nvSpPr>
        <p:spPr/>
        <p:txBody>
          <a:bodyPr>
            <a:normAutofit/>
          </a:bodyPr>
          <a:lstStyle/>
          <a:p>
            <a:endParaRPr lang="pl-PL" b="0" i="0" dirty="0">
              <a:solidFill>
                <a:srgbClr val="434343"/>
              </a:solidFill>
              <a:effectLst/>
            </a:endParaRPr>
          </a:p>
          <a:p>
            <a:r>
              <a:rPr lang="pt-BR" b="0" i="0" dirty="0">
                <a:solidFill>
                  <a:srgbClr val="434343"/>
                </a:solidFill>
                <a:effectLst/>
              </a:rPr>
              <a:t>bacteria,</a:t>
            </a:r>
            <a:endParaRPr lang="pl-PL" b="0" i="0" dirty="0">
              <a:solidFill>
                <a:srgbClr val="434343"/>
              </a:solidFill>
              <a:effectLst/>
            </a:endParaRPr>
          </a:p>
          <a:p>
            <a:r>
              <a:rPr lang="pt-BR" b="0" i="0" dirty="0">
                <a:solidFill>
                  <a:srgbClr val="434343"/>
                </a:solidFill>
                <a:effectLst/>
              </a:rPr>
              <a:t>viruses,</a:t>
            </a:r>
            <a:endParaRPr lang="pl-PL" b="0" i="0" dirty="0">
              <a:solidFill>
                <a:srgbClr val="434343"/>
              </a:solidFill>
              <a:effectLst/>
            </a:endParaRPr>
          </a:p>
          <a:p>
            <a:r>
              <a:rPr lang="pt-BR" b="0" i="0" dirty="0">
                <a:solidFill>
                  <a:srgbClr val="434343"/>
                </a:solidFill>
                <a:effectLst/>
              </a:rPr>
              <a:t>Parasites</a:t>
            </a:r>
            <a:r>
              <a:rPr lang="pl-PL" b="0" i="0" dirty="0">
                <a:solidFill>
                  <a:srgbClr val="434343"/>
                </a:solidFill>
                <a:effectLst/>
              </a:rPr>
              <a:t>,</a:t>
            </a:r>
          </a:p>
          <a:p>
            <a:r>
              <a:rPr lang="pt-BR" b="0" i="0" dirty="0">
                <a:solidFill>
                  <a:srgbClr val="434343"/>
                </a:solidFill>
                <a:effectLst/>
              </a:rPr>
              <a:t>Fungi</a:t>
            </a:r>
            <a:r>
              <a:rPr lang="pl-PL" b="0" i="0" dirty="0">
                <a:solidFill>
                  <a:srgbClr val="434343"/>
                </a:solidFill>
                <a:effectLst/>
              </a:rPr>
              <a:t>.</a:t>
            </a:r>
            <a:endParaRPr lang="pl-PL" dirty="0"/>
          </a:p>
        </p:txBody>
      </p:sp>
    </p:spTree>
    <p:extLst>
      <p:ext uri="{BB962C8B-B14F-4D97-AF65-F5344CB8AC3E}">
        <p14:creationId xmlns:p14="http://schemas.microsoft.com/office/powerpoint/2010/main" val="3216490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864D0-5B3B-E90C-CEF0-61FC4E266492}"/>
              </a:ext>
            </a:extLst>
          </p:cNvPr>
          <p:cNvSpPr>
            <a:spLocks noGrp="1"/>
          </p:cNvSpPr>
          <p:nvPr>
            <p:ph type="title"/>
          </p:nvPr>
        </p:nvSpPr>
        <p:spPr/>
        <p:txBody>
          <a:bodyPr/>
          <a:lstStyle/>
          <a:p>
            <a:r>
              <a:rPr lang="pl-PL" dirty="0" err="1"/>
              <a:t>Symptoms</a:t>
            </a:r>
            <a:endParaRPr lang="pl-PL" dirty="0"/>
          </a:p>
        </p:txBody>
      </p:sp>
      <p:sp>
        <p:nvSpPr>
          <p:cNvPr id="3" name="Content Placeholder 2">
            <a:extLst>
              <a:ext uri="{FF2B5EF4-FFF2-40B4-BE49-F238E27FC236}">
                <a16:creationId xmlns:a16="http://schemas.microsoft.com/office/drawing/2014/main" id="{4D6F2EDB-B478-EC62-AACE-E29895D2DB71}"/>
              </a:ext>
            </a:extLst>
          </p:cNvPr>
          <p:cNvSpPr>
            <a:spLocks noGrp="1"/>
          </p:cNvSpPr>
          <p:nvPr>
            <p:ph sz="half" idx="1"/>
          </p:nvPr>
        </p:nvSpPr>
        <p:spPr/>
        <p:txBody>
          <a:bodyPr/>
          <a:lstStyle/>
          <a:p>
            <a:pPr marL="0" indent="0">
              <a:buNone/>
            </a:pPr>
            <a:r>
              <a:rPr lang="en-US" dirty="0"/>
              <a:t>Typical symptoms</a:t>
            </a:r>
            <a:r>
              <a:rPr lang="pl-PL" dirty="0"/>
              <a:t>:</a:t>
            </a:r>
          </a:p>
          <a:p>
            <a:pPr>
              <a:buFont typeface="Arial" panose="020B0604020202020204" pitchFamily="34" charset="0"/>
              <a:buChar char="•"/>
            </a:pPr>
            <a:r>
              <a:rPr lang="en-US" dirty="0"/>
              <a:t> </a:t>
            </a:r>
            <a:r>
              <a:rPr lang="pl-PL" dirty="0"/>
              <a:t>high </a:t>
            </a:r>
            <a:r>
              <a:rPr lang="en-US" dirty="0"/>
              <a:t>fever</a:t>
            </a:r>
            <a:r>
              <a:rPr lang="pl-PL" dirty="0"/>
              <a:t> (</a:t>
            </a:r>
            <a:r>
              <a:rPr lang="en-US" dirty="0"/>
              <a:t>lasting 3–4 days</a:t>
            </a:r>
            <a:r>
              <a:rPr lang="pl-PL" dirty="0"/>
              <a:t>)</a:t>
            </a:r>
            <a:r>
              <a:rPr lang="en-US" dirty="0"/>
              <a:t>,</a:t>
            </a:r>
            <a:endParaRPr lang="pl-PL" dirty="0"/>
          </a:p>
          <a:p>
            <a:pPr>
              <a:buFont typeface="Arial" panose="020B0604020202020204" pitchFamily="34" charset="0"/>
              <a:buChar char="•"/>
            </a:pPr>
            <a:r>
              <a:rPr lang="pl-PL" dirty="0"/>
              <a:t> </a:t>
            </a:r>
            <a:r>
              <a:rPr lang="en-US" dirty="0"/>
              <a:t>swelling in the parotid glands or other salivary glands</a:t>
            </a:r>
            <a:r>
              <a:rPr lang="pl-PL" dirty="0"/>
              <a:t>,</a:t>
            </a:r>
          </a:p>
          <a:p>
            <a:pPr>
              <a:buFont typeface="Arial" panose="020B0604020202020204" pitchFamily="34" charset="0"/>
              <a:buChar char="•"/>
            </a:pPr>
            <a:r>
              <a:rPr lang="en-US" dirty="0"/>
              <a:t> ear pain,</a:t>
            </a:r>
            <a:endParaRPr lang="pl-PL" dirty="0"/>
          </a:p>
          <a:p>
            <a:pPr>
              <a:buFont typeface="Arial" panose="020B0604020202020204" pitchFamily="34" charset="0"/>
              <a:buChar char="•"/>
            </a:pPr>
            <a:r>
              <a:rPr lang="pl-PL" dirty="0"/>
              <a:t> </a:t>
            </a:r>
            <a:r>
              <a:rPr lang="en-US" dirty="0"/>
              <a:t>problems with chewing and opening the mouth</a:t>
            </a:r>
            <a:r>
              <a:rPr lang="pl-PL" dirty="0"/>
              <a:t>,</a:t>
            </a:r>
          </a:p>
          <a:p>
            <a:pPr>
              <a:buFont typeface="Arial" panose="020B0604020202020204" pitchFamily="34" charset="0"/>
              <a:buChar char="•"/>
            </a:pPr>
            <a:r>
              <a:rPr lang="pl-PL" dirty="0"/>
              <a:t> r</a:t>
            </a:r>
            <a:r>
              <a:rPr lang="en-US" dirty="0" err="1"/>
              <a:t>edness</a:t>
            </a:r>
            <a:r>
              <a:rPr lang="en-US" dirty="0"/>
              <a:t> and swelling of the salivary duct openings in the mouth are visible</a:t>
            </a:r>
            <a:r>
              <a:rPr lang="pl-PL" dirty="0"/>
              <a:t>,</a:t>
            </a:r>
          </a:p>
          <a:p>
            <a:endParaRPr lang="pl-PL" dirty="0"/>
          </a:p>
        </p:txBody>
      </p:sp>
      <p:sp>
        <p:nvSpPr>
          <p:cNvPr id="4" name="Content Placeholder 3">
            <a:extLst>
              <a:ext uri="{FF2B5EF4-FFF2-40B4-BE49-F238E27FC236}">
                <a16:creationId xmlns:a16="http://schemas.microsoft.com/office/drawing/2014/main" id="{A9261451-1F9D-D91F-21E3-91941AC65FA5}"/>
              </a:ext>
            </a:extLst>
          </p:cNvPr>
          <p:cNvSpPr>
            <a:spLocks noGrp="1"/>
          </p:cNvSpPr>
          <p:nvPr>
            <p:ph sz="half" idx="2"/>
          </p:nvPr>
        </p:nvSpPr>
        <p:spPr/>
        <p:txBody>
          <a:bodyPr/>
          <a:lstStyle/>
          <a:p>
            <a:pPr marL="0" indent="0">
              <a:buNone/>
            </a:pPr>
            <a:r>
              <a:rPr lang="en-US" dirty="0"/>
              <a:t>Special clinical forms include: </a:t>
            </a:r>
            <a:endParaRPr lang="pl-PL" dirty="0"/>
          </a:p>
          <a:p>
            <a:pPr>
              <a:buFont typeface="Arial" panose="020B0604020202020204" pitchFamily="34" charset="0"/>
              <a:buChar char="•"/>
            </a:pPr>
            <a:r>
              <a:rPr lang="en-US" dirty="0"/>
              <a:t>meningitis (quite common in children, also in cases without salivary gland involvement) - manifested by high fever, headaches and muscle pain, nausea, vomiting, stiff neck and photophobia</a:t>
            </a:r>
            <a:r>
              <a:rPr lang="pl-PL" dirty="0"/>
              <a:t>,</a:t>
            </a:r>
          </a:p>
          <a:p>
            <a:pPr>
              <a:buFont typeface="Arial" panose="020B0604020202020204" pitchFamily="34" charset="0"/>
              <a:buChar char="•"/>
            </a:pPr>
            <a:r>
              <a:rPr lang="en-US" dirty="0"/>
              <a:t>involvement of other glandular organs (inflammation of the pancreas, testicles - most often in teenagers and young men, mammary gland - most often manifested by pain and enlargement of the affected organ)</a:t>
            </a:r>
            <a:endParaRPr lang="pl-PL" dirty="0"/>
          </a:p>
          <a:p>
            <a:endParaRPr lang="pl-PL" dirty="0"/>
          </a:p>
        </p:txBody>
      </p:sp>
      <p:pic>
        <p:nvPicPr>
          <p:cNvPr id="1026" name="Picture 2" descr="Świnka u dorosłych | Choroby zakaźne - mp.pl">
            <a:extLst>
              <a:ext uri="{FF2B5EF4-FFF2-40B4-BE49-F238E27FC236}">
                <a16:creationId xmlns:a16="http://schemas.microsoft.com/office/drawing/2014/main" id="{7B6BEB15-05F5-3722-5050-E4DC60D07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115" y="163513"/>
            <a:ext cx="245745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651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16F3-C31F-9DB7-DC81-ED8F1C937984}"/>
              </a:ext>
            </a:extLst>
          </p:cNvPr>
          <p:cNvSpPr>
            <a:spLocks noGrp="1"/>
          </p:cNvSpPr>
          <p:nvPr>
            <p:ph type="title"/>
          </p:nvPr>
        </p:nvSpPr>
        <p:spPr/>
        <p:txBody>
          <a:bodyPr/>
          <a:lstStyle/>
          <a:p>
            <a:r>
              <a:rPr lang="pl-PL" dirty="0" err="1"/>
              <a:t>Complications</a:t>
            </a:r>
            <a:endParaRPr lang="pl-PL" dirty="0"/>
          </a:p>
        </p:txBody>
      </p:sp>
      <p:sp>
        <p:nvSpPr>
          <p:cNvPr id="3" name="Content Placeholder 2">
            <a:extLst>
              <a:ext uri="{FF2B5EF4-FFF2-40B4-BE49-F238E27FC236}">
                <a16:creationId xmlns:a16="http://schemas.microsoft.com/office/drawing/2014/main" id="{D36225E0-455B-2384-53A3-E8F330A6A296}"/>
              </a:ext>
            </a:extLst>
          </p:cNvPr>
          <p:cNvSpPr>
            <a:spLocks noGrp="1"/>
          </p:cNvSpPr>
          <p:nvPr>
            <p:ph idx="1"/>
          </p:nvPr>
        </p:nvSpPr>
        <p:spPr/>
        <p:txBody>
          <a:bodyPr>
            <a:normAutofit/>
          </a:bodyPr>
          <a:lstStyle/>
          <a:p>
            <a:pPr>
              <a:buFont typeface="Arial" panose="020B0604020202020204" pitchFamily="34" charset="0"/>
              <a:buChar char="•"/>
            </a:pPr>
            <a:r>
              <a:rPr lang="en-US" b="1" dirty="0"/>
              <a:t>Orchitis</a:t>
            </a:r>
            <a:r>
              <a:rPr lang="en-US" dirty="0"/>
              <a:t> is a</a:t>
            </a:r>
            <a:r>
              <a:rPr lang="pl-PL" dirty="0"/>
              <a:t> </a:t>
            </a:r>
            <a:r>
              <a:rPr lang="en-US" dirty="0"/>
              <a:t>commonly reported complication after</a:t>
            </a:r>
            <a:r>
              <a:rPr lang="pl-PL" dirty="0"/>
              <a:t> </a:t>
            </a:r>
            <a:r>
              <a:rPr lang="en-US" dirty="0"/>
              <a:t>puberty, although sterility rarely results. </a:t>
            </a:r>
            <a:endParaRPr lang="pl-PL" dirty="0"/>
          </a:p>
          <a:p>
            <a:pPr>
              <a:buFont typeface="Arial" panose="020B0604020202020204" pitchFamily="34" charset="0"/>
              <a:buChar char="•"/>
            </a:pPr>
            <a:r>
              <a:rPr lang="en-US" b="1" dirty="0"/>
              <a:t>Rare</a:t>
            </a:r>
            <a:r>
              <a:rPr lang="pl-PL" b="1" dirty="0"/>
              <a:t> </a:t>
            </a:r>
            <a:r>
              <a:rPr lang="en-US" b="1" dirty="0"/>
              <a:t>complications</a:t>
            </a:r>
            <a:r>
              <a:rPr lang="pl-PL" b="1" dirty="0"/>
              <a:t>:</a:t>
            </a:r>
            <a:r>
              <a:rPr lang="en-US" dirty="0"/>
              <a:t> arthritis, thyroiditis,</a:t>
            </a:r>
            <a:r>
              <a:rPr lang="pl-PL" dirty="0"/>
              <a:t> </a:t>
            </a:r>
            <a:r>
              <a:rPr lang="en-US" dirty="0"/>
              <a:t>mastitis, glomerulonephritis, myocarditis,</a:t>
            </a:r>
            <a:r>
              <a:rPr lang="pl-PL" dirty="0"/>
              <a:t> </a:t>
            </a:r>
            <a:r>
              <a:rPr lang="en-US" dirty="0"/>
              <a:t>endocardial fibroelastosis, thrombocytopenia,</a:t>
            </a:r>
            <a:r>
              <a:rPr lang="pl-PL" dirty="0"/>
              <a:t> </a:t>
            </a:r>
            <a:r>
              <a:rPr lang="en-US" dirty="0"/>
              <a:t>cerebellar ataxia, transverse myelitis, encephalitis, pancreatitis, oophoritis, and permanent</a:t>
            </a:r>
            <a:r>
              <a:rPr lang="pl-PL" dirty="0"/>
              <a:t> </a:t>
            </a:r>
            <a:r>
              <a:rPr lang="en-US" dirty="0"/>
              <a:t>hearing impairment</a:t>
            </a:r>
            <a:r>
              <a:rPr lang="pl-PL" dirty="0"/>
              <a:t>,</a:t>
            </a:r>
          </a:p>
          <a:p>
            <a:pPr marL="0" indent="0">
              <a:buNone/>
            </a:pPr>
            <a:endParaRPr lang="pl-PL" dirty="0"/>
          </a:p>
          <a:p>
            <a:pPr>
              <a:buFont typeface="Arial" panose="020B0604020202020204" pitchFamily="34" charset="0"/>
              <a:buChar char="•"/>
            </a:pPr>
            <a:r>
              <a:rPr lang="en-US" dirty="0"/>
              <a:t>Infection in adults is</a:t>
            </a:r>
            <a:r>
              <a:rPr lang="pl-PL" dirty="0"/>
              <a:t> </a:t>
            </a:r>
            <a:r>
              <a:rPr lang="en-US" dirty="0"/>
              <a:t>more likely to result in complications</a:t>
            </a:r>
            <a:r>
              <a:rPr lang="pl-PL" dirty="0"/>
              <a:t>,</a:t>
            </a:r>
          </a:p>
          <a:p>
            <a:pPr>
              <a:buFont typeface="Arial" panose="020B0604020202020204" pitchFamily="34" charset="0"/>
              <a:buChar char="•"/>
            </a:pPr>
            <a:endParaRPr lang="en-US" dirty="0"/>
          </a:p>
          <a:p>
            <a:pPr>
              <a:buFont typeface="Arial" panose="020B0604020202020204" pitchFamily="34" charset="0"/>
              <a:buChar char="•"/>
            </a:pPr>
            <a:r>
              <a:rPr lang="en-US" dirty="0"/>
              <a:t>first trimester maternal mumps causes spontaneous abortion or intrauterine fetal death is</a:t>
            </a:r>
            <a:r>
              <a:rPr lang="pl-PL" dirty="0"/>
              <a:t> </a:t>
            </a:r>
            <a:r>
              <a:rPr lang="en-US" dirty="0"/>
              <a:t>uncertain, and this does not result in congenital malformation</a:t>
            </a:r>
            <a:r>
              <a:rPr lang="pl-PL" dirty="0"/>
              <a:t>;</a:t>
            </a:r>
          </a:p>
          <a:p>
            <a:endParaRPr lang="pl-PL" dirty="0"/>
          </a:p>
        </p:txBody>
      </p:sp>
    </p:spTree>
    <p:extLst>
      <p:ext uri="{BB962C8B-B14F-4D97-AF65-F5344CB8AC3E}">
        <p14:creationId xmlns:p14="http://schemas.microsoft.com/office/powerpoint/2010/main" val="573726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7CF97-9885-C069-8D59-C652E2A479B3}"/>
              </a:ext>
            </a:extLst>
          </p:cNvPr>
          <p:cNvSpPr>
            <a:spLocks noGrp="1"/>
          </p:cNvSpPr>
          <p:nvPr>
            <p:ph type="title"/>
          </p:nvPr>
        </p:nvSpPr>
        <p:spPr/>
        <p:txBody>
          <a:bodyPr/>
          <a:lstStyle/>
          <a:p>
            <a:r>
              <a:rPr lang="en-US" b="0" i="0" dirty="0">
                <a:effectLst/>
                <a:latin typeface="+mn-lt"/>
              </a:rPr>
              <a:t>Glandular fever</a:t>
            </a:r>
            <a:r>
              <a:rPr lang="pl-PL" b="0" i="0" dirty="0">
                <a:effectLst/>
                <a:latin typeface="+mn-lt"/>
              </a:rPr>
              <a:t> (</a:t>
            </a:r>
            <a:r>
              <a:rPr lang="en-US" b="0" i="0" dirty="0">
                <a:effectLst/>
                <a:latin typeface="+mn-lt"/>
              </a:rPr>
              <a:t>infectious mononucleosis</a:t>
            </a:r>
            <a:r>
              <a:rPr lang="pl-PL" b="0" i="0" dirty="0">
                <a:effectLst/>
                <a:latin typeface="+mn-lt"/>
              </a:rPr>
              <a:t>)</a:t>
            </a:r>
            <a:endParaRPr lang="pl-PL" dirty="0">
              <a:latin typeface="+mn-lt"/>
            </a:endParaRPr>
          </a:p>
        </p:txBody>
      </p:sp>
      <p:sp>
        <p:nvSpPr>
          <p:cNvPr id="3" name="Content Placeholder 2">
            <a:extLst>
              <a:ext uri="{FF2B5EF4-FFF2-40B4-BE49-F238E27FC236}">
                <a16:creationId xmlns:a16="http://schemas.microsoft.com/office/drawing/2014/main" id="{002865BA-281D-1478-57C8-DC390BA3CB57}"/>
              </a:ext>
            </a:extLst>
          </p:cNvPr>
          <p:cNvSpPr>
            <a:spLocks noGrp="1"/>
          </p:cNvSpPr>
          <p:nvPr>
            <p:ph idx="1"/>
          </p:nvPr>
        </p:nvSpPr>
        <p:spPr>
          <a:xfrm>
            <a:off x="838200" y="1825624"/>
            <a:ext cx="10515600" cy="4819016"/>
          </a:xfrm>
        </p:spPr>
        <p:txBody>
          <a:bodyPr>
            <a:normAutofit fontScale="40000" lnSpcReduction="20000"/>
          </a:bodyPr>
          <a:lstStyle/>
          <a:p>
            <a:pPr marL="0" indent="0" algn="l">
              <a:buNone/>
            </a:pPr>
            <a:r>
              <a:rPr lang="en-US" sz="5500" b="1" i="0" dirty="0">
                <a:effectLst/>
              </a:rPr>
              <a:t>Cause:</a:t>
            </a:r>
          </a:p>
          <a:p>
            <a:pPr algn="l">
              <a:lnSpc>
                <a:spcPct val="170000"/>
              </a:lnSpc>
              <a:buFont typeface="Arial" panose="020B0604020202020204" pitchFamily="34" charset="0"/>
              <a:buChar char="•"/>
            </a:pPr>
            <a:r>
              <a:rPr lang="en-US" sz="4300" b="1" i="0" dirty="0">
                <a:effectLst/>
              </a:rPr>
              <a:t>Epstein-Barr Virus (EBV):</a:t>
            </a:r>
            <a:r>
              <a:rPr lang="en-US" sz="4300" b="0" i="0" dirty="0">
                <a:effectLst/>
              </a:rPr>
              <a:t> The primary cause of glandular fever is the Epstein-Barr virus, a member of the herpesvirus family. It is highly contagious and is commonly spread through the exchange of saliva, making kissing a common mode of transmission. Additionally, it can be spread through other bodily fluids, such as blood and semen.</a:t>
            </a:r>
          </a:p>
          <a:p>
            <a:pPr marL="0" indent="0" algn="l">
              <a:buNone/>
            </a:pPr>
            <a:r>
              <a:rPr lang="en-US" sz="5500" b="1" i="0" dirty="0">
                <a:effectLst/>
              </a:rPr>
              <a:t>Symptoms:</a:t>
            </a:r>
          </a:p>
          <a:p>
            <a:pPr algn="l">
              <a:buFont typeface="Arial" panose="020B0604020202020204" pitchFamily="34" charset="0"/>
              <a:buChar char="•"/>
            </a:pPr>
            <a:r>
              <a:rPr lang="pl-PL" sz="3500" dirty="0"/>
              <a:t>f</a:t>
            </a:r>
            <a:r>
              <a:rPr lang="en-US" sz="3500" i="0" dirty="0" err="1">
                <a:effectLst/>
              </a:rPr>
              <a:t>atigue</a:t>
            </a:r>
            <a:r>
              <a:rPr lang="pl-PL" sz="3500" i="0" dirty="0">
                <a:effectLst/>
              </a:rPr>
              <a:t>,</a:t>
            </a:r>
            <a:endParaRPr lang="en-US" sz="3500" i="0" dirty="0">
              <a:effectLst/>
            </a:endParaRPr>
          </a:p>
          <a:p>
            <a:pPr algn="l">
              <a:buFont typeface="Arial" panose="020B0604020202020204" pitchFamily="34" charset="0"/>
              <a:buChar char="•"/>
            </a:pPr>
            <a:r>
              <a:rPr lang="pl-PL" sz="3500" dirty="0"/>
              <a:t>f</a:t>
            </a:r>
            <a:r>
              <a:rPr lang="en-US" sz="3500" i="0" dirty="0">
                <a:effectLst/>
              </a:rPr>
              <a:t>ever</a:t>
            </a:r>
            <a:r>
              <a:rPr lang="pl-PL" sz="3500" i="0" dirty="0">
                <a:effectLst/>
              </a:rPr>
              <a:t>,</a:t>
            </a:r>
            <a:endParaRPr lang="en-US" sz="3500" i="0" dirty="0">
              <a:effectLst/>
            </a:endParaRPr>
          </a:p>
          <a:p>
            <a:pPr algn="l">
              <a:buFont typeface="Arial" panose="020B0604020202020204" pitchFamily="34" charset="0"/>
              <a:buChar char="•"/>
            </a:pPr>
            <a:r>
              <a:rPr lang="pl-PL" sz="3500" dirty="0"/>
              <a:t>s</a:t>
            </a:r>
            <a:r>
              <a:rPr lang="en-US" sz="3500" i="0" dirty="0">
                <a:effectLst/>
              </a:rPr>
              <a:t>ore Throat</a:t>
            </a:r>
            <a:r>
              <a:rPr lang="pl-PL" sz="3500" i="0" dirty="0">
                <a:effectLst/>
              </a:rPr>
              <a:t>,</a:t>
            </a:r>
          </a:p>
          <a:p>
            <a:pPr algn="l">
              <a:buFont typeface="Arial" panose="020B0604020202020204" pitchFamily="34" charset="0"/>
              <a:buChar char="•"/>
            </a:pPr>
            <a:r>
              <a:rPr lang="pl-PL" sz="3500" dirty="0"/>
              <a:t>s</a:t>
            </a:r>
            <a:r>
              <a:rPr lang="en-US" sz="3500" i="0" dirty="0" err="1">
                <a:effectLst/>
              </a:rPr>
              <a:t>wollen</a:t>
            </a:r>
            <a:r>
              <a:rPr lang="en-US" sz="3500" i="0" dirty="0">
                <a:effectLst/>
              </a:rPr>
              <a:t> Lymph Nodes</a:t>
            </a:r>
            <a:r>
              <a:rPr lang="pl-PL" sz="3500" i="0" dirty="0">
                <a:effectLst/>
              </a:rPr>
              <a:t>,</a:t>
            </a:r>
          </a:p>
          <a:p>
            <a:pPr algn="l">
              <a:buFont typeface="Arial" panose="020B0604020202020204" pitchFamily="34" charset="0"/>
              <a:buChar char="•"/>
            </a:pPr>
            <a:r>
              <a:rPr lang="pl-PL" sz="3500" dirty="0"/>
              <a:t>e</a:t>
            </a:r>
            <a:r>
              <a:rPr lang="en-US" sz="3500" i="0" dirty="0" err="1">
                <a:effectLst/>
              </a:rPr>
              <a:t>nlarged</a:t>
            </a:r>
            <a:r>
              <a:rPr lang="en-US" sz="3500" i="0" dirty="0">
                <a:effectLst/>
              </a:rPr>
              <a:t> Spleen and Liver</a:t>
            </a:r>
            <a:r>
              <a:rPr lang="pl-PL" sz="3500" i="0" dirty="0">
                <a:effectLst/>
              </a:rPr>
              <a:t>,</a:t>
            </a:r>
            <a:endParaRPr lang="en-US" sz="3500" i="0" dirty="0">
              <a:effectLst/>
            </a:endParaRPr>
          </a:p>
          <a:p>
            <a:pPr algn="l">
              <a:buFont typeface="Arial" panose="020B0604020202020204" pitchFamily="34" charset="0"/>
              <a:buChar char="•"/>
            </a:pPr>
            <a:r>
              <a:rPr lang="pl-PL" sz="3500" dirty="0"/>
              <a:t>H</a:t>
            </a:r>
            <a:r>
              <a:rPr lang="en-US" sz="3500" i="0" dirty="0" err="1">
                <a:effectLst/>
              </a:rPr>
              <a:t>eadache</a:t>
            </a:r>
            <a:r>
              <a:rPr lang="pl-PL" sz="3500" dirty="0"/>
              <a:t>,</a:t>
            </a:r>
            <a:r>
              <a:rPr lang="en-US" sz="3500" i="0" dirty="0">
                <a:effectLst/>
              </a:rPr>
              <a:t> </a:t>
            </a:r>
            <a:r>
              <a:rPr lang="pl-PL" sz="3500" dirty="0"/>
              <a:t>m</a:t>
            </a:r>
            <a:r>
              <a:rPr lang="en-US" sz="3500" i="0" dirty="0" err="1">
                <a:effectLst/>
              </a:rPr>
              <a:t>uscle</a:t>
            </a:r>
            <a:r>
              <a:rPr lang="en-US" sz="3500" i="0" dirty="0">
                <a:effectLst/>
              </a:rPr>
              <a:t> </a:t>
            </a:r>
            <a:r>
              <a:rPr lang="pl-PL" sz="3500" i="0" dirty="0">
                <a:effectLst/>
              </a:rPr>
              <a:t>a</a:t>
            </a:r>
            <a:r>
              <a:rPr lang="en-US" sz="3500" i="0" dirty="0" err="1">
                <a:effectLst/>
              </a:rPr>
              <a:t>ches</a:t>
            </a:r>
            <a:r>
              <a:rPr lang="en-US" sz="3500" i="0" dirty="0">
                <a:effectLst/>
              </a:rPr>
              <a:t> and </a:t>
            </a:r>
            <a:r>
              <a:rPr lang="pl-PL" sz="3500" i="0" dirty="0">
                <a:effectLst/>
              </a:rPr>
              <a:t>j</a:t>
            </a:r>
            <a:r>
              <a:rPr lang="en-US" sz="3500" i="0" dirty="0" err="1">
                <a:effectLst/>
              </a:rPr>
              <a:t>oint</a:t>
            </a:r>
            <a:r>
              <a:rPr lang="en-US" sz="3500" i="0" dirty="0">
                <a:effectLst/>
              </a:rPr>
              <a:t> </a:t>
            </a:r>
            <a:r>
              <a:rPr lang="pl-PL" sz="3500" i="0" dirty="0">
                <a:effectLst/>
              </a:rPr>
              <a:t>p</a:t>
            </a:r>
            <a:r>
              <a:rPr lang="en-US" sz="3500" i="0" dirty="0" err="1">
                <a:effectLst/>
              </a:rPr>
              <a:t>ain</a:t>
            </a:r>
            <a:r>
              <a:rPr lang="pl-PL" sz="3500" dirty="0"/>
              <a:t>;</a:t>
            </a:r>
            <a:endParaRPr lang="en-US" sz="3500" i="0" dirty="0">
              <a:effectLst/>
            </a:endParaRPr>
          </a:p>
          <a:p>
            <a:pPr marL="0" indent="0" algn="l">
              <a:buNone/>
            </a:pPr>
            <a:r>
              <a:rPr lang="en-US" sz="4500" b="1" i="0" dirty="0">
                <a:effectLst/>
              </a:rPr>
              <a:t>Treatment:</a:t>
            </a:r>
            <a:r>
              <a:rPr lang="pl-PL" sz="4500" b="1" i="0" dirty="0">
                <a:effectLst/>
              </a:rPr>
              <a:t> </a:t>
            </a:r>
            <a:r>
              <a:rPr lang="en-GB" sz="4500" b="1" i="0" dirty="0">
                <a:effectLst/>
              </a:rPr>
              <a:t>symptomatic</a:t>
            </a:r>
            <a:r>
              <a:rPr lang="pl-PL" sz="4500" b="1" i="0" dirty="0">
                <a:effectLst/>
              </a:rPr>
              <a:t> </a:t>
            </a:r>
            <a:r>
              <a:rPr lang="pl-PL" sz="4500" b="1" i="0" dirty="0" err="1">
                <a:effectLst/>
              </a:rPr>
              <a:t>treatment</a:t>
            </a:r>
            <a:endParaRPr lang="en-US" sz="4500" b="1" i="0" dirty="0">
              <a:effectLst/>
            </a:endParaRPr>
          </a:p>
          <a:p>
            <a:endParaRPr lang="pl-PL" dirty="0"/>
          </a:p>
        </p:txBody>
      </p:sp>
    </p:spTree>
    <p:extLst>
      <p:ext uri="{BB962C8B-B14F-4D97-AF65-F5344CB8AC3E}">
        <p14:creationId xmlns:p14="http://schemas.microsoft.com/office/powerpoint/2010/main" val="4076915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CB75-3C17-81AC-693E-3825A212BBD5}"/>
              </a:ext>
            </a:extLst>
          </p:cNvPr>
          <p:cNvSpPr>
            <a:spLocks noGrp="1"/>
          </p:cNvSpPr>
          <p:nvPr>
            <p:ph type="title"/>
          </p:nvPr>
        </p:nvSpPr>
        <p:spPr/>
        <p:txBody>
          <a:bodyPr/>
          <a:lstStyle/>
          <a:p>
            <a:r>
              <a:rPr lang="en-US" b="0" i="0" dirty="0">
                <a:effectLst/>
                <a:latin typeface="+mn-lt"/>
              </a:rPr>
              <a:t>Glandular fever</a:t>
            </a:r>
            <a:endParaRPr lang="pl-PL" dirty="0">
              <a:latin typeface="+mn-lt"/>
            </a:endParaRPr>
          </a:p>
        </p:txBody>
      </p:sp>
      <p:sp>
        <p:nvSpPr>
          <p:cNvPr id="3" name="Content Placeholder 2">
            <a:extLst>
              <a:ext uri="{FF2B5EF4-FFF2-40B4-BE49-F238E27FC236}">
                <a16:creationId xmlns:a16="http://schemas.microsoft.com/office/drawing/2014/main" id="{E722A66B-B693-4FA8-8416-A68D0AB18842}"/>
              </a:ext>
            </a:extLst>
          </p:cNvPr>
          <p:cNvSpPr>
            <a:spLocks noGrp="1"/>
          </p:cNvSpPr>
          <p:nvPr>
            <p:ph idx="1"/>
          </p:nvPr>
        </p:nvSpPr>
        <p:spPr/>
        <p:txBody>
          <a:bodyPr>
            <a:normAutofit/>
          </a:bodyPr>
          <a:lstStyle/>
          <a:p>
            <a:pPr marL="0" indent="0" algn="l">
              <a:lnSpc>
                <a:spcPct val="100000"/>
              </a:lnSpc>
              <a:buNone/>
            </a:pPr>
            <a:r>
              <a:rPr lang="en-US" sz="1900" b="1" i="0" dirty="0">
                <a:effectLst/>
              </a:rPr>
              <a:t>Complications:</a:t>
            </a:r>
          </a:p>
          <a:p>
            <a:pPr algn="l">
              <a:lnSpc>
                <a:spcPct val="100000"/>
              </a:lnSpc>
              <a:buFont typeface="Arial" panose="020B0604020202020204" pitchFamily="34" charset="0"/>
              <a:buChar char="•"/>
            </a:pPr>
            <a:r>
              <a:rPr lang="en-US" sz="1900" b="1" i="0" dirty="0">
                <a:effectLst/>
              </a:rPr>
              <a:t>Enlarged Spleen:</a:t>
            </a:r>
            <a:r>
              <a:rPr lang="en-US" sz="1900" b="0" i="0" dirty="0">
                <a:effectLst/>
              </a:rPr>
              <a:t> Glandular fever can cause the spleen to enlarge, making it susceptible to rupture. Activities that increase the risk of trauma to the spleen, such as contact sports, should be avoided during recovery.</a:t>
            </a:r>
          </a:p>
          <a:p>
            <a:pPr algn="l">
              <a:lnSpc>
                <a:spcPct val="100000"/>
              </a:lnSpc>
              <a:buFont typeface="Arial" panose="020B0604020202020204" pitchFamily="34" charset="0"/>
              <a:buChar char="•"/>
            </a:pPr>
            <a:r>
              <a:rPr lang="en-US" sz="1900" b="1" i="0" dirty="0">
                <a:effectLst/>
              </a:rPr>
              <a:t>Jaundice:</a:t>
            </a:r>
            <a:r>
              <a:rPr lang="en-US" sz="1900" b="0" i="0" dirty="0">
                <a:effectLst/>
              </a:rPr>
              <a:t> In some cases, the liver may be affected, leading to jaundice, a yellowing of the skin and eyes.</a:t>
            </a:r>
          </a:p>
          <a:p>
            <a:pPr algn="l">
              <a:lnSpc>
                <a:spcPct val="100000"/>
              </a:lnSpc>
              <a:buFont typeface="Arial" panose="020B0604020202020204" pitchFamily="34" charset="0"/>
              <a:buChar char="•"/>
            </a:pPr>
            <a:r>
              <a:rPr lang="en-US" sz="1900" b="1" i="0" dirty="0">
                <a:effectLst/>
              </a:rPr>
              <a:t>Secondary Infections:</a:t>
            </a:r>
            <a:r>
              <a:rPr lang="en-US" sz="1900" b="0" i="0" dirty="0">
                <a:effectLst/>
              </a:rPr>
              <a:t> Due to the weakened immune system during the infection, there is an increased risk of secondary bacterial infections such as streptococcal pharyngitis.</a:t>
            </a:r>
          </a:p>
          <a:p>
            <a:pPr algn="l">
              <a:lnSpc>
                <a:spcPct val="100000"/>
              </a:lnSpc>
              <a:buFont typeface="Arial" panose="020B0604020202020204" pitchFamily="34" charset="0"/>
              <a:buChar char="•"/>
            </a:pPr>
            <a:r>
              <a:rPr lang="en-US" sz="1900" b="1" i="0" dirty="0">
                <a:effectLst/>
              </a:rPr>
              <a:t>Chronic Fatigue Syndrome (CFS):</a:t>
            </a:r>
            <a:r>
              <a:rPr lang="en-US" sz="1900" b="0" i="0" dirty="0">
                <a:effectLst/>
              </a:rPr>
              <a:t> A small percentage of individuals may experience persistent fatigue and other symptoms resembling chronic fatigue syndrome after the acute phase of the illness.</a:t>
            </a:r>
          </a:p>
          <a:p>
            <a:endParaRPr lang="pl-PL" dirty="0"/>
          </a:p>
        </p:txBody>
      </p:sp>
    </p:spTree>
    <p:extLst>
      <p:ext uri="{BB962C8B-B14F-4D97-AF65-F5344CB8AC3E}">
        <p14:creationId xmlns:p14="http://schemas.microsoft.com/office/powerpoint/2010/main" val="3170207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811C8-B1E8-5B03-82F5-699E5E767B61}"/>
              </a:ext>
            </a:extLst>
          </p:cNvPr>
          <p:cNvSpPr>
            <a:spLocks noGrp="1"/>
          </p:cNvSpPr>
          <p:nvPr>
            <p:ph type="title"/>
          </p:nvPr>
        </p:nvSpPr>
        <p:spPr>
          <a:xfrm>
            <a:off x="838200" y="76517"/>
            <a:ext cx="10515600" cy="1325563"/>
          </a:xfrm>
        </p:spPr>
        <p:txBody>
          <a:bodyPr/>
          <a:lstStyle/>
          <a:p>
            <a:r>
              <a:rPr lang="en-US" b="1" i="0" dirty="0">
                <a:effectLst/>
                <a:latin typeface="+mn-lt"/>
              </a:rPr>
              <a:t>Tuberculosis (TB)</a:t>
            </a:r>
            <a:endParaRPr lang="pl-PL" dirty="0">
              <a:latin typeface="+mn-lt"/>
            </a:endParaRPr>
          </a:p>
        </p:txBody>
      </p:sp>
      <p:sp>
        <p:nvSpPr>
          <p:cNvPr id="3" name="Content Placeholder 2">
            <a:extLst>
              <a:ext uri="{FF2B5EF4-FFF2-40B4-BE49-F238E27FC236}">
                <a16:creationId xmlns:a16="http://schemas.microsoft.com/office/drawing/2014/main" id="{21B585E0-4C8C-81E8-2C25-B38CCBE2A468}"/>
              </a:ext>
            </a:extLst>
          </p:cNvPr>
          <p:cNvSpPr>
            <a:spLocks noGrp="1"/>
          </p:cNvSpPr>
          <p:nvPr>
            <p:ph idx="1"/>
          </p:nvPr>
        </p:nvSpPr>
        <p:spPr>
          <a:xfrm>
            <a:off x="838200" y="1402080"/>
            <a:ext cx="10515600" cy="5242560"/>
          </a:xfrm>
        </p:spPr>
        <p:txBody>
          <a:bodyPr>
            <a:normAutofit fontScale="40000" lnSpcReduction="20000"/>
          </a:bodyPr>
          <a:lstStyle/>
          <a:p>
            <a:pPr marL="0" indent="0" algn="l">
              <a:lnSpc>
                <a:spcPct val="120000"/>
              </a:lnSpc>
              <a:buNone/>
            </a:pPr>
            <a:r>
              <a:rPr lang="en-US" sz="3800" b="1" i="0" dirty="0">
                <a:effectLst/>
              </a:rPr>
              <a:t>Cause:</a:t>
            </a:r>
          </a:p>
          <a:p>
            <a:pPr marL="0" indent="0" algn="l">
              <a:lnSpc>
                <a:spcPct val="120000"/>
              </a:lnSpc>
              <a:buNone/>
            </a:pPr>
            <a:r>
              <a:rPr lang="en-US" sz="2900" b="1" i="0" dirty="0">
                <a:effectLst/>
              </a:rPr>
              <a:t>Bacterium:</a:t>
            </a:r>
            <a:r>
              <a:rPr lang="en-US" sz="2900" b="0" i="0" dirty="0">
                <a:effectLst/>
              </a:rPr>
              <a:t> Tuberculosis is primarily caused by the bacterium </a:t>
            </a:r>
            <a:r>
              <a:rPr lang="en-US" sz="2900" b="0" i="1" dirty="0">
                <a:effectLst/>
              </a:rPr>
              <a:t>Mycobacterium tuberculosis</a:t>
            </a:r>
            <a:r>
              <a:rPr lang="en-US" sz="2900" b="0" i="0" dirty="0">
                <a:effectLst/>
              </a:rPr>
              <a:t>. It is an airborne disease, typically spread through the inhalation of respiratory droplets from an infected person. While TB commonly affects the lungs (pulmonary TB), it can also target other organs (extrapulmonary TB).</a:t>
            </a:r>
          </a:p>
          <a:p>
            <a:pPr marL="0" indent="0" algn="l">
              <a:lnSpc>
                <a:spcPct val="120000"/>
              </a:lnSpc>
              <a:buNone/>
            </a:pPr>
            <a:r>
              <a:rPr lang="en-US" sz="3800" b="1" i="0" dirty="0">
                <a:effectLst/>
              </a:rPr>
              <a:t>Symptoms:</a:t>
            </a:r>
          </a:p>
          <a:p>
            <a:pPr algn="l">
              <a:lnSpc>
                <a:spcPct val="120000"/>
              </a:lnSpc>
              <a:buFont typeface="+mj-lt"/>
              <a:buAutoNum type="arabicPeriod"/>
            </a:pPr>
            <a:r>
              <a:rPr lang="en-US" sz="2900" b="1" i="0" dirty="0">
                <a:effectLst/>
              </a:rPr>
              <a:t>Early or Latent TB:</a:t>
            </a:r>
            <a:endParaRPr lang="pl-PL" sz="2900" dirty="0"/>
          </a:p>
          <a:p>
            <a:pPr marL="0" indent="0" algn="l">
              <a:lnSpc>
                <a:spcPct val="120000"/>
              </a:lnSpc>
              <a:buNone/>
            </a:pPr>
            <a:r>
              <a:rPr lang="pl-PL" sz="2900" b="0" dirty="0">
                <a:effectLst/>
              </a:rPr>
              <a:t>- </a:t>
            </a:r>
            <a:r>
              <a:rPr lang="en-US" sz="2900" b="0" dirty="0">
                <a:effectLst/>
              </a:rPr>
              <a:t>Asymptomatic: Many individuals with latent TB infection show no symptoms.</a:t>
            </a:r>
            <a:endParaRPr lang="pl-PL" sz="2900" b="0" dirty="0">
              <a:effectLst/>
            </a:endParaRPr>
          </a:p>
          <a:p>
            <a:pPr marL="0" indent="0" algn="l">
              <a:lnSpc>
                <a:spcPct val="120000"/>
              </a:lnSpc>
              <a:buNone/>
            </a:pPr>
            <a:r>
              <a:rPr lang="pl-PL" sz="2900" dirty="0"/>
              <a:t>-</a:t>
            </a:r>
            <a:r>
              <a:rPr lang="en-US" sz="2900" b="0" dirty="0">
                <a:effectLst/>
              </a:rPr>
              <a:t>Positive Skin Test or Blood Test: Latent TB can be detected through tests like the Mantoux tuberculin skin test (TST) or interferon-gamma release assays (IGRAs).</a:t>
            </a:r>
          </a:p>
          <a:p>
            <a:pPr algn="l">
              <a:lnSpc>
                <a:spcPct val="120000"/>
              </a:lnSpc>
              <a:buFont typeface="+mj-lt"/>
              <a:buAutoNum type="arabicPeriod"/>
            </a:pPr>
            <a:r>
              <a:rPr lang="en-US" sz="2900" b="1" i="0" dirty="0">
                <a:effectLst/>
              </a:rPr>
              <a:t>Active Pulmonary TB:</a:t>
            </a:r>
            <a:endParaRPr lang="en-US" sz="2900" b="0" i="0" dirty="0">
              <a:effectLst/>
            </a:endParaRPr>
          </a:p>
          <a:p>
            <a:pPr marL="742950" lvl="1" indent="-285750" algn="l">
              <a:lnSpc>
                <a:spcPct val="120000"/>
              </a:lnSpc>
              <a:buFont typeface="+mj-lt"/>
              <a:buAutoNum type="arabicPeriod"/>
            </a:pPr>
            <a:r>
              <a:rPr lang="en-US" sz="2900" b="0" dirty="0">
                <a:effectLst/>
              </a:rPr>
              <a:t>Cough: Persistent cough lasting three weeks or longer.</a:t>
            </a:r>
          </a:p>
          <a:p>
            <a:pPr marL="742950" lvl="1" indent="-285750" algn="l">
              <a:lnSpc>
                <a:spcPct val="120000"/>
              </a:lnSpc>
              <a:buFont typeface="+mj-lt"/>
              <a:buAutoNum type="arabicPeriod"/>
            </a:pPr>
            <a:r>
              <a:rPr lang="en-US" sz="2900" b="0" dirty="0">
                <a:effectLst/>
              </a:rPr>
              <a:t>Hemoptysis: Coughing up blood or bloody sputum.</a:t>
            </a:r>
          </a:p>
          <a:p>
            <a:pPr marL="742950" lvl="1" indent="-285750" algn="l">
              <a:lnSpc>
                <a:spcPct val="120000"/>
              </a:lnSpc>
              <a:buFont typeface="+mj-lt"/>
              <a:buAutoNum type="arabicPeriod"/>
            </a:pPr>
            <a:r>
              <a:rPr lang="en-US" sz="2900" b="0" dirty="0">
                <a:effectLst/>
              </a:rPr>
              <a:t>Chest Pain: Pain or discomfort in the chest.</a:t>
            </a:r>
          </a:p>
          <a:p>
            <a:pPr marL="742950" lvl="1" indent="-285750" algn="l">
              <a:lnSpc>
                <a:spcPct val="120000"/>
              </a:lnSpc>
              <a:buFont typeface="+mj-lt"/>
              <a:buAutoNum type="arabicPeriod"/>
            </a:pPr>
            <a:r>
              <a:rPr lang="en-US" sz="2900" b="0" dirty="0">
                <a:effectLst/>
              </a:rPr>
              <a:t>Fatigue: Generalized weakness and fatigue.</a:t>
            </a:r>
          </a:p>
          <a:p>
            <a:pPr marL="742950" lvl="1" indent="-285750" algn="l">
              <a:lnSpc>
                <a:spcPct val="120000"/>
              </a:lnSpc>
              <a:buFont typeface="+mj-lt"/>
              <a:buAutoNum type="arabicPeriod"/>
            </a:pPr>
            <a:r>
              <a:rPr lang="en-US" sz="2900" b="0" dirty="0">
                <a:effectLst/>
              </a:rPr>
              <a:t>Weight Loss: Unintended weight loss.</a:t>
            </a:r>
          </a:p>
          <a:p>
            <a:pPr algn="l">
              <a:lnSpc>
                <a:spcPct val="120000"/>
              </a:lnSpc>
              <a:buFont typeface="+mj-lt"/>
              <a:buAutoNum type="arabicPeriod"/>
            </a:pPr>
            <a:r>
              <a:rPr lang="en-US" sz="2900" b="1" i="0" dirty="0">
                <a:effectLst/>
              </a:rPr>
              <a:t>Active Extrapulmonary TB:</a:t>
            </a:r>
            <a:endParaRPr lang="en-US" sz="2900" b="0" i="0" dirty="0">
              <a:effectLst/>
            </a:endParaRPr>
          </a:p>
          <a:p>
            <a:pPr marL="742950" lvl="1" indent="-285750" algn="l">
              <a:lnSpc>
                <a:spcPct val="120000"/>
              </a:lnSpc>
              <a:buFont typeface="+mj-lt"/>
              <a:buAutoNum type="arabicPeriod"/>
            </a:pPr>
            <a:r>
              <a:rPr lang="en-US" sz="2900" b="0" dirty="0">
                <a:effectLst/>
              </a:rPr>
              <a:t>Symptoms Depend on the Affected Organ: Can include swelling, pain, or dysfunction related to the affected area (e.g., lymph nodes, bones, joints, meninges).</a:t>
            </a:r>
          </a:p>
          <a:p>
            <a:endParaRPr lang="pl-PL" dirty="0"/>
          </a:p>
        </p:txBody>
      </p:sp>
    </p:spTree>
    <p:extLst>
      <p:ext uri="{BB962C8B-B14F-4D97-AF65-F5344CB8AC3E}">
        <p14:creationId xmlns:p14="http://schemas.microsoft.com/office/powerpoint/2010/main" val="1613780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6FD173-B983-6FE5-09CE-03563E5ADCE3}"/>
              </a:ext>
            </a:extLst>
          </p:cNvPr>
          <p:cNvSpPr txBox="1">
            <a:spLocks/>
          </p:cNvSpPr>
          <p:nvPr/>
        </p:nvSpPr>
        <p:spPr>
          <a:xfrm>
            <a:off x="838200" y="266700"/>
            <a:ext cx="10515600" cy="6294120"/>
          </a:xfrm>
          <a:prstGeom prst="rect">
            <a:avLst/>
          </a:prstGeom>
        </p:spPr>
        <p:txBody>
          <a:bodyPr>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20000"/>
              </a:lnSpc>
              <a:buFont typeface="Calibri" panose="020F0502020204030204" pitchFamily="34" charset="0"/>
              <a:buNone/>
            </a:pPr>
            <a:r>
              <a:rPr lang="en-US" sz="7200" b="1"/>
              <a:t>Treatment:</a:t>
            </a:r>
          </a:p>
          <a:p>
            <a:pPr>
              <a:lnSpc>
                <a:spcPct val="120000"/>
              </a:lnSpc>
              <a:buFont typeface="Arial" panose="020B0604020202020204" pitchFamily="34" charset="0"/>
              <a:buChar char="•"/>
            </a:pPr>
            <a:r>
              <a:rPr lang="en-US" sz="5600" b="1"/>
              <a:t>Antibiotics:</a:t>
            </a:r>
            <a:r>
              <a:rPr lang="en-US" sz="5600"/>
              <a:t> Tuberculosis is treated with a combination of antibiotics over an extended period. Common medications include isoniazid, rifampin, ethambutol, and pyrazinamide.</a:t>
            </a:r>
          </a:p>
          <a:p>
            <a:pPr>
              <a:lnSpc>
                <a:spcPct val="120000"/>
              </a:lnSpc>
              <a:buFont typeface="Arial" panose="020B0604020202020204" pitchFamily="34" charset="0"/>
              <a:buChar char="•"/>
            </a:pPr>
            <a:r>
              <a:rPr lang="en-US" sz="5600" b="1"/>
              <a:t>Directly Observed Therapy (DOT):</a:t>
            </a:r>
            <a:r>
              <a:rPr lang="en-US" sz="5600"/>
              <a:t> Ensuring that patients take their medications as prescribed is crucial for successful treatment. In some cases, healthcare providers directly observe patients taking their medication.</a:t>
            </a:r>
          </a:p>
          <a:p>
            <a:pPr marL="0" indent="0">
              <a:lnSpc>
                <a:spcPct val="120000"/>
              </a:lnSpc>
              <a:buFont typeface="Calibri" panose="020F0502020204030204" pitchFamily="34" charset="0"/>
              <a:buNone/>
            </a:pPr>
            <a:r>
              <a:rPr lang="en-US" sz="7200" b="1"/>
              <a:t>Complications:</a:t>
            </a:r>
          </a:p>
          <a:p>
            <a:pPr>
              <a:lnSpc>
                <a:spcPct val="120000"/>
              </a:lnSpc>
              <a:buFont typeface="+mj-lt"/>
              <a:buAutoNum type="arabicPeriod"/>
            </a:pPr>
            <a:r>
              <a:rPr lang="en-US" sz="5600" b="1"/>
              <a:t>Drug-Resistant TB:</a:t>
            </a:r>
            <a:endParaRPr lang="en-US" sz="5600"/>
          </a:p>
          <a:p>
            <a:pPr marL="742950" lvl="1" indent="-285750">
              <a:lnSpc>
                <a:spcPct val="120000"/>
              </a:lnSpc>
              <a:buFont typeface="+mj-lt"/>
              <a:buAutoNum type="arabicPeriod"/>
            </a:pPr>
            <a:r>
              <a:rPr lang="en-US" sz="5600"/>
              <a:t>Multi-Drug Resistant TB (MDR-TB): Resistance to at least isoniazid and rifampin.</a:t>
            </a:r>
          </a:p>
          <a:p>
            <a:pPr marL="742950" lvl="1" indent="-285750">
              <a:lnSpc>
                <a:spcPct val="120000"/>
              </a:lnSpc>
              <a:buFont typeface="+mj-lt"/>
              <a:buAutoNum type="arabicPeriod"/>
            </a:pPr>
            <a:r>
              <a:rPr lang="en-US" sz="5600"/>
              <a:t>Extensively Drug-Resistant TB (XDR-TB): Resistance to isoniazid and rifampin, plus resistance to fluoroquinolones and at least one second-line injectable drug.</a:t>
            </a:r>
          </a:p>
          <a:p>
            <a:pPr>
              <a:lnSpc>
                <a:spcPct val="120000"/>
              </a:lnSpc>
              <a:buFont typeface="+mj-lt"/>
              <a:buAutoNum type="arabicPeriod"/>
            </a:pPr>
            <a:r>
              <a:rPr lang="en-US" sz="5600" b="1"/>
              <a:t>Spread to Others:</a:t>
            </a:r>
            <a:endParaRPr lang="en-US" sz="5600"/>
          </a:p>
          <a:p>
            <a:pPr marL="742950" lvl="1" indent="-285750">
              <a:lnSpc>
                <a:spcPct val="120000"/>
              </a:lnSpc>
              <a:buFont typeface="+mj-lt"/>
              <a:buAutoNum type="arabicPeriod"/>
            </a:pPr>
            <a:r>
              <a:rPr lang="en-US" sz="5600"/>
              <a:t>If not treated promptly and effectively, individuals with active TB can spread the disease to others.</a:t>
            </a:r>
          </a:p>
          <a:p>
            <a:pPr>
              <a:lnSpc>
                <a:spcPct val="120000"/>
              </a:lnSpc>
              <a:buFont typeface="+mj-lt"/>
              <a:buAutoNum type="arabicPeriod"/>
            </a:pPr>
            <a:r>
              <a:rPr lang="en-US" sz="5600" b="1"/>
              <a:t>Organ Damage:</a:t>
            </a:r>
            <a:endParaRPr lang="en-US" sz="5600"/>
          </a:p>
          <a:p>
            <a:pPr marL="742950" lvl="1" indent="-285750">
              <a:lnSpc>
                <a:spcPct val="120000"/>
              </a:lnSpc>
              <a:buFont typeface="+mj-lt"/>
              <a:buAutoNum type="arabicPeriod"/>
            </a:pPr>
            <a:r>
              <a:rPr lang="en-US" sz="5600"/>
              <a:t>Long-term complications can arise from untreated or inadequately treated TB, including damage to the lungs, kidneys, bones, and other organs.</a:t>
            </a:r>
          </a:p>
          <a:p>
            <a:pPr>
              <a:lnSpc>
                <a:spcPct val="120000"/>
              </a:lnSpc>
              <a:buFont typeface="+mj-lt"/>
              <a:buAutoNum type="arabicPeriod"/>
            </a:pPr>
            <a:r>
              <a:rPr lang="en-US" sz="5600" b="1"/>
              <a:t>Miliary TB:</a:t>
            </a:r>
            <a:endParaRPr lang="en-US" sz="5600"/>
          </a:p>
          <a:p>
            <a:pPr marL="742950" lvl="1" indent="-285750">
              <a:lnSpc>
                <a:spcPct val="120000"/>
              </a:lnSpc>
              <a:buFont typeface="+mj-lt"/>
              <a:buAutoNum type="arabicPeriod"/>
            </a:pPr>
            <a:r>
              <a:rPr lang="en-US" sz="5600"/>
              <a:t>The bacteria can spread through the bloodstream, causing widespread infection and affecting multiple organs.</a:t>
            </a:r>
          </a:p>
          <a:p>
            <a:pPr>
              <a:lnSpc>
                <a:spcPct val="120000"/>
              </a:lnSpc>
              <a:buFont typeface="+mj-lt"/>
              <a:buAutoNum type="arabicPeriod"/>
            </a:pPr>
            <a:r>
              <a:rPr lang="en-US" sz="5600" b="1"/>
              <a:t>Tuberculous Meningitis:</a:t>
            </a:r>
            <a:endParaRPr lang="en-US" sz="5600"/>
          </a:p>
          <a:p>
            <a:pPr marL="742950" lvl="1" indent="-285750">
              <a:lnSpc>
                <a:spcPct val="120000"/>
              </a:lnSpc>
              <a:buFont typeface="+mj-lt"/>
              <a:buAutoNum type="arabicPeriod"/>
            </a:pPr>
            <a:r>
              <a:rPr lang="en-US" sz="5600"/>
              <a:t>TB can infect the membranes surrounding the brain and spinal cord, leading to meningitis.</a:t>
            </a:r>
          </a:p>
          <a:p>
            <a:endParaRPr lang="pl-PL" dirty="0"/>
          </a:p>
        </p:txBody>
      </p:sp>
    </p:spTree>
    <p:extLst>
      <p:ext uri="{BB962C8B-B14F-4D97-AF65-F5344CB8AC3E}">
        <p14:creationId xmlns:p14="http://schemas.microsoft.com/office/powerpoint/2010/main" val="818093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A47AF6-8D55-089D-E7EB-9F1EFDC8C923}"/>
              </a:ext>
            </a:extLst>
          </p:cNvPr>
          <p:cNvSpPr>
            <a:spLocks noGrp="1"/>
          </p:cNvSpPr>
          <p:nvPr>
            <p:ph idx="1"/>
          </p:nvPr>
        </p:nvSpPr>
        <p:spPr>
          <a:xfrm>
            <a:off x="838200" y="1848464"/>
            <a:ext cx="10515600" cy="2891583"/>
          </a:xfrm>
        </p:spPr>
        <p:txBody>
          <a:bodyPr/>
          <a:lstStyle/>
          <a:p>
            <a:pPr marL="0" indent="0" algn="l">
              <a:lnSpc>
                <a:spcPct val="120000"/>
              </a:lnSpc>
              <a:buNone/>
            </a:pPr>
            <a:r>
              <a:rPr lang="en-US" sz="1800" b="1" i="0" dirty="0">
                <a:effectLst/>
              </a:rPr>
              <a:t>Prevention:</a:t>
            </a:r>
          </a:p>
          <a:p>
            <a:pPr algn="l">
              <a:lnSpc>
                <a:spcPct val="120000"/>
              </a:lnSpc>
              <a:buFont typeface="Arial" panose="020B0604020202020204" pitchFamily="34" charset="0"/>
              <a:buChar char="•"/>
            </a:pPr>
            <a:r>
              <a:rPr lang="en-US" sz="1800" b="1" i="0" dirty="0">
                <a:effectLst/>
              </a:rPr>
              <a:t>Vaccination:</a:t>
            </a:r>
            <a:r>
              <a:rPr lang="en-US" sz="1800" b="0" i="0" dirty="0">
                <a:effectLst/>
              </a:rPr>
              <a:t> The </a:t>
            </a:r>
            <a:r>
              <a:rPr lang="en-US" sz="1800" b="0" i="0" dirty="0" err="1">
                <a:effectLst/>
              </a:rPr>
              <a:t>Bacille</a:t>
            </a:r>
            <a:r>
              <a:rPr lang="en-US" sz="1800" b="0" i="0" dirty="0">
                <a:effectLst/>
              </a:rPr>
              <a:t> Calmette-Guérin (BCG) vaccine can help prevent severe forms of TB in children, but its efficacy varies.</a:t>
            </a:r>
          </a:p>
          <a:p>
            <a:pPr algn="l">
              <a:lnSpc>
                <a:spcPct val="120000"/>
              </a:lnSpc>
              <a:buFont typeface="Arial" panose="020B0604020202020204" pitchFamily="34" charset="0"/>
              <a:buChar char="•"/>
            </a:pPr>
            <a:r>
              <a:rPr lang="en-US" sz="1800" b="1" i="0" dirty="0">
                <a:effectLst/>
              </a:rPr>
              <a:t>Infection Control:</a:t>
            </a:r>
            <a:r>
              <a:rPr lang="en-US" sz="1800" b="0" i="0" dirty="0">
                <a:effectLst/>
              </a:rPr>
              <a:t> Proper ventilation, isolation of individuals with active TB, and wearing masks can help prevent the spread of the disease.</a:t>
            </a:r>
          </a:p>
          <a:p>
            <a:pPr marL="0" indent="0">
              <a:buNone/>
            </a:pPr>
            <a:endParaRPr lang="pl-PL" dirty="0"/>
          </a:p>
        </p:txBody>
      </p:sp>
    </p:spTree>
    <p:extLst>
      <p:ext uri="{BB962C8B-B14F-4D97-AF65-F5344CB8AC3E}">
        <p14:creationId xmlns:p14="http://schemas.microsoft.com/office/powerpoint/2010/main" val="97415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84BBD-064F-E632-07E4-E32560B530D7}"/>
              </a:ext>
            </a:extLst>
          </p:cNvPr>
          <p:cNvSpPr>
            <a:spLocks noGrp="1"/>
          </p:cNvSpPr>
          <p:nvPr>
            <p:ph type="title"/>
          </p:nvPr>
        </p:nvSpPr>
        <p:spPr/>
        <p:txBody>
          <a:bodyPr>
            <a:normAutofit fontScale="90000"/>
          </a:bodyPr>
          <a:lstStyle/>
          <a:p>
            <a:br>
              <a:rPr lang="en-US" b="1" i="0" dirty="0">
                <a:effectLst/>
                <a:latin typeface="+mn-lt"/>
              </a:rPr>
            </a:br>
            <a:r>
              <a:rPr lang="en-US" b="1" i="0" dirty="0">
                <a:effectLst/>
                <a:latin typeface="+mn-lt"/>
              </a:rPr>
              <a:t>Pertussis (Whooping Cough)</a:t>
            </a:r>
            <a:br>
              <a:rPr lang="en-US" b="1" i="0" dirty="0">
                <a:effectLst/>
                <a:latin typeface="Söhne"/>
              </a:rPr>
            </a:br>
            <a:endParaRPr lang="pl-PL" dirty="0"/>
          </a:p>
        </p:txBody>
      </p:sp>
      <p:sp>
        <p:nvSpPr>
          <p:cNvPr id="3" name="Content Placeholder 2">
            <a:extLst>
              <a:ext uri="{FF2B5EF4-FFF2-40B4-BE49-F238E27FC236}">
                <a16:creationId xmlns:a16="http://schemas.microsoft.com/office/drawing/2014/main" id="{547A1BD0-E14B-514C-33D3-5E39D2D9726E}"/>
              </a:ext>
            </a:extLst>
          </p:cNvPr>
          <p:cNvSpPr>
            <a:spLocks noGrp="1"/>
          </p:cNvSpPr>
          <p:nvPr>
            <p:ph idx="1"/>
          </p:nvPr>
        </p:nvSpPr>
        <p:spPr>
          <a:xfrm>
            <a:off x="1097280" y="1737360"/>
            <a:ext cx="10058400" cy="4525788"/>
          </a:xfrm>
        </p:spPr>
        <p:txBody>
          <a:bodyPr>
            <a:normAutofit fontScale="55000" lnSpcReduction="20000"/>
          </a:bodyPr>
          <a:lstStyle/>
          <a:p>
            <a:pPr marL="0" indent="0" algn="l">
              <a:buNone/>
            </a:pPr>
            <a:r>
              <a:rPr lang="en-US" sz="2200" b="1" i="0" dirty="0">
                <a:effectLst/>
              </a:rPr>
              <a:t>Cause:</a:t>
            </a:r>
          </a:p>
          <a:p>
            <a:pPr algn="l">
              <a:lnSpc>
                <a:spcPct val="120000"/>
              </a:lnSpc>
              <a:buFont typeface="Arial" panose="020B0604020202020204" pitchFamily="34" charset="0"/>
              <a:buChar char="•"/>
            </a:pPr>
            <a:r>
              <a:rPr lang="en-US" sz="2200" b="1" i="0" dirty="0">
                <a:effectLst/>
              </a:rPr>
              <a:t>Bacterium:</a:t>
            </a:r>
            <a:r>
              <a:rPr lang="en-US" sz="2200" b="0" i="0" dirty="0">
                <a:effectLst/>
              </a:rPr>
              <a:t> Pertussis is caused by the bacterium </a:t>
            </a:r>
            <a:r>
              <a:rPr lang="en-US" sz="2200" b="1" i="1" dirty="0">
                <a:effectLst/>
              </a:rPr>
              <a:t>Bordetella pertussis</a:t>
            </a:r>
            <a:r>
              <a:rPr lang="en-US" sz="2200" b="0" i="0" dirty="0">
                <a:effectLst/>
              </a:rPr>
              <a:t>. It is highly contagious and spreads through </a:t>
            </a:r>
            <a:r>
              <a:rPr lang="en-US" sz="2200" b="1" i="0" dirty="0">
                <a:effectLst/>
              </a:rPr>
              <a:t>respiratory droplets </a:t>
            </a:r>
            <a:r>
              <a:rPr lang="en-US" sz="2200" b="0" i="0" dirty="0">
                <a:effectLst/>
              </a:rPr>
              <a:t>when an infected person coughs or sneezes. It primarily affects the respiratory system.</a:t>
            </a:r>
          </a:p>
          <a:p>
            <a:pPr marL="0" indent="0" algn="l">
              <a:lnSpc>
                <a:spcPct val="120000"/>
              </a:lnSpc>
              <a:buNone/>
            </a:pPr>
            <a:r>
              <a:rPr lang="en-US" sz="2200" b="1" i="0" dirty="0">
                <a:effectLst/>
              </a:rPr>
              <a:t>Symptoms:</a:t>
            </a:r>
          </a:p>
          <a:p>
            <a:pPr algn="l">
              <a:lnSpc>
                <a:spcPct val="120000"/>
              </a:lnSpc>
              <a:buFont typeface="+mj-lt"/>
              <a:buAutoNum type="arabicPeriod"/>
            </a:pPr>
            <a:r>
              <a:rPr lang="en-US" sz="2200" b="1" i="0" dirty="0">
                <a:effectLst/>
              </a:rPr>
              <a:t>Catarrhal Stage:</a:t>
            </a:r>
            <a:endParaRPr lang="en-US" sz="2200" b="0" i="0" dirty="0">
              <a:effectLst/>
            </a:endParaRPr>
          </a:p>
          <a:p>
            <a:pPr marL="742950" lvl="1" indent="-285750" algn="l">
              <a:lnSpc>
                <a:spcPct val="120000"/>
              </a:lnSpc>
              <a:buFont typeface="+mj-lt"/>
              <a:buAutoNum type="arabicPeriod"/>
            </a:pPr>
            <a:r>
              <a:rPr lang="en-US" sz="2200" b="0" dirty="0">
                <a:effectLst/>
              </a:rPr>
              <a:t>Mild Respiratory Symptoms: Similar to the common cold, including runny nose, sneezing, and a mild cough.</a:t>
            </a:r>
          </a:p>
          <a:p>
            <a:pPr marL="742950" lvl="1" indent="-285750" algn="l">
              <a:lnSpc>
                <a:spcPct val="120000"/>
              </a:lnSpc>
              <a:buFont typeface="+mj-lt"/>
              <a:buAutoNum type="arabicPeriod"/>
            </a:pPr>
            <a:r>
              <a:rPr lang="en-US" sz="2200" b="0" dirty="0">
                <a:effectLst/>
              </a:rPr>
              <a:t>Low-Grade Fever: Slight elevation in body temperature.</a:t>
            </a:r>
          </a:p>
          <a:p>
            <a:pPr algn="l">
              <a:lnSpc>
                <a:spcPct val="120000"/>
              </a:lnSpc>
              <a:buFont typeface="+mj-lt"/>
              <a:buAutoNum type="arabicPeriod"/>
            </a:pPr>
            <a:r>
              <a:rPr lang="en-US" sz="2200" b="1" i="0" dirty="0">
                <a:effectLst/>
              </a:rPr>
              <a:t>Paroxysmal Stage:</a:t>
            </a:r>
            <a:endParaRPr lang="en-US" sz="2200" b="0" i="0" dirty="0">
              <a:effectLst/>
            </a:endParaRPr>
          </a:p>
          <a:p>
            <a:pPr marL="742950" lvl="1" indent="-285750" algn="l">
              <a:lnSpc>
                <a:spcPct val="120000"/>
              </a:lnSpc>
              <a:buFont typeface="+mj-lt"/>
              <a:buAutoNum type="arabicPeriod"/>
            </a:pPr>
            <a:r>
              <a:rPr lang="en-US" sz="2200" b="0" dirty="0">
                <a:effectLst/>
              </a:rPr>
              <a:t>Severe Coughing Fits: Intense, uncontrollable coughing spells, often ending with a characteristic whooping sound as the person gasps for air.</a:t>
            </a:r>
          </a:p>
          <a:p>
            <a:pPr marL="742950" lvl="1" indent="-285750" algn="l">
              <a:lnSpc>
                <a:spcPct val="120000"/>
              </a:lnSpc>
              <a:buFont typeface="+mj-lt"/>
              <a:buAutoNum type="arabicPeriod"/>
            </a:pPr>
            <a:r>
              <a:rPr lang="en-US" sz="2200" b="0" dirty="0">
                <a:effectLst/>
              </a:rPr>
              <a:t>Post-Coughing Vomiting: Coughing fits may be so severe that they lead to vomiting.</a:t>
            </a:r>
          </a:p>
          <a:p>
            <a:pPr marL="742950" lvl="1" indent="-285750" algn="l">
              <a:lnSpc>
                <a:spcPct val="120000"/>
              </a:lnSpc>
              <a:buFont typeface="+mj-lt"/>
              <a:buAutoNum type="arabicPeriod"/>
            </a:pPr>
            <a:r>
              <a:rPr lang="en-US" sz="2200" b="0" dirty="0">
                <a:effectLst/>
              </a:rPr>
              <a:t>Exhaustion: The intensity of coughing fits can be physically exhausting.</a:t>
            </a:r>
          </a:p>
          <a:p>
            <a:pPr algn="l">
              <a:lnSpc>
                <a:spcPct val="120000"/>
              </a:lnSpc>
              <a:buFont typeface="+mj-lt"/>
              <a:buAutoNum type="arabicPeriod"/>
            </a:pPr>
            <a:r>
              <a:rPr lang="en-US" sz="2200" b="1" i="0" dirty="0">
                <a:effectLst/>
              </a:rPr>
              <a:t>Convalescent Stage:</a:t>
            </a:r>
            <a:endParaRPr lang="en-US" sz="2200" b="0" i="0" dirty="0">
              <a:effectLst/>
            </a:endParaRPr>
          </a:p>
          <a:p>
            <a:pPr marL="742950" lvl="1" indent="-285750" algn="l">
              <a:lnSpc>
                <a:spcPct val="120000"/>
              </a:lnSpc>
              <a:buFont typeface="+mj-lt"/>
              <a:buAutoNum type="arabicPeriod"/>
            </a:pPr>
            <a:r>
              <a:rPr lang="en-US" sz="2200" b="0" dirty="0">
                <a:effectLst/>
              </a:rPr>
              <a:t>Gradual Improvement: Coughing fits become less frequent and less severe over several weeks.</a:t>
            </a:r>
          </a:p>
          <a:p>
            <a:pPr marL="742950" lvl="1" indent="-285750" algn="l">
              <a:lnSpc>
                <a:spcPct val="120000"/>
              </a:lnSpc>
              <a:buFont typeface="+mj-lt"/>
              <a:buAutoNum type="arabicPeriod"/>
            </a:pPr>
            <a:r>
              <a:rPr lang="en-US" sz="2200" b="0" dirty="0">
                <a:effectLst/>
              </a:rPr>
              <a:t>Residual Cough: A lingering cough may persist for several more weeks.</a:t>
            </a:r>
          </a:p>
          <a:p>
            <a:pPr marL="0" indent="0" algn="l">
              <a:lnSpc>
                <a:spcPct val="120000"/>
              </a:lnSpc>
              <a:buNone/>
            </a:pPr>
            <a:r>
              <a:rPr lang="en-US" sz="2200" b="1" i="0" dirty="0">
                <a:effectLst/>
              </a:rPr>
              <a:t>Treatment</a:t>
            </a:r>
            <a:r>
              <a:rPr lang="en-US" sz="2200" b="0" i="0" dirty="0">
                <a:effectLst/>
              </a:rPr>
              <a:t>:</a:t>
            </a:r>
            <a:r>
              <a:rPr lang="pl-PL" sz="2200" b="0" i="0" dirty="0">
                <a:effectLst/>
              </a:rPr>
              <a:t> </a:t>
            </a:r>
            <a:r>
              <a:rPr lang="en-US" sz="2200" i="0" dirty="0">
                <a:effectLst/>
              </a:rPr>
              <a:t>Antibiotics</a:t>
            </a:r>
            <a:r>
              <a:rPr lang="pl-PL" sz="2200" i="0" dirty="0">
                <a:effectLst/>
              </a:rPr>
              <a:t>, </a:t>
            </a:r>
            <a:r>
              <a:rPr lang="en-GB" sz="2200" i="0" dirty="0" err="1">
                <a:effectLst/>
              </a:rPr>
              <a:t>smptomatic</a:t>
            </a:r>
            <a:r>
              <a:rPr lang="pl-PL" sz="2200" i="0" dirty="0">
                <a:effectLst/>
              </a:rPr>
              <a:t> </a:t>
            </a:r>
            <a:r>
              <a:rPr lang="en-GB" sz="2200" i="0" dirty="0">
                <a:effectLst/>
              </a:rPr>
              <a:t>treatment</a:t>
            </a:r>
            <a:endParaRPr lang="en-GB" sz="2200" dirty="0"/>
          </a:p>
          <a:p>
            <a:endParaRPr lang="pl-PL" dirty="0"/>
          </a:p>
        </p:txBody>
      </p:sp>
    </p:spTree>
    <p:extLst>
      <p:ext uri="{BB962C8B-B14F-4D97-AF65-F5344CB8AC3E}">
        <p14:creationId xmlns:p14="http://schemas.microsoft.com/office/powerpoint/2010/main" val="4030635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FC74-C63A-141C-42AB-E2D638FB77AC}"/>
              </a:ext>
            </a:extLst>
          </p:cNvPr>
          <p:cNvSpPr>
            <a:spLocks noGrp="1"/>
          </p:cNvSpPr>
          <p:nvPr>
            <p:ph type="title"/>
          </p:nvPr>
        </p:nvSpPr>
        <p:spPr/>
        <p:txBody>
          <a:bodyPr/>
          <a:lstStyle/>
          <a:p>
            <a:r>
              <a:rPr lang="en-US" b="1" i="0" dirty="0">
                <a:effectLst/>
                <a:latin typeface="+mn-lt"/>
              </a:rPr>
              <a:t>Pertussis</a:t>
            </a:r>
            <a:endParaRPr lang="pl-PL" dirty="0">
              <a:latin typeface="+mn-lt"/>
            </a:endParaRPr>
          </a:p>
        </p:txBody>
      </p:sp>
      <p:sp>
        <p:nvSpPr>
          <p:cNvPr id="3" name="Content Placeholder 2">
            <a:extLst>
              <a:ext uri="{FF2B5EF4-FFF2-40B4-BE49-F238E27FC236}">
                <a16:creationId xmlns:a16="http://schemas.microsoft.com/office/drawing/2014/main" id="{C249CAB5-431D-B506-C8F5-DE9F2F7192DE}"/>
              </a:ext>
            </a:extLst>
          </p:cNvPr>
          <p:cNvSpPr>
            <a:spLocks noGrp="1"/>
          </p:cNvSpPr>
          <p:nvPr>
            <p:ph idx="1"/>
          </p:nvPr>
        </p:nvSpPr>
        <p:spPr>
          <a:xfrm>
            <a:off x="838200" y="1895302"/>
            <a:ext cx="10515600" cy="4729018"/>
          </a:xfrm>
        </p:spPr>
        <p:txBody>
          <a:bodyPr>
            <a:normAutofit/>
          </a:bodyPr>
          <a:lstStyle/>
          <a:p>
            <a:pPr marL="0" indent="0" algn="l">
              <a:lnSpc>
                <a:spcPct val="120000"/>
              </a:lnSpc>
              <a:buNone/>
            </a:pPr>
            <a:r>
              <a:rPr lang="en-US" sz="2300" b="1" i="0" dirty="0">
                <a:effectLst/>
              </a:rPr>
              <a:t>Complications:</a:t>
            </a:r>
          </a:p>
          <a:p>
            <a:pPr algn="l">
              <a:lnSpc>
                <a:spcPct val="120000"/>
              </a:lnSpc>
              <a:buFont typeface="+mj-lt"/>
              <a:buAutoNum type="arabicPeriod"/>
            </a:pPr>
            <a:r>
              <a:rPr lang="en-US" sz="1800" i="0" dirty="0">
                <a:effectLst/>
              </a:rPr>
              <a:t>Secondary Infections: Individuals with pertussis are more susceptible to secondary bacterial infections, such as pneumonia or ear infections.</a:t>
            </a:r>
          </a:p>
          <a:p>
            <a:pPr algn="l">
              <a:lnSpc>
                <a:spcPct val="120000"/>
              </a:lnSpc>
              <a:buFont typeface="+mj-lt"/>
              <a:buAutoNum type="arabicPeriod"/>
            </a:pPr>
            <a:r>
              <a:rPr lang="en-US" sz="1800" i="0" dirty="0">
                <a:effectLst/>
              </a:rPr>
              <a:t>Breathing Difficulties</a:t>
            </a:r>
            <a:r>
              <a:rPr lang="pl-PL" sz="1800" i="0" dirty="0">
                <a:effectLst/>
              </a:rPr>
              <a:t>,</a:t>
            </a:r>
            <a:endParaRPr lang="en-US" sz="1800" i="0" dirty="0">
              <a:effectLst/>
            </a:endParaRPr>
          </a:p>
          <a:p>
            <a:pPr algn="l">
              <a:lnSpc>
                <a:spcPct val="120000"/>
              </a:lnSpc>
              <a:buFont typeface="+mj-lt"/>
              <a:buAutoNum type="arabicPeriod"/>
            </a:pPr>
            <a:r>
              <a:rPr lang="en-US" sz="1800" i="0" dirty="0">
                <a:effectLst/>
              </a:rPr>
              <a:t>Weight Loss and Dehydration</a:t>
            </a:r>
            <a:r>
              <a:rPr lang="pl-PL" sz="1800" i="0" dirty="0">
                <a:effectLst/>
              </a:rPr>
              <a:t>,</a:t>
            </a:r>
            <a:endParaRPr lang="en-US" sz="1800" i="0" dirty="0">
              <a:effectLst/>
            </a:endParaRPr>
          </a:p>
          <a:p>
            <a:pPr algn="l">
              <a:lnSpc>
                <a:spcPct val="120000"/>
              </a:lnSpc>
              <a:buFont typeface="+mj-lt"/>
              <a:buAutoNum type="arabicPeriod"/>
            </a:pPr>
            <a:r>
              <a:rPr lang="en-US" sz="1800" i="0" dirty="0">
                <a:effectLst/>
              </a:rPr>
              <a:t>Brain Dysfunction (Encephalopathy)</a:t>
            </a:r>
            <a:r>
              <a:rPr lang="pl-PL" sz="1800" i="0" dirty="0">
                <a:effectLst/>
              </a:rPr>
              <a:t>;</a:t>
            </a:r>
            <a:endParaRPr lang="en-US" sz="1800" i="0" dirty="0">
              <a:effectLst/>
            </a:endParaRPr>
          </a:p>
          <a:p>
            <a:pPr marL="0" indent="0" algn="l">
              <a:lnSpc>
                <a:spcPct val="120000"/>
              </a:lnSpc>
              <a:buNone/>
            </a:pPr>
            <a:r>
              <a:rPr lang="en-US" sz="1800" b="1" i="0" dirty="0">
                <a:effectLst/>
              </a:rPr>
              <a:t>Vaccination:</a:t>
            </a:r>
            <a:r>
              <a:rPr lang="en-US" sz="1800" b="0" i="0" dirty="0">
                <a:effectLst/>
              </a:rPr>
              <a:t> Vaccination is the most effective way to prevent pertussis. The DTaP vaccine (diphtheria, tetanus, and acellular pertussis) is routinely administered to infants and young children, while the Tdap vaccine (tetanus, diphtheria, and acellular pertussis) is recommended for adolescents and adults.</a:t>
            </a:r>
          </a:p>
          <a:p>
            <a:endParaRPr lang="pl-PL" dirty="0"/>
          </a:p>
        </p:txBody>
      </p:sp>
    </p:spTree>
    <p:extLst>
      <p:ext uri="{BB962C8B-B14F-4D97-AF65-F5344CB8AC3E}">
        <p14:creationId xmlns:p14="http://schemas.microsoft.com/office/powerpoint/2010/main" val="2492468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9CCA-5F5A-876A-A981-AD0AFD866A91}"/>
              </a:ext>
            </a:extLst>
          </p:cNvPr>
          <p:cNvSpPr>
            <a:spLocks noGrp="1"/>
          </p:cNvSpPr>
          <p:nvPr>
            <p:ph type="title"/>
          </p:nvPr>
        </p:nvSpPr>
        <p:spPr>
          <a:xfrm>
            <a:off x="1066800" y="129286"/>
            <a:ext cx="10058400" cy="1450757"/>
          </a:xfrm>
        </p:spPr>
        <p:txBody>
          <a:bodyPr/>
          <a:lstStyle/>
          <a:p>
            <a:r>
              <a:rPr lang="en-US" b="0" i="0" dirty="0">
                <a:solidFill>
                  <a:srgbClr val="374151"/>
                </a:solidFill>
                <a:effectLst/>
                <a:latin typeface="Söhne"/>
              </a:rPr>
              <a:t>Influenza</a:t>
            </a:r>
            <a:endParaRPr lang="pl-PL" dirty="0"/>
          </a:p>
        </p:txBody>
      </p:sp>
      <p:sp>
        <p:nvSpPr>
          <p:cNvPr id="3" name="Content Placeholder 2">
            <a:extLst>
              <a:ext uri="{FF2B5EF4-FFF2-40B4-BE49-F238E27FC236}">
                <a16:creationId xmlns:a16="http://schemas.microsoft.com/office/drawing/2014/main" id="{2478D473-42BA-23D8-9CDB-C25A1368CB90}"/>
              </a:ext>
            </a:extLst>
          </p:cNvPr>
          <p:cNvSpPr>
            <a:spLocks noGrp="1"/>
          </p:cNvSpPr>
          <p:nvPr>
            <p:ph idx="1"/>
          </p:nvPr>
        </p:nvSpPr>
        <p:spPr>
          <a:xfrm>
            <a:off x="1097280" y="1759974"/>
            <a:ext cx="10058400" cy="4699820"/>
          </a:xfrm>
        </p:spPr>
        <p:txBody>
          <a:bodyPr>
            <a:normAutofit fontScale="62500" lnSpcReduction="20000"/>
          </a:bodyPr>
          <a:lstStyle/>
          <a:p>
            <a:pPr algn="l">
              <a:buFont typeface="Arial" panose="020B0604020202020204" pitchFamily="34" charset="0"/>
              <a:buChar char="•"/>
            </a:pPr>
            <a:r>
              <a:rPr lang="en-US" sz="2600" b="1" i="0" dirty="0">
                <a:solidFill>
                  <a:schemeClr val="tx1"/>
                </a:solidFill>
                <a:effectLst/>
              </a:rPr>
              <a:t>Virus:</a:t>
            </a:r>
            <a:r>
              <a:rPr lang="en-US" sz="2600" b="0" i="0" dirty="0">
                <a:solidFill>
                  <a:schemeClr val="tx1"/>
                </a:solidFill>
                <a:effectLst/>
              </a:rPr>
              <a:t> Influenza is caused by influenza viruses, primarily types A and B. These viruses undergo frequent changes through genetic mutations, leading to seasonal outbreaks.</a:t>
            </a:r>
          </a:p>
          <a:p>
            <a:pPr algn="l"/>
            <a:r>
              <a:rPr lang="en-US" sz="2600" b="0" i="0" dirty="0">
                <a:solidFill>
                  <a:schemeClr val="tx1"/>
                </a:solidFill>
                <a:effectLst/>
              </a:rPr>
              <a:t>Symptoms:</a:t>
            </a:r>
          </a:p>
          <a:p>
            <a:pPr algn="l">
              <a:buFont typeface="+mj-lt"/>
              <a:buAutoNum type="arabicPeriod"/>
            </a:pPr>
            <a:r>
              <a:rPr lang="en-US" sz="2600" b="1" i="0" dirty="0">
                <a:solidFill>
                  <a:schemeClr val="tx1"/>
                </a:solidFill>
                <a:effectLst/>
              </a:rPr>
              <a:t>Respiratory Symptoms:</a:t>
            </a:r>
            <a:endParaRPr lang="en-US" sz="2600" b="0" i="0" dirty="0">
              <a:solidFill>
                <a:schemeClr val="tx1"/>
              </a:solidFill>
              <a:effectLst/>
            </a:endParaRPr>
          </a:p>
          <a:p>
            <a:pPr marL="742950" lvl="1" indent="-285750" algn="l">
              <a:buFont typeface="+mj-lt"/>
              <a:buAutoNum type="arabicPeriod"/>
            </a:pPr>
            <a:r>
              <a:rPr lang="en-US" sz="2600" b="0" dirty="0">
                <a:solidFill>
                  <a:schemeClr val="tx1"/>
                </a:solidFill>
                <a:effectLst/>
              </a:rPr>
              <a:t>Sudden Onset: Symptoms often appear suddenly.</a:t>
            </a:r>
          </a:p>
          <a:p>
            <a:pPr marL="742950" lvl="1" indent="-285750" algn="l">
              <a:buFont typeface="+mj-lt"/>
              <a:buAutoNum type="arabicPeriod"/>
            </a:pPr>
            <a:r>
              <a:rPr lang="en-US" sz="2600" b="0" dirty="0">
                <a:solidFill>
                  <a:schemeClr val="tx1"/>
                </a:solidFill>
                <a:effectLst/>
              </a:rPr>
              <a:t>Fever: High fever is common, especially in children.</a:t>
            </a:r>
          </a:p>
          <a:p>
            <a:pPr marL="742950" lvl="1" indent="-285750" algn="l">
              <a:buFont typeface="+mj-lt"/>
              <a:buAutoNum type="arabicPeriod"/>
            </a:pPr>
            <a:r>
              <a:rPr lang="en-US" sz="2600" b="0" dirty="0">
                <a:solidFill>
                  <a:schemeClr val="tx1"/>
                </a:solidFill>
                <a:effectLst/>
              </a:rPr>
              <a:t>Cough: Dry or productive cough.</a:t>
            </a:r>
          </a:p>
          <a:p>
            <a:pPr marL="742950" lvl="1" indent="-285750" algn="l">
              <a:buFont typeface="+mj-lt"/>
              <a:buAutoNum type="arabicPeriod"/>
            </a:pPr>
            <a:r>
              <a:rPr lang="en-US" sz="2600" b="0" dirty="0">
                <a:solidFill>
                  <a:schemeClr val="tx1"/>
                </a:solidFill>
                <a:effectLst/>
              </a:rPr>
              <a:t>Sore Throat: Irritation or pain in the throat.</a:t>
            </a:r>
          </a:p>
          <a:p>
            <a:pPr marL="742950" lvl="1" indent="-285750" algn="l">
              <a:buFont typeface="+mj-lt"/>
              <a:buAutoNum type="arabicPeriod"/>
            </a:pPr>
            <a:r>
              <a:rPr lang="en-US" sz="2600" b="0" dirty="0">
                <a:solidFill>
                  <a:schemeClr val="tx1"/>
                </a:solidFill>
                <a:effectLst/>
              </a:rPr>
              <a:t>Runny or Stuffy Nose: Nasal congestion or discharge.</a:t>
            </a:r>
          </a:p>
          <a:p>
            <a:pPr algn="l">
              <a:buFont typeface="+mj-lt"/>
              <a:buAutoNum type="arabicPeriod"/>
            </a:pPr>
            <a:r>
              <a:rPr lang="en-US" sz="2600" b="1" i="0" dirty="0">
                <a:solidFill>
                  <a:schemeClr val="tx1"/>
                </a:solidFill>
                <a:effectLst/>
              </a:rPr>
              <a:t>Systemic Symptoms:</a:t>
            </a:r>
            <a:endParaRPr lang="en-US" sz="2600" b="0" i="0" dirty="0">
              <a:solidFill>
                <a:schemeClr val="tx1"/>
              </a:solidFill>
              <a:effectLst/>
            </a:endParaRPr>
          </a:p>
          <a:p>
            <a:pPr marL="742950" lvl="1" indent="-285750" algn="l">
              <a:buFont typeface="+mj-lt"/>
              <a:buAutoNum type="arabicPeriod"/>
            </a:pPr>
            <a:r>
              <a:rPr lang="en-US" sz="2600" b="0" dirty="0">
                <a:solidFill>
                  <a:schemeClr val="tx1"/>
                </a:solidFill>
                <a:effectLst/>
              </a:rPr>
              <a:t>Body Aches: Severe muscle or body aches.</a:t>
            </a:r>
          </a:p>
          <a:p>
            <a:pPr marL="742950" lvl="1" indent="-285750" algn="l">
              <a:buFont typeface="+mj-lt"/>
              <a:buAutoNum type="arabicPeriod"/>
            </a:pPr>
            <a:r>
              <a:rPr lang="en-US" sz="2600" b="0" dirty="0">
                <a:solidFill>
                  <a:schemeClr val="tx1"/>
                </a:solidFill>
                <a:effectLst/>
              </a:rPr>
              <a:t>Fatigue: Profound tiredness and weakness.</a:t>
            </a:r>
          </a:p>
          <a:p>
            <a:pPr marL="742950" lvl="1" indent="-285750" algn="l">
              <a:buFont typeface="+mj-lt"/>
              <a:buAutoNum type="arabicPeriod"/>
            </a:pPr>
            <a:r>
              <a:rPr lang="en-US" sz="2600" b="0" dirty="0">
                <a:solidFill>
                  <a:schemeClr val="tx1"/>
                </a:solidFill>
                <a:effectLst/>
              </a:rPr>
              <a:t>Headache: Persistent or severe headaches.</a:t>
            </a:r>
          </a:p>
          <a:p>
            <a:pPr marL="742950" lvl="1" indent="-285750" algn="l">
              <a:buFont typeface="+mj-lt"/>
              <a:buAutoNum type="arabicPeriod"/>
            </a:pPr>
            <a:r>
              <a:rPr lang="en-US" sz="2600" b="0" dirty="0">
                <a:solidFill>
                  <a:schemeClr val="tx1"/>
                </a:solidFill>
                <a:effectLst/>
              </a:rPr>
              <a:t>Chills: Cold sensations with or without shivering.</a:t>
            </a:r>
          </a:p>
          <a:p>
            <a:pPr algn="l">
              <a:buFont typeface="+mj-lt"/>
              <a:buAutoNum type="arabicPeriod"/>
            </a:pPr>
            <a:r>
              <a:rPr lang="en-US" sz="2600" b="1" i="0" dirty="0">
                <a:solidFill>
                  <a:schemeClr val="tx1"/>
                </a:solidFill>
                <a:effectLst/>
              </a:rPr>
              <a:t>Gastrointestinal Symptoms:</a:t>
            </a:r>
            <a:endParaRPr lang="en-US" sz="2600" b="0" i="0" dirty="0">
              <a:solidFill>
                <a:schemeClr val="tx1"/>
              </a:solidFill>
              <a:effectLst/>
            </a:endParaRPr>
          </a:p>
          <a:p>
            <a:pPr marL="742950" lvl="1" indent="-285750" algn="l">
              <a:buFont typeface="+mj-lt"/>
              <a:buAutoNum type="arabicPeriod"/>
            </a:pPr>
            <a:r>
              <a:rPr lang="en-US" sz="2600" b="0" dirty="0">
                <a:solidFill>
                  <a:schemeClr val="tx1"/>
                </a:solidFill>
                <a:effectLst/>
              </a:rPr>
              <a:t>Nausea and Vomiting: Particularly in children.</a:t>
            </a:r>
          </a:p>
          <a:p>
            <a:pPr marL="742950" lvl="1" indent="-285750" algn="l">
              <a:buFont typeface="+mj-lt"/>
              <a:buAutoNum type="arabicPeriod"/>
            </a:pPr>
            <a:r>
              <a:rPr lang="en-US" sz="2600" b="0" dirty="0">
                <a:solidFill>
                  <a:schemeClr val="tx1"/>
                </a:solidFill>
                <a:effectLst/>
              </a:rPr>
              <a:t>Diarrhea: Also more common in children.</a:t>
            </a:r>
          </a:p>
          <a:p>
            <a:endParaRPr lang="pl-PL" dirty="0">
              <a:solidFill>
                <a:schemeClr val="tx1"/>
              </a:solidFill>
            </a:endParaRPr>
          </a:p>
        </p:txBody>
      </p:sp>
    </p:spTree>
    <p:extLst>
      <p:ext uri="{BB962C8B-B14F-4D97-AF65-F5344CB8AC3E}">
        <p14:creationId xmlns:p14="http://schemas.microsoft.com/office/powerpoint/2010/main" val="344388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1F97-45FB-9C37-A2A0-DFE4AD735FE5}"/>
              </a:ext>
            </a:extLst>
          </p:cNvPr>
          <p:cNvSpPr>
            <a:spLocks noGrp="1"/>
          </p:cNvSpPr>
          <p:nvPr>
            <p:ph type="title"/>
          </p:nvPr>
        </p:nvSpPr>
        <p:spPr>
          <a:xfrm>
            <a:off x="6304250" y="365125"/>
            <a:ext cx="5049549" cy="1325563"/>
          </a:xfrm>
        </p:spPr>
        <p:txBody>
          <a:bodyPr>
            <a:normAutofit fontScale="90000"/>
          </a:bodyPr>
          <a:lstStyle/>
          <a:p>
            <a:r>
              <a:rPr lang="en-US" dirty="0"/>
              <a:t>The principal modes of transmission of infectious agents</a:t>
            </a:r>
            <a:r>
              <a:rPr lang="pl-PL" dirty="0"/>
              <a:t>:</a:t>
            </a:r>
          </a:p>
        </p:txBody>
      </p:sp>
      <p:sp>
        <p:nvSpPr>
          <p:cNvPr id="3" name="Content Placeholder 2">
            <a:extLst>
              <a:ext uri="{FF2B5EF4-FFF2-40B4-BE49-F238E27FC236}">
                <a16:creationId xmlns:a16="http://schemas.microsoft.com/office/drawing/2014/main" id="{CE9C057A-65A8-ACCA-284D-E48736BDA1D6}"/>
              </a:ext>
            </a:extLst>
          </p:cNvPr>
          <p:cNvSpPr>
            <a:spLocks noGrp="1"/>
          </p:cNvSpPr>
          <p:nvPr>
            <p:ph idx="1"/>
          </p:nvPr>
        </p:nvSpPr>
        <p:spPr>
          <a:xfrm>
            <a:off x="6304250" y="1825625"/>
            <a:ext cx="5049550" cy="4351338"/>
          </a:xfrm>
        </p:spPr>
        <p:txBody>
          <a:bodyPr/>
          <a:lstStyle/>
          <a:p>
            <a:endParaRPr lang="pl-PL" dirty="0"/>
          </a:p>
          <a:p>
            <a:r>
              <a:rPr lang="en-US" dirty="0"/>
              <a:t>direct</a:t>
            </a:r>
            <a:r>
              <a:rPr lang="pl-PL" dirty="0"/>
              <a:t>,</a:t>
            </a:r>
          </a:p>
          <a:p>
            <a:r>
              <a:rPr lang="pl-PL" dirty="0"/>
              <a:t>i</a:t>
            </a:r>
            <a:r>
              <a:rPr lang="en-US" dirty="0" err="1"/>
              <a:t>ndirect</a:t>
            </a:r>
            <a:r>
              <a:rPr lang="pl-PL" dirty="0"/>
              <a:t>,</a:t>
            </a:r>
          </a:p>
          <a:p>
            <a:r>
              <a:rPr lang="en-US" dirty="0"/>
              <a:t>contact,</a:t>
            </a:r>
            <a:endParaRPr lang="pl-PL" dirty="0"/>
          </a:p>
          <a:p>
            <a:r>
              <a:rPr lang="en-US" dirty="0"/>
              <a:t>droplet,</a:t>
            </a:r>
            <a:endParaRPr lang="pl-PL" dirty="0"/>
          </a:p>
          <a:p>
            <a:r>
              <a:rPr lang="en-US" dirty="0"/>
              <a:t>airborne. </a:t>
            </a:r>
            <a:endParaRPr lang="pl-PL" dirty="0"/>
          </a:p>
        </p:txBody>
      </p:sp>
      <p:pic>
        <p:nvPicPr>
          <p:cNvPr id="1026" name="Picture 2" descr="image">
            <a:extLst>
              <a:ext uri="{FF2B5EF4-FFF2-40B4-BE49-F238E27FC236}">
                <a16:creationId xmlns:a16="http://schemas.microsoft.com/office/drawing/2014/main" id="{925FEF74-E54C-8F94-C310-5598F056F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6781"/>
            <a:ext cx="5049548" cy="63960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DFDC652-9854-99F6-6FAE-909E63EB566D}"/>
              </a:ext>
            </a:extLst>
          </p:cNvPr>
          <p:cNvSpPr txBox="1"/>
          <p:nvPr/>
        </p:nvSpPr>
        <p:spPr>
          <a:xfrm>
            <a:off x="838200" y="6514998"/>
            <a:ext cx="4686837" cy="246221"/>
          </a:xfrm>
          <a:prstGeom prst="rect">
            <a:avLst/>
          </a:prstGeom>
          <a:noFill/>
        </p:spPr>
        <p:txBody>
          <a:bodyPr wrap="square" rtlCol="0">
            <a:spAutoFit/>
          </a:bodyPr>
          <a:lstStyle/>
          <a:p>
            <a:r>
              <a:rPr lang="pl-PL" sz="1000" dirty="0"/>
              <a:t>Chart: https://nursekey.com/the-child-with-an-infectious-disease/</a:t>
            </a:r>
          </a:p>
        </p:txBody>
      </p:sp>
    </p:spTree>
    <p:extLst>
      <p:ext uri="{BB962C8B-B14F-4D97-AF65-F5344CB8AC3E}">
        <p14:creationId xmlns:p14="http://schemas.microsoft.com/office/powerpoint/2010/main" val="4011697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9A21-2879-F5E7-768F-47CCB0684049}"/>
              </a:ext>
            </a:extLst>
          </p:cNvPr>
          <p:cNvSpPr>
            <a:spLocks noGrp="1"/>
          </p:cNvSpPr>
          <p:nvPr>
            <p:ph type="title"/>
          </p:nvPr>
        </p:nvSpPr>
        <p:spPr/>
        <p:txBody>
          <a:bodyPr/>
          <a:lstStyle/>
          <a:p>
            <a:r>
              <a:rPr lang="en-US" b="0" i="0" dirty="0">
                <a:solidFill>
                  <a:srgbClr val="374151"/>
                </a:solidFill>
                <a:effectLst/>
                <a:latin typeface="Söhne"/>
              </a:rPr>
              <a:t>Influenza</a:t>
            </a:r>
            <a:endParaRPr lang="pl-PL" dirty="0"/>
          </a:p>
        </p:txBody>
      </p:sp>
      <p:sp>
        <p:nvSpPr>
          <p:cNvPr id="3" name="Content Placeholder 2">
            <a:extLst>
              <a:ext uri="{FF2B5EF4-FFF2-40B4-BE49-F238E27FC236}">
                <a16:creationId xmlns:a16="http://schemas.microsoft.com/office/drawing/2014/main" id="{FA743461-2604-CB05-89B3-CB167B0877D2}"/>
              </a:ext>
            </a:extLst>
          </p:cNvPr>
          <p:cNvSpPr>
            <a:spLocks noGrp="1"/>
          </p:cNvSpPr>
          <p:nvPr>
            <p:ph idx="1"/>
          </p:nvPr>
        </p:nvSpPr>
        <p:spPr/>
        <p:txBody>
          <a:bodyPr>
            <a:normAutofit/>
          </a:bodyPr>
          <a:lstStyle/>
          <a:p>
            <a:pPr algn="l"/>
            <a:r>
              <a:rPr lang="en-US" b="0" i="0" dirty="0">
                <a:effectLst/>
              </a:rPr>
              <a:t>Treatment:</a:t>
            </a:r>
          </a:p>
          <a:p>
            <a:pPr algn="l">
              <a:buFont typeface="Arial" panose="020B0604020202020204" pitchFamily="34" charset="0"/>
              <a:buChar char="•"/>
            </a:pPr>
            <a:r>
              <a:rPr lang="en-US" b="1" i="0" dirty="0">
                <a:solidFill>
                  <a:srgbClr val="374151"/>
                </a:solidFill>
                <a:effectLst/>
              </a:rPr>
              <a:t>Antiviral Medications:</a:t>
            </a:r>
            <a:endParaRPr lang="en-US" b="0" i="0" dirty="0">
              <a:solidFill>
                <a:srgbClr val="374151"/>
              </a:solidFill>
              <a:effectLst/>
            </a:endParaRPr>
          </a:p>
          <a:p>
            <a:pPr marL="742950" lvl="1" indent="-285750" algn="l">
              <a:buFont typeface="Arial" panose="020B0604020202020204" pitchFamily="34" charset="0"/>
              <a:buChar char="•"/>
            </a:pPr>
            <a:r>
              <a:rPr lang="en-US" sz="2000" b="0" dirty="0">
                <a:solidFill>
                  <a:srgbClr val="374151"/>
                </a:solidFill>
                <a:effectLst/>
              </a:rPr>
              <a:t>Oseltamivir (Tamiflu), Zanamivir (Relenza), Peramivir: These antiviral drugs can reduce the severity and duration of flu symptoms when taken early in the course of the illness.</a:t>
            </a:r>
          </a:p>
          <a:p>
            <a:pPr algn="l">
              <a:buFont typeface="Arial" panose="020B0604020202020204" pitchFamily="34" charset="0"/>
              <a:buChar char="•"/>
            </a:pPr>
            <a:r>
              <a:rPr lang="en-US" b="1" dirty="0">
                <a:solidFill>
                  <a:srgbClr val="374151"/>
                </a:solidFill>
                <a:effectLst/>
              </a:rPr>
              <a:t>Symptomatic Relief:</a:t>
            </a:r>
            <a:endParaRPr lang="en-US" b="0" dirty="0">
              <a:solidFill>
                <a:srgbClr val="374151"/>
              </a:solidFill>
              <a:effectLst/>
            </a:endParaRPr>
          </a:p>
          <a:p>
            <a:pPr marL="742950" lvl="1" indent="-285750" algn="l">
              <a:buFont typeface="Arial" panose="020B0604020202020204" pitchFamily="34" charset="0"/>
              <a:buChar char="•"/>
            </a:pPr>
            <a:r>
              <a:rPr lang="en-US" sz="2000" b="0" dirty="0">
                <a:solidFill>
                  <a:srgbClr val="374151"/>
                </a:solidFill>
                <a:effectLst/>
              </a:rPr>
              <a:t>Pain Relievers: Acetaminophen or ibuprofen can help alleviate fever and body aches.</a:t>
            </a:r>
          </a:p>
          <a:p>
            <a:pPr marL="742950" lvl="1" indent="-285750" algn="l">
              <a:buFont typeface="Arial" panose="020B0604020202020204" pitchFamily="34" charset="0"/>
              <a:buChar char="•"/>
            </a:pPr>
            <a:r>
              <a:rPr lang="en-US" sz="2000" b="0" dirty="0">
                <a:solidFill>
                  <a:srgbClr val="374151"/>
                </a:solidFill>
                <a:effectLst/>
              </a:rPr>
              <a:t>Hydration: Drinking fluids helps prevent dehydration.</a:t>
            </a:r>
          </a:p>
          <a:p>
            <a:pPr marL="742950" lvl="1" indent="-285750" algn="l">
              <a:buFont typeface="Arial" panose="020B0604020202020204" pitchFamily="34" charset="0"/>
              <a:buChar char="•"/>
            </a:pPr>
            <a:r>
              <a:rPr lang="en-US" sz="2000" b="0" dirty="0">
                <a:solidFill>
                  <a:srgbClr val="374151"/>
                </a:solidFill>
                <a:effectLst/>
              </a:rPr>
              <a:t>Rest: Adequate rest is crucial for recovery.</a:t>
            </a:r>
          </a:p>
          <a:p>
            <a:endParaRPr lang="pl-PL" dirty="0"/>
          </a:p>
        </p:txBody>
      </p:sp>
    </p:spTree>
    <p:extLst>
      <p:ext uri="{BB962C8B-B14F-4D97-AF65-F5344CB8AC3E}">
        <p14:creationId xmlns:p14="http://schemas.microsoft.com/office/powerpoint/2010/main" val="4238333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1C3CC-EB01-B95C-0619-D5464E28BA8A}"/>
              </a:ext>
            </a:extLst>
          </p:cNvPr>
          <p:cNvSpPr>
            <a:spLocks noGrp="1"/>
          </p:cNvSpPr>
          <p:nvPr>
            <p:ph type="title"/>
          </p:nvPr>
        </p:nvSpPr>
        <p:spPr/>
        <p:txBody>
          <a:bodyPr/>
          <a:lstStyle/>
          <a:p>
            <a:r>
              <a:rPr lang="en-US" b="0" i="0" dirty="0">
                <a:solidFill>
                  <a:srgbClr val="374151"/>
                </a:solidFill>
                <a:effectLst/>
                <a:latin typeface="Söhne"/>
              </a:rPr>
              <a:t>Influenza</a:t>
            </a:r>
            <a:endParaRPr lang="pl-PL" dirty="0"/>
          </a:p>
        </p:txBody>
      </p:sp>
      <p:sp>
        <p:nvSpPr>
          <p:cNvPr id="3" name="Content Placeholder 2">
            <a:extLst>
              <a:ext uri="{FF2B5EF4-FFF2-40B4-BE49-F238E27FC236}">
                <a16:creationId xmlns:a16="http://schemas.microsoft.com/office/drawing/2014/main" id="{E6737108-495B-2FEA-BFE3-1686BCDB6654}"/>
              </a:ext>
            </a:extLst>
          </p:cNvPr>
          <p:cNvSpPr>
            <a:spLocks noGrp="1"/>
          </p:cNvSpPr>
          <p:nvPr>
            <p:ph idx="1"/>
          </p:nvPr>
        </p:nvSpPr>
        <p:spPr/>
        <p:txBody>
          <a:bodyPr>
            <a:normAutofit fontScale="25000" lnSpcReduction="20000"/>
          </a:bodyPr>
          <a:lstStyle/>
          <a:p>
            <a:pPr algn="l"/>
            <a:r>
              <a:rPr lang="en-US" sz="6400" b="0" i="0" dirty="0">
                <a:solidFill>
                  <a:schemeClr val="tx1"/>
                </a:solidFill>
                <a:effectLst/>
              </a:rPr>
              <a:t>Complications:</a:t>
            </a:r>
          </a:p>
          <a:p>
            <a:pPr algn="l">
              <a:buFont typeface="+mj-lt"/>
              <a:buAutoNum type="arabicPeriod"/>
            </a:pPr>
            <a:r>
              <a:rPr lang="en-US" sz="6400" b="1" i="0" dirty="0">
                <a:solidFill>
                  <a:schemeClr val="tx1"/>
                </a:solidFill>
                <a:effectLst/>
              </a:rPr>
              <a:t>Pneumonia:</a:t>
            </a:r>
            <a:endParaRPr lang="en-US" sz="6400" b="0" i="0" dirty="0">
              <a:solidFill>
                <a:schemeClr val="tx1"/>
              </a:solidFill>
              <a:effectLst/>
            </a:endParaRPr>
          </a:p>
          <a:p>
            <a:pPr marL="742950" lvl="1" indent="-285750" algn="l">
              <a:buFont typeface="+mj-lt"/>
              <a:buAutoNum type="arabicPeriod"/>
            </a:pPr>
            <a:r>
              <a:rPr lang="en-US" sz="6400" b="0" i="0" dirty="0">
                <a:solidFill>
                  <a:schemeClr val="tx1"/>
                </a:solidFill>
                <a:effectLst/>
              </a:rPr>
              <a:t>Bacterial or viral pneumonia can develop as a secondary infection, particularly in individuals with weakened immune systems or pre-existing health conditions.</a:t>
            </a:r>
          </a:p>
          <a:p>
            <a:pPr algn="l">
              <a:buFont typeface="+mj-lt"/>
              <a:buAutoNum type="arabicPeriod"/>
            </a:pPr>
            <a:r>
              <a:rPr lang="en-US" sz="6400" b="1" i="0" dirty="0">
                <a:solidFill>
                  <a:schemeClr val="tx1"/>
                </a:solidFill>
                <a:effectLst/>
              </a:rPr>
              <a:t>Bronchitis:</a:t>
            </a:r>
            <a:endParaRPr lang="en-US" sz="6400" b="0" i="0" dirty="0">
              <a:solidFill>
                <a:schemeClr val="tx1"/>
              </a:solidFill>
              <a:effectLst/>
            </a:endParaRPr>
          </a:p>
          <a:p>
            <a:pPr marL="742950" lvl="1" indent="-285750" algn="l">
              <a:buFont typeface="+mj-lt"/>
              <a:buAutoNum type="arabicPeriod"/>
            </a:pPr>
            <a:r>
              <a:rPr lang="en-US" sz="6400" b="0" i="0" dirty="0">
                <a:solidFill>
                  <a:schemeClr val="tx1"/>
                </a:solidFill>
                <a:effectLst/>
              </a:rPr>
              <a:t>Inflammation of the bronchial tubes can occur, leading to persistent coughing.</a:t>
            </a:r>
          </a:p>
          <a:p>
            <a:pPr algn="l">
              <a:buFont typeface="+mj-lt"/>
              <a:buAutoNum type="arabicPeriod"/>
            </a:pPr>
            <a:r>
              <a:rPr lang="en-US" sz="6400" b="1" i="0" dirty="0">
                <a:solidFill>
                  <a:schemeClr val="tx1"/>
                </a:solidFill>
                <a:effectLst/>
              </a:rPr>
              <a:t>Sinus and Ear Infections:</a:t>
            </a:r>
            <a:endParaRPr lang="en-US" sz="6400" b="0" i="0" dirty="0">
              <a:solidFill>
                <a:schemeClr val="tx1"/>
              </a:solidFill>
              <a:effectLst/>
            </a:endParaRPr>
          </a:p>
          <a:p>
            <a:pPr marL="742950" lvl="1" indent="-285750" algn="l">
              <a:buFont typeface="+mj-lt"/>
              <a:buAutoNum type="arabicPeriod"/>
            </a:pPr>
            <a:r>
              <a:rPr lang="en-US" sz="6400" b="0" i="0" dirty="0">
                <a:solidFill>
                  <a:schemeClr val="tx1"/>
                </a:solidFill>
                <a:effectLst/>
              </a:rPr>
              <a:t>Secondary bacterial infections affecting the sinuses or ears may occur.</a:t>
            </a:r>
          </a:p>
          <a:p>
            <a:pPr algn="l">
              <a:buFont typeface="+mj-lt"/>
              <a:buAutoNum type="arabicPeriod"/>
            </a:pPr>
            <a:r>
              <a:rPr lang="en-US" sz="6400" b="1" i="0" dirty="0">
                <a:solidFill>
                  <a:schemeClr val="tx1"/>
                </a:solidFill>
                <a:effectLst/>
              </a:rPr>
              <a:t>Exacerbation of Chronic Conditions:</a:t>
            </a:r>
            <a:endParaRPr lang="en-US" sz="6400" b="0" i="0" dirty="0">
              <a:solidFill>
                <a:schemeClr val="tx1"/>
              </a:solidFill>
              <a:effectLst/>
            </a:endParaRPr>
          </a:p>
          <a:p>
            <a:pPr marL="742950" lvl="1" indent="-285750" algn="l">
              <a:buFont typeface="+mj-lt"/>
              <a:buAutoNum type="arabicPeriod"/>
            </a:pPr>
            <a:r>
              <a:rPr lang="en-US" sz="6400" b="0" i="0" dirty="0">
                <a:solidFill>
                  <a:schemeClr val="tx1"/>
                </a:solidFill>
                <a:effectLst/>
              </a:rPr>
              <a:t>Individuals with pre-existing conditions such as asthma or chronic obstructive pulmonary disease (COPD) may experience worsened symptoms.</a:t>
            </a:r>
          </a:p>
          <a:p>
            <a:pPr algn="l">
              <a:buFont typeface="+mj-lt"/>
              <a:buAutoNum type="arabicPeriod"/>
            </a:pPr>
            <a:r>
              <a:rPr lang="en-US" sz="6400" b="1" i="0" dirty="0">
                <a:solidFill>
                  <a:schemeClr val="tx1"/>
                </a:solidFill>
                <a:effectLst/>
              </a:rPr>
              <a:t>Myocarditis and Encephalitis:</a:t>
            </a:r>
            <a:endParaRPr lang="en-US" sz="6400" b="0" i="0" dirty="0">
              <a:solidFill>
                <a:schemeClr val="tx1"/>
              </a:solidFill>
              <a:effectLst/>
            </a:endParaRPr>
          </a:p>
          <a:p>
            <a:pPr marL="742950" lvl="1" indent="-285750" algn="l">
              <a:buFont typeface="+mj-lt"/>
              <a:buAutoNum type="arabicPeriod"/>
            </a:pPr>
            <a:r>
              <a:rPr lang="en-US" sz="6400" b="0" i="0" dirty="0">
                <a:solidFill>
                  <a:schemeClr val="tx1"/>
                </a:solidFill>
                <a:effectLst/>
              </a:rPr>
              <a:t>While rare, influenza can lead to inflammation of the heart (myocarditis) or brain (encephalitis).</a:t>
            </a:r>
          </a:p>
          <a:p>
            <a:endParaRPr lang="pl-PL" dirty="0"/>
          </a:p>
        </p:txBody>
      </p:sp>
    </p:spTree>
    <p:extLst>
      <p:ext uri="{BB962C8B-B14F-4D97-AF65-F5344CB8AC3E}">
        <p14:creationId xmlns:p14="http://schemas.microsoft.com/office/powerpoint/2010/main" val="3291467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99B5B-FDD6-C219-94CE-ABB98028EBA0}"/>
              </a:ext>
            </a:extLst>
          </p:cNvPr>
          <p:cNvSpPr>
            <a:spLocks noGrp="1"/>
          </p:cNvSpPr>
          <p:nvPr>
            <p:ph type="title"/>
          </p:nvPr>
        </p:nvSpPr>
        <p:spPr/>
        <p:txBody>
          <a:bodyPr/>
          <a:lstStyle/>
          <a:p>
            <a:r>
              <a:rPr lang="en-US" b="0" i="0" dirty="0">
                <a:solidFill>
                  <a:srgbClr val="374151"/>
                </a:solidFill>
                <a:effectLst/>
                <a:latin typeface="Söhne"/>
              </a:rPr>
              <a:t>Influenza</a:t>
            </a:r>
            <a:endParaRPr lang="pl-PL" dirty="0"/>
          </a:p>
        </p:txBody>
      </p:sp>
      <p:sp>
        <p:nvSpPr>
          <p:cNvPr id="3" name="Content Placeholder 2">
            <a:extLst>
              <a:ext uri="{FF2B5EF4-FFF2-40B4-BE49-F238E27FC236}">
                <a16:creationId xmlns:a16="http://schemas.microsoft.com/office/drawing/2014/main" id="{F5CB6EA8-B6FD-DCB7-F3B9-2CEF21967CD7}"/>
              </a:ext>
            </a:extLst>
          </p:cNvPr>
          <p:cNvSpPr>
            <a:spLocks noGrp="1"/>
          </p:cNvSpPr>
          <p:nvPr>
            <p:ph idx="1"/>
          </p:nvPr>
        </p:nvSpPr>
        <p:spPr>
          <a:xfrm>
            <a:off x="920300" y="1944057"/>
            <a:ext cx="10058400" cy="4023360"/>
          </a:xfrm>
        </p:spPr>
        <p:txBody>
          <a:bodyPr>
            <a:normAutofit/>
          </a:bodyPr>
          <a:lstStyle/>
          <a:p>
            <a:pPr algn="l"/>
            <a:r>
              <a:rPr lang="en-US" sz="1900" b="0" i="0" dirty="0">
                <a:effectLst/>
                <a:latin typeface="Söhne"/>
              </a:rPr>
              <a:t>Prevention:</a:t>
            </a:r>
          </a:p>
          <a:p>
            <a:pPr algn="l">
              <a:buFont typeface="Arial" panose="020B0604020202020204" pitchFamily="34" charset="0"/>
              <a:buChar char="•"/>
            </a:pPr>
            <a:r>
              <a:rPr lang="en-US" sz="1900" b="1" i="0" dirty="0">
                <a:solidFill>
                  <a:srgbClr val="374151"/>
                </a:solidFill>
                <a:effectLst/>
                <a:latin typeface="Söhne"/>
              </a:rPr>
              <a:t>Vaccination:</a:t>
            </a:r>
            <a:endParaRPr lang="en-US" sz="1900" b="0" i="0" dirty="0">
              <a:solidFill>
                <a:srgbClr val="374151"/>
              </a:solidFill>
              <a:effectLst/>
              <a:latin typeface="Söhne"/>
            </a:endParaRPr>
          </a:p>
          <a:p>
            <a:pPr marL="742950" lvl="1" indent="-285750" algn="l">
              <a:buFont typeface="Arial" panose="020B0604020202020204" pitchFamily="34" charset="0"/>
              <a:buChar char="•"/>
            </a:pPr>
            <a:r>
              <a:rPr lang="en-US" sz="1900" b="0" i="0" dirty="0">
                <a:solidFill>
                  <a:srgbClr val="374151"/>
                </a:solidFill>
                <a:effectLst/>
                <a:latin typeface="Söhne"/>
              </a:rPr>
              <a:t>Annual flu vaccination is the most effective way to prevent influenza and its complications.</a:t>
            </a:r>
          </a:p>
          <a:p>
            <a:pPr algn="l">
              <a:buFont typeface="Arial" panose="020B0604020202020204" pitchFamily="34" charset="0"/>
              <a:buChar char="•"/>
            </a:pPr>
            <a:r>
              <a:rPr lang="en-US" sz="1900" b="1" i="0" dirty="0">
                <a:solidFill>
                  <a:srgbClr val="374151"/>
                </a:solidFill>
                <a:effectLst/>
                <a:latin typeface="Söhne"/>
              </a:rPr>
              <a:t>Hygiene Practices:</a:t>
            </a:r>
            <a:endParaRPr lang="en-US" sz="1900" b="0" i="0" dirty="0">
              <a:solidFill>
                <a:srgbClr val="374151"/>
              </a:solidFill>
              <a:effectLst/>
              <a:latin typeface="Söhne"/>
            </a:endParaRPr>
          </a:p>
          <a:p>
            <a:pPr marL="742950" lvl="1" indent="-285750" algn="l">
              <a:buFont typeface="Arial" panose="020B0604020202020204" pitchFamily="34" charset="0"/>
              <a:buChar char="•"/>
            </a:pPr>
            <a:r>
              <a:rPr lang="en-US" sz="1900" b="0" i="0" dirty="0">
                <a:solidFill>
                  <a:srgbClr val="374151"/>
                </a:solidFill>
                <a:effectLst/>
                <a:latin typeface="Söhne"/>
              </a:rPr>
              <a:t>Regular handwashing, avoiding close contact with sick individuals, and practicing respiratory hygiene (covering mouth and nose when coughing or sneezing) can help prevent the spread of the virus.</a:t>
            </a:r>
          </a:p>
          <a:p>
            <a:endParaRPr lang="pl-PL" dirty="0"/>
          </a:p>
        </p:txBody>
      </p:sp>
    </p:spTree>
    <p:extLst>
      <p:ext uri="{BB962C8B-B14F-4D97-AF65-F5344CB8AC3E}">
        <p14:creationId xmlns:p14="http://schemas.microsoft.com/office/powerpoint/2010/main" val="620430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6CF78-794D-6CBA-0F58-DC17F78B8AF9}"/>
              </a:ext>
            </a:extLst>
          </p:cNvPr>
          <p:cNvSpPr>
            <a:spLocks noGrp="1"/>
          </p:cNvSpPr>
          <p:nvPr>
            <p:ph type="title"/>
          </p:nvPr>
        </p:nvSpPr>
        <p:spPr/>
        <p:txBody>
          <a:bodyPr/>
          <a:lstStyle/>
          <a:p>
            <a:r>
              <a:rPr lang="en-US" b="1" i="0" dirty="0">
                <a:effectLst/>
                <a:latin typeface="Söhne"/>
              </a:rPr>
              <a:t>Viral Hepatitis</a:t>
            </a:r>
            <a:endParaRPr lang="pl-PL" dirty="0"/>
          </a:p>
        </p:txBody>
      </p:sp>
      <p:sp>
        <p:nvSpPr>
          <p:cNvPr id="3" name="Content Placeholder 2">
            <a:extLst>
              <a:ext uri="{FF2B5EF4-FFF2-40B4-BE49-F238E27FC236}">
                <a16:creationId xmlns:a16="http://schemas.microsoft.com/office/drawing/2014/main" id="{2F862829-6A61-49C2-86CB-78B066F6D2E9}"/>
              </a:ext>
            </a:extLst>
          </p:cNvPr>
          <p:cNvSpPr>
            <a:spLocks noGrp="1"/>
          </p:cNvSpPr>
          <p:nvPr>
            <p:ph idx="1"/>
          </p:nvPr>
        </p:nvSpPr>
        <p:spPr>
          <a:xfrm>
            <a:off x="1097280" y="1845734"/>
            <a:ext cx="10058400" cy="4486240"/>
          </a:xfrm>
        </p:spPr>
        <p:txBody>
          <a:bodyPr>
            <a:normAutofit fontScale="70000" lnSpcReduction="20000"/>
          </a:bodyPr>
          <a:lstStyle/>
          <a:p>
            <a:pPr algn="l"/>
            <a:r>
              <a:rPr lang="en-US" sz="2300" b="1" i="0" dirty="0">
                <a:solidFill>
                  <a:schemeClr val="tx1"/>
                </a:solidFill>
                <a:effectLst/>
              </a:rPr>
              <a:t>Cause:</a:t>
            </a:r>
          </a:p>
          <a:p>
            <a:pPr algn="l">
              <a:buFont typeface="Arial" panose="020B0604020202020204" pitchFamily="34" charset="0"/>
              <a:buChar char="•"/>
            </a:pPr>
            <a:r>
              <a:rPr lang="en-US" sz="2300" i="0" dirty="0">
                <a:solidFill>
                  <a:schemeClr val="tx1"/>
                </a:solidFill>
                <a:effectLst/>
              </a:rPr>
              <a:t>Viruses: </a:t>
            </a:r>
            <a:r>
              <a:rPr lang="en-US" sz="2300" b="0" i="0" dirty="0">
                <a:solidFill>
                  <a:schemeClr val="tx1"/>
                </a:solidFill>
                <a:effectLst/>
              </a:rPr>
              <a:t>Several viruses can cause hepatitis, including Hepatitis A, Hepatitis B, Hepatitis C, Hepatitis D, and Hepatitis E.</a:t>
            </a:r>
          </a:p>
          <a:p>
            <a:pPr algn="l">
              <a:buFont typeface="Arial" panose="020B0604020202020204" pitchFamily="34" charset="0"/>
              <a:buChar char="•"/>
            </a:pPr>
            <a:r>
              <a:rPr lang="en-US" sz="2300" i="0" dirty="0">
                <a:solidFill>
                  <a:schemeClr val="tx1"/>
                </a:solidFill>
                <a:effectLst/>
              </a:rPr>
              <a:t>Transmission:</a:t>
            </a:r>
          </a:p>
          <a:p>
            <a:pPr marL="742950" lvl="1" indent="-285750" algn="l">
              <a:buFont typeface="Arial" panose="020B0604020202020204" pitchFamily="34" charset="0"/>
              <a:buChar char="•"/>
            </a:pPr>
            <a:r>
              <a:rPr lang="en-US" sz="2300" i="0" dirty="0">
                <a:solidFill>
                  <a:schemeClr val="tx1"/>
                </a:solidFill>
                <a:effectLst/>
              </a:rPr>
              <a:t>Hepatitis A and E: Typically spread through contaminated food and water.</a:t>
            </a:r>
          </a:p>
          <a:p>
            <a:pPr marL="742950" lvl="1" indent="-285750" algn="l">
              <a:buFont typeface="Arial" panose="020B0604020202020204" pitchFamily="34" charset="0"/>
              <a:buChar char="•"/>
            </a:pPr>
            <a:r>
              <a:rPr lang="en-US" sz="2300" i="0" dirty="0">
                <a:solidFill>
                  <a:schemeClr val="tx1"/>
                </a:solidFill>
                <a:effectLst/>
              </a:rPr>
              <a:t>Hepatitis B, C, and D: </a:t>
            </a:r>
            <a:r>
              <a:rPr lang="en-US" sz="2300" b="0" i="0" dirty="0">
                <a:solidFill>
                  <a:schemeClr val="tx1"/>
                </a:solidFill>
                <a:effectLst/>
              </a:rPr>
              <a:t>Transmitted through contact with infected blood and other body fluids, often through unprotected sexual contact, sharing of needles, or from mother to child during childbirth.</a:t>
            </a:r>
          </a:p>
          <a:p>
            <a:pPr algn="l"/>
            <a:r>
              <a:rPr lang="en-US" sz="2300" b="1" i="0" dirty="0">
                <a:solidFill>
                  <a:schemeClr val="tx1"/>
                </a:solidFill>
                <a:effectLst/>
              </a:rPr>
              <a:t>Symptoms:</a:t>
            </a:r>
          </a:p>
          <a:p>
            <a:pPr algn="l">
              <a:buFont typeface="+mj-lt"/>
              <a:buAutoNum type="arabicPeriod"/>
            </a:pPr>
            <a:r>
              <a:rPr lang="en-US" sz="2300" i="0" dirty="0">
                <a:solidFill>
                  <a:schemeClr val="tx1"/>
                </a:solidFill>
                <a:effectLst/>
              </a:rPr>
              <a:t>Common Symptoms:</a:t>
            </a:r>
          </a:p>
          <a:p>
            <a:pPr marL="742950" lvl="1" indent="-285750" algn="l">
              <a:buFont typeface="+mj-lt"/>
              <a:buAutoNum type="arabicPeriod"/>
            </a:pPr>
            <a:r>
              <a:rPr lang="en-US" sz="2300" b="0" dirty="0">
                <a:solidFill>
                  <a:schemeClr val="tx1"/>
                </a:solidFill>
                <a:effectLst/>
              </a:rPr>
              <a:t>Fatigue: Persistent tiredness and weakness.</a:t>
            </a:r>
          </a:p>
          <a:p>
            <a:pPr marL="742950" lvl="1" indent="-285750" algn="l">
              <a:buFont typeface="+mj-lt"/>
              <a:buAutoNum type="arabicPeriod"/>
            </a:pPr>
            <a:r>
              <a:rPr lang="en-US" sz="2300" b="0" dirty="0">
                <a:solidFill>
                  <a:schemeClr val="tx1"/>
                </a:solidFill>
                <a:effectLst/>
              </a:rPr>
              <a:t>Abdominal Pain: Discomfort or pain in the upper right abdomen.</a:t>
            </a:r>
          </a:p>
          <a:p>
            <a:pPr marL="742950" lvl="1" indent="-285750" algn="l">
              <a:buFont typeface="+mj-lt"/>
              <a:buAutoNum type="arabicPeriod"/>
            </a:pPr>
            <a:r>
              <a:rPr lang="en-US" sz="2300" b="0" dirty="0">
                <a:solidFill>
                  <a:schemeClr val="tx1"/>
                </a:solidFill>
                <a:effectLst/>
              </a:rPr>
              <a:t>Nausea and Vomiting: Feeling sick to the stomach and vomiting.</a:t>
            </a:r>
          </a:p>
          <a:p>
            <a:pPr marL="742950" lvl="1" indent="-285750" algn="l">
              <a:buFont typeface="+mj-lt"/>
              <a:buAutoNum type="arabicPeriod"/>
            </a:pPr>
            <a:r>
              <a:rPr lang="en-US" sz="2300" b="0" dirty="0">
                <a:solidFill>
                  <a:schemeClr val="tx1"/>
                </a:solidFill>
                <a:effectLst/>
              </a:rPr>
              <a:t>Loss of Appetite: Reduced desire to eat.</a:t>
            </a:r>
          </a:p>
          <a:p>
            <a:pPr algn="l">
              <a:buFont typeface="+mj-lt"/>
              <a:buAutoNum type="arabicPeriod"/>
            </a:pPr>
            <a:r>
              <a:rPr lang="en-US" sz="2300" dirty="0">
                <a:solidFill>
                  <a:schemeClr val="tx1"/>
                </a:solidFill>
                <a:effectLst/>
              </a:rPr>
              <a:t>Specific Symptoms by Type:</a:t>
            </a:r>
          </a:p>
          <a:p>
            <a:pPr marL="742950" lvl="1" indent="-285750" algn="l">
              <a:buFont typeface="+mj-lt"/>
              <a:buAutoNum type="arabicPeriod"/>
            </a:pPr>
            <a:r>
              <a:rPr lang="en-US" sz="2300" b="1" dirty="0">
                <a:solidFill>
                  <a:schemeClr val="tx1"/>
                </a:solidFill>
                <a:effectLst/>
              </a:rPr>
              <a:t>Hepatitis A:</a:t>
            </a:r>
            <a:r>
              <a:rPr lang="en-US" sz="2300" b="0" dirty="0">
                <a:solidFill>
                  <a:schemeClr val="tx1"/>
                </a:solidFill>
                <a:effectLst/>
              </a:rPr>
              <a:t> May include jaundice (yellowing of the skin and eyes), dark urine, and pale-colored stools.</a:t>
            </a:r>
          </a:p>
          <a:p>
            <a:pPr marL="742950" lvl="1" indent="-285750" algn="l">
              <a:buFont typeface="+mj-lt"/>
              <a:buAutoNum type="arabicPeriod"/>
            </a:pPr>
            <a:r>
              <a:rPr lang="en-US" sz="2300" b="1" dirty="0">
                <a:solidFill>
                  <a:schemeClr val="tx1"/>
                </a:solidFill>
                <a:effectLst/>
              </a:rPr>
              <a:t>Hepatitis B and C:</a:t>
            </a:r>
            <a:r>
              <a:rPr lang="en-US" sz="2300" b="0" dirty="0">
                <a:solidFill>
                  <a:schemeClr val="tx1"/>
                </a:solidFill>
                <a:effectLst/>
              </a:rPr>
              <a:t> Some individuals may be asymptomatic, while others may develop chronic liver disease.</a:t>
            </a:r>
          </a:p>
          <a:p>
            <a:pPr marL="742950" lvl="1" indent="-285750" algn="l">
              <a:buFont typeface="+mj-lt"/>
              <a:buAutoNum type="arabicPeriod"/>
            </a:pPr>
            <a:r>
              <a:rPr lang="en-US" sz="2300" b="1" dirty="0">
                <a:solidFill>
                  <a:schemeClr val="tx1"/>
                </a:solidFill>
                <a:effectLst/>
              </a:rPr>
              <a:t>Hepatitis D:</a:t>
            </a:r>
            <a:r>
              <a:rPr lang="en-US" sz="2300" b="0" dirty="0">
                <a:solidFill>
                  <a:schemeClr val="tx1"/>
                </a:solidFill>
                <a:effectLst/>
              </a:rPr>
              <a:t> Typically occurs in conjunction with Hepatitis B and can lead to more severe disease.</a:t>
            </a:r>
          </a:p>
          <a:p>
            <a:endParaRPr lang="pl-PL" dirty="0"/>
          </a:p>
        </p:txBody>
      </p:sp>
    </p:spTree>
    <p:extLst>
      <p:ext uri="{BB962C8B-B14F-4D97-AF65-F5344CB8AC3E}">
        <p14:creationId xmlns:p14="http://schemas.microsoft.com/office/powerpoint/2010/main" val="731564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5D1460-2F4E-5429-0F91-5E0855F673DC}"/>
              </a:ext>
            </a:extLst>
          </p:cNvPr>
          <p:cNvSpPr txBox="1"/>
          <p:nvPr/>
        </p:nvSpPr>
        <p:spPr>
          <a:xfrm>
            <a:off x="1553497" y="214320"/>
            <a:ext cx="8091948" cy="5632311"/>
          </a:xfrm>
          <a:prstGeom prst="rect">
            <a:avLst/>
          </a:prstGeom>
          <a:noFill/>
        </p:spPr>
        <p:txBody>
          <a:bodyPr wrap="square">
            <a:spAutoFit/>
          </a:bodyPr>
          <a:lstStyle/>
          <a:p>
            <a:pPr algn="l"/>
            <a:r>
              <a:rPr lang="en-US" b="1" i="0" dirty="0">
                <a:effectLst/>
              </a:rPr>
              <a:t>Treatment:</a:t>
            </a:r>
          </a:p>
          <a:p>
            <a:pPr algn="l">
              <a:buFont typeface="Arial" panose="020B0604020202020204" pitchFamily="34" charset="0"/>
              <a:buChar char="•"/>
            </a:pPr>
            <a:r>
              <a:rPr lang="en-US" i="0" dirty="0">
                <a:effectLst/>
              </a:rPr>
              <a:t>Hepatitis A:</a:t>
            </a:r>
          </a:p>
          <a:p>
            <a:pPr marL="742950" lvl="1" indent="-285750" algn="l">
              <a:buFont typeface="Arial" panose="020B0604020202020204" pitchFamily="34" charset="0"/>
              <a:buChar char="•"/>
            </a:pPr>
            <a:r>
              <a:rPr lang="en-US" i="0" dirty="0">
                <a:effectLst/>
              </a:rPr>
              <a:t>Generally, no specific treatment. Supportive care includes rest, hydration, and managing symptoms.</a:t>
            </a:r>
          </a:p>
          <a:p>
            <a:pPr algn="l">
              <a:buFont typeface="Arial" panose="020B0604020202020204" pitchFamily="34" charset="0"/>
              <a:buChar char="•"/>
            </a:pPr>
            <a:r>
              <a:rPr lang="en-US" i="0" dirty="0">
                <a:effectLst/>
              </a:rPr>
              <a:t>Hepatitis B and C:</a:t>
            </a:r>
          </a:p>
          <a:p>
            <a:pPr marL="742950" lvl="1" indent="-285750" algn="l">
              <a:buFont typeface="Arial" panose="020B0604020202020204" pitchFamily="34" charset="0"/>
              <a:buChar char="•"/>
            </a:pPr>
            <a:r>
              <a:rPr lang="en-US" i="0" dirty="0">
                <a:effectLst/>
              </a:rPr>
              <a:t>Antiviral medications may be prescribed to control viral replication.</a:t>
            </a:r>
          </a:p>
          <a:p>
            <a:pPr marL="742950" lvl="1" indent="-285750" algn="l">
              <a:buFont typeface="Arial" panose="020B0604020202020204" pitchFamily="34" charset="0"/>
              <a:buChar char="•"/>
            </a:pPr>
            <a:r>
              <a:rPr lang="en-US" i="0" dirty="0">
                <a:effectLst/>
              </a:rPr>
              <a:t>Chronic cases may require long-term treatment to prevent complications.</a:t>
            </a:r>
          </a:p>
          <a:p>
            <a:pPr algn="l">
              <a:buFont typeface="Arial" panose="020B0604020202020204" pitchFamily="34" charset="0"/>
              <a:buChar char="•"/>
            </a:pPr>
            <a:r>
              <a:rPr lang="en-US" i="0" dirty="0">
                <a:effectLst/>
              </a:rPr>
              <a:t>Hepatitis D:</a:t>
            </a:r>
          </a:p>
          <a:p>
            <a:pPr marL="742950" lvl="1" indent="-285750" algn="l">
              <a:buFont typeface="Arial" panose="020B0604020202020204" pitchFamily="34" charset="0"/>
              <a:buChar char="•"/>
            </a:pPr>
            <a:r>
              <a:rPr lang="en-US" i="0" dirty="0">
                <a:effectLst/>
              </a:rPr>
              <a:t>There is no specific antiviral treatment for Hepatitis D. Management involves treating the underlying Hepatitis B infection.</a:t>
            </a:r>
          </a:p>
          <a:p>
            <a:pPr algn="l"/>
            <a:endParaRPr lang="en-US" i="0" dirty="0">
              <a:effectLst/>
            </a:endParaRPr>
          </a:p>
          <a:p>
            <a:pPr algn="l"/>
            <a:r>
              <a:rPr lang="en-US" b="1" i="0" dirty="0">
                <a:effectLst/>
              </a:rPr>
              <a:t>Prevention:</a:t>
            </a:r>
          </a:p>
          <a:p>
            <a:pPr algn="l">
              <a:buFont typeface="Arial" panose="020B0604020202020204" pitchFamily="34" charset="0"/>
              <a:buChar char="•"/>
            </a:pPr>
            <a:r>
              <a:rPr lang="en-US" i="0" dirty="0">
                <a:effectLst/>
              </a:rPr>
              <a:t>Vaccination:</a:t>
            </a:r>
          </a:p>
          <a:p>
            <a:pPr marL="742950" lvl="1" indent="-285750" algn="l">
              <a:buFont typeface="Arial" panose="020B0604020202020204" pitchFamily="34" charset="0"/>
              <a:buChar char="•"/>
            </a:pPr>
            <a:r>
              <a:rPr lang="en-US" i="0" dirty="0">
                <a:effectLst/>
              </a:rPr>
              <a:t>Vaccines are available for Hepatitis A and B, providing effective prevention.</a:t>
            </a:r>
          </a:p>
          <a:p>
            <a:pPr algn="l">
              <a:buFont typeface="Arial" panose="020B0604020202020204" pitchFamily="34" charset="0"/>
              <a:buChar char="•"/>
            </a:pPr>
            <a:r>
              <a:rPr lang="en-US" i="0" dirty="0">
                <a:effectLst/>
              </a:rPr>
              <a:t>Safe Practices:</a:t>
            </a:r>
          </a:p>
          <a:p>
            <a:pPr marL="742950" lvl="1" indent="-285750" algn="l">
              <a:buFont typeface="Arial" panose="020B0604020202020204" pitchFamily="34" charset="0"/>
              <a:buChar char="•"/>
            </a:pPr>
            <a:r>
              <a:rPr lang="en-US" i="0" dirty="0">
                <a:effectLst/>
              </a:rPr>
              <a:t>Practicing safe sex, avoiding sharing of needles, and using precautions in healthcare settings can reduce the risk of transmission.</a:t>
            </a:r>
          </a:p>
          <a:p>
            <a:pPr algn="l">
              <a:buFont typeface="Arial" panose="020B0604020202020204" pitchFamily="34" charset="0"/>
              <a:buChar char="•"/>
            </a:pPr>
            <a:r>
              <a:rPr lang="en-US" i="0" dirty="0">
                <a:effectLst/>
              </a:rPr>
              <a:t>Safe Food and Water:</a:t>
            </a:r>
          </a:p>
          <a:p>
            <a:pPr marL="742950" lvl="1" indent="-285750" algn="l">
              <a:buFont typeface="Arial" panose="020B0604020202020204" pitchFamily="34" charset="0"/>
              <a:buChar char="•"/>
            </a:pPr>
            <a:r>
              <a:rPr lang="en-US" i="0" dirty="0">
                <a:effectLst/>
              </a:rPr>
              <a:t>Proper hygiene and consumption of safe food and water are crucial to preventing Hepatitis A and E.</a:t>
            </a:r>
          </a:p>
        </p:txBody>
      </p:sp>
    </p:spTree>
    <p:extLst>
      <p:ext uri="{BB962C8B-B14F-4D97-AF65-F5344CB8AC3E}">
        <p14:creationId xmlns:p14="http://schemas.microsoft.com/office/powerpoint/2010/main" val="4182244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31D4ED-D262-8A4B-2351-E57B9BF5A534}"/>
              </a:ext>
            </a:extLst>
          </p:cNvPr>
          <p:cNvSpPr txBox="1"/>
          <p:nvPr/>
        </p:nvSpPr>
        <p:spPr>
          <a:xfrm>
            <a:off x="1150374" y="667007"/>
            <a:ext cx="9576620" cy="5355312"/>
          </a:xfrm>
          <a:prstGeom prst="rect">
            <a:avLst/>
          </a:prstGeom>
          <a:noFill/>
        </p:spPr>
        <p:txBody>
          <a:bodyPr wrap="square">
            <a:spAutoFit/>
          </a:bodyPr>
          <a:lstStyle/>
          <a:p>
            <a:pPr algn="l"/>
            <a:r>
              <a:rPr lang="en-US" b="1" i="0" dirty="0">
                <a:effectLst/>
              </a:rPr>
              <a:t>Complications:</a:t>
            </a:r>
            <a:endParaRPr lang="pl-PL" b="1" i="0" dirty="0">
              <a:effectLst/>
            </a:endParaRPr>
          </a:p>
          <a:p>
            <a:pPr algn="l"/>
            <a:endParaRPr lang="en-US" b="1" i="0" dirty="0">
              <a:effectLst/>
            </a:endParaRPr>
          </a:p>
          <a:p>
            <a:pPr algn="l">
              <a:buFont typeface="+mj-lt"/>
              <a:buAutoNum type="arabicPeriod"/>
            </a:pPr>
            <a:r>
              <a:rPr lang="en-US" b="1" i="0" dirty="0">
                <a:solidFill>
                  <a:srgbClr val="374151"/>
                </a:solidFill>
                <a:effectLst/>
              </a:rPr>
              <a:t>Chronic Hepatitis:</a:t>
            </a:r>
            <a:endParaRPr lang="en-US" b="0" i="0" dirty="0">
              <a:solidFill>
                <a:srgbClr val="374151"/>
              </a:solidFill>
              <a:effectLst/>
            </a:endParaRPr>
          </a:p>
          <a:p>
            <a:pPr marL="742950" lvl="1" indent="-285750" algn="l">
              <a:buFont typeface="+mj-lt"/>
              <a:buAutoNum type="arabicPeriod"/>
            </a:pPr>
            <a:r>
              <a:rPr lang="en-US" b="0" i="0" dirty="0">
                <a:solidFill>
                  <a:srgbClr val="374151"/>
                </a:solidFill>
                <a:effectLst/>
              </a:rPr>
              <a:t>Hepatitis B, C, and D can lead to chronic infections, increasing the risk of liver cirrhosis and liver cancer.</a:t>
            </a:r>
            <a:endParaRPr lang="pl-PL" b="0" i="0" dirty="0">
              <a:solidFill>
                <a:srgbClr val="374151"/>
              </a:solidFill>
              <a:effectLst/>
            </a:endParaRPr>
          </a:p>
          <a:p>
            <a:pPr lvl="1" algn="l"/>
            <a:endParaRPr lang="en-US" b="0" i="0" dirty="0">
              <a:solidFill>
                <a:srgbClr val="374151"/>
              </a:solidFill>
              <a:effectLst/>
            </a:endParaRPr>
          </a:p>
          <a:p>
            <a:pPr algn="l">
              <a:buFont typeface="+mj-lt"/>
              <a:buAutoNum type="arabicPeriod"/>
            </a:pPr>
            <a:r>
              <a:rPr lang="en-US" b="1" i="0" dirty="0">
                <a:solidFill>
                  <a:srgbClr val="374151"/>
                </a:solidFill>
                <a:effectLst/>
              </a:rPr>
              <a:t>Liver Cirrhosis:</a:t>
            </a:r>
            <a:endParaRPr lang="en-US" b="0" i="0" dirty="0">
              <a:solidFill>
                <a:srgbClr val="374151"/>
              </a:solidFill>
              <a:effectLst/>
            </a:endParaRPr>
          </a:p>
          <a:p>
            <a:pPr marL="742950" lvl="1" indent="-285750" algn="l">
              <a:buFont typeface="+mj-lt"/>
              <a:buAutoNum type="arabicPeriod"/>
            </a:pPr>
            <a:r>
              <a:rPr lang="en-US" b="0" i="0" dirty="0">
                <a:solidFill>
                  <a:srgbClr val="374151"/>
                </a:solidFill>
                <a:effectLst/>
              </a:rPr>
              <a:t>Progressive scarring of the liver tissue, affecting liver function.</a:t>
            </a:r>
            <a:endParaRPr lang="pl-PL" b="0" i="0" dirty="0">
              <a:solidFill>
                <a:srgbClr val="374151"/>
              </a:solidFill>
              <a:effectLst/>
            </a:endParaRPr>
          </a:p>
          <a:p>
            <a:pPr lvl="1" algn="l"/>
            <a:endParaRPr lang="pl-PL" b="0" i="0" dirty="0">
              <a:solidFill>
                <a:srgbClr val="374151"/>
              </a:solidFill>
              <a:effectLst/>
            </a:endParaRPr>
          </a:p>
          <a:p>
            <a:pPr algn="l">
              <a:buFont typeface="+mj-lt"/>
              <a:buAutoNum type="arabicPeriod"/>
            </a:pPr>
            <a:r>
              <a:rPr lang="en-US" b="1" i="0" dirty="0">
                <a:solidFill>
                  <a:srgbClr val="374151"/>
                </a:solidFill>
                <a:effectLst/>
              </a:rPr>
              <a:t>Liver Cancer (Hepatocellular Carcinoma):</a:t>
            </a:r>
            <a:endParaRPr lang="en-US" b="0" i="0" dirty="0">
              <a:solidFill>
                <a:srgbClr val="374151"/>
              </a:solidFill>
              <a:effectLst/>
            </a:endParaRPr>
          </a:p>
          <a:p>
            <a:pPr marL="742950" lvl="1" indent="-285750" algn="l">
              <a:buFont typeface="+mj-lt"/>
              <a:buAutoNum type="arabicPeriod"/>
            </a:pPr>
            <a:r>
              <a:rPr lang="en-US" b="0" i="0" dirty="0">
                <a:solidFill>
                  <a:srgbClr val="374151"/>
                </a:solidFill>
                <a:effectLst/>
              </a:rPr>
              <a:t>Long-term hepatitis infections, particularly Hepatitis B and C, can elevate the risk of liver cancer.</a:t>
            </a:r>
            <a:endParaRPr lang="pl-PL" b="0" i="0" dirty="0">
              <a:solidFill>
                <a:srgbClr val="374151"/>
              </a:solidFill>
              <a:effectLst/>
            </a:endParaRPr>
          </a:p>
          <a:p>
            <a:pPr marL="742950" lvl="1" indent="-285750" algn="l">
              <a:buFont typeface="+mj-lt"/>
              <a:buAutoNum type="arabicPeriod"/>
            </a:pPr>
            <a:endParaRPr lang="en-US" b="0" i="0" dirty="0">
              <a:solidFill>
                <a:srgbClr val="374151"/>
              </a:solidFill>
              <a:effectLst/>
            </a:endParaRPr>
          </a:p>
          <a:p>
            <a:pPr algn="l">
              <a:buFont typeface="+mj-lt"/>
              <a:buAutoNum type="arabicPeriod"/>
            </a:pPr>
            <a:r>
              <a:rPr lang="en-US" b="1" i="0" dirty="0">
                <a:solidFill>
                  <a:srgbClr val="374151"/>
                </a:solidFill>
                <a:effectLst/>
              </a:rPr>
              <a:t>Acute Liver Failure:</a:t>
            </a:r>
            <a:endParaRPr lang="en-US" b="0" i="0" dirty="0">
              <a:solidFill>
                <a:srgbClr val="374151"/>
              </a:solidFill>
              <a:effectLst/>
            </a:endParaRPr>
          </a:p>
          <a:p>
            <a:pPr marL="742950" lvl="1" indent="-285750" algn="l">
              <a:buFont typeface="+mj-lt"/>
              <a:buAutoNum type="arabicPeriod"/>
            </a:pPr>
            <a:r>
              <a:rPr lang="en-US" b="0" i="0" dirty="0">
                <a:solidFill>
                  <a:srgbClr val="374151"/>
                </a:solidFill>
                <a:effectLst/>
              </a:rPr>
              <a:t>Severe cases may lead to acute liver failure, a life-threatening condition requiring urgent medical intervention.</a:t>
            </a:r>
            <a:endParaRPr lang="pl-PL" b="0" i="0" dirty="0">
              <a:solidFill>
                <a:srgbClr val="374151"/>
              </a:solidFill>
              <a:effectLst/>
            </a:endParaRPr>
          </a:p>
          <a:p>
            <a:pPr marL="742950" lvl="1" indent="-285750" algn="l">
              <a:buFont typeface="+mj-lt"/>
              <a:buAutoNum type="arabicPeriod"/>
            </a:pPr>
            <a:endParaRPr lang="en-US" b="0" i="0" dirty="0">
              <a:solidFill>
                <a:srgbClr val="374151"/>
              </a:solidFill>
              <a:effectLst/>
            </a:endParaRPr>
          </a:p>
          <a:p>
            <a:pPr algn="l">
              <a:buFont typeface="+mj-lt"/>
              <a:buAutoNum type="arabicPeriod"/>
            </a:pPr>
            <a:r>
              <a:rPr lang="en-US" b="1" i="0" dirty="0">
                <a:solidFill>
                  <a:srgbClr val="374151"/>
                </a:solidFill>
                <a:effectLst/>
              </a:rPr>
              <a:t>Fulminant Hepatitis:</a:t>
            </a:r>
            <a:endParaRPr lang="en-US" b="0" i="0" dirty="0">
              <a:solidFill>
                <a:srgbClr val="374151"/>
              </a:solidFill>
              <a:effectLst/>
            </a:endParaRPr>
          </a:p>
          <a:p>
            <a:pPr marL="742950" lvl="1" indent="-285750" algn="l">
              <a:buFont typeface="+mj-lt"/>
              <a:buAutoNum type="arabicPeriod"/>
            </a:pPr>
            <a:r>
              <a:rPr lang="en-US" b="0" i="0" dirty="0">
                <a:solidFill>
                  <a:srgbClr val="374151"/>
                </a:solidFill>
                <a:effectLst/>
              </a:rPr>
              <a:t>Rapid and severe inflammation of the liver, resulting in a sudden onset of symptoms.</a:t>
            </a:r>
            <a:endParaRPr lang="pl-PL" dirty="0"/>
          </a:p>
        </p:txBody>
      </p:sp>
    </p:spTree>
    <p:extLst>
      <p:ext uri="{BB962C8B-B14F-4D97-AF65-F5344CB8AC3E}">
        <p14:creationId xmlns:p14="http://schemas.microsoft.com/office/powerpoint/2010/main" val="2627604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EDA7A-74D1-60EC-4477-A5F67F47EC5C}"/>
              </a:ext>
            </a:extLst>
          </p:cNvPr>
          <p:cNvSpPr>
            <a:spLocks noGrp="1"/>
          </p:cNvSpPr>
          <p:nvPr>
            <p:ph type="title"/>
          </p:nvPr>
        </p:nvSpPr>
        <p:spPr/>
        <p:txBody>
          <a:bodyPr/>
          <a:lstStyle/>
          <a:p>
            <a:endParaRPr lang="pl-PL"/>
          </a:p>
        </p:txBody>
      </p:sp>
      <p:sp>
        <p:nvSpPr>
          <p:cNvPr id="3" name="Content Placeholder 2">
            <a:extLst>
              <a:ext uri="{FF2B5EF4-FFF2-40B4-BE49-F238E27FC236}">
                <a16:creationId xmlns:a16="http://schemas.microsoft.com/office/drawing/2014/main" id="{A861E51C-B420-2B06-B467-C8EB75D8A44E}"/>
              </a:ext>
            </a:extLst>
          </p:cNvPr>
          <p:cNvSpPr>
            <a:spLocks noGrp="1"/>
          </p:cNvSpPr>
          <p:nvPr>
            <p:ph idx="1"/>
          </p:nvPr>
        </p:nvSpPr>
        <p:spPr/>
        <p:txBody>
          <a:bodyPr/>
          <a:lstStyle/>
          <a:p>
            <a:r>
              <a:rPr lang="pl-PL" dirty="0">
                <a:hlinkClick r:id="rId2"/>
              </a:rPr>
              <a:t>https://www.youtube.com/watch?v=n2nXY6Nuf9c&amp;list=PLj9YgcGzjQqzQoIGSqM-D-z_gLhtdyO55&amp;index=20&amp;t=32s&amp;ab_channel=LevelUpRN</a:t>
            </a:r>
            <a:endParaRPr lang="pl-PL" dirty="0"/>
          </a:p>
          <a:p>
            <a:endParaRPr lang="pl-PL" dirty="0"/>
          </a:p>
        </p:txBody>
      </p:sp>
    </p:spTree>
    <p:extLst>
      <p:ext uri="{BB962C8B-B14F-4D97-AF65-F5344CB8AC3E}">
        <p14:creationId xmlns:p14="http://schemas.microsoft.com/office/powerpoint/2010/main" val="3014857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CEEA-3CB2-68CE-21D9-1BB3AFB980A5}"/>
              </a:ext>
            </a:extLst>
          </p:cNvPr>
          <p:cNvSpPr>
            <a:spLocks noGrp="1"/>
          </p:cNvSpPr>
          <p:nvPr>
            <p:ph type="title"/>
          </p:nvPr>
        </p:nvSpPr>
        <p:spPr/>
        <p:txBody>
          <a:bodyPr/>
          <a:lstStyle/>
          <a:p>
            <a:r>
              <a:rPr lang="en-GB" dirty="0" err="1"/>
              <a:t>Sourses</a:t>
            </a:r>
            <a:endParaRPr lang="en-GB" dirty="0"/>
          </a:p>
        </p:txBody>
      </p:sp>
      <p:sp>
        <p:nvSpPr>
          <p:cNvPr id="3" name="Content Placeholder 2">
            <a:extLst>
              <a:ext uri="{FF2B5EF4-FFF2-40B4-BE49-F238E27FC236}">
                <a16:creationId xmlns:a16="http://schemas.microsoft.com/office/drawing/2014/main" id="{22980721-7880-4301-201D-A74F74DBB73B}"/>
              </a:ext>
            </a:extLst>
          </p:cNvPr>
          <p:cNvSpPr>
            <a:spLocks noGrp="1"/>
          </p:cNvSpPr>
          <p:nvPr>
            <p:ph idx="1"/>
          </p:nvPr>
        </p:nvSpPr>
        <p:spPr/>
        <p:txBody>
          <a:bodyPr/>
          <a:lstStyle/>
          <a:p>
            <a:pPr marL="514350" indent="-514350">
              <a:buFont typeface="+mj-lt"/>
              <a:buAutoNum type="arabicPeriod"/>
            </a:pPr>
            <a:r>
              <a:rPr lang="pl-PL" dirty="0">
                <a:hlinkClick r:id="rId2"/>
              </a:rPr>
              <a:t>https://www.jenonline.org/article/S0099-1767(14)00585-6/fulltext</a:t>
            </a:r>
            <a:endParaRPr lang="pl-PL" dirty="0"/>
          </a:p>
          <a:p>
            <a:pPr marL="514350" indent="-514350">
              <a:buFont typeface="+mj-lt"/>
              <a:buAutoNum type="arabicPeriod"/>
            </a:pPr>
            <a:r>
              <a:rPr lang="pl-PL" dirty="0">
                <a:hlinkClick r:id="rId3"/>
              </a:rPr>
              <a:t>https://www.emro.who.int/health-topics/infectious-diseases/index.html</a:t>
            </a:r>
            <a:endParaRPr lang="pl-PL" dirty="0"/>
          </a:p>
          <a:p>
            <a:pPr marL="514350" indent="-514350">
              <a:buFont typeface="+mj-lt"/>
              <a:buAutoNum type="arabicPeriod"/>
            </a:pPr>
            <a:r>
              <a:rPr lang="pl-PL" dirty="0">
                <a:hlinkClick r:id="rId4"/>
              </a:rPr>
              <a:t>https://www.cdc.gov/chickenpox/hcp/index.html#features</a:t>
            </a:r>
            <a:endParaRPr lang="pl-PL" dirty="0"/>
          </a:p>
          <a:p>
            <a:pPr marL="514350" indent="-514350">
              <a:buFont typeface="+mj-lt"/>
              <a:buAutoNum type="arabicPeriod"/>
            </a:pPr>
            <a:r>
              <a:rPr lang="pl-PL" dirty="0">
                <a:hlinkClick r:id="rId5"/>
              </a:rPr>
              <a:t>https://www.who.int/en/news-room/fact-sheets/detail/herpes-simplex-virus</a:t>
            </a:r>
            <a:endParaRPr lang="pl-PL" dirty="0"/>
          </a:p>
          <a:p>
            <a:pPr marL="514350" indent="-514350">
              <a:buFont typeface="+mj-lt"/>
              <a:buAutoNum type="arabicPeriod"/>
            </a:pPr>
            <a:r>
              <a:rPr lang="pl-PL" dirty="0">
                <a:hlinkClick r:id="rId6"/>
              </a:rPr>
              <a:t>https://www.mp.pl/pacjent/pediatria/choroby/chorobyzakazne/74620,odra</a:t>
            </a:r>
            <a:endParaRPr lang="pl-PL" dirty="0"/>
          </a:p>
          <a:p>
            <a:pPr marL="514350" indent="-514350">
              <a:buFont typeface="+mj-lt"/>
              <a:buAutoNum type="arabicPeriod"/>
            </a:pPr>
            <a:endParaRPr lang="pl-PL" dirty="0"/>
          </a:p>
          <a:p>
            <a:pPr marL="514350" indent="-514350">
              <a:buFont typeface="+mj-lt"/>
              <a:buAutoNum type="arabicPeriod"/>
            </a:pPr>
            <a:endParaRPr lang="pl-PL" dirty="0"/>
          </a:p>
        </p:txBody>
      </p:sp>
    </p:spTree>
    <p:extLst>
      <p:ext uri="{BB962C8B-B14F-4D97-AF65-F5344CB8AC3E}">
        <p14:creationId xmlns:p14="http://schemas.microsoft.com/office/powerpoint/2010/main" val="1865684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CB13E0-75F1-B2D3-6D3E-9AB9510E59AE}"/>
              </a:ext>
            </a:extLst>
          </p:cNvPr>
          <p:cNvPicPr>
            <a:picLocks noChangeAspect="1"/>
          </p:cNvPicPr>
          <p:nvPr/>
        </p:nvPicPr>
        <p:blipFill>
          <a:blip r:embed="rId2"/>
          <a:stretch>
            <a:fillRect/>
          </a:stretch>
        </p:blipFill>
        <p:spPr>
          <a:xfrm>
            <a:off x="566807" y="248396"/>
            <a:ext cx="11058386" cy="5670266"/>
          </a:xfrm>
          <a:prstGeom prst="rect">
            <a:avLst/>
          </a:prstGeom>
        </p:spPr>
      </p:pic>
      <p:sp>
        <p:nvSpPr>
          <p:cNvPr id="3" name="TextBox 2">
            <a:extLst>
              <a:ext uri="{FF2B5EF4-FFF2-40B4-BE49-F238E27FC236}">
                <a16:creationId xmlns:a16="http://schemas.microsoft.com/office/drawing/2014/main" id="{45DC1381-C044-6F39-653F-0442BA377214}"/>
              </a:ext>
            </a:extLst>
          </p:cNvPr>
          <p:cNvSpPr txBox="1"/>
          <p:nvPr/>
        </p:nvSpPr>
        <p:spPr>
          <a:xfrm>
            <a:off x="566806" y="6284422"/>
            <a:ext cx="4686837" cy="246221"/>
          </a:xfrm>
          <a:prstGeom prst="rect">
            <a:avLst/>
          </a:prstGeom>
          <a:noFill/>
        </p:spPr>
        <p:txBody>
          <a:bodyPr wrap="square" rtlCol="0">
            <a:spAutoFit/>
          </a:bodyPr>
          <a:lstStyle/>
          <a:p>
            <a:r>
              <a:rPr lang="pl-PL" sz="1000" dirty="0" err="1"/>
              <a:t>Table</a:t>
            </a:r>
            <a:r>
              <a:rPr lang="pl-PL" sz="1000" dirty="0"/>
              <a:t>: https://www.jenonline.org/article/S0099-1767(14)00585-6/fulltext</a:t>
            </a:r>
          </a:p>
        </p:txBody>
      </p:sp>
    </p:spTree>
    <p:extLst>
      <p:ext uri="{BB962C8B-B14F-4D97-AF65-F5344CB8AC3E}">
        <p14:creationId xmlns:p14="http://schemas.microsoft.com/office/powerpoint/2010/main" val="11715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068FC0-B461-4793-1A3E-780CEB5DFE06}"/>
              </a:ext>
            </a:extLst>
          </p:cNvPr>
          <p:cNvPicPr>
            <a:picLocks noChangeAspect="1"/>
          </p:cNvPicPr>
          <p:nvPr/>
        </p:nvPicPr>
        <p:blipFill>
          <a:blip r:embed="rId2"/>
          <a:stretch>
            <a:fillRect/>
          </a:stretch>
        </p:blipFill>
        <p:spPr>
          <a:xfrm>
            <a:off x="571469" y="598516"/>
            <a:ext cx="11049062" cy="3961157"/>
          </a:xfrm>
          <a:prstGeom prst="rect">
            <a:avLst/>
          </a:prstGeom>
        </p:spPr>
      </p:pic>
      <p:sp>
        <p:nvSpPr>
          <p:cNvPr id="4" name="TextBox 3">
            <a:extLst>
              <a:ext uri="{FF2B5EF4-FFF2-40B4-BE49-F238E27FC236}">
                <a16:creationId xmlns:a16="http://schemas.microsoft.com/office/drawing/2014/main" id="{3B541813-AF78-8CA6-9850-0429DF669764}"/>
              </a:ext>
            </a:extLst>
          </p:cNvPr>
          <p:cNvSpPr txBox="1"/>
          <p:nvPr/>
        </p:nvSpPr>
        <p:spPr>
          <a:xfrm>
            <a:off x="566806" y="6284422"/>
            <a:ext cx="4686837" cy="246221"/>
          </a:xfrm>
          <a:prstGeom prst="rect">
            <a:avLst/>
          </a:prstGeom>
          <a:noFill/>
        </p:spPr>
        <p:txBody>
          <a:bodyPr wrap="square" rtlCol="0">
            <a:spAutoFit/>
          </a:bodyPr>
          <a:lstStyle/>
          <a:p>
            <a:r>
              <a:rPr lang="pl-PL" sz="1000" dirty="0" err="1"/>
              <a:t>Table</a:t>
            </a:r>
            <a:r>
              <a:rPr lang="pl-PL" sz="1000" dirty="0"/>
              <a:t>: https://www.jenonline.org/article/S0099-1767(14)00585-6/fulltext</a:t>
            </a:r>
          </a:p>
        </p:txBody>
      </p:sp>
    </p:spTree>
    <p:extLst>
      <p:ext uri="{BB962C8B-B14F-4D97-AF65-F5344CB8AC3E}">
        <p14:creationId xmlns:p14="http://schemas.microsoft.com/office/powerpoint/2010/main" val="109063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3791F-95F4-8821-C9B9-396E72CF61BE}"/>
              </a:ext>
            </a:extLst>
          </p:cNvPr>
          <p:cNvSpPr>
            <a:spLocks noGrp="1"/>
          </p:cNvSpPr>
          <p:nvPr>
            <p:ph type="title"/>
          </p:nvPr>
        </p:nvSpPr>
        <p:spPr/>
        <p:txBody>
          <a:bodyPr>
            <a:normAutofit/>
          </a:bodyPr>
          <a:lstStyle/>
          <a:p>
            <a:r>
              <a:rPr lang="en-US" sz="4000" b="0" i="0" dirty="0">
                <a:solidFill>
                  <a:srgbClr val="000000"/>
                </a:solidFill>
                <a:effectLst/>
              </a:rPr>
              <a:t>Varicella</a:t>
            </a:r>
            <a:r>
              <a:rPr lang="pl-PL" sz="4000" b="0" i="0" dirty="0">
                <a:solidFill>
                  <a:srgbClr val="000000"/>
                </a:solidFill>
                <a:effectLst/>
              </a:rPr>
              <a:t> (</a:t>
            </a:r>
            <a:r>
              <a:rPr lang="en-US" sz="4000" b="0" i="0" dirty="0">
                <a:solidFill>
                  <a:srgbClr val="000000"/>
                </a:solidFill>
                <a:effectLst/>
              </a:rPr>
              <a:t>chickenpox</a:t>
            </a:r>
            <a:r>
              <a:rPr lang="pl-PL" sz="4000" b="0" i="0" dirty="0">
                <a:solidFill>
                  <a:srgbClr val="000000"/>
                </a:solidFill>
                <a:effectLst/>
              </a:rPr>
              <a:t>) </a:t>
            </a:r>
            <a:br>
              <a:rPr lang="pl-PL" sz="4000" b="0" i="0" dirty="0">
                <a:solidFill>
                  <a:srgbClr val="000000"/>
                </a:solidFill>
                <a:effectLst/>
              </a:rPr>
            </a:br>
            <a:r>
              <a:rPr lang="pl-PL" sz="4000" b="0" i="0" dirty="0">
                <a:solidFill>
                  <a:srgbClr val="000000"/>
                </a:solidFill>
                <a:effectLst/>
              </a:rPr>
              <a:t>and </a:t>
            </a:r>
            <a:r>
              <a:rPr lang="pl-PL" sz="4000" b="0" i="0" dirty="0" err="1">
                <a:solidFill>
                  <a:srgbClr val="000000"/>
                </a:solidFill>
                <a:effectLst/>
              </a:rPr>
              <a:t>herpes</a:t>
            </a:r>
            <a:r>
              <a:rPr lang="pl-PL" sz="4000" b="0" i="0" dirty="0">
                <a:solidFill>
                  <a:srgbClr val="000000"/>
                </a:solidFill>
                <a:effectLst/>
              </a:rPr>
              <a:t> zoster (</a:t>
            </a:r>
            <a:r>
              <a:rPr lang="pl-PL" sz="4000" b="0" i="0" dirty="0" err="1">
                <a:solidFill>
                  <a:srgbClr val="000000"/>
                </a:solidFill>
                <a:effectLst/>
              </a:rPr>
              <a:t>shingles</a:t>
            </a:r>
            <a:r>
              <a:rPr lang="pl-PL" sz="4000" b="0" i="0" dirty="0">
                <a:solidFill>
                  <a:srgbClr val="000000"/>
                </a:solidFill>
                <a:effectLst/>
              </a:rPr>
              <a:t>)</a:t>
            </a:r>
            <a:endParaRPr lang="pl-PL" sz="4000" dirty="0"/>
          </a:p>
        </p:txBody>
      </p:sp>
      <p:sp>
        <p:nvSpPr>
          <p:cNvPr id="3" name="Content Placeholder 2">
            <a:extLst>
              <a:ext uri="{FF2B5EF4-FFF2-40B4-BE49-F238E27FC236}">
                <a16:creationId xmlns:a16="http://schemas.microsoft.com/office/drawing/2014/main" id="{6299B918-CD78-2281-BEF9-B0E7CB5912B1}"/>
              </a:ext>
            </a:extLst>
          </p:cNvPr>
          <p:cNvSpPr>
            <a:spLocks noGrp="1"/>
          </p:cNvSpPr>
          <p:nvPr>
            <p:ph idx="1"/>
          </p:nvPr>
        </p:nvSpPr>
        <p:spPr>
          <a:xfrm>
            <a:off x="838200" y="1825624"/>
            <a:ext cx="10515600" cy="4803775"/>
          </a:xfrm>
        </p:spPr>
        <p:txBody>
          <a:bodyPr>
            <a:normAutofit/>
          </a:bodyPr>
          <a:lstStyle/>
          <a:p>
            <a:pPr>
              <a:lnSpc>
                <a:spcPct val="120000"/>
              </a:lnSpc>
            </a:pPr>
            <a:r>
              <a:rPr lang="en-US" b="0" i="0" dirty="0">
                <a:solidFill>
                  <a:srgbClr val="000000"/>
                </a:solidFill>
                <a:effectLst/>
              </a:rPr>
              <a:t>It is caused by </a:t>
            </a:r>
            <a:r>
              <a:rPr lang="en-US" b="1" i="0" dirty="0">
                <a:solidFill>
                  <a:srgbClr val="000000"/>
                </a:solidFill>
                <a:effectLst/>
              </a:rPr>
              <a:t>varicella-zoster virus </a:t>
            </a:r>
            <a:r>
              <a:rPr lang="en-US" b="0" i="0" dirty="0">
                <a:solidFill>
                  <a:srgbClr val="000000"/>
                </a:solidFill>
                <a:effectLst/>
              </a:rPr>
              <a:t>(VZV), which is a DNA virus that is a member of the </a:t>
            </a:r>
            <a:r>
              <a:rPr lang="en-US" b="1" i="0" dirty="0">
                <a:solidFill>
                  <a:srgbClr val="000000"/>
                </a:solidFill>
                <a:effectLst/>
              </a:rPr>
              <a:t>herpesvirus group</a:t>
            </a:r>
            <a:r>
              <a:rPr lang="en-US" b="0" i="0" dirty="0">
                <a:solidFill>
                  <a:srgbClr val="000000"/>
                </a:solidFill>
                <a:effectLst/>
              </a:rPr>
              <a:t>. </a:t>
            </a:r>
            <a:endParaRPr lang="pl-PL" b="0" i="0" dirty="0">
              <a:solidFill>
                <a:srgbClr val="000000"/>
              </a:solidFill>
              <a:effectLst/>
            </a:endParaRPr>
          </a:p>
          <a:p>
            <a:pPr>
              <a:lnSpc>
                <a:spcPct val="120000"/>
              </a:lnSpc>
            </a:pPr>
            <a:r>
              <a:rPr lang="en-US" b="1" i="0" dirty="0">
                <a:solidFill>
                  <a:srgbClr val="000000"/>
                </a:solidFill>
                <a:effectLst/>
              </a:rPr>
              <a:t>Primary infection </a:t>
            </a:r>
            <a:r>
              <a:rPr lang="en-US" b="0" i="0" dirty="0">
                <a:solidFill>
                  <a:srgbClr val="000000"/>
                </a:solidFill>
                <a:effectLst/>
              </a:rPr>
              <a:t>with VZV causes varicella. </a:t>
            </a:r>
            <a:r>
              <a:rPr lang="en-US" b="1" i="0" dirty="0">
                <a:solidFill>
                  <a:srgbClr val="000000"/>
                </a:solidFill>
                <a:effectLst/>
              </a:rPr>
              <a:t>Reactivation</a:t>
            </a:r>
            <a:r>
              <a:rPr lang="en-US" b="0" i="0" dirty="0">
                <a:solidFill>
                  <a:srgbClr val="000000"/>
                </a:solidFill>
                <a:effectLst/>
              </a:rPr>
              <a:t> of latent infection causes</a:t>
            </a:r>
            <a:r>
              <a:rPr lang="pl-PL" b="0" i="0" dirty="0">
                <a:solidFill>
                  <a:srgbClr val="000000"/>
                </a:solidFill>
                <a:effectLst/>
              </a:rPr>
              <a:t> </a:t>
            </a:r>
            <a:r>
              <a:rPr lang="pl-PL" b="0" i="0" dirty="0" err="1">
                <a:solidFill>
                  <a:srgbClr val="000000"/>
                </a:solidFill>
                <a:effectLst/>
              </a:rPr>
              <a:t>herpes</a:t>
            </a:r>
            <a:r>
              <a:rPr lang="pl-PL" b="0" i="0" dirty="0">
                <a:solidFill>
                  <a:srgbClr val="000000"/>
                </a:solidFill>
                <a:effectLst/>
              </a:rPr>
              <a:t> zoster.</a:t>
            </a:r>
          </a:p>
          <a:p>
            <a:pPr>
              <a:lnSpc>
                <a:spcPct val="120000"/>
              </a:lnSpc>
            </a:pPr>
            <a:r>
              <a:rPr lang="en-GB" b="1" dirty="0">
                <a:solidFill>
                  <a:srgbClr val="000000"/>
                </a:solidFill>
              </a:rPr>
              <a:t>Epidemiology</a:t>
            </a:r>
            <a:r>
              <a:rPr lang="pl-PL" dirty="0">
                <a:solidFill>
                  <a:srgbClr val="000000"/>
                </a:solidFill>
              </a:rPr>
              <a:t> : </a:t>
            </a:r>
            <a:r>
              <a:rPr lang="en-US" b="1" dirty="0">
                <a:solidFill>
                  <a:srgbClr val="000000"/>
                </a:solidFill>
              </a:rPr>
              <a:t>Humans</a:t>
            </a:r>
            <a:r>
              <a:rPr lang="en-US" dirty="0">
                <a:solidFill>
                  <a:srgbClr val="000000"/>
                </a:solidFill>
              </a:rPr>
              <a:t> are the </a:t>
            </a:r>
            <a:r>
              <a:rPr lang="en-US" b="1" dirty="0">
                <a:solidFill>
                  <a:srgbClr val="000000"/>
                </a:solidFill>
              </a:rPr>
              <a:t>only source </a:t>
            </a:r>
            <a:r>
              <a:rPr lang="en-US" dirty="0">
                <a:solidFill>
                  <a:srgbClr val="000000"/>
                </a:solidFill>
              </a:rPr>
              <a:t>of infection for</a:t>
            </a:r>
            <a:r>
              <a:rPr lang="pl-PL" dirty="0">
                <a:solidFill>
                  <a:srgbClr val="000000"/>
                </a:solidFill>
              </a:rPr>
              <a:t> </a:t>
            </a:r>
            <a:r>
              <a:rPr lang="en-US" dirty="0">
                <a:solidFill>
                  <a:srgbClr val="000000"/>
                </a:solidFill>
              </a:rPr>
              <a:t>this virus. Humans are</a:t>
            </a:r>
            <a:r>
              <a:rPr lang="pl-PL" dirty="0">
                <a:solidFill>
                  <a:srgbClr val="000000"/>
                </a:solidFill>
              </a:rPr>
              <a:t> </a:t>
            </a:r>
            <a:r>
              <a:rPr lang="en-US" dirty="0">
                <a:solidFill>
                  <a:srgbClr val="000000"/>
                </a:solidFill>
              </a:rPr>
              <a:t>infected when the virus comes in contact</a:t>
            </a:r>
            <a:r>
              <a:rPr lang="pl-PL" dirty="0">
                <a:solidFill>
                  <a:srgbClr val="000000"/>
                </a:solidFill>
              </a:rPr>
              <a:t> </a:t>
            </a:r>
            <a:r>
              <a:rPr lang="en-US" dirty="0">
                <a:solidFill>
                  <a:srgbClr val="000000"/>
                </a:solidFill>
              </a:rPr>
              <a:t>with the mucosa of the upper respiratory tract</a:t>
            </a:r>
            <a:r>
              <a:rPr lang="pl-PL" dirty="0">
                <a:solidFill>
                  <a:srgbClr val="000000"/>
                </a:solidFill>
              </a:rPr>
              <a:t> </a:t>
            </a:r>
            <a:r>
              <a:rPr lang="en-US" dirty="0">
                <a:solidFill>
                  <a:srgbClr val="000000"/>
                </a:solidFill>
              </a:rPr>
              <a:t>or the conjunctiva of a susceptible person.</a:t>
            </a:r>
            <a:r>
              <a:rPr lang="pl-PL" dirty="0">
                <a:solidFill>
                  <a:srgbClr val="000000"/>
                </a:solidFill>
              </a:rPr>
              <a:t> </a:t>
            </a:r>
            <a:r>
              <a:rPr lang="en-US" dirty="0">
                <a:solidFill>
                  <a:srgbClr val="000000"/>
                </a:solidFill>
              </a:rPr>
              <a:t>Person-to-person transmission occurs by </a:t>
            </a:r>
            <a:r>
              <a:rPr lang="en-US" b="1" dirty="0">
                <a:solidFill>
                  <a:srgbClr val="000000"/>
                </a:solidFill>
              </a:rPr>
              <a:t>the</a:t>
            </a:r>
            <a:r>
              <a:rPr lang="pl-PL" b="1" dirty="0">
                <a:solidFill>
                  <a:srgbClr val="000000"/>
                </a:solidFill>
              </a:rPr>
              <a:t> </a:t>
            </a:r>
            <a:r>
              <a:rPr lang="en-US" b="1" dirty="0">
                <a:solidFill>
                  <a:srgbClr val="000000"/>
                </a:solidFill>
              </a:rPr>
              <a:t>airborne route </a:t>
            </a:r>
            <a:r>
              <a:rPr lang="en-US" dirty="0">
                <a:solidFill>
                  <a:srgbClr val="000000"/>
                </a:solidFill>
              </a:rPr>
              <a:t>and from </a:t>
            </a:r>
            <a:r>
              <a:rPr lang="en-US" b="1" dirty="0">
                <a:solidFill>
                  <a:srgbClr val="000000"/>
                </a:solidFill>
              </a:rPr>
              <a:t>direct contact</a:t>
            </a:r>
            <a:r>
              <a:rPr lang="en-US" dirty="0">
                <a:solidFill>
                  <a:srgbClr val="000000"/>
                </a:solidFill>
              </a:rPr>
              <a:t> with</a:t>
            </a:r>
            <a:r>
              <a:rPr lang="pl-PL" dirty="0">
                <a:solidFill>
                  <a:srgbClr val="000000"/>
                </a:solidFill>
              </a:rPr>
              <a:t> </a:t>
            </a:r>
            <a:r>
              <a:rPr lang="en-US" dirty="0">
                <a:solidFill>
                  <a:srgbClr val="000000"/>
                </a:solidFill>
              </a:rPr>
              <a:t>patients with vesicular VZV lesions vesicles contain infectious</a:t>
            </a:r>
            <a:r>
              <a:rPr lang="pl-PL" dirty="0">
                <a:solidFill>
                  <a:srgbClr val="000000"/>
                </a:solidFill>
              </a:rPr>
              <a:t> </a:t>
            </a:r>
            <a:r>
              <a:rPr lang="en-US" dirty="0">
                <a:solidFill>
                  <a:srgbClr val="000000"/>
                </a:solidFill>
              </a:rPr>
              <a:t>virus that can be aerosolized. </a:t>
            </a:r>
            <a:endParaRPr lang="pl-PL" dirty="0">
              <a:solidFill>
                <a:srgbClr val="000000"/>
              </a:solidFill>
            </a:endParaRPr>
          </a:p>
          <a:p>
            <a:pPr algn="l">
              <a:lnSpc>
                <a:spcPct val="120000"/>
              </a:lnSpc>
            </a:pPr>
            <a:r>
              <a:rPr lang="pl-PL" b="1" i="0" dirty="0">
                <a:solidFill>
                  <a:srgbClr val="222222"/>
                </a:solidFill>
                <a:effectLst/>
              </a:rPr>
              <a:t>I</a:t>
            </a:r>
            <a:r>
              <a:rPr lang="en-GB" b="1" i="0" dirty="0" err="1">
                <a:solidFill>
                  <a:srgbClr val="222222"/>
                </a:solidFill>
                <a:effectLst/>
              </a:rPr>
              <a:t>ncubation</a:t>
            </a:r>
            <a:r>
              <a:rPr lang="en-US" b="1" i="0" dirty="0">
                <a:solidFill>
                  <a:srgbClr val="222222"/>
                </a:solidFill>
                <a:effectLst/>
              </a:rPr>
              <a:t> Period</a:t>
            </a:r>
            <a:r>
              <a:rPr lang="pl-PL" b="1" i="0" dirty="0">
                <a:solidFill>
                  <a:srgbClr val="222222"/>
                </a:solidFill>
                <a:effectLst/>
              </a:rPr>
              <a:t> </a:t>
            </a:r>
            <a:r>
              <a:rPr lang="pl-PL" b="0" i="0" dirty="0">
                <a:solidFill>
                  <a:srgbClr val="222222"/>
                </a:solidFill>
                <a:effectLst/>
              </a:rPr>
              <a:t>: </a:t>
            </a:r>
            <a:r>
              <a:rPr lang="en-US" b="0" i="0" dirty="0">
                <a:solidFill>
                  <a:srgbClr val="000000"/>
                </a:solidFill>
                <a:effectLst/>
              </a:rPr>
              <a:t>is </a:t>
            </a:r>
            <a:r>
              <a:rPr lang="en-US" b="1" i="0" dirty="0">
                <a:solidFill>
                  <a:srgbClr val="000000"/>
                </a:solidFill>
                <a:effectLst/>
              </a:rPr>
              <a:t>14 to 16 days after exposure </a:t>
            </a:r>
            <a:r>
              <a:rPr lang="en-US" b="0" i="0" dirty="0">
                <a:solidFill>
                  <a:srgbClr val="000000"/>
                </a:solidFill>
                <a:effectLst/>
              </a:rPr>
              <a:t>to a varicella or a herpes zoster rash, with a range of 10 to 21 days. A mild prodrome of fever and malaise may occur 1 to 2 days before rash onset, particularly in adults. In children, the rash is often the first sign of disease.</a:t>
            </a:r>
          </a:p>
          <a:p>
            <a:pPr>
              <a:lnSpc>
                <a:spcPct val="110000"/>
              </a:lnSpc>
            </a:pPr>
            <a:endParaRPr lang="pl-PL" dirty="0"/>
          </a:p>
        </p:txBody>
      </p:sp>
      <p:pic>
        <p:nvPicPr>
          <p:cNvPr id="1026" name="Picture 2" descr="Varicella Zoster Virus (Chickenpox) | Symptoms &amp; Treatments">
            <a:extLst>
              <a:ext uri="{FF2B5EF4-FFF2-40B4-BE49-F238E27FC236}">
                <a16:creationId xmlns:a16="http://schemas.microsoft.com/office/drawing/2014/main" id="{42451E66-B450-BBE8-C898-C8DB1C6577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3039" y="82549"/>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FAE1CC-ADEF-4F35-AC40-5AB0F3C6B17B}"/>
              </a:ext>
            </a:extLst>
          </p:cNvPr>
          <p:cNvSpPr txBox="1"/>
          <p:nvPr/>
        </p:nvSpPr>
        <p:spPr>
          <a:xfrm>
            <a:off x="10603589" y="1788581"/>
            <a:ext cx="2183363" cy="215444"/>
          </a:xfrm>
          <a:prstGeom prst="rect">
            <a:avLst/>
          </a:prstGeom>
          <a:noFill/>
        </p:spPr>
        <p:txBody>
          <a:bodyPr wrap="square" rtlCol="0">
            <a:spAutoFit/>
          </a:bodyPr>
          <a:lstStyle/>
          <a:p>
            <a:r>
              <a:rPr lang="en-GB" sz="800" dirty="0"/>
              <a:t>Graphic</a:t>
            </a:r>
            <a:r>
              <a:rPr lang="pl-PL" sz="800" dirty="0"/>
              <a:t>: </a:t>
            </a:r>
            <a:r>
              <a:rPr lang="en-GB" sz="800" dirty="0"/>
              <a:t>Google</a:t>
            </a:r>
            <a:r>
              <a:rPr lang="pl-PL" sz="800" dirty="0"/>
              <a:t> </a:t>
            </a:r>
            <a:r>
              <a:rPr lang="en-GB" sz="800" dirty="0"/>
              <a:t>graphic</a:t>
            </a:r>
          </a:p>
        </p:txBody>
      </p:sp>
    </p:spTree>
    <p:extLst>
      <p:ext uri="{BB962C8B-B14F-4D97-AF65-F5344CB8AC3E}">
        <p14:creationId xmlns:p14="http://schemas.microsoft.com/office/powerpoint/2010/main" val="2299776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7CE7-182C-5143-FC3A-F0BB74F8D855}"/>
              </a:ext>
            </a:extLst>
          </p:cNvPr>
          <p:cNvSpPr>
            <a:spLocks noGrp="1"/>
          </p:cNvSpPr>
          <p:nvPr>
            <p:ph type="title"/>
          </p:nvPr>
        </p:nvSpPr>
        <p:spPr/>
        <p:txBody>
          <a:bodyPr/>
          <a:lstStyle/>
          <a:p>
            <a:r>
              <a:rPr lang="en-GB" sz="4400" dirty="0"/>
              <a:t>Symptoms</a:t>
            </a:r>
            <a:endParaRPr lang="pl-PL" dirty="0"/>
          </a:p>
        </p:txBody>
      </p:sp>
      <p:sp>
        <p:nvSpPr>
          <p:cNvPr id="3" name="Content Placeholder 2">
            <a:extLst>
              <a:ext uri="{FF2B5EF4-FFF2-40B4-BE49-F238E27FC236}">
                <a16:creationId xmlns:a16="http://schemas.microsoft.com/office/drawing/2014/main" id="{44FF8257-FC48-4C41-7BF7-DFD5FA7A85B4}"/>
              </a:ext>
            </a:extLst>
          </p:cNvPr>
          <p:cNvSpPr>
            <a:spLocks noGrp="1"/>
          </p:cNvSpPr>
          <p:nvPr>
            <p:ph idx="1"/>
          </p:nvPr>
        </p:nvSpPr>
        <p:spPr/>
        <p:txBody>
          <a:bodyPr>
            <a:normAutofit/>
          </a:bodyPr>
          <a:lstStyle/>
          <a:p>
            <a:r>
              <a:rPr lang="en-GB" sz="2600" dirty="0"/>
              <a:t>Symptoms</a:t>
            </a:r>
            <a:r>
              <a:rPr lang="pl-PL" sz="2600" dirty="0"/>
              <a:t>: </a:t>
            </a:r>
            <a:r>
              <a:rPr lang="en-US" sz="2600" dirty="0"/>
              <a:t>The </a:t>
            </a:r>
            <a:r>
              <a:rPr lang="en-US" sz="2600" b="1" dirty="0"/>
              <a:t>rash</a:t>
            </a:r>
            <a:r>
              <a:rPr lang="en-US" sz="2600" dirty="0"/>
              <a:t> is generalized and pruritic. It progresses rapidly from macular to </a:t>
            </a:r>
            <a:r>
              <a:rPr lang="en-GB" sz="2600" dirty="0" err="1"/>
              <a:t>papular</a:t>
            </a:r>
            <a:r>
              <a:rPr lang="en-US" sz="2600" dirty="0"/>
              <a:t> to vesicular lesions before crusting. Lesions are typically present in all stages of development at the same time. The rash usually appears </a:t>
            </a:r>
            <a:r>
              <a:rPr lang="en-US" sz="2600" b="1" dirty="0"/>
              <a:t>first on the chest, back, and face</a:t>
            </a:r>
            <a:r>
              <a:rPr lang="en-US" sz="2600" dirty="0"/>
              <a:t>, then spreads over the entire body. The lesions are usually most concentrated on the chest and back. Symptoms typically </a:t>
            </a:r>
            <a:r>
              <a:rPr lang="en-US" sz="2600" b="1" dirty="0"/>
              <a:t>last 4 to 7 days</a:t>
            </a:r>
            <a:r>
              <a:rPr lang="en-US" sz="2600" dirty="0"/>
              <a:t>.</a:t>
            </a:r>
          </a:p>
          <a:p>
            <a:r>
              <a:rPr lang="en-US" sz="2600" dirty="0"/>
              <a:t>In healthy children, varicella is generally mild, with an itchy rash, malaise, and temperature up to 102°F for 2 to 3 days. </a:t>
            </a:r>
            <a:endParaRPr lang="pl-PL" sz="2600" dirty="0"/>
          </a:p>
          <a:p>
            <a:pPr marL="0" indent="0">
              <a:buNone/>
            </a:pPr>
            <a:endParaRPr lang="pl-PL" dirty="0"/>
          </a:p>
        </p:txBody>
      </p:sp>
      <p:pic>
        <p:nvPicPr>
          <p:cNvPr id="2050" name="Picture 2" descr="Clinical Practice Guidelines : Chickenpox (varicella)">
            <a:extLst>
              <a:ext uri="{FF2B5EF4-FFF2-40B4-BE49-F238E27FC236}">
                <a16:creationId xmlns:a16="http://schemas.microsoft.com/office/drawing/2014/main" id="{3C978D36-BDD0-AD9C-079C-E3633CBB2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0120" y="286603"/>
            <a:ext cx="2257425"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84CA3D-D0B3-680B-5386-7A2BB622BFD7}"/>
              </a:ext>
            </a:extLst>
          </p:cNvPr>
          <p:cNvSpPr txBox="1"/>
          <p:nvPr/>
        </p:nvSpPr>
        <p:spPr>
          <a:xfrm>
            <a:off x="8696131" y="1737360"/>
            <a:ext cx="2183363" cy="215444"/>
          </a:xfrm>
          <a:prstGeom prst="rect">
            <a:avLst/>
          </a:prstGeom>
          <a:noFill/>
        </p:spPr>
        <p:txBody>
          <a:bodyPr wrap="square" rtlCol="0">
            <a:spAutoFit/>
          </a:bodyPr>
          <a:lstStyle/>
          <a:p>
            <a:r>
              <a:rPr lang="en-GB" sz="800" dirty="0"/>
              <a:t>Graphic</a:t>
            </a:r>
            <a:r>
              <a:rPr lang="pl-PL" sz="800" dirty="0"/>
              <a:t>: </a:t>
            </a:r>
            <a:r>
              <a:rPr lang="en-GB" sz="800" dirty="0"/>
              <a:t>Google</a:t>
            </a:r>
            <a:r>
              <a:rPr lang="pl-PL" sz="800" dirty="0"/>
              <a:t> </a:t>
            </a:r>
            <a:r>
              <a:rPr lang="en-GB" sz="800" dirty="0"/>
              <a:t>graphic</a:t>
            </a:r>
          </a:p>
        </p:txBody>
      </p:sp>
    </p:spTree>
    <p:extLst>
      <p:ext uri="{BB962C8B-B14F-4D97-AF65-F5344CB8AC3E}">
        <p14:creationId xmlns:p14="http://schemas.microsoft.com/office/powerpoint/2010/main" val="1058741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A15D7-DA2F-F2C3-C430-9D26AC013A66}"/>
              </a:ext>
            </a:extLst>
          </p:cNvPr>
          <p:cNvSpPr>
            <a:spLocks noGrp="1"/>
          </p:cNvSpPr>
          <p:nvPr>
            <p:ph type="title"/>
          </p:nvPr>
        </p:nvSpPr>
        <p:spPr/>
        <p:txBody>
          <a:bodyPr/>
          <a:lstStyle/>
          <a:p>
            <a:r>
              <a:rPr lang="pl-PL" dirty="0" err="1"/>
              <a:t>Treatment</a:t>
            </a:r>
            <a:endParaRPr lang="pl-PL" dirty="0"/>
          </a:p>
        </p:txBody>
      </p:sp>
      <p:sp>
        <p:nvSpPr>
          <p:cNvPr id="3" name="Content Placeholder 2">
            <a:extLst>
              <a:ext uri="{FF2B5EF4-FFF2-40B4-BE49-F238E27FC236}">
                <a16:creationId xmlns:a16="http://schemas.microsoft.com/office/drawing/2014/main" id="{295199A7-7705-ACF9-E0D2-2F78A96A6A94}"/>
              </a:ext>
            </a:extLst>
          </p:cNvPr>
          <p:cNvSpPr>
            <a:spLocks noGrp="1"/>
          </p:cNvSpPr>
          <p:nvPr>
            <p:ph idx="1"/>
          </p:nvPr>
        </p:nvSpPr>
        <p:spPr/>
        <p:txBody>
          <a:bodyPr>
            <a:normAutofit fontScale="70000" lnSpcReduction="20000"/>
          </a:bodyPr>
          <a:lstStyle/>
          <a:p>
            <a:r>
              <a:rPr lang="en-US" b="0" i="1" dirty="0">
                <a:solidFill>
                  <a:srgbClr val="000000"/>
                </a:solidFill>
                <a:effectLst/>
                <a:latin typeface="Open Sans" panose="020B0606030504020204" pitchFamily="34" charset="0"/>
              </a:rPr>
              <a:t>Varicella-Zoster Immune Globulin</a:t>
            </a:r>
            <a:br>
              <a:rPr lang="en-US" dirty="0"/>
            </a:br>
            <a:r>
              <a:rPr lang="en-US" b="0" i="0" dirty="0">
                <a:solidFill>
                  <a:srgbClr val="000000"/>
                </a:solidFill>
                <a:effectLst/>
                <a:latin typeface="Open Sans" panose="020B0606030504020204" pitchFamily="34" charset="0"/>
              </a:rPr>
              <a:t>For people exposed to varicella or herpes zoster who cannot receive varicella vaccine, varicella-zoster immune globulin can prevent varicella from developing or lessen the severity of the disease. Varicella-zoster immune globulin is recommended for people who cannot receive the vaccine and 1) who lack evidence of immunity to varicella, 2) whose exposure is likely to result in infection, and 3) are at high risk for severe varicella.</a:t>
            </a:r>
            <a:endParaRPr lang="pl-PL" b="0" i="0" dirty="0">
              <a:solidFill>
                <a:srgbClr val="000000"/>
              </a:solidFill>
              <a:effectLst/>
              <a:latin typeface="Open Sans" panose="020B0606030504020204" pitchFamily="34" charset="0"/>
            </a:endParaRPr>
          </a:p>
          <a:p>
            <a:pPr algn="l"/>
            <a:r>
              <a:rPr lang="en-US" b="0" i="1" dirty="0">
                <a:solidFill>
                  <a:srgbClr val="000000"/>
                </a:solidFill>
                <a:effectLst/>
                <a:latin typeface="Open Sans" panose="020B0606030504020204" pitchFamily="34" charset="0"/>
              </a:rPr>
              <a:t>Acyclovir Treatment</a:t>
            </a:r>
            <a:br>
              <a:rPr lang="en-US" b="0" i="0" dirty="0">
                <a:solidFill>
                  <a:srgbClr val="000000"/>
                </a:solidFill>
                <a:effectLst/>
                <a:latin typeface="Open Sans" panose="020B0606030504020204" pitchFamily="34" charset="0"/>
              </a:rPr>
            </a:br>
            <a:r>
              <a:rPr lang="en-US" b="0" i="0" dirty="0">
                <a:solidFill>
                  <a:srgbClr val="000000"/>
                </a:solidFill>
                <a:effectLst/>
                <a:latin typeface="Open Sans" panose="020B0606030504020204" pitchFamily="34" charset="0"/>
              </a:rPr>
              <a:t>The American Academy of Pediatrics (AAP) recommends that certain groups at increased risk for moderate to severe varicella be considered for oral acyclovir or valacyclovir treatment. These high risk groups include:</a:t>
            </a:r>
          </a:p>
          <a:p>
            <a:pPr algn="l">
              <a:buFont typeface="Arial" panose="020B0604020202020204" pitchFamily="34" charset="0"/>
              <a:buChar char="•"/>
            </a:pPr>
            <a:r>
              <a:rPr lang="en-US" b="0" i="0" dirty="0">
                <a:solidFill>
                  <a:srgbClr val="000000"/>
                </a:solidFill>
                <a:effectLst/>
                <a:latin typeface="Open Sans" panose="020B0606030504020204" pitchFamily="34" charset="0"/>
              </a:rPr>
              <a:t>Healthy people older than 12 years of age</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with chronic cutaneous or pulmonary disorders</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receiving long-term salicylate therapy</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receiving short, intermittent, or aerosolized courses of corticosteroids</a:t>
            </a:r>
          </a:p>
          <a:p>
            <a:pPr algn="l"/>
            <a:r>
              <a:rPr lang="en-US" b="0" i="0" dirty="0">
                <a:solidFill>
                  <a:srgbClr val="000000"/>
                </a:solidFill>
                <a:effectLst/>
                <a:latin typeface="Open Sans" panose="020B0606030504020204" pitchFamily="34" charset="0"/>
              </a:rPr>
              <a:t>Some healthcare providers may elect to use oral acyclovir or valacyclovir for secondary cases within a household. For maximum benefit, oral acyclovir or valacyclovir therapy should be given within the first 24 hours after the varicella rash starts.</a:t>
            </a:r>
          </a:p>
          <a:p>
            <a:endParaRPr lang="pl-PL" dirty="0"/>
          </a:p>
        </p:txBody>
      </p:sp>
    </p:spTree>
    <p:extLst>
      <p:ext uri="{BB962C8B-B14F-4D97-AF65-F5344CB8AC3E}">
        <p14:creationId xmlns:p14="http://schemas.microsoft.com/office/powerpoint/2010/main" val="660292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6CCC-E1F0-F006-B57A-592A0654BB45}"/>
              </a:ext>
            </a:extLst>
          </p:cNvPr>
          <p:cNvSpPr>
            <a:spLocks noGrp="1"/>
          </p:cNvSpPr>
          <p:nvPr>
            <p:ph type="title"/>
          </p:nvPr>
        </p:nvSpPr>
        <p:spPr/>
        <p:txBody>
          <a:bodyPr/>
          <a:lstStyle/>
          <a:p>
            <a:r>
              <a:rPr lang="en-GB" dirty="0"/>
              <a:t>Complications</a:t>
            </a:r>
            <a:br>
              <a:rPr lang="en-GB" dirty="0"/>
            </a:br>
            <a:endParaRPr lang="pl-PL" dirty="0"/>
          </a:p>
        </p:txBody>
      </p:sp>
      <p:sp>
        <p:nvSpPr>
          <p:cNvPr id="3" name="Content Placeholder 2">
            <a:extLst>
              <a:ext uri="{FF2B5EF4-FFF2-40B4-BE49-F238E27FC236}">
                <a16:creationId xmlns:a16="http://schemas.microsoft.com/office/drawing/2014/main" id="{25EB8CB1-3497-EB9C-8265-3137408D3E93}"/>
              </a:ext>
            </a:extLst>
          </p:cNvPr>
          <p:cNvSpPr>
            <a:spLocks noGrp="1"/>
          </p:cNvSpPr>
          <p:nvPr>
            <p:ph idx="1"/>
          </p:nvPr>
        </p:nvSpPr>
        <p:spPr/>
        <p:txBody>
          <a:bodyPr/>
          <a:lstStyle/>
          <a:p>
            <a:r>
              <a:rPr lang="en-GB" dirty="0"/>
              <a:t>bacterial superinfection of skin lesions with or without bacterial sepsis, pneumonia, central nervous system involvement (acute cerebellar ataxia, encephalitis, stroke/vasculopathy), thrombocytopenia, and other rare complications, such as glomerulonephritis, arthritis, and hepatitis</a:t>
            </a:r>
            <a:r>
              <a:rPr lang="pl-PL" dirty="0"/>
              <a:t>;</a:t>
            </a:r>
            <a:endParaRPr lang="en-GB" dirty="0"/>
          </a:p>
          <a:p>
            <a:r>
              <a:rPr lang="pl-PL" dirty="0"/>
              <a:t>v</a:t>
            </a:r>
            <a:r>
              <a:rPr lang="en-GB" dirty="0" err="1"/>
              <a:t>aricella</a:t>
            </a:r>
            <a:r>
              <a:rPr lang="en-GB" dirty="0"/>
              <a:t> tends to be more severe in infants, adolescents, and adults than in children.</a:t>
            </a:r>
          </a:p>
          <a:p>
            <a:endParaRPr lang="pl-PL" dirty="0"/>
          </a:p>
        </p:txBody>
      </p:sp>
    </p:spTree>
    <p:extLst>
      <p:ext uri="{BB962C8B-B14F-4D97-AF65-F5344CB8AC3E}">
        <p14:creationId xmlns:p14="http://schemas.microsoft.com/office/powerpoint/2010/main" val="233160552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1341</TotalTime>
  <Words>3490</Words>
  <Application>Microsoft Office PowerPoint</Application>
  <PresentationFormat>Widescreen</PresentationFormat>
  <Paragraphs>285</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Noto Sans</vt:lpstr>
      <vt:lpstr>Open Sans</vt:lpstr>
      <vt:lpstr>Söhne</vt:lpstr>
      <vt:lpstr>Retrospect</vt:lpstr>
      <vt:lpstr>Infectious diseases</vt:lpstr>
      <vt:lpstr>Basic informations</vt:lpstr>
      <vt:lpstr>The principal modes of transmission of infectious agents:</vt:lpstr>
      <vt:lpstr>PowerPoint Presentation</vt:lpstr>
      <vt:lpstr>PowerPoint Presentation</vt:lpstr>
      <vt:lpstr>Varicella (chickenpox)  and herpes zoster (shingles)</vt:lpstr>
      <vt:lpstr>Symptoms</vt:lpstr>
      <vt:lpstr>Treatment</vt:lpstr>
      <vt:lpstr>Complications </vt:lpstr>
      <vt:lpstr>Herpes simplex virus (HSV)</vt:lpstr>
      <vt:lpstr>Herpes simplex virus (HSV) - transimission</vt:lpstr>
      <vt:lpstr>Herpes simplex virus (HSV) - symptoms</vt:lpstr>
      <vt:lpstr>Measles</vt:lpstr>
      <vt:lpstr>The clinical course of measles</vt:lpstr>
      <vt:lpstr>PowerPoint Presentation</vt:lpstr>
      <vt:lpstr>Treatment</vt:lpstr>
      <vt:lpstr>Complications</vt:lpstr>
      <vt:lpstr>Prevention</vt:lpstr>
      <vt:lpstr>Mumps </vt:lpstr>
      <vt:lpstr>Symptoms</vt:lpstr>
      <vt:lpstr>Complications</vt:lpstr>
      <vt:lpstr>Glandular fever (infectious mononucleosis)</vt:lpstr>
      <vt:lpstr>Glandular fever</vt:lpstr>
      <vt:lpstr>Tuberculosis (TB)</vt:lpstr>
      <vt:lpstr>PowerPoint Presentation</vt:lpstr>
      <vt:lpstr>PowerPoint Presentation</vt:lpstr>
      <vt:lpstr> Pertussis (Whooping Cough) </vt:lpstr>
      <vt:lpstr>Pertussis</vt:lpstr>
      <vt:lpstr>Influenza</vt:lpstr>
      <vt:lpstr>Influenza</vt:lpstr>
      <vt:lpstr>Influenza</vt:lpstr>
      <vt:lpstr>Influenza</vt:lpstr>
      <vt:lpstr>Viral Hepatitis</vt:lpstr>
      <vt:lpstr>PowerPoint Presentation</vt:lpstr>
      <vt:lpstr>PowerPoint Presentation</vt:lpstr>
      <vt:lpstr>PowerPoint Presentation</vt:lpstr>
      <vt:lpstr>Sourses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Infectious dideases</dc:title>
  <dc:creator>Dominika Karpińska</dc:creator>
  <cp:lastModifiedBy>Dominika Karpińska</cp:lastModifiedBy>
  <cp:revision>9</cp:revision>
  <dcterms:created xsi:type="dcterms:W3CDTF">2023-11-28T15:18:34Z</dcterms:created>
  <dcterms:modified xsi:type="dcterms:W3CDTF">2024-01-18T15:33:45Z</dcterms:modified>
</cp:coreProperties>
</file>