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0"/>
  </p:notesMasterIdLst>
  <p:sldIdLst>
    <p:sldId id="256" r:id="rId2"/>
    <p:sldId id="257" r:id="rId3"/>
    <p:sldId id="266" r:id="rId4"/>
    <p:sldId id="258" r:id="rId5"/>
    <p:sldId id="259" r:id="rId6"/>
    <p:sldId id="260" r:id="rId7"/>
    <p:sldId id="267" r:id="rId8"/>
    <p:sldId id="27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41D3"/>
    <a:srgbClr val="00D2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940"/>
  </p:normalViewPr>
  <p:slideViewPr>
    <p:cSldViewPr snapToGrid="0" snapToObjects="1">
      <p:cViewPr varScale="1">
        <p:scale>
          <a:sx n="86" d="100"/>
          <a:sy n="86" d="100"/>
        </p:scale>
        <p:origin x="533"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71755-D997-1942-B447-95F03E923D17}" type="datetimeFigureOut">
              <a:rPr lang="pl-PL" smtClean="0"/>
              <a:t>17.05.2024</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Click to edit text pattern styles</a:t>
            </a:r>
          </a:p>
          <a:p>
            <a:pPr lvl="1"/>
            <a:r>
              <a:rPr lang="pl-PL"/>
              <a:t>Second level</a:t>
            </a:r>
          </a:p>
          <a:p>
            <a:pPr lvl="2"/>
            <a:r>
              <a:rPr lang="pl-PL"/>
              <a:t>Third level</a:t>
            </a:r>
          </a:p>
          <a:p>
            <a:pPr lvl="3"/>
            <a:r>
              <a:rPr lang="pl-PL"/>
              <a:t>Fourth level</a:t>
            </a:r>
          </a:p>
          <a:p>
            <a:pPr lvl="4"/>
            <a:r>
              <a:rPr lang="pl-PL"/>
              <a:t>Fifth level</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EB20D3-19C6-534D-A5B4-521F0652DAB6}" type="slidenum">
              <a:rPr lang="pl-PL" smtClean="0"/>
              <a:t>'#'</a:t>
            </a:fld>
            <a:endParaRPr lang="pl-PL"/>
          </a:p>
        </p:txBody>
      </p:sp>
    </p:spTree>
    <p:extLst>
      <p:ext uri="{BB962C8B-B14F-4D97-AF65-F5344CB8AC3E}">
        <p14:creationId xmlns:p14="http://schemas.microsoft.com/office/powerpoint/2010/main" val="2466658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pl-PL"/>
              <a:t>Kliknij, aby edytować styl</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63B831D0-2888-5848-93EB-AE8A061B7A5A}" type="datetime1">
              <a:rPr lang="pl-PL" smtClean="0"/>
              <a:t>17.05.2024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pl-PL"/>
              <a:t>Kliknij, aby edytować styl</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pl-PL"/>
              <a:t>Kliknij ikonę, aby dodać obraz</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77814580-0445-FD4F-A6CD-2776868A968B}" type="datetime1">
              <a:rPr lang="pl-PL" smtClean="0"/>
              <a:t>17.05.2024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pl-PL"/>
              <a:t>Kliknij, aby edytować styl</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F25466AE-E474-A04D-B913-CBEC9B5B96FE}" type="datetime1">
              <a:rPr lang="pl-PL" smtClean="0"/>
              <a:t>17.05.2024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pl-PL"/>
              <a:t>Kliknij, aby edytować styl</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3F8E9B62-291B-EB48-BE87-17D101771BA4}" type="datetime1">
              <a:rPr lang="pl-PL" smtClean="0"/>
              <a:t>17.05.2024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pl-PL"/>
              <a:t>Kliknij, aby edytować styl</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3B8388F1-D634-FF4C-A267-AE9098CF0C05}" type="datetime1">
              <a:rPr lang="pl-PL" smtClean="0"/>
              <a:t>17.05.2024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a">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pl-PL"/>
              <a:t>Kliknij, aby edytować styl</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3" name="Date Placeholder 2"/>
          <p:cNvSpPr>
            <a:spLocks noGrp="1"/>
          </p:cNvSpPr>
          <p:nvPr>
            <p:ph type="dt" sz="half" idx="10"/>
          </p:nvPr>
        </p:nvSpPr>
        <p:spPr/>
        <p:txBody>
          <a:bodyPr/>
          <a:lstStyle/>
          <a:p>
            <a:fld id="{7DF48AC1-4ED9-0445-89D2-0F80C1035799}" type="datetime1">
              <a:rPr lang="pl-PL" smtClean="0"/>
              <a:t>17.05.2024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umna obraz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pl-PL"/>
              <a:t>Kliknij, aby edytować styl</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pl-PL"/>
              <a:t>Kliknij ikonę, aby dodać obraz</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pl-PL"/>
              <a:t>Kliknij ikonę, aby dodać obraz</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pl-PL"/>
              <a:t>Kliknij ikonę, aby dodać obraz</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3" name="Date Placeholder 2"/>
          <p:cNvSpPr>
            <a:spLocks noGrp="1"/>
          </p:cNvSpPr>
          <p:nvPr>
            <p:ph type="dt" sz="half" idx="10"/>
          </p:nvPr>
        </p:nvSpPr>
        <p:spPr/>
        <p:txBody>
          <a:bodyPr/>
          <a:lstStyle/>
          <a:p>
            <a:fld id="{BBA6EADC-54B8-E34C-9FF6-E37EC022FFCF}" type="datetime1">
              <a:rPr lang="pl-PL" smtClean="0"/>
              <a:t>17.05.2024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6AD014F2-C3D0-D649-ACBA-C1F55A679304}" type="datetime1">
              <a:rPr lang="pl-PL" smtClean="0"/>
              <a:t>17.05.2024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C33CB2BD-E2B2-2646-8B8A-20FEC08EA894}" type="datetime1">
              <a:rPr lang="pl-PL" smtClean="0"/>
              <a:t>17.05.2024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FAA4746C-1361-DA42-90D8-39EBE6BFC88C}" type="datetime1">
              <a:rPr lang="pl-PL" smtClean="0"/>
              <a:t>17.05.2024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pl-PL"/>
              <a:t>Kliknij, aby edytować styl</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903D31B7-F48C-4F4F-8CEC-76778C016AA0}" type="datetime1">
              <a:rPr lang="pl-PL" smtClean="0"/>
              <a:t>17.05.2024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36958ABC-D4D6-0049-A788-D9AF423983DB}" type="datetime1">
              <a:rPr lang="pl-PL" smtClean="0"/>
              <a:t>17.05.2024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pl-PL"/>
              <a:t>Kliknij, aby edytować styl</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1141410" y="3073397"/>
            <a:ext cx="4878391" cy="2717801"/>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6172200" y="3073397"/>
            <a:ext cx="4875210" cy="2717801"/>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A319D161-BA04-794C-A961-2BA27F422363}" type="datetime1">
              <a:rPr lang="pl-PL" smtClean="0"/>
              <a:t>17.05.2024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77203245-948C-A04F-A002-4B51B5B287DD}" type="datetime1">
              <a:rPr lang="pl-PL" smtClean="0"/>
              <a:t>17.05.2024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F73A79-5096-394A-B70F-556B1DC9FE32}" type="datetime1">
              <a:rPr lang="pl-PL" smtClean="0"/>
              <a:t>17.05.2024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pl-PL"/>
              <a:t>Kliknij, aby edytować styl</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A0B671BA-0978-D94E-8572-5B61E50DD847}" type="datetime1">
              <a:rPr lang="pl-PL" smtClean="0"/>
              <a:t>17.05.2024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pl-PL"/>
              <a:t>Kliknij, aby edytować styl</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9AA9D438-20BD-0F49-AC14-31965F922865}" type="datetime1">
              <a:rPr lang="pl-PL" smtClean="0"/>
              <a:t>17.05.2024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14="http://schemas.microsoft.com/office/drawing/2010/main"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pl-PL"/>
              <a:t>Click to edit text pattern styles</a:t>
            </a:r>
          </a:p>
          <a:p>
            <a:pPr lvl="1"/>
            <a:r>
              <a:rPr lang="pl-PL"/>
              <a:t>Second level</a:t>
            </a:r>
          </a:p>
          <a:p>
            <a:pPr lvl="2"/>
            <a:r>
              <a:rPr lang="pl-PL"/>
              <a:t>Third level</a:t>
            </a:r>
          </a:p>
          <a:p>
            <a:pPr lvl="3"/>
            <a:r>
              <a:rPr lang="pl-PL"/>
              <a:t>Fourth level</a:t>
            </a:r>
          </a:p>
          <a:p>
            <a:pPr lvl="4"/>
            <a:r>
              <a:rPr lang="pl-PL"/>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0DE6BB6-B3B8-8F45-9DAC-B7C2C87183CC}" type="datetime1">
              <a:rPr lang="pl-PL" smtClean="0"/>
              <a:t>17.05.2024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hdr="0" ftr="0" dt="0"/>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021E616-2D6C-7C46-B5EC-33F36B476816}"/>
              </a:ext>
            </a:extLst>
          </p:cNvPr>
          <p:cNvSpPr>
            <a:spLocks noGrp="1"/>
          </p:cNvSpPr>
          <p:nvPr>
            <p:ph type="ctrTitle"/>
          </p:nvPr>
        </p:nvSpPr>
        <p:spPr>
          <a:xfrm>
            <a:off x="2035278" y="1111045"/>
            <a:ext cx="8866898" cy="2458065"/>
          </a:xfrm>
        </p:spPr>
        <p:txBody>
          <a:bodyPr>
            <a:normAutofit/>
          </a:bodyPr>
          <a:lstStyle/>
          <a:p>
            <a:pPr algn="ctr"/>
            <a:r>
              <a:rPr lang="pl-PL" sz="2800" b="1" kern="1800" dirty="0">
                <a:solidFill>
                  <a:srgbClr val="0A0A0A"/>
                </a:solidFill>
                <a:effectLst/>
                <a:latin typeface="Arial" panose="020B0604020202020204" pitchFamily="34" charset="0"/>
                <a:ea typeface="Times New Roman" panose="02020603050405020304" pitchFamily="18" charset="0"/>
                <a:cs typeface="Times New Roman" panose="02020603050405020304" pitchFamily="18" charset="0"/>
              </a:rPr>
              <a:t>Social problems in the process of </a:t>
            </a:r>
            <a:br>
              <a:rPr lang="pl-PL" sz="2800" b="1" kern="1800" dirty="0">
                <a:solidFill>
                  <a:srgbClr val="0A0A0A"/>
                </a:solidFill>
                <a:effectLst/>
                <a:latin typeface="Arial" panose="020B0604020202020204" pitchFamily="34" charset="0"/>
                <a:ea typeface="Times New Roman" panose="02020603050405020304" pitchFamily="18" charset="0"/>
                <a:cs typeface="Times New Roman" panose="02020603050405020304" pitchFamily="18" charset="0"/>
              </a:rPr>
            </a:br>
            <a:br>
              <a:rPr lang="pl-PL" sz="2800" b="1" kern="1800" dirty="0">
                <a:solidFill>
                  <a:srgbClr val="0A0A0A"/>
                </a:solidFill>
                <a:effectLst/>
                <a:latin typeface="Arial" panose="020B0604020202020204" pitchFamily="34" charset="0"/>
                <a:ea typeface="Times New Roman" panose="02020603050405020304" pitchFamily="18" charset="0"/>
                <a:cs typeface="Times New Roman" panose="02020603050405020304" pitchFamily="18" charset="0"/>
              </a:rPr>
            </a:br>
            <a:r>
              <a:rPr lang="pl-PL" sz="2800" b="1" kern="1800" dirty="0">
                <a:solidFill>
                  <a:srgbClr val="0A0A0A"/>
                </a:solidFill>
                <a:effectLst/>
                <a:latin typeface="Arial" panose="020B0604020202020204" pitchFamily="34" charset="0"/>
                <a:ea typeface="Times New Roman" panose="02020603050405020304" pitchFamily="18" charset="0"/>
                <a:cs typeface="Times New Roman" panose="02020603050405020304" pitchFamily="18" charset="0"/>
              </a:rPr>
              <a:t>Human aging</a:t>
            </a:r>
            <a:br>
              <a:rPr lang="pl-PL" sz="1800" dirty="0">
                <a:effectLst/>
                <a:latin typeface="Calibri" panose="020F0502020204030204" pitchFamily="34" charset="0"/>
                <a:ea typeface="Calibri" panose="020F0502020204030204" pitchFamily="34" charset="0"/>
                <a:cs typeface="Times New Roman" panose="02020603050405020304" pitchFamily="18" charset="0"/>
              </a:rPr>
            </a:br>
            <a:endParaRPr lang="pl-PL" sz="6000" b="1" dirty="0"/>
          </a:p>
        </p:txBody>
      </p:sp>
      <p:sp>
        <p:nvSpPr>
          <p:cNvPr id="3" name="Podtytuł 2">
            <a:extLst>
              <a:ext uri="{FF2B5EF4-FFF2-40B4-BE49-F238E27FC236}">
                <a16:creationId xmlns:a16="http://schemas.microsoft.com/office/drawing/2014/main" id="{7FE8629C-6A24-7242-86C4-C5865F44801C}"/>
              </a:ext>
            </a:extLst>
          </p:cNvPr>
          <p:cNvSpPr>
            <a:spLocks noGrp="1"/>
          </p:cNvSpPr>
          <p:nvPr>
            <p:ph type="subTitle" idx="1"/>
          </p:nvPr>
        </p:nvSpPr>
        <p:spPr>
          <a:xfrm>
            <a:off x="1700212" y="4158925"/>
            <a:ext cx="8791575" cy="2074607"/>
          </a:xfrm>
        </p:spPr>
        <p:txBody>
          <a:bodyPr>
            <a:noAutofit/>
          </a:bodyPr>
          <a:lstStyle/>
          <a:p>
            <a:pPr algn="ctr"/>
            <a:r>
              <a:rPr lang="pl-PL" sz="1400" b="1" dirty="0">
                <a:solidFill>
                  <a:schemeClr val="bg1"/>
                </a:solidFill>
              </a:rPr>
              <a:t>Mariola Rusinskaya, M.A.  </a:t>
            </a:r>
          </a:p>
          <a:p>
            <a:pPr algn="ctr"/>
            <a:r>
              <a:rPr lang="pl-PL" sz="1400" b="1" dirty="0">
                <a:solidFill>
                  <a:schemeClr val="bg1"/>
                </a:solidFill>
              </a:rPr>
              <a:t>Powiślański University </a:t>
            </a:r>
          </a:p>
          <a:p>
            <a:pPr algn="ctr"/>
            <a:r>
              <a:rPr lang="pl-PL" sz="1400" b="1" dirty="0">
                <a:solidFill>
                  <a:schemeClr val="bg1"/>
                </a:solidFill>
              </a:rPr>
              <a:t>- 2023 -</a:t>
            </a:r>
          </a:p>
        </p:txBody>
      </p:sp>
      <p:pic>
        <p:nvPicPr>
          <p:cNvPr id="5" name="Obraz 4">
            <a:extLst>
              <a:ext uri="{FF2B5EF4-FFF2-40B4-BE49-F238E27FC236}">
                <a16:creationId xmlns:a16="http://schemas.microsoft.com/office/drawing/2014/main" id="{5940B9B1-5EAA-E241-BD5E-A3148210201A}"/>
              </a:ext>
            </a:extLst>
          </p:cNvPr>
          <p:cNvPicPr>
            <a:picLocks noChangeAspect="1"/>
          </p:cNvPicPr>
          <p:nvPr/>
        </p:nvPicPr>
        <p:blipFill>
          <a:blip r:embed="rId2"/>
          <a:stretch>
            <a:fillRect/>
          </a:stretch>
        </p:blipFill>
        <p:spPr>
          <a:xfrm>
            <a:off x="9987775" y="104852"/>
            <a:ext cx="1828800" cy="1206500"/>
          </a:xfrm>
          <a:prstGeom prst="rect">
            <a:avLst/>
          </a:prstGeom>
        </p:spPr>
      </p:pic>
    </p:spTree>
    <p:extLst>
      <p:ext uri="{BB962C8B-B14F-4D97-AF65-F5344CB8AC3E}">
        <p14:creationId xmlns:p14="http://schemas.microsoft.com/office/powerpoint/2010/main" val="2928531344"/>
      </p:ext>
    </p:extLst>
  </p:cSld>
  <p:clrMapOvr>
    <a:masterClrMapping/>
  </p:clrMapOvr>
</p:sld>
</file>

<file path=ppt/slides/slide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ymbol zastępczy numeru slajdu 3">
            <a:extLst>
              <a:ext uri="{FF2B5EF4-FFF2-40B4-BE49-F238E27FC236}">
                <a16:creationId xmlns:a16="http://schemas.microsoft.com/office/drawing/2014/main" id="{B436D917-4D5C-FB4A-8E54-6E9CCAD1CFBC}"/>
              </a:ext>
            </a:extLst>
          </p:cNvPr>
          <p:cNvSpPr>
            <a:spLocks noGrp="1"/>
          </p:cNvSpPr>
          <p:nvPr>
            <p:ph type="sldNum" sz="quarter" idx="12"/>
          </p:nvPr>
        </p:nvSpPr>
        <p:spPr/>
        <p:txBody>
          <a:bodyPr/>
          <a:lstStyle/>
          <a:p>
            <a:fld id="{6D22F896-40B5-4ADD-8801-0D06FADFA095}" type="slidenum">
              <a:rPr lang="en-US" smtClean="0"/>
              <a:t>2</a:t>
            </a:fld>
            <a:endParaRPr lang="en-US" dirty="0"/>
          </a:p>
        </p:txBody>
      </p:sp>
      <p:sp>
        <p:nvSpPr>
          <p:cNvPr id="3" name="pole tekstowe 2">
            <a:extLst>
              <a:ext uri="{FF2B5EF4-FFF2-40B4-BE49-F238E27FC236}">
                <a16:creationId xmlns:a16="http://schemas.microsoft.com/office/drawing/2014/main" id="{14F45BBB-01B5-7E1A-910D-C95D0E27D8F0}"/>
              </a:ext>
            </a:extLst>
          </p:cNvPr>
          <p:cNvSpPr txBox="1"/>
          <p:nvPr/>
        </p:nvSpPr>
        <p:spPr>
          <a:xfrm>
            <a:off x="1307690" y="1101213"/>
            <a:ext cx="8968630" cy="3052567"/>
          </a:xfrm>
          <a:prstGeom prst="rect">
            <a:avLst/>
          </a:prstGeom>
          <a:noFill/>
        </p:spPr>
        <p:txBody>
          <a:bodyPr wrap="square">
            <a:spAutoFit/>
          </a:bodyPr>
          <a:lstStyle/>
          <a:p>
            <a:pPr>
              <a:lnSpc>
                <a:spcPct val="107000"/>
              </a:lnSpc>
              <a:spcAft>
                <a:spcPts val="800"/>
              </a:spcAft>
            </a:pPr>
            <a:r>
              <a:rPr lang="pl-PL" sz="24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Old age affects all spheres of life. </a:t>
            </a:r>
          </a:p>
          <a:p>
            <a:pPr>
              <a:lnSpc>
                <a:spcPct val="107000"/>
              </a:lnSpc>
              <a:spcAft>
                <a:spcPts val="800"/>
              </a:spcAft>
            </a:pPr>
            <a:r>
              <a:rPr lang="pl-PL" sz="24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We have already learned about the specifics of aging in the biological human body, we have introspected the psyche of the senior citizen. </a:t>
            </a:r>
          </a:p>
          <a:p>
            <a:pPr>
              <a:lnSpc>
                <a:spcPct val="107000"/>
              </a:lnSpc>
              <a:spcAft>
                <a:spcPts val="800"/>
              </a:spcAft>
            </a:pPr>
            <a:r>
              <a:rPr lang="pl-PL" sz="24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Now it's time to introduce the social aspects of human aging.</a:t>
            </a:r>
            <a:endParaRPr lang="pl-PL" sz="2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pl-PL" sz="1800" b="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49980833"/>
      </p:ext>
    </p:extLst>
  </p:cSld>
  <p:clrMapOvr>
    <a:masterClrMapping/>
  </p:clrMapOvr>
</p:sld>
</file>

<file path=ppt/slides/slide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1">
            <a:extLst>
              <a:ext uri="{FF2B5EF4-FFF2-40B4-BE49-F238E27FC236}">
                <a16:creationId xmlns:a16="http://schemas.microsoft.com/office/drawing/2014/main" id="{461C9277-16E7-C146-A0FC-5B1FF372706D}"/>
              </a:ext>
            </a:extLst>
          </p:cNvPr>
          <p:cNvSpPr>
            <a:spLocks noGrp="1"/>
          </p:cNvSpPr>
          <p:nvPr>
            <p:ph type="sldNum" sz="quarter" idx="12"/>
          </p:nvPr>
        </p:nvSpPr>
        <p:spPr/>
        <p:txBody>
          <a:bodyPr/>
          <a:lstStyle/>
          <a:p>
            <a:fld id="{6D22F896-40B5-4ADD-8801-0D06FADFA095}" type="slidenum">
              <a:rPr lang="en-US" smtClean="0"/>
              <a:t>3</a:t>
            </a:fld>
            <a:endParaRPr lang="en-US" dirty="0"/>
          </a:p>
        </p:txBody>
      </p:sp>
      <p:sp>
        <p:nvSpPr>
          <p:cNvPr id="4" name="pole tekstowe 3">
            <a:extLst>
              <a:ext uri="{FF2B5EF4-FFF2-40B4-BE49-F238E27FC236}">
                <a16:creationId xmlns:a16="http://schemas.microsoft.com/office/drawing/2014/main" id="{91C0C35F-316F-68DB-35E7-18094DA8ECE1}"/>
              </a:ext>
            </a:extLst>
          </p:cNvPr>
          <p:cNvSpPr txBox="1"/>
          <p:nvPr/>
        </p:nvSpPr>
        <p:spPr>
          <a:xfrm>
            <a:off x="1494503" y="747253"/>
            <a:ext cx="8986683" cy="5447645"/>
          </a:xfrm>
          <a:prstGeom prst="rect">
            <a:avLst/>
          </a:prstGeom>
          <a:noFill/>
        </p:spPr>
        <p:txBody>
          <a:bodyPr wrap="square">
            <a:spAutoFit/>
          </a:bodyPr>
          <a:lstStyle/>
          <a:p>
            <a:r>
              <a:rPr lang="pl-PL" sz="2400" b="1" dirty="0">
                <a:solidFill>
                  <a:srgbClr val="222222"/>
                </a:solidFill>
                <a:effectLst/>
                <a:latin typeface="Arial" panose="020B0604020202020204" pitchFamily="34" charset="0"/>
                <a:ea typeface="Times New Roman" panose="02020603050405020304" pitchFamily="18" charset="0"/>
              </a:rPr>
              <a:t>Society plays a very important role in everyone's life. We are designed to live in a "herd". We choose solitude only to temporarily isolate ourselves from problems. It is difficult for a person to live without another person. Although it is also possible to feel lonely in society....</a:t>
            </a:r>
            <a:br>
              <a:rPr lang="pl-PL" sz="2400" b="1" dirty="0">
                <a:solidFill>
                  <a:srgbClr val="222222"/>
                </a:solidFill>
                <a:effectLst/>
                <a:latin typeface="Arial" panose="020B0604020202020204" pitchFamily="34" charset="0"/>
                <a:ea typeface="Times New Roman" panose="02020603050405020304" pitchFamily="18" charset="0"/>
              </a:rPr>
            </a:br>
            <a:endParaRPr lang="pl-PL" sz="2400" b="1" dirty="0">
              <a:solidFill>
                <a:srgbClr val="222222"/>
              </a:solidFill>
              <a:effectLst/>
              <a:latin typeface="Arial" panose="020B0604020202020204" pitchFamily="34" charset="0"/>
              <a:ea typeface="Times New Roman" panose="02020603050405020304" pitchFamily="18" charset="0"/>
            </a:endParaRPr>
          </a:p>
          <a:p>
            <a:r>
              <a:rPr lang="pl-PL" sz="2400" b="1" dirty="0">
                <a:solidFill>
                  <a:srgbClr val="222222"/>
                </a:solidFill>
                <a:effectLst/>
                <a:latin typeface="Arial" panose="020B0604020202020204" pitchFamily="34" charset="0"/>
                <a:ea typeface="Times New Roman" panose="02020603050405020304" pitchFamily="18" charset="0"/>
              </a:rPr>
              <a:t>Social aging can be described as falling out of social roles. After reaching a certain age, the natural and unfair turns of a person's fate begin to occur for some and for others. These are certain moments of life that are difficult to come to terms with and are followed by a high risk of developing various mental illnesses.</a:t>
            </a:r>
            <a:br>
              <a:rPr lang="pl-PL" sz="2400" b="1" dirty="0">
                <a:solidFill>
                  <a:srgbClr val="222222"/>
                </a:solidFill>
                <a:effectLst/>
                <a:latin typeface="Arial" panose="020B0604020202020204" pitchFamily="34" charset="0"/>
                <a:ea typeface="Times New Roman" panose="02020603050405020304" pitchFamily="18" charset="0"/>
              </a:rPr>
            </a:br>
            <a:br>
              <a:rPr lang="pl-PL" sz="1800" dirty="0">
                <a:solidFill>
                  <a:srgbClr val="222222"/>
                </a:solidFill>
                <a:effectLst/>
                <a:latin typeface="Arial" panose="020B0604020202020204" pitchFamily="34" charset="0"/>
                <a:ea typeface="Times New Roman" panose="02020603050405020304" pitchFamily="18" charset="0"/>
              </a:rPr>
            </a:br>
            <a:endParaRPr lang="pl-PL" dirty="0"/>
          </a:p>
        </p:txBody>
      </p:sp>
    </p:spTree>
    <p:extLst>
      <p:ext uri="{BB962C8B-B14F-4D97-AF65-F5344CB8AC3E}">
        <p14:creationId xmlns:p14="http://schemas.microsoft.com/office/powerpoint/2010/main" val="2040791544"/>
      </p:ext>
    </p:extLst>
  </p:cSld>
  <p:clrMapOvr>
    <a:masterClrMapping/>
  </p:clrMapOvr>
</p:sld>
</file>

<file path=ppt/slides/slide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ymbol zastępczy numeru slajdu 3">
            <a:extLst>
              <a:ext uri="{FF2B5EF4-FFF2-40B4-BE49-F238E27FC236}">
                <a16:creationId xmlns:a16="http://schemas.microsoft.com/office/drawing/2014/main" id="{16F7413E-E2D7-D348-B0AC-ACFB2A46FBB2}"/>
              </a:ext>
            </a:extLst>
          </p:cNvPr>
          <p:cNvSpPr>
            <a:spLocks noGrp="1"/>
          </p:cNvSpPr>
          <p:nvPr>
            <p:ph type="sldNum" sz="quarter" idx="12"/>
          </p:nvPr>
        </p:nvSpPr>
        <p:spPr/>
        <p:txBody>
          <a:bodyPr/>
          <a:lstStyle/>
          <a:p>
            <a:fld id="{6D22F896-40B5-4ADD-8801-0D06FADFA095}" type="slidenum">
              <a:rPr lang="en-US" smtClean="0"/>
              <a:t>4</a:t>
            </a:fld>
            <a:endParaRPr lang="en-US" dirty="0"/>
          </a:p>
        </p:txBody>
      </p:sp>
      <p:sp>
        <p:nvSpPr>
          <p:cNvPr id="3" name="pole tekstowe 2">
            <a:extLst>
              <a:ext uri="{FF2B5EF4-FFF2-40B4-BE49-F238E27FC236}">
                <a16:creationId xmlns:a16="http://schemas.microsoft.com/office/drawing/2014/main" id="{0ECF4523-0494-3601-83F8-D3F98C45CE69}"/>
              </a:ext>
            </a:extLst>
          </p:cNvPr>
          <p:cNvSpPr txBox="1"/>
          <p:nvPr/>
        </p:nvSpPr>
        <p:spPr>
          <a:xfrm>
            <a:off x="1366684" y="865239"/>
            <a:ext cx="7774858" cy="4739759"/>
          </a:xfrm>
          <a:prstGeom prst="rect">
            <a:avLst/>
          </a:prstGeom>
          <a:noFill/>
        </p:spPr>
        <p:txBody>
          <a:bodyPr wrap="square">
            <a:spAutoFit/>
          </a:bodyPr>
          <a:lstStyle/>
          <a:p>
            <a:r>
              <a:rPr lang="pl-PL" sz="2800" b="1" dirty="0">
                <a:solidFill>
                  <a:srgbClr val="222222"/>
                </a:solidFill>
                <a:effectLst/>
                <a:latin typeface="Arial" panose="020B0604020202020204" pitchFamily="34" charset="0"/>
                <a:ea typeface="Times New Roman" panose="02020603050405020304" pitchFamily="18" charset="0"/>
              </a:rPr>
              <a:t>Dramatic moments when we feel we are aging:</a:t>
            </a:r>
            <a:br>
              <a:rPr lang="pl-PL" sz="2800" dirty="0">
                <a:solidFill>
                  <a:srgbClr val="222222"/>
                </a:solidFill>
                <a:effectLst/>
                <a:latin typeface="Arial" panose="020B0604020202020204" pitchFamily="34" charset="0"/>
                <a:ea typeface="Times New Roman" panose="02020603050405020304" pitchFamily="18" charset="0"/>
              </a:rPr>
            </a:br>
            <a:br>
              <a:rPr lang="pl-PL" sz="1800" dirty="0">
                <a:solidFill>
                  <a:srgbClr val="222222"/>
                </a:solidFill>
                <a:effectLst/>
                <a:latin typeface="Arial" panose="020B0604020202020204" pitchFamily="34" charset="0"/>
                <a:ea typeface="Times New Roman" panose="02020603050405020304" pitchFamily="18" charset="0"/>
              </a:rPr>
            </a:br>
            <a:r>
              <a:rPr lang="pl-PL" sz="2400" b="1" dirty="0">
                <a:solidFill>
                  <a:srgbClr val="222222"/>
                </a:solidFill>
                <a:effectLst/>
                <a:latin typeface="Arial" panose="020B0604020202020204" pitchFamily="34" charset="0"/>
                <a:ea typeface="Times New Roman" panose="02020603050405020304" pitchFamily="18" charset="0"/>
              </a:rPr>
              <a:t>The "empty nest" syndrome</a:t>
            </a:r>
            <a:br>
              <a:rPr lang="pl-PL" sz="2400" b="1" dirty="0">
                <a:solidFill>
                  <a:srgbClr val="222222"/>
                </a:solidFill>
                <a:effectLst/>
                <a:latin typeface="Arial" panose="020B0604020202020204" pitchFamily="34" charset="0"/>
                <a:ea typeface="Times New Roman" panose="02020603050405020304" pitchFamily="18" charset="0"/>
              </a:rPr>
            </a:br>
            <a:endParaRPr lang="pl-PL" sz="2400" b="1" dirty="0">
              <a:solidFill>
                <a:srgbClr val="222222"/>
              </a:solidFill>
              <a:effectLst/>
              <a:latin typeface="Arial" panose="020B0604020202020204" pitchFamily="34" charset="0"/>
              <a:ea typeface="Times New Roman" panose="02020603050405020304" pitchFamily="18" charset="0"/>
            </a:endParaRPr>
          </a:p>
          <a:p>
            <a:r>
              <a:rPr lang="pl-PL" sz="2000" b="1" dirty="0">
                <a:solidFill>
                  <a:srgbClr val="222222"/>
                </a:solidFill>
                <a:effectLst/>
                <a:latin typeface="Arial" panose="020B0604020202020204" pitchFamily="34" charset="0"/>
                <a:ea typeface="Times New Roman" panose="02020603050405020304" pitchFamily="18" charset="0"/>
              </a:rPr>
              <a:t>Children are "flying out" of the house. They are already creating their own "nests". Abandoned parents are experiencing a "repeat youth". This is the time to strengthen the relationship, to do something that has not yet been done. Parents become grandparents. A single parent has to look for an activity to take his attention away from the loneliness that then arises. He may feel no longer needed, exhausted. Fall into depression.</a:t>
            </a:r>
            <a:br>
              <a:rPr lang="pl-PL" sz="2000" b="1" dirty="0">
                <a:solidFill>
                  <a:srgbClr val="222222"/>
                </a:solidFill>
                <a:effectLst/>
                <a:latin typeface="Arial" panose="020B0604020202020204" pitchFamily="34" charset="0"/>
                <a:ea typeface="Times New Roman" panose="02020603050405020304" pitchFamily="18" charset="0"/>
              </a:rPr>
            </a:br>
            <a:br>
              <a:rPr lang="pl-PL" sz="2000" b="1" dirty="0">
                <a:solidFill>
                  <a:srgbClr val="222222"/>
                </a:solidFill>
                <a:effectLst/>
                <a:latin typeface="Arial" panose="020B0604020202020204" pitchFamily="34" charset="0"/>
                <a:ea typeface="Times New Roman" panose="02020603050405020304" pitchFamily="18" charset="0"/>
              </a:rPr>
            </a:br>
            <a:endParaRPr lang="pl-PL" sz="2000" b="1" dirty="0"/>
          </a:p>
        </p:txBody>
      </p:sp>
    </p:spTree>
    <p:extLst>
      <p:ext uri="{BB962C8B-B14F-4D97-AF65-F5344CB8AC3E}">
        <p14:creationId xmlns:p14="http://schemas.microsoft.com/office/powerpoint/2010/main" val="1000264640"/>
      </p:ext>
    </p:extLst>
  </p:cSld>
  <p:clrMapOvr>
    <a:masterClrMapping/>
  </p:clrMapOvr>
</p:sld>
</file>

<file path=ppt/slides/slide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1">
            <a:extLst>
              <a:ext uri="{FF2B5EF4-FFF2-40B4-BE49-F238E27FC236}">
                <a16:creationId xmlns:a16="http://schemas.microsoft.com/office/drawing/2014/main" id="{22B76574-DC2A-D744-BA96-8D3B00FF944D}"/>
              </a:ext>
            </a:extLst>
          </p:cNvPr>
          <p:cNvSpPr>
            <a:spLocks noGrp="1"/>
          </p:cNvSpPr>
          <p:nvPr>
            <p:ph type="sldNum" sz="quarter" idx="12"/>
          </p:nvPr>
        </p:nvSpPr>
        <p:spPr/>
        <p:txBody>
          <a:bodyPr/>
          <a:lstStyle/>
          <a:p>
            <a:fld id="{6D22F896-40B5-4ADD-8801-0D06FADFA095}" type="slidenum">
              <a:rPr lang="en-US" smtClean="0"/>
              <a:t>5</a:t>
            </a:fld>
            <a:endParaRPr lang="en-US" dirty="0"/>
          </a:p>
        </p:txBody>
      </p:sp>
      <p:sp>
        <p:nvSpPr>
          <p:cNvPr id="5" name="pole tekstowe 4">
            <a:extLst>
              <a:ext uri="{FF2B5EF4-FFF2-40B4-BE49-F238E27FC236}">
                <a16:creationId xmlns:a16="http://schemas.microsoft.com/office/drawing/2014/main" id="{735D1828-8724-1C08-8B34-D09576CBAE95}"/>
              </a:ext>
            </a:extLst>
          </p:cNvPr>
          <p:cNvSpPr txBox="1"/>
          <p:nvPr/>
        </p:nvSpPr>
        <p:spPr>
          <a:xfrm>
            <a:off x="1622323" y="353961"/>
            <a:ext cx="10009238" cy="5663089"/>
          </a:xfrm>
          <a:prstGeom prst="rect">
            <a:avLst/>
          </a:prstGeom>
          <a:noFill/>
        </p:spPr>
        <p:txBody>
          <a:bodyPr wrap="square">
            <a:spAutoFit/>
          </a:bodyPr>
          <a:lstStyle/>
          <a:p>
            <a:r>
              <a:rPr lang="pl-PL" sz="2800" b="1" dirty="0">
                <a:solidFill>
                  <a:srgbClr val="222222"/>
                </a:solidFill>
                <a:effectLst/>
                <a:latin typeface="Arial" panose="020B0604020202020204" pitchFamily="34" charset="0"/>
                <a:ea typeface="Times New Roman" panose="02020603050405020304" pitchFamily="18" charset="0"/>
              </a:rPr>
              <a:t>Retirement</a:t>
            </a:r>
          </a:p>
          <a:p>
            <a:br>
              <a:rPr lang="pl-PL" sz="1800" b="1" dirty="0">
                <a:solidFill>
                  <a:srgbClr val="222222"/>
                </a:solidFill>
                <a:effectLst/>
                <a:latin typeface="Arial" panose="020B0604020202020204" pitchFamily="34" charset="0"/>
                <a:ea typeface="Times New Roman" panose="02020603050405020304" pitchFamily="18" charset="0"/>
              </a:rPr>
            </a:br>
            <a:r>
              <a:rPr lang="pl-PL" sz="2000" b="1" dirty="0">
                <a:solidFill>
                  <a:srgbClr val="222222"/>
                </a:solidFill>
                <a:effectLst/>
                <a:latin typeface="Arial" panose="020B0604020202020204" pitchFamily="34" charset="0"/>
                <a:ea typeface="Times New Roman" panose="02020603050405020304" pitchFamily="18" charset="0"/>
              </a:rPr>
              <a:t>Work is important to us. Still when it goes hand in hand with interests - it is our life. </a:t>
            </a:r>
          </a:p>
          <a:p>
            <a:r>
              <a:rPr lang="pl-PL" sz="2000" b="1" dirty="0">
                <a:solidFill>
                  <a:srgbClr val="222222"/>
                </a:solidFill>
                <a:effectLst/>
                <a:latin typeface="Arial" panose="020B0604020202020204" pitchFamily="34" charset="0"/>
                <a:ea typeface="Times New Roman" panose="02020603050405020304" pitchFamily="18" charset="0"/>
              </a:rPr>
              <a:t>The loss of a job reduces a person's life activities. Women are much better able to cope with job separation. </a:t>
            </a:r>
          </a:p>
          <a:p>
            <a:r>
              <a:rPr lang="pl-PL" sz="2000" b="1" dirty="0">
                <a:solidFill>
                  <a:srgbClr val="222222"/>
                </a:solidFill>
                <a:effectLst/>
                <a:latin typeface="Arial" panose="020B0604020202020204" pitchFamily="34" charset="0"/>
                <a:ea typeface="Times New Roman" panose="02020603050405020304" pitchFamily="18" charset="0"/>
              </a:rPr>
              <a:t>They always find something to do at home. Cooking, cleaning, flowers, coffee at the neighbor's and gossiping. </a:t>
            </a:r>
          </a:p>
          <a:p>
            <a:r>
              <a:rPr lang="pl-PL" sz="2000" b="1" dirty="0">
                <a:solidFill>
                  <a:srgbClr val="222222"/>
                </a:solidFill>
                <a:effectLst/>
                <a:latin typeface="Arial" panose="020B0604020202020204" pitchFamily="34" charset="0"/>
                <a:ea typeface="Times New Roman" panose="02020603050405020304" pitchFamily="18" charset="0"/>
              </a:rPr>
              <a:t>It's a bit worse with men. After retirement, they feel unnecessary. Sometimes it happens that a man becomes overprotective of his partner. </a:t>
            </a:r>
          </a:p>
          <a:p>
            <a:r>
              <a:rPr lang="pl-PL" sz="2000" b="1" dirty="0">
                <a:solidFill>
                  <a:srgbClr val="222222"/>
                </a:solidFill>
                <a:effectLst/>
                <a:latin typeface="Arial" panose="020B0604020202020204" pitchFamily="34" charset="0"/>
                <a:ea typeface="Times New Roman" panose="02020603050405020304" pitchFamily="18" charset="0"/>
              </a:rPr>
              <a:t>He does all the work for her and treats her like a queen to the point of weariness, which can sometimes make a woman feel like a "slave."</a:t>
            </a:r>
          </a:p>
          <a:p>
            <a:r>
              <a:rPr lang="pl-PL" sz="2000" b="1" dirty="0">
                <a:solidFill>
                  <a:srgbClr val="222222"/>
                </a:solidFill>
                <a:effectLst/>
                <a:latin typeface="Arial" panose="020B0604020202020204" pitchFamily="34" charset="0"/>
                <a:ea typeface="Times New Roman" panose="02020603050405020304" pitchFamily="18" charset="0"/>
              </a:rPr>
              <a:t> A good option for male retirees is to find a new hobby or continue an old one (DIY, fishing, traveling, chess, etc.).</a:t>
            </a:r>
            <a:br>
              <a:rPr lang="pl-PL" sz="2000" b="1" dirty="0">
                <a:solidFill>
                  <a:srgbClr val="222222"/>
                </a:solidFill>
                <a:effectLst/>
                <a:latin typeface="Arial" panose="020B0604020202020204" pitchFamily="34" charset="0"/>
                <a:ea typeface="Times New Roman" panose="02020603050405020304" pitchFamily="18" charset="0"/>
              </a:rPr>
            </a:br>
            <a:br>
              <a:rPr lang="pl-PL" sz="1800" b="1" dirty="0">
                <a:solidFill>
                  <a:srgbClr val="222222"/>
                </a:solidFill>
                <a:effectLst/>
                <a:latin typeface="Arial" panose="020B0604020202020204" pitchFamily="34" charset="0"/>
                <a:ea typeface="Times New Roman" panose="02020603050405020304" pitchFamily="18" charset="0"/>
              </a:rPr>
            </a:br>
            <a:endParaRPr lang="pl-PL" dirty="0"/>
          </a:p>
        </p:txBody>
      </p:sp>
    </p:spTree>
    <p:extLst>
      <p:ext uri="{BB962C8B-B14F-4D97-AF65-F5344CB8AC3E}">
        <p14:creationId xmlns:p14="http://schemas.microsoft.com/office/powerpoint/2010/main" val="1510967536"/>
      </p:ext>
    </p:extLst>
  </p:cSld>
  <p:clrMapOvr>
    <a:masterClrMapping/>
  </p:clrMapOvr>
</p:sld>
</file>

<file path=ppt/slides/slide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1">
            <a:extLst>
              <a:ext uri="{FF2B5EF4-FFF2-40B4-BE49-F238E27FC236}">
                <a16:creationId xmlns:a16="http://schemas.microsoft.com/office/drawing/2014/main" id="{3EA75E4B-B79A-654B-A42C-24360C6E6BDB}"/>
              </a:ext>
            </a:extLst>
          </p:cNvPr>
          <p:cNvSpPr>
            <a:spLocks noGrp="1"/>
          </p:cNvSpPr>
          <p:nvPr>
            <p:ph type="sldNum" sz="quarter" idx="12"/>
          </p:nvPr>
        </p:nvSpPr>
        <p:spPr/>
        <p:txBody>
          <a:bodyPr/>
          <a:lstStyle/>
          <a:p>
            <a:fld id="{6D22F896-40B5-4ADD-8801-0D06FADFA095}" type="slidenum">
              <a:rPr lang="en-US" smtClean="0"/>
              <a:t>6</a:t>
            </a:fld>
            <a:endParaRPr lang="en-US" dirty="0"/>
          </a:p>
        </p:txBody>
      </p:sp>
      <p:sp>
        <p:nvSpPr>
          <p:cNvPr id="5" name="pole tekstowe 4">
            <a:extLst>
              <a:ext uri="{FF2B5EF4-FFF2-40B4-BE49-F238E27FC236}">
                <a16:creationId xmlns:a16="http://schemas.microsoft.com/office/drawing/2014/main" id="{F44C2C1C-B6E1-2ABB-73AC-4820D3D2E2C9}"/>
              </a:ext>
            </a:extLst>
          </p:cNvPr>
          <p:cNvSpPr txBox="1"/>
          <p:nvPr/>
        </p:nvSpPr>
        <p:spPr>
          <a:xfrm>
            <a:off x="785091" y="1690255"/>
            <a:ext cx="10049165" cy="530145"/>
          </a:xfrm>
          <a:prstGeom prst="rect">
            <a:avLst/>
          </a:prstGeom>
          <a:noFill/>
        </p:spPr>
        <p:txBody>
          <a:bodyPr wrap="square">
            <a:spAutoFit/>
          </a:bodyPr>
          <a:lstStyle/>
          <a:p>
            <a:pPr>
              <a:lnSpc>
                <a:spcPct val="107000"/>
              </a:lnSpc>
              <a:spcAft>
                <a:spcPts val="800"/>
              </a:spcAft>
            </a:pPr>
            <a:r>
              <a:rPr lang="pl-PL" sz="2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pl-PL" sz="28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pole tekstowe 3">
            <a:extLst>
              <a:ext uri="{FF2B5EF4-FFF2-40B4-BE49-F238E27FC236}">
                <a16:creationId xmlns:a16="http://schemas.microsoft.com/office/drawing/2014/main" id="{A0ACD6C2-7027-B066-F4D9-5C9210C6A6E3}"/>
              </a:ext>
            </a:extLst>
          </p:cNvPr>
          <p:cNvSpPr txBox="1"/>
          <p:nvPr/>
        </p:nvSpPr>
        <p:spPr>
          <a:xfrm>
            <a:off x="1289811" y="825910"/>
            <a:ext cx="9338860" cy="5719258"/>
          </a:xfrm>
          <a:prstGeom prst="rect">
            <a:avLst/>
          </a:prstGeom>
          <a:noFill/>
        </p:spPr>
        <p:txBody>
          <a:bodyPr wrap="square">
            <a:spAutoFit/>
          </a:bodyPr>
          <a:lstStyle/>
          <a:p>
            <a:pPr>
              <a:lnSpc>
                <a:spcPts val="2565"/>
              </a:lnSpc>
              <a:spcAft>
                <a:spcPts val="800"/>
              </a:spcAft>
            </a:pPr>
            <a:r>
              <a:rPr lang="pl-PL" sz="2800" b="1" dirty="0">
                <a:solidFill>
                  <a:srgbClr val="222222"/>
                </a:solidFill>
                <a:effectLst/>
                <a:latin typeface="Arial" panose="020B0604020202020204" pitchFamily="34" charset="0"/>
                <a:ea typeface="Times New Roman" panose="02020603050405020304" pitchFamily="18" charset="0"/>
              </a:rPr>
              <a:t>Death of a spouse</a:t>
            </a:r>
            <a:br>
              <a:rPr lang="pl-PL" sz="1800" b="1" dirty="0">
                <a:solidFill>
                  <a:srgbClr val="222222"/>
                </a:solidFill>
                <a:effectLst/>
                <a:latin typeface="Arial" panose="020B0604020202020204" pitchFamily="34" charset="0"/>
                <a:ea typeface="Times New Roman" panose="02020603050405020304" pitchFamily="18" charset="0"/>
              </a:rPr>
            </a:br>
            <a:endParaRPr lang="pl-PL" sz="1800" b="1" dirty="0">
              <a:solidFill>
                <a:srgbClr val="222222"/>
              </a:solidFill>
              <a:effectLst/>
              <a:latin typeface="Arial" panose="020B0604020202020204" pitchFamily="34" charset="0"/>
              <a:ea typeface="Times New Roman" panose="02020603050405020304" pitchFamily="18" charset="0"/>
            </a:endParaRPr>
          </a:p>
          <a:p>
            <a:pPr>
              <a:lnSpc>
                <a:spcPts val="2565"/>
              </a:lnSpc>
              <a:spcAft>
                <a:spcPts val="800"/>
              </a:spcAft>
            </a:pPr>
            <a:r>
              <a:rPr lang="pl-PL" sz="2000" b="1" dirty="0">
                <a:solidFill>
                  <a:srgbClr val="222222"/>
                </a:solidFill>
                <a:effectLst/>
                <a:latin typeface="Arial" panose="020B0604020202020204" pitchFamily="34" charset="0"/>
                <a:ea typeface="Times New Roman" panose="02020603050405020304" pitchFamily="18" charset="0"/>
              </a:rPr>
              <a:t>For everyone, this is an extremely traumatic experience. It is difficult to come to terms with the passing of a person with whom you spent most of your life and had such special feelings. </a:t>
            </a:r>
          </a:p>
          <a:p>
            <a:pPr>
              <a:lnSpc>
                <a:spcPts val="2565"/>
              </a:lnSpc>
              <a:spcAft>
                <a:spcPts val="800"/>
              </a:spcAft>
            </a:pPr>
            <a:r>
              <a:rPr lang="pl-PL" sz="2000" b="1" dirty="0">
                <a:solidFill>
                  <a:srgbClr val="222222"/>
                </a:solidFill>
                <a:effectLst/>
                <a:latin typeface="Arial" panose="020B0604020202020204" pitchFamily="34" charset="0"/>
                <a:ea typeface="Times New Roman" panose="02020603050405020304" pitchFamily="18" charset="0"/>
              </a:rPr>
              <a:t>Unfortunately, there is no golden mean to stabilize the contrite heart of a lonely partner. Everyone should go through mourning, which can sometimes last up to several years. If suppressed, it can become the cause of psychiatric conditions. </a:t>
            </a:r>
          </a:p>
          <a:p>
            <a:pPr>
              <a:lnSpc>
                <a:spcPts val="2565"/>
              </a:lnSpc>
              <a:spcAft>
                <a:spcPts val="800"/>
              </a:spcAft>
            </a:pPr>
            <a:r>
              <a:rPr lang="pl-PL" sz="2000" b="1" dirty="0">
                <a:solidFill>
                  <a:srgbClr val="222222"/>
                </a:solidFill>
                <a:effectLst/>
                <a:latin typeface="Arial" panose="020B0604020202020204" pitchFamily="34" charset="0"/>
                <a:ea typeface="Times New Roman" panose="02020603050405020304" pitchFamily="18" charset="0"/>
              </a:rPr>
              <a:t>Psychologists and psychiatrists recommend experiencing mourning as expressively as possible. The more it is expressed emotionally, the better for the person experiencing it. One should be allowed to cry, scream, talk about what hurts. Rather, one should set oneself to listen and not say too much. Silence is sometimes very telling and therapeutic. It is better to say nothing than to say something that will be an additional "nail in the coffin".</a:t>
            </a:r>
            <a:br>
              <a:rPr lang="pl-PL" sz="2000" b="1" dirty="0">
                <a:solidFill>
                  <a:srgbClr val="222222"/>
                </a:solidFill>
                <a:effectLst/>
                <a:latin typeface="Arial" panose="020B0604020202020204" pitchFamily="34" charset="0"/>
                <a:ea typeface="Times New Roman" panose="02020603050405020304" pitchFamily="18" charset="0"/>
              </a:rPr>
            </a:br>
            <a:endParaRPr lang="pl-PL" sz="20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0191618"/>
      </p:ext>
    </p:extLst>
  </p:cSld>
  <p:clrMapOvr>
    <a:masterClrMapping/>
  </p:clrMapOvr>
</p:sld>
</file>

<file path=ppt/slides/slide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1">
            <a:extLst>
              <a:ext uri="{FF2B5EF4-FFF2-40B4-BE49-F238E27FC236}">
                <a16:creationId xmlns:a16="http://schemas.microsoft.com/office/drawing/2014/main" id="{E2663B9C-DB30-2C46-959A-097F8123490F}"/>
              </a:ext>
            </a:extLst>
          </p:cNvPr>
          <p:cNvSpPr>
            <a:spLocks noGrp="1"/>
          </p:cNvSpPr>
          <p:nvPr>
            <p:ph type="sldNum" sz="quarter" idx="12"/>
          </p:nvPr>
        </p:nvSpPr>
        <p:spPr/>
        <p:txBody>
          <a:bodyPr/>
          <a:lstStyle/>
          <a:p>
            <a:fld id="{6D22F896-40B5-4ADD-8801-0D06FADFA095}" type="slidenum">
              <a:rPr lang="en-US" smtClean="0"/>
              <a:t>7</a:t>
            </a:fld>
            <a:endParaRPr lang="en-US" dirty="0"/>
          </a:p>
        </p:txBody>
      </p:sp>
      <p:sp>
        <p:nvSpPr>
          <p:cNvPr id="5" name="pole tekstowe 4">
            <a:extLst>
              <a:ext uri="{FF2B5EF4-FFF2-40B4-BE49-F238E27FC236}">
                <a16:creationId xmlns:a16="http://schemas.microsoft.com/office/drawing/2014/main" id="{89E90D47-8772-C378-89C1-44CF0B4C8522}"/>
              </a:ext>
            </a:extLst>
          </p:cNvPr>
          <p:cNvSpPr txBox="1"/>
          <p:nvPr/>
        </p:nvSpPr>
        <p:spPr>
          <a:xfrm>
            <a:off x="794327" y="1145309"/>
            <a:ext cx="10575637" cy="5125762"/>
          </a:xfrm>
          <a:prstGeom prst="rect">
            <a:avLst/>
          </a:prstGeom>
          <a:noFill/>
        </p:spPr>
        <p:txBody>
          <a:bodyPr wrap="square">
            <a:spAutoFit/>
          </a:bodyPr>
          <a:lstStyle/>
          <a:p>
            <a:pPr>
              <a:lnSpc>
                <a:spcPct val="107000"/>
              </a:lnSpc>
              <a:spcAft>
                <a:spcPts val="800"/>
              </a:spcAft>
            </a:pPr>
            <a:r>
              <a:rPr lang="pl-PL" sz="2800" b="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Solitude</a:t>
            </a:r>
            <a:br>
              <a:rPr lang="pl-PL" sz="1800" b="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br>
            <a:endParaRPr lang="pl-PL" sz="1800" b="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pl-PL" sz="2000" b="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The loss of loved ones and isolation from family exacerbates feelings of loneliness. The elderly begin to seek... Diseases. </a:t>
            </a:r>
          </a:p>
          <a:p>
            <a:pPr>
              <a:lnSpc>
                <a:spcPct val="107000"/>
              </a:lnSpc>
              <a:spcAft>
                <a:spcPts val="800"/>
              </a:spcAft>
            </a:pPr>
            <a:r>
              <a:rPr lang="pl-PL" sz="2000" b="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Boredom, which occurs in everyone's life, can mess with one's health. A common problem becomes hypochondria, which, like most diseases, needs to be treated. </a:t>
            </a:r>
          </a:p>
          <a:p>
            <a:pPr>
              <a:lnSpc>
                <a:spcPct val="107000"/>
              </a:lnSpc>
              <a:spcAft>
                <a:spcPts val="800"/>
              </a:spcAft>
            </a:pPr>
            <a:r>
              <a:rPr lang="pl-PL" sz="2000" b="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Unfortunately, there are also real somatic diseases that are difficult to fight if you are alone. Underlying these diseases is the psyche and the aging process itself.</a:t>
            </a:r>
            <a:endParaRPr lang="pl-PL" sz="2000" b="1" dirty="0">
              <a:effectLst/>
              <a:latin typeface="Calibri" panose="020F0502020204030204" pitchFamily="34" charset="0"/>
              <a:ea typeface="Calibri" panose="020F0502020204030204" pitchFamily="34" charset="0"/>
              <a:cs typeface="Times New Roman" panose="02020603050405020304" pitchFamily="18" charset="0"/>
            </a:endParaRPr>
          </a:p>
          <a:p>
            <a:r>
              <a:rPr lang="pl-PL" sz="2000" b="1" dirty="0">
                <a:solidFill>
                  <a:srgbClr val="222222"/>
                </a:solidFill>
                <a:effectLst/>
                <a:latin typeface="Arial" panose="020B0604020202020204" pitchFamily="34" charset="0"/>
                <a:ea typeface="Times New Roman" panose="02020603050405020304" pitchFamily="18" charset="0"/>
              </a:rPr>
              <a:t>It is worthwhile to take an interest in the elderly, lonely people; offer to help with shopping, cleaning or simply humanly sit down for a coffee.</a:t>
            </a:r>
            <a:br>
              <a:rPr lang="pl-PL" sz="2000" b="1" dirty="0">
                <a:solidFill>
                  <a:srgbClr val="222222"/>
                </a:solidFill>
                <a:effectLst/>
                <a:latin typeface="Arial" panose="020B0604020202020204" pitchFamily="34" charset="0"/>
                <a:ea typeface="Times New Roman" panose="02020603050405020304" pitchFamily="18" charset="0"/>
              </a:rPr>
            </a:br>
            <a:br>
              <a:rPr lang="pl-PL" sz="2000" b="1" dirty="0">
                <a:solidFill>
                  <a:srgbClr val="222222"/>
                </a:solidFill>
                <a:effectLst/>
                <a:latin typeface="Arial" panose="020B0604020202020204" pitchFamily="34" charset="0"/>
                <a:ea typeface="Times New Roman" panose="02020603050405020304" pitchFamily="18" charset="0"/>
              </a:rPr>
            </a:br>
            <a:endParaRPr lang="pl-PL" sz="20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13655872"/>
      </p:ext>
    </p:extLst>
  </p:cSld>
  <p:clrMapOvr>
    <a:masterClrMapping/>
  </p:clrMapOvr>
</p:sld>
</file>

<file path=ppt/slides/slide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1">
            <a:extLst>
              <a:ext uri="{FF2B5EF4-FFF2-40B4-BE49-F238E27FC236}">
                <a16:creationId xmlns:a16="http://schemas.microsoft.com/office/drawing/2014/main" id="{F7BA1696-4B94-E343-B283-BAE947220752}"/>
              </a:ext>
            </a:extLst>
          </p:cNvPr>
          <p:cNvSpPr>
            <a:spLocks noGrp="1"/>
          </p:cNvSpPr>
          <p:nvPr>
            <p:ph type="sldNum" sz="quarter" idx="12"/>
          </p:nvPr>
        </p:nvSpPr>
        <p:spPr/>
        <p:txBody>
          <a:bodyPr/>
          <a:lstStyle/>
          <a:p>
            <a:fld id="{6D22F896-40B5-4ADD-8801-0D06FADFA095}" type="slidenum">
              <a:rPr lang="en-US" smtClean="0"/>
              <a:t>8</a:t>
            </a:fld>
            <a:endParaRPr lang="en-US" dirty="0"/>
          </a:p>
        </p:txBody>
      </p:sp>
      <p:sp>
        <p:nvSpPr>
          <p:cNvPr id="5" name="pole tekstowe 4">
            <a:extLst>
              <a:ext uri="{FF2B5EF4-FFF2-40B4-BE49-F238E27FC236}">
                <a16:creationId xmlns:a16="http://schemas.microsoft.com/office/drawing/2014/main" id="{F0316ACA-2E93-305B-E827-FAE2928E8E41}"/>
              </a:ext>
            </a:extLst>
          </p:cNvPr>
          <p:cNvSpPr txBox="1"/>
          <p:nvPr/>
        </p:nvSpPr>
        <p:spPr>
          <a:xfrm>
            <a:off x="1229031" y="429130"/>
            <a:ext cx="10196053" cy="5648790"/>
          </a:xfrm>
          <a:prstGeom prst="rect">
            <a:avLst/>
          </a:prstGeom>
          <a:noFill/>
        </p:spPr>
        <p:txBody>
          <a:bodyPr wrap="square">
            <a:spAutoFit/>
          </a:bodyPr>
          <a:lstStyle/>
          <a:p>
            <a:pPr>
              <a:lnSpc>
                <a:spcPct val="107000"/>
              </a:lnSpc>
              <a:spcAft>
                <a:spcPts val="800"/>
              </a:spcAft>
            </a:pPr>
            <a:r>
              <a:rPr lang="pl-PL" sz="2800" b="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Social isolation</a:t>
            </a:r>
            <a:br>
              <a:rPr lang="pl-PL" sz="1800" b="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br>
            <a:endParaRPr lang="pl-PL" sz="1800" b="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pl-PL" sz="2000" b="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Loneliness, in turn, swims into isolation from people. There is a fear of contact with others, which is the cause of exclusion from social life. A person then quiets down. He prepares for inevitable things.... Many times he is afraid of it and cannot cope with it. </a:t>
            </a:r>
          </a:p>
          <a:p>
            <a:pPr>
              <a:lnSpc>
                <a:spcPct val="107000"/>
              </a:lnSpc>
              <a:spcAft>
                <a:spcPts val="800"/>
              </a:spcAft>
            </a:pPr>
            <a:r>
              <a:rPr lang="pl-PL" sz="2000" b="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He desires close contact with another human being, but often makes this known by bargaining for his life.</a:t>
            </a:r>
            <a:br>
              <a:rPr lang="pl-PL" sz="2000" b="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br>
            <a:r>
              <a:rPr lang="pl-PL" sz="2000" b="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Isolation results in "social death," that is, a sense of uselessness, a recognition that one is useless to anyone. The cry for help is sometimes a suicide attempt, self-aggression, aggression against others (physical and verbal). Depression, delusions, apathy are common.</a:t>
            </a:r>
            <a:br>
              <a:rPr lang="pl-PL" sz="2000" b="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br>
            <a:r>
              <a:rPr lang="pl-PL" sz="2000" b="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A person sometimes separates from society in order to prepare for the inevitable. He devotes a lot of time to meditation, prayer and other religious practices, which often bring solace. Unfortunately, social death comes first, and then biological death.</a:t>
            </a:r>
            <a:endParaRPr lang="pl-PL" sz="20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649887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bwód">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ap:Properties xmlns:vt="http://schemas.openxmlformats.org/officeDocument/2006/docPropsVTypes" xmlns:ap="http://schemas.openxmlformats.org/officeDocument/2006/extended-properties">
  <ap:Template>Obwód</ap:Template>
  <ap:TotalTime>451</ap:TotalTime>
  <ap:Words>792</ap:Words>
  <ap:Application>Microsoft Office PowerPoint</ap:Application>
  <ap:PresentationFormat>Panoramiczny</ap:PresentationFormat>
  <ap:Paragraphs>39</ap:Paragraphs>
  <ap:Slides>8</ap:Slides>
  <ap:Notes>0</ap:Notes>
  <ap:HiddenSlides>0</ap:HiddenSlides>
  <ap:MMClips>0</ap:MMClips>
  <ap:ScaleCrop>false</ap:ScaleCrop>
  <ap:HeadingPairs>
    <vt:vector baseType="variant" size="6">
      <vt:variant>
        <vt:lpstr>Używane czcionki</vt:lpstr>
      </vt:variant>
      <vt:variant>
        <vt:i4>3</vt:i4>
      </vt:variant>
      <vt:variant>
        <vt:lpstr>Motyw</vt:lpstr>
      </vt:variant>
      <vt:variant>
        <vt:i4>1</vt:i4>
      </vt:variant>
      <vt:variant>
        <vt:lpstr>Tytuły slajdów</vt:lpstr>
      </vt:variant>
      <vt:variant>
        <vt:i4>8</vt:i4>
      </vt:variant>
    </vt:vector>
  </ap:HeadingPairs>
  <ap:TitlesOfParts>
    <vt:vector baseType="lpstr" size="12">
      <vt:lpstr>Arial</vt:lpstr>
      <vt:lpstr>Calibri</vt:lpstr>
      <vt:lpstr>Tw Cen MT</vt:lpstr>
      <vt:lpstr>Obwód</vt:lpstr>
      <vt:lpstr>Problemy społeczne w procesie   starzenia się człowieka </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ap:TitlesOfParts>
  <ap:Company/>
  <ap:LinksUpToDate>false</ap:LinksUpToDate>
  <ap:SharedDoc>false</ap:SharedDoc>
  <ap:HyperlinksChanged>false</ap:HyperlinksChanged>
  <ap:AppVersion>16.0000</ap:AppVersion>
</ap:Properties>
</file>

<file path=docProps/core.xml><?xml version="1.0" encoding="utf-8"?>
<coreProperties xmlns:dc="http://purl.org/dc/elements/1.1/" xmlns:dcterms="http://purl.org/dc/terms/" xmlns:xsi="http://www.w3.org/2001/XMLSchema-instance" xmlns="http://schemas.openxmlformats.org/package/2006/metadata/core-properties">
  <dc:title>OPIEKA paliatywna</dc:title>
  <dc:creator>Mixon Med</dc:creator>
  <lastModifiedBy>lic. Mateusz Grądzki</lastModifiedBy>
  <revision>64</revision>
  <dcterms:created xsi:type="dcterms:W3CDTF">2022-01-06T08:29:30.0000000Z</dcterms:created>
  <dcterms:modified xsi:type="dcterms:W3CDTF">2024-05-17T09:51:23.0000000Z</dcterms:modified>
  <keywords>, docId:6B87D924DB356BBD885DCE5BB851A44B</keywords>
</coreProperties>
</file>