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96"/>
  </p:notesMasterIdLst>
  <p:sldIdLst>
    <p:sldId id="256" r:id="rId2"/>
    <p:sldId id="257" r:id="rId3"/>
    <p:sldId id="258" r:id="rId4"/>
    <p:sldId id="259" r:id="rId5"/>
    <p:sldId id="260" r:id="rId6"/>
    <p:sldId id="35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351" r:id="rId17"/>
    <p:sldId id="270" r:id="rId18"/>
    <p:sldId id="271" r:id="rId19"/>
    <p:sldId id="272" r:id="rId20"/>
    <p:sldId id="279" r:id="rId21"/>
    <p:sldId id="273" r:id="rId22"/>
    <p:sldId id="274" r:id="rId23"/>
    <p:sldId id="275" r:id="rId24"/>
    <p:sldId id="276" r:id="rId25"/>
    <p:sldId id="277" r:id="rId26"/>
    <p:sldId id="278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4" r:id="rId51"/>
    <p:sldId id="305" r:id="rId52"/>
    <p:sldId id="313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4" r:id="rId90"/>
    <p:sldId id="345" r:id="rId91"/>
    <p:sldId id="346" r:id="rId92"/>
    <p:sldId id="347" r:id="rId93"/>
    <p:sldId id="348" r:id="rId94"/>
    <p:sldId id="349" r:id="rId9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08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1EF4A-F9A1-4B2A-B6E0-858DF069E1A3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874DB-3739-4848-8B05-0446C5EC2A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8463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Aortic</a:t>
            </a:r>
            <a:r>
              <a:rPr lang="pl-PL" dirty="0"/>
              <a:t> </a:t>
            </a:r>
            <a:r>
              <a:rPr lang="pl-PL" dirty="0" err="1"/>
              <a:t>dissection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8825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Malignant</a:t>
            </a:r>
            <a:r>
              <a:rPr lang="pl-PL" dirty="0"/>
              <a:t> </a:t>
            </a:r>
            <a:r>
              <a:rPr lang="pl-PL" dirty="0" err="1"/>
              <a:t>hypertension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7427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Essential</a:t>
            </a:r>
            <a:r>
              <a:rPr lang="pl-PL" dirty="0"/>
              <a:t> = </a:t>
            </a:r>
            <a:r>
              <a:rPr lang="pl-PL" dirty="0" err="1"/>
              <a:t>primary</a:t>
            </a:r>
            <a:r>
              <a:rPr lang="pl-PL" dirty="0"/>
              <a:t>/</a:t>
            </a:r>
            <a:r>
              <a:rPr lang="pl-PL" dirty="0" err="1"/>
              <a:t>idiopathic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1547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swelling or inflammation of the optic nerves at the rear part of the eye.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6499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Myocarditis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5893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Antistreptolysin O (ASO) titer is a blood test to measure antibodies against streptolysin O, a substance produced by group A streptococcus bacteria. </a:t>
            </a:r>
            <a:r>
              <a:rPr lang="en-US" dirty="0"/>
              <a:t>Antibodies are proteins our bodies produce when they detect harmful substances, such as bacteria.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1270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Arterial</a:t>
            </a:r>
            <a:r>
              <a:rPr lang="pl-PL" dirty="0"/>
              <a:t> </a:t>
            </a:r>
            <a:r>
              <a:rPr lang="pl-PL" dirty="0" err="1"/>
              <a:t>embolism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7987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pl-PL" dirty="0" err="1"/>
              <a:t>Fogharty</a:t>
            </a:r>
            <a:r>
              <a:rPr lang="pl-PL" dirty="0"/>
              <a:t> </a:t>
            </a:r>
            <a:r>
              <a:rPr lang="pl-PL" dirty="0" err="1"/>
              <a:t>catheter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introduced</a:t>
            </a:r>
            <a:r>
              <a:rPr lang="pl-PL" dirty="0"/>
              <a:t> to </a:t>
            </a:r>
            <a:r>
              <a:rPr lang="pl-PL" dirty="0" err="1"/>
              <a:t>occluded</a:t>
            </a:r>
            <a:r>
              <a:rPr lang="pl-PL" dirty="0"/>
              <a:t> </a:t>
            </a:r>
            <a:r>
              <a:rPr lang="pl-PL" dirty="0" err="1"/>
              <a:t>artery</a:t>
            </a:r>
            <a:endParaRPr lang="pl-PL" dirty="0"/>
          </a:p>
          <a:p>
            <a:pPr marL="228600" indent="-228600">
              <a:buAutoNum type="arabicPeriod"/>
            </a:pPr>
            <a:r>
              <a:rPr lang="pl-PL" dirty="0" err="1"/>
              <a:t>Baloon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inflated</a:t>
            </a:r>
            <a:r>
              <a:rPr lang="pl-PL" dirty="0"/>
              <a:t> </a:t>
            </a:r>
            <a:r>
              <a:rPr lang="pl-PL" dirty="0" err="1"/>
              <a:t>once</a:t>
            </a:r>
            <a:r>
              <a:rPr lang="pl-PL" dirty="0"/>
              <a:t> the </a:t>
            </a:r>
            <a:r>
              <a:rPr lang="pl-PL" dirty="0" err="1"/>
              <a:t>catheter</a:t>
            </a:r>
            <a:r>
              <a:rPr lang="pl-PL" dirty="0"/>
              <a:t> </a:t>
            </a:r>
            <a:r>
              <a:rPr lang="pl-PL" dirty="0" err="1"/>
              <a:t>has</a:t>
            </a:r>
            <a:r>
              <a:rPr lang="pl-PL" dirty="0"/>
              <a:t> </a:t>
            </a:r>
            <a:r>
              <a:rPr lang="pl-PL" dirty="0" err="1"/>
              <a:t>passed</a:t>
            </a:r>
            <a:r>
              <a:rPr lang="pl-PL" dirty="0"/>
              <a:t> the </a:t>
            </a:r>
            <a:r>
              <a:rPr lang="pl-PL" dirty="0" err="1"/>
              <a:t>blocked</a:t>
            </a:r>
            <a:r>
              <a:rPr lang="pl-PL" dirty="0"/>
              <a:t> </a:t>
            </a:r>
            <a:r>
              <a:rPr lang="pl-PL" dirty="0" err="1"/>
              <a:t>area</a:t>
            </a:r>
            <a:endParaRPr lang="pl-PL" dirty="0"/>
          </a:p>
          <a:p>
            <a:pPr marL="228600" indent="-228600">
              <a:buAutoNum type="arabicPeriod"/>
            </a:pPr>
            <a:r>
              <a:rPr lang="pl-PL" dirty="0"/>
              <a:t>3. Thrombus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removed</a:t>
            </a:r>
            <a:r>
              <a:rPr lang="pl-PL" dirty="0"/>
              <a:t> from the </a:t>
            </a:r>
            <a:r>
              <a:rPr lang="pl-PL" dirty="0" err="1"/>
              <a:t>artery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3487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Hypovolemic </a:t>
            </a:r>
            <a:r>
              <a:rPr lang="pl-PL" dirty="0" err="1"/>
              <a:t>shock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4472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BUN – </a:t>
            </a:r>
            <a:r>
              <a:rPr lang="pl-PL" dirty="0" err="1"/>
              <a:t>blood</a:t>
            </a:r>
            <a:r>
              <a:rPr lang="pl-PL" dirty="0"/>
              <a:t> </a:t>
            </a:r>
            <a:r>
              <a:rPr lang="pl-PL" dirty="0" err="1"/>
              <a:t>urea</a:t>
            </a:r>
            <a:r>
              <a:rPr lang="pl-PL" dirty="0"/>
              <a:t> </a:t>
            </a:r>
            <a:r>
              <a:rPr lang="pl-PL" dirty="0" err="1"/>
              <a:t>nitrogen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8520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92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5137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Atherosclerosis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7691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figure consists of 4 aortas illustrating progressive atherosclerosis. Let's refer to them as 1-4, with the numbering starting on the left. Aorta 1 is a normal aorta, clean and smooth. Aorta 2 shows mild atherosclerosis. Aorta 3 shows moderately severe atherosclerosis Aorta 4 shows severe </a:t>
            </a:r>
            <a:r>
              <a:rPr lang="en-US" dirty="0" err="1"/>
              <a:t>ulcerocalcific</a:t>
            </a:r>
            <a:r>
              <a:rPr lang="en-US" dirty="0"/>
              <a:t> atherosclerosis.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1915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AF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9124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6773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Cardiac </a:t>
            </a:r>
            <a:r>
              <a:rPr lang="pl-PL" dirty="0" err="1"/>
              <a:t>rupture</a:t>
            </a:r>
            <a:r>
              <a:rPr lang="pl-PL" dirty="0"/>
              <a:t> </a:t>
            </a:r>
            <a:r>
              <a:rPr lang="pl-PL" dirty="0" err="1"/>
              <a:t>after</a:t>
            </a:r>
            <a:r>
              <a:rPr lang="pl-PL" dirty="0"/>
              <a:t> MI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2326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1926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Congestive</a:t>
            </a:r>
            <a:r>
              <a:rPr lang="pl-PL" dirty="0"/>
              <a:t> </a:t>
            </a:r>
            <a:r>
              <a:rPr lang="pl-PL" dirty="0" err="1"/>
              <a:t>heart</a:t>
            </a:r>
            <a:r>
              <a:rPr lang="pl-PL" dirty="0"/>
              <a:t> </a:t>
            </a:r>
            <a:r>
              <a:rPr lang="pl-PL" dirty="0" err="1"/>
              <a:t>failure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3207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Constrictive</a:t>
            </a:r>
            <a:r>
              <a:rPr lang="pl-PL" dirty="0"/>
              <a:t> </a:t>
            </a:r>
            <a:r>
              <a:rPr lang="pl-PL" dirty="0" err="1"/>
              <a:t>pericarditis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74DB-3739-4848-8B05-0446C5EC2ACC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743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226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471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2705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696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0873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4402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6415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6608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56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4250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651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96199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6079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378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131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408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221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14AE28-5A42-4C02-9C25-12725269457E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C398BC7-4C9B-46DC-A104-69710C076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452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gif"/><Relationship Id="rId2" Type="http://schemas.openxmlformats.org/officeDocument/2006/relationships/image" Target="../media/image156.gif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Clinical</a:t>
            </a:r>
            <a:r>
              <a:rPr lang="pl-PL" dirty="0"/>
              <a:t> </a:t>
            </a:r>
            <a:r>
              <a:rPr lang="pl-PL" dirty="0" err="1"/>
              <a:t>case</a:t>
            </a:r>
            <a:r>
              <a:rPr lang="pl-PL" dirty="0"/>
              <a:t> </a:t>
            </a:r>
            <a:r>
              <a:rPr lang="pl-PL" dirty="0" err="1"/>
              <a:t>analysis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PATHOLOGY  PART 1</a:t>
            </a:r>
          </a:p>
        </p:txBody>
      </p:sp>
      <p:pic>
        <p:nvPicPr>
          <p:cNvPr id="4" name="Picture 2" descr="Powiślańska Szkoła Wyższa | Kwidzyn">
            <a:extLst>
              <a:ext uri="{FF2B5EF4-FFF2-40B4-BE49-F238E27FC236}">
                <a16:creationId xmlns:a16="http://schemas.microsoft.com/office/drawing/2014/main" id="{017C3B3F-E7C9-87AC-D122-577A0E86B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12" y="26069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68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Chief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0692"/>
          <a:stretch/>
        </p:blipFill>
        <p:spPr>
          <a:xfrm>
            <a:off x="532262" y="3971117"/>
            <a:ext cx="9575355" cy="2265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312" y="350542"/>
            <a:ext cx="3362041" cy="3429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857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1336" y="412845"/>
            <a:ext cx="10396882" cy="1151965"/>
          </a:xfrm>
        </p:spPr>
        <p:txBody>
          <a:bodyPr/>
          <a:lstStyle/>
          <a:p>
            <a:r>
              <a:rPr lang="pl-PL" dirty="0"/>
              <a:t>2. History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1832"/>
          <a:stretch/>
        </p:blipFill>
        <p:spPr>
          <a:xfrm>
            <a:off x="112595" y="1428332"/>
            <a:ext cx="9553625" cy="219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492" y="3227427"/>
            <a:ext cx="5222543" cy="3264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947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5878772" cy="1729854"/>
          </a:xfrm>
        </p:spPr>
        <p:txBody>
          <a:bodyPr>
            <a:normAutofit/>
          </a:bodyPr>
          <a:lstStyle/>
          <a:p>
            <a:r>
              <a:rPr lang="pl-PL" dirty="0"/>
              <a:t>2. Physical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8014"/>
          <a:stretch/>
        </p:blipFill>
        <p:spPr>
          <a:xfrm>
            <a:off x="1201002" y="4019550"/>
            <a:ext cx="9555849" cy="223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r="30374"/>
          <a:stretch/>
        </p:blipFill>
        <p:spPr>
          <a:xfrm>
            <a:off x="5131558" y="426492"/>
            <a:ext cx="3647506" cy="3333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2626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1902" y="658505"/>
            <a:ext cx="10396882" cy="1151965"/>
          </a:xfrm>
        </p:spPr>
        <p:txBody>
          <a:bodyPr/>
          <a:lstStyle/>
          <a:p>
            <a:r>
              <a:rPr lang="pl-PL" dirty="0"/>
              <a:t>2. </a:t>
            </a:r>
            <a:r>
              <a:rPr lang="pl-PL" dirty="0" err="1"/>
              <a:t>Laboratory</a:t>
            </a:r>
            <a:r>
              <a:rPr lang="pl-PL" dirty="0"/>
              <a:t> </a:t>
            </a:r>
            <a:r>
              <a:rPr lang="pl-PL" dirty="0" err="1"/>
              <a:t>tests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3713"/>
          <a:stretch/>
        </p:blipFill>
        <p:spPr>
          <a:xfrm>
            <a:off x="371902" y="4954139"/>
            <a:ext cx="8482746" cy="1323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244" y="1908947"/>
            <a:ext cx="3330054" cy="2823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884" y="477036"/>
            <a:ext cx="4557664" cy="3746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802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5392" b="33834"/>
          <a:stretch/>
        </p:blipFill>
        <p:spPr>
          <a:xfrm>
            <a:off x="545910" y="4913194"/>
            <a:ext cx="9139217" cy="1201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527" y="313873"/>
            <a:ext cx="4392518" cy="4372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333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Gross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548"/>
          <a:stretch/>
        </p:blipFill>
        <p:spPr>
          <a:xfrm>
            <a:off x="1665026" y="4612944"/>
            <a:ext cx="8567149" cy="1610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2192" t="5817" r="2227" b="18695"/>
          <a:stretch/>
        </p:blipFill>
        <p:spPr>
          <a:xfrm>
            <a:off x="354841" y="1837765"/>
            <a:ext cx="8431772" cy="257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101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425" y="1633905"/>
            <a:ext cx="4623178" cy="1151965"/>
          </a:xfrm>
        </p:spPr>
        <p:txBody>
          <a:bodyPr>
            <a:normAutofit fontScale="90000"/>
          </a:bodyPr>
          <a:lstStyle/>
          <a:p>
            <a:r>
              <a:rPr lang="pl-PL" dirty="0"/>
              <a:t>2. Gross </a:t>
            </a:r>
            <a:r>
              <a:rPr lang="pl-PL" dirty="0" err="1"/>
              <a:t>pathology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658" y="651266"/>
            <a:ext cx="7951337" cy="5395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80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4773303" cy="1151965"/>
          </a:xfrm>
        </p:spPr>
        <p:txBody>
          <a:bodyPr>
            <a:normAutofit fontScale="90000"/>
          </a:bodyPr>
          <a:lstStyle/>
          <a:p>
            <a:r>
              <a:rPr lang="pl-PL" dirty="0"/>
              <a:t>2. Micro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0526"/>
          <a:stretch/>
        </p:blipFill>
        <p:spPr>
          <a:xfrm>
            <a:off x="685801" y="4585649"/>
            <a:ext cx="8415984" cy="1542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162" y="412845"/>
            <a:ext cx="6579788" cy="4049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4533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6116"/>
          <a:stretch/>
        </p:blipFill>
        <p:spPr>
          <a:xfrm>
            <a:off x="368488" y="4029502"/>
            <a:ext cx="8785009" cy="214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20074" r="20821"/>
          <a:stretch/>
        </p:blipFill>
        <p:spPr>
          <a:xfrm>
            <a:off x="4954137" y="322429"/>
            <a:ext cx="360301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763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</a:t>
            </a:r>
            <a:r>
              <a:rPr lang="pl-PL" dirty="0" err="1"/>
              <a:t>atherosclerosis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main</a:t>
            </a:r>
            <a:r>
              <a:rPr lang="pl-PL" dirty="0"/>
              <a:t> </a:t>
            </a:r>
            <a:r>
              <a:rPr lang="pl-PL" dirty="0" err="1"/>
              <a:t>cause</a:t>
            </a:r>
            <a:r>
              <a:rPr lang="pl-PL" dirty="0"/>
              <a:t> of </a:t>
            </a:r>
            <a:r>
              <a:rPr lang="pl-PL" dirty="0" err="1"/>
              <a:t>coronary</a:t>
            </a:r>
            <a:r>
              <a:rPr lang="pl-PL" dirty="0"/>
              <a:t> </a:t>
            </a:r>
            <a:r>
              <a:rPr lang="pl-PL" dirty="0" err="1"/>
              <a:t>artery</a:t>
            </a:r>
            <a:r>
              <a:rPr lang="pl-PL" dirty="0"/>
              <a:t> </a:t>
            </a:r>
            <a:r>
              <a:rPr lang="pl-PL" dirty="0" err="1"/>
              <a:t>disease</a:t>
            </a:r>
            <a:r>
              <a:rPr lang="pl-PL" dirty="0"/>
              <a:t> (CAD)</a:t>
            </a:r>
          </a:p>
          <a:p>
            <a:r>
              <a:rPr lang="pl-PL" dirty="0"/>
              <a:t>The </a:t>
            </a:r>
            <a:r>
              <a:rPr lang="pl-PL" dirty="0" err="1"/>
              <a:t>leading</a:t>
            </a:r>
            <a:r>
              <a:rPr lang="pl-PL" dirty="0"/>
              <a:t> </a:t>
            </a:r>
            <a:r>
              <a:rPr lang="pl-PL" dirty="0" err="1"/>
              <a:t>cause</a:t>
            </a:r>
            <a:r>
              <a:rPr lang="pl-PL" dirty="0"/>
              <a:t> of </a:t>
            </a:r>
            <a:r>
              <a:rPr lang="pl-PL" dirty="0" err="1"/>
              <a:t>mortality</a:t>
            </a:r>
            <a:r>
              <a:rPr lang="pl-PL" dirty="0"/>
              <a:t> in most </a:t>
            </a:r>
            <a:r>
              <a:rPr lang="pl-PL" dirty="0" err="1"/>
              <a:t>developed</a:t>
            </a:r>
            <a:r>
              <a:rPr lang="pl-PL" dirty="0"/>
              <a:t> </a:t>
            </a:r>
            <a:r>
              <a:rPr lang="pl-PL" dirty="0" err="1"/>
              <a:t>countries</a:t>
            </a:r>
            <a:endParaRPr lang="pl-PL" dirty="0"/>
          </a:p>
          <a:p>
            <a:r>
              <a:rPr lang="pl-PL" dirty="0" err="1"/>
              <a:t>Plaques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commonly</a:t>
            </a:r>
            <a:r>
              <a:rPr lang="pl-PL" dirty="0"/>
              <a:t> </a:t>
            </a:r>
            <a:r>
              <a:rPr lang="pl-PL" dirty="0" err="1"/>
              <a:t>found</a:t>
            </a:r>
            <a:r>
              <a:rPr lang="pl-PL" dirty="0"/>
              <a:t> in the </a:t>
            </a:r>
            <a:r>
              <a:rPr lang="pl-PL" dirty="0" err="1"/>
              <a:t>abdominal</a:t>
            </a:r>
            <a:r>
              <a:rPr lang="pl-PL" dirty="0"/>
              <a:t> aorta, </a:t>
            </a:r>
            <a:r>
              <a:rPr lang="pl-PL" dirty="0" err="1"/>
              <a:t>coronary</a:t>
            </a:r>
            <a:r>
              <a:rPr lang="pl-PL" dirty="0"/>
              <a:t> </a:t>
            </a:r>
            <a:r>
              <a:rPr lang="pl-PL" dirty="0" err="1"/>
              <a:t>arteries</a:t>
            </a:r>
            <a:r>
              <a:rPr lang="pl-PL" dirty="0"/>
              <a:t>, </a:t>
            </a:r>
            <a:r>
              <a:rPr lang="pl-PL" dirty="0" err="1"/>
              <a:t>politeal</a:t>
            </a:r>
            <a:r>
              <a:rPr lang="pl-PL" dirty="0"/>
              <a:t> </a:t>
            </a:r>
            <a:r>
              <a:rPr lang="pl-PL" dirty="0" err="1"/>
              <a:t>arteries</a:t>
            </a:r>
            <a:r>
              <a:rPr lang="pl-PL" dirty="0"/>
              <a:t>, and </a:t>
            </a:r>
            <a:r>
              <a:rPr lang="pl-PL" dirty="0" err="1"/>
              <a:t>circle</a:t>
            </a:r>
            <a:r>
              <a:rPr lang="pl-PL" dirty="0"/>
              <a:t> of </a:t>
            </a:r>
            <a:r>
              <a:rPr lang="pl-PL" dirty="0" err="1"/>
              <a:t>willis</a:t>
            </a:r>
            <a:r>
              <a:rPr lang="pl-PL" dirty="0"/>
              <a:t> </a:t>
            </a:r>
            <a:r>
              <a:rPr lang="pl-PL" dirty="0" err="1"/>
              <a:t>arteries</a:t>
            </a:r>
            <a:endParaRPr lang="pl-PL" dirty="0"/>
          </a:p>
          <a:p>
            <a:r>
              <a:rPr lang="pl-PL" dirty="0" err="1"/>
              <a:t>Responsible</a:t>
            </a:r>
            <a:r>
              <a:rPr lang="pl-PL" dirty="0"/>
              <a:t> for </a:t>
            </a:r>
            <a:r>
              <a:rPr lang="pl-PL" dirty="0" err="1"/>
              <a:t>aortic</a:t>
            </a:r>
            <a:r>
              <a:rPr lang="pl-PL" dirty="0"/>
              <a:t> </a:t>
            </a:r>
            <a:r>
              <a:rPr lang="pl-PL" dirty="0" err="1"/>
              <a:t>aneurysm</a:t>
            </a:r>
            <a:r>
              <a:rPr lang="pl-PL" dirty="0"/>
              <a:t>, CAD, </a:t>
            </a:r>
            <a:r>
              <a:rPr lang="pl-PL" dirty="0" err="1"/>
              <a:t>peripheral</a:t>
            </a:r>
            <a:r>
              <a:rPr lang="pl-PL" dirty="0"/>
              <a:t> </a:t>
            </a:r>
            <a:r>
              <a:rPr lang="pl-PL" dirty="0" err="1"/>
              <a:t>vascular</a:t>
            </a:r>
            <a:r>
              <a:rPr lang="pl-PL" dirty="0"/>
              <a:t> </a:t>
            </a:r>
            <a:r>
              <a:rPr lang="pl-PL" dirty="0" err="1"/>
              <a:t>disease</a:t>
            </a:r>
            <a:r>
              <a:rPr lang="pl-PL" dirty="0"/>
              <a:t>, </a:t>
            </a:r>
            <a:r>
              <a:rPr lang="pl-PL" dirty="0" err="1"/>
              <a:t>intestinal</a:t>
            </a:r>
            <a:r>
              <a:rPr lang="pl-PL" dirty="0"/>
              <a:t> angina, </a:t>
            </a:r>
            <a:r>
              <a:rPr lang="pl-PL" dirty="0" err="1"/>
              <a:t>renovascular</a:t>
            </a:r>
            <a:r>
              <a:rPr lang="pl-PL" dirty="0"/>
              <a:t> </a:t>
            </a:r>
            <a:r>
              <a:rPr lang="pl-PL" dirty="0" err="1"/>
              <a:t>hypertension</a:t>
            </a:r>
            <a:r>
              <a:rPr lang="pl-PL" dirty="0"/>
              <a:t>, and </a:t>
            </a:r>
            <a:r>
              <a:rPr lang="pl-PL" dirty="0" err="1"/>
              <a:t>cerebrovascular</a:t>
            </a:r>
            <a:r>
              <a:rPr lang="pl-PL" dirty="0"/>
              <a:t> </a:t>
            </a:r>
            <a:r>
              <a:rPr lang="pl-PL" dirty="0" err="1"/>
              <a:t>disease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837" y="860163"/>
            <a:ext cx="4449211" cy="1719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673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Chief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0274"/>
          <a:stretch/>
        </p:blipFill>
        <p:spPr>
          <a:xfrm>
            <a:off x="272955" y="4062350"/>
            <a:ext cx="9772773" cy="211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9" y="370322"/>
            <a:ext cx="4949019" cy="3300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961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Chief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1174"/>
          <a:stretch/>
        </p:blipFill>
        <p:spPr>
          <a:xfrm>
            <a:off x="341193" y="1837765"/>
            <a:ext cx="8603787" cy="143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046" y="2989730"/>
            <a:ext cx="5553786" cy="3125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104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History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1223"/>
          <a:stretch/>
        </p:blipFill>
        <p:spPr>
          <a:xfrm>
            <a:off x="341194" y="2033517"/>
            <a:ext cx="9635348" cy="146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319" y="3036911"/>
            <a:ext cx="3548702" cy="3075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597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Physical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239"/>
          <a:stretch/>
        </p:blipFill>
        <p:spPr>
          <a:xfrm>
            <a:off x="368489" y="4749421"/>
            <a:ext cx="9508006" cy="133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t="10015"/>
          <a:stretch/>
        </p:blipFill>
        <p:spPr>
          <a:xfrm>
            <a:off x="2156347" y="1705969"/>
            <a:ext cx="5209125" cy="2934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trzałka w lewo 4"/>
          <p:cNvSpPr/>
          <p:nvPr/>
        </p:nvSpPr>
        <p:spPr>
          <a:xfrm>
            <a:off x="7920716" y="3780430"/>
            <a:ext cx="2606722" cy="968991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9000"/>
                  <a:satMod val="105000"/>
                  <a:lumMod val="110000"/>
                  <a:shade val="30000"/>
                  <a:satMod val="115000"/>
                </a:schemeClr>
              </a:gs>
              <a:gs pos="50000">
                <a:schemeClr val="accent1">
                  <a:tint val="69000"/>
                  <a:satMod val="105000"/>
                  <a:lumMod val="110000"/>
                  <a:shade val="67500"/>
                  <a:satMod val="115000"/>
                </a:schemeClr>
              </a:gs>
              <a:gs pos="100000">
                <a:schemeClr val="accent1">
                  <a:tint val="69000"/>
                  <a:satMod val="105000"/>
                  <a:lumMod val="11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57150"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593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ECG &amp;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079"/>
          <a:stretch/>
        </p:blipFill>
        <p:spPr>
          <a:xfrm>
            <a:off x="532263" y="4449171"/>
            <a:ext cx="9249754" cy="1705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1065" t="9853" b="7686"/>
          <a:stretch/>
        </p:blipFill>
        <p:spPr>
          <a:xfrm>
            <a:off x="685801" y="1965277"/>
            <a:ext cx="8557146" cy="2183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9125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5005316"/>
            <a:ext cx="8842192" cy="119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913" y="1837765"/>
            <a:ext cx="3413997" cy="2847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470" y="365523"/>
            <a:ext cx="5735847" cy="4319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5103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6128"/>
          <a:stretch/>
        </p:blipFill>
        <p:spPr>
          <a:xfrm>
            <a:off x="4844956" y="260450"/>
            <a:ext cx="6469739" cy="2319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1532" t="3750" r="1425" b="4858"/>
          <a:stretch/>
        </p:blipFill>
        <p:spPr>
          <a:xfrm>
            <a:off x="832513" y="2743201"/>
            <a:ext cx="9294126" cy="3084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4291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9449" y="501998"/>
            <a:ext cx="10396882" cy="1151965"/>
          </a:xfrm>
        </p:spPr>
        <p:txBody>
          <a:bodyPr/>
          <a:lstStyle/>
          <a:p>
            <a:r>
              <a:rPr lang="pl-PL" dirty="0"/>
              <a:t>3. Atrial </a:t>
            </a:r>
            <a:r>
              <a:rPr lang="pl-PL" dirty="0" err="1"/>
              <a:t>fibrillation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21777" y="1653963"/>
            <a:ext cx="5919716" cy="4050801"/>
          </a:xfrm>
        </p:spPr>
        <p:txBody>
          <a:bodyPr>
            <a:normAutofit/>
          </a:bodyPr>
          <a:lstStyle/>
          <a:p>
            <a:r>
              <a:rPr lang="pl-PL" dirty="0"/>
              <a:t>The most </a:t>
            </a:r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chronic</a:t>
            </a:r>
            <a:r>
              <a:rPr lang="pl-PL" dirty="0"/>
              <a:t> </a:t>
            </a:r>
            <a:r>
              <a:rPr lang="pl-PL" dirty="0" err="1"/>
              <a:t>arrhythmia</a:t>
            </a:r>
            <a:endParaRPr lang="pl-PL" dirty="0"/>
          </a:p>
          <a:p>
            <a:r>
              <a:rPr lang="pl-PL" dirty="0" err="1"/>
              <a:t>Associated</a:t>
            </a:r>
            <a:r>
              <a:rPr lang="pl-PL" dirty="0"/>
              <a:t> with high </a:t>
            </a:r>
            <a:r>
              <a:rPr lang="pl-PL" dirty="0" err="1"/>
              <a:t>risk</a:t>
            </a:r>
            <a:r>
              <a:rPr lang="pl-PL" dirty="0"/>
              <a:t> of </a:t>
            </a:r>
            <a:r>
              <a:rPr lang="pl-PL" dirty="0" err="1"/>
              <a:t>embolic</a:t>
            </a:r>
            <a:r>
              <a:rPr lang="pl-PL" dirty="0"/>
              <a:t> </a:t>
            </a:r>
            <a:r>
              <a:rPr lang="pl-PL" dirty="0" err="1"/>
              <a:t>disease</a:t>
            </a:r>
            <a:endParaRPr lang="pl-PL" dirty="0"/>
          </a:p>
          <a:p>
            <a:r>
              <a:rPr lang="pl-PL" dirty="0" err="1"/>
              <a:t>Causes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drugs</a:t>
            </a:r>
            <a:r>
              <a:rPr lang="pl-PL" dirty="0"/>
              <a:t>, </a:t>
            </a:r>
            <a:r>
              <a:rPr lang="pl-PL" dirty="0" err="1"/>
              <a:t>mitral</a:t>
            </a:r>
            <a:r>
              <a:rPr lang="pl-PL" dirty="0"/>
              <a:t> </a:t>
            </a:r>
            <a:r>
              <a:rPr lang="pl-PL" dirty="0" err="1"/>
              <a:t>valve</a:t>
            </a:r>
            <a:r>
              <a:rPr lang="pl-PL" dirty="0"/>
              <a:t> </a:t>
            </a:r>
            <a:r>
              <a:rPr lang="pl-PL" dirty="0" err="1"/>
              <a:t>disease</a:t>
            </a:r>
            <a:r>
              <a:rPr lang="pl-PL" dirty="0"/>
              <a:t>, </a:t>
            </a:r>
            <a:r>
              <a:rPr lang="pl-PL" dirty="0" err="1"/>
              <a:t>hypertensive</a:t>
            </a:r>
            <a:r>
              <a:rPr lang="pl-PL" dirty="0"/>
              <a:t> and </a:t>
            </a:r>
            <a:r>
              <a:rPr lang="pl-PL" dirty="0" err="1"/>
              <a:t>ischemic</a:t>
            </a:r>
            <a:r>
              <a:rPr lang="pl-PL" dirty="0"/>
              <a:t> </a:t>
            </a:r>
            <a:r>
              <a:rPr lang="pl-PL" dirty="0" err="1"/>
              <a:t>heart</a:t>
            </a:r>
            <a:r>
              <a:rPr lang="pl-PL" dirty="0"/>
              <a:t> </a:t>
            </a:r>
            <a:r>
              <a:rPr lang="pl-PL" dirty="0" err="1"/>
              <a:t>disease</a:t>
            </a:r>
            <a:r>
              <a:rPr lang="pl-PL" dirty="0"/>
              <a:t>, </a:t>
            </a:r>
            <a:r>
              <a:rPr lang="pl-PL" dirty="0" err="1"/>
              <a:t>dilated</a:t>
            </a:r>
            <a:r>
              <a:rPr lang="pl-PL" dirty="0"/>
              <a:t> </a:t>
            </a:r>
            <a:r>
              <a:rPr lang="pl-PL" dirty="0" err="1"/>
              <a:t>cardiomyopathy</a:t>
            </a:r>
            <a:r>
              <a:rPr lang="pl-PL" dirty="0"/>
              <a:t>, </a:t>
            </a:r>
            <a:r>
              <a:rPr lang="pl-PL" dirty="0" err="1"/>
              <a:t>alcoholism</a:t>
            </a:r>
            <a:r>
              <a:rPr lang="pl-PL" dirty="0"/>
              <a:t>, </a:t>
            </a:r>
            <a:r>
              <a:rPr lang="pl-PL" dirty="0" err="1"/>
              <a:t>hyperthyroidism</a:t>
            </a:r>
            <a:r>
              <a:rPr lang="pl-PL" dirty="0"/>
              <a:t>, </a:t>
            </a:r>
            <a:r>
              <a:rPr lang="pl-PL" dirty="0" err="1"/>
              <a:t>pericarditis</a:t>
            </a:r>
            <a:r>
              <a:rPr lang="pl-PL" dirty="0"/>
              <a:t>, </a:t>
            </a:r>
            <a:r>
              <a:rPr lang="pl-PL" dirty="0" err="1"/>
              <a:t>pulmonary</a:t>
            </a:r>
            <a:r>
              <a:rPr lang="pl-PL" dirty="0"/>
              <a:t> </a:t>
            </a:r>
            <a:r>
              <a:rPr lang="pl-PL" dirty="0" err="1"/>
              <a:t>embolism</a:t>
            </a:r>
            <a:r>
              <a:rPr lang="pl-PL" dirty="0"/>
              <a:t>, </a:t>
            </a:r>
            <a:r>
              <a:rPr lang="pl-PL" dirty="0" err="1"/>
              <a:t>excercise</a:t>
            </a:r>
            <a:r>
              <a:rPr lang="pl-PL" dirty="0"/>
              <a:t>, </a:t>
            </a:r>
            <a:r>
              <a:rPr lang="pl-PL" dirty="0" err="1"/>
              <a:t>atrial</a:t>
            </a:r>
            <a:r>
              <a:rPr lang="pl-PL" dirty="0"/>
              <a:t> </a:t>
            </a:r>
            <a:r>
              <a:rPr lang="pl-PL" dirty="0" err="1"/>
              <a:t>septal</a:t>
            </a:r>
            <a:r>
              <a:rPr lang="pl-PL" dirty="0"/>
              <a:t> </a:t>
            </a:r>
            <a:r>
              <a:rPr lang="pl-PL" dirty="0" err="1"/>
              <a:t>defect</a:t>
            </a:r>
            <a:r>
              <a:rPr lang="pl-PL" dirty="0"/>
              <a:t>, chronić </a:t>
            </a:r>
            <a:r>
              <a:rPr lang="pl-PL" dirty="0" err="1"/>
              <a:t>lung</a:t>
            </a:r>
            <a:r>
              <a:rPr lang="pl-PL" dirty="0"/>
              <a:t> </a:t>
            </a:r>
            <a:r>
              <a:rPr lang="pl-PL" dirty="0" err="1"/>
              <a:t>disease</a:t>
            </a:r>
            <a:r>
              <a:rPr lang="pl-PL" dirty="0"/>
              <a:t>, and </a:t>
            </a:r>
            <a:r>
              <a:rPr lang="pl-PL" dirty="0" err="1"/>
              <a:t>cardiac</a:t>
            </a:r>
            <a:r>
              <a:rPr lang="pl-PL" dirty="0"/>
              <a:t> </a:t>
            </a:r>
            <a:r>
              <a:rPr lang="pl-PL" dirty="0" err="1"/>
              <a:t>surgery</a:t>
            </a:r>
            <a:endParaRPr lang="pl-PL" dirty="0"/>
          </a:p>
          <a:p>
            <a:r>
              <a:rPr lang="pl-PL" dirty="0"/>
              <a:t>It </a:t>
            </a:r>
            <a:r>
              <a:rPr lang="pl-PL" dirty="0" err="1"/>
              <a:t>may</a:t>
            </a:r>
            <a:r>
              <a:rPr lang="pl-PL" dirty="0"/>
              <a:t> </a:t>
            </a:r>
            <a:r>
              <a:rPr lang="pl-PL" dirty="0" err="1"/>
              <a:t>also</a:t>
            </a:r>
            <a:r>
              <a:rPr lang="pl-PL" dirty="0"/>
              <a:t> be </a:t>
            </a:r>
            <a:r>
              <a:rPr lang="pl-PL" dirty="0" err="1"/>
              <a:t>idiopathic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l="1121" t="14930" r="1008"/>
          <a:stretch/>
        </p:blipFill>
        <p:spPr>
          <a:xfrm>
            <a:off x="6141493" y="1837765"/>
            <a:ext cx="5124299" cy="348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842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Chief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0762"/>
          <a:stretch/>
        </p:blipFill>
        <p:spPr>
          <a:xfrm>
            <a:off x="368490" y="3125337"/>
            <a:ext cx="9875570" cy="233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485" y="368488"/>
            <a:ext cx="4125942" cy="257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043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History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201"/>
          <a:stretch/>
        </p:blipFill>
        <p:spPr>
          <a:xfrm>
            <a:off x="1203059" y="4569530"/>
            <a:ext cx="9362363" cy="1781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733" y="1807130"/>
            <a:ext cx="9097017" cy="25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626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Physical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3766" b="15575"/>
          <a:stretch/>
        </p:blipFill>
        <p:spPr>
          <a:xfrm>
            <a:off x="5405214" y="5322628"/>
            <a:ext cx="5677469" cy="900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622" y="1837765"/>
            <a:ext cx="6168646" cy="3206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0469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History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7650"/>
          <a:stretch/>
        </p:blipFill>
        <p:spPr>
          <a:xfrm>
            <a:off x="685801" y="2265529"/>
            <a:ext cx="10093332" cy="206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9470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</a:t>
            </a:r>
            <a:r>
              <a:rPr lang="pl-PL" dirty="0" err="1"/>
              <a:t>Ecg</a:t>
            </a:r>
            <a:r>
              <a:rPr lang="pl-PL" dirty="0"/>
              <a:t> &amp;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190"/>
          <a:stretch/>
        </p:blipFill>
        <p:spPr>
          <a:xfrm>
            <a:off x="968992" y="4185364"/>
            <a:ext cx="8934855" cy="2024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098" y="396708"/>
            <a:ext cx="5802168" cy="359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b="12407"/>
          <a:stretch/>
        </p:blipFill>
        <p:spPr>
          <a:xfrm>
            <a:off x="1316807" y="1942816"/>
            <a:ext cx="3127285" cy="2047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4205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Echo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7471"/>
          <a:stretch/>
        </p:blipFill>
        <p:spPr>
          <a:xfrm>
            <a:off x="873455" y="4858602"/>
            <a:ext cx="8714131" cy="128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r="5231" b="11722"/>
          <a:stretch/>
        </p:blipFill>
        <p:spPr>
          <a:xfrm>
            <a:off x="3493467" y="402893"/>
            <a:ext cx="5104623" cy="4281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7795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437" y="1169801"/>
            <a:ext cx="4363871" cy="2466833"/>
          </a:xfrm>
        </p:spPr>
        <p:txBody>
          <a:bodyPr>
            <a:normAutofit/>
          </a:bodyPr>
          <a:lstStyle/>
          <a:p>
            <a:r>
              <a:rPr lang="pl-PL" dirty="0"/>
              <a:t>4. Gross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0221"/>
          <a:stretch/>
        </p:blipFill>
        <p:spPr>
          <a:xfrm>
            <a:off x="685801" y="4790363"/>
            <a:ext cx="8542451" cy="193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94" y="193494"/>
            <a:ext cx="5739544" cy="4419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5196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724" y="1073056"/>
            <a:ext cx="5223680" cy="2398594"/>
          </a:xfrm>
        </p:spPr>
        <p:txBody>
          <a:bodyPr>
            <a:normAutofit/>
          </a:bodyPr>
          <a:lstStyle/>
          <a:p>
            <a:r>
              <a:rPr lang="pl-PL" dirty="0"/>
              <a:t>4. Micro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0420"/>
          <a:stretch/>
        </p:blipFill>
        <p:spPr>
          <a:xfrm>
            <a:off x="1460311" y="3835022"/>
            <a:ext cx="8654361" cy="2456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609" y="150126"/>
            <a:ext cx="5220269" cy="348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1798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6839" y="1379594"/>
            <a:ext cx="10396882" cy="1151965"/>
          </a:xfrm>
        </p:spPr>
        <p:txBody>
          <a:bodyPr/>
          <a:lstStyle/>
          <a:p>
            <a:r>
              <a:rPr lang="pl-PL" dirty="0"/>
              <a:t>4.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6047" t="2496"/>
          <a:stretch/>
        </p:blipFill>
        <p:spPr>
          <a:xfrm>
            <a:off x="395785" y="3681217"/>
            <a:ext cx="7496734" cy="2669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152" y="567451"/>
            <a:ext cx="2570602" cy="277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4003" r="3856"/>
          <a:stretch/>
        </p:blipFill>
        <p:spPr>
          <a:xfrm>
            <a:off x="6946710" y="326243"/>
            <a:ext cx="4647290" cy="3103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0601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</a:t>
            </a:r>
            <a:r>
              <a:rPr lang="pl-PL" dirty="0" err="1"/>
              <a:t>Myocardial</a:t>
            </a:r>
            <a:r>
              <a:rPr lang="pl-PL" dirty="0"/>
              <a:t> </a:t>
            </a:r>
            <a:r>
              <a:rPr lang="pl-PL" dirty="0" err="1"/>
              <a:t>infarction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/>
              <a:t>The most </a:t>
            </a:r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cause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atherosclerosis</a:t>
            </a:r>
            <a:r>
              <a:rPr lang="pl-PL" dirty="0"/>
              <a:t> (</a:t>
            </a:r>
            <a:r>
              <a:rPr lang="pl-PL" dirty="0" err="1"/>
              <a:t>coronary</a:t>
            </a:r>
            <a:r>
              <a:rPr lang="pl-PL" dirty="0"/>
              <a:t> </a:t>
            </a:r>
            <a:r>
              <a:rPr lang="pl-PL" dirty="0" err="1"/>
              <a:t>artery</a:t>
            </a:r>
            <a:r>
              <a:rPr lang="pl-PL" dirty="0"/>
              <a:t> </a:t>
            </a:r>
            <a:r>
              <a:rPr lang="pl-PL" dirty="0" err="1"/>
              <a:t>disease</a:t>
            </a:r>
            <a:r>
              <a:rPr lang="pl-PL" dirty="0"/>
              <a:t>)</a:t>
            </a:r>
          </a:p>
          <a:p>
            <a:r>
              <a:rPr lang="pl-PL" dirty="0"/>
              <a:t>Less </a:t>
            </a:r>
            <a:r>
              <a:rPr lang="pl-PL" dirty="0" err="1"/>
              <a:t>commonly</a:t>
            </a:r>
            <a:r>
              <a:rPr lang="pl-PL" dirty="0"/>
              <a:t> </a:t>
            </a:r>
            <a:r>
              <a:rPr lang="pl-PL" dirty="0" err="1"/>
              <a:t>caused</a:t>
            </a:r>
            <a:r>
              <a:rPr lang="pl-PL" dirty="0"/>
              <a:t> by </a:t>
            </a:r>
            <a:r>
              <a:rPr lang="pl-PL" dirty="0" err="1"/>
              <a:t>coronary</a:t>
            </a:r>
            <a:r>
              <a:rPr lang="pl-PL" dirty="0"/>
              <a:t> </a:t>
            </a:r>
            <a:r>
              <a:rPr lang="pl-PL" dirty="0" err="1"/>
              <a:t>vasospasm</a:t>
            </a:r>
            <a:r>
              <a:rPr lang="pl-PL" dirty="0"/>
              <a:t> (</a:t>
            </a:r>
            <a:r>
              <a:rPr lang="pl-PL" dirty="0" err="1"/>
              <a:t>Prinzmetal’s</a:t>
            </a:r>
            <a:r>
              <a:rPr lang="pl-PL" dirty="0"/>
              <a:t> angina)</a:t>
            </a:r>
          </a:p>
          <a:p>
            <a:r>
              <a:rPr lang="pl-PL" dirty="0" err="1"/>
              <a:t>Sequeale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arrhythmias</a:t>
            </a:r>
            <a:r>
              <a:rPr lang="pl-PL" dirty="0"/>
              <a:t>, </a:t>
            </a:r>
            <a:r>
              <a:rPr lang="pl-PL" dirty="0" err="1"/>
              <a:t>congestive</a:t>
            </a:r>
            <a:r>
              <a:rPr lang="pl-PL" dirty="0"/>
              <a:t> </a:t>
            </a:r>
            <a:r>
              <a:rPr lang="pl-PL" dirty="0" err="1"/>
              <a:t>heart</a:t>
            </a:r>
            <a:r>
              <a:rPr lang="pl-PL" dirty="0"/>
              <a:t> </a:t>
            </a:r>
            <a:r>
              <a:rPr lang="pl-PL" dirty="0" err="1"/>
              <a:t>failure</a:t>
            </a:r>
            <a:r>
              <a:rPr lang="pl-PL" dirty="0"/>
              <a:t>, </a:t>
            </a:r>
            <a:r>
              <a:rPr lang="pl-PL" dirty="0" err="1"/>
              <a:t>pulmonary</a:t>
            </a:r>
            <a:r>
              <a:rPr lang="pl-PL" dirty="0"/>
              <a:t> </a:t>
            </a:r>
            <a:r>
              <a:rPr lang="pl-PL" dirty="0" err="1"/>
              <a:t>edema</a:t>
            </a:r>
            <a:r>
              <a:rPr lang="pl-PL" dirty="0"/>
              <a:t>, </a:t>
            </a:r>
            <a:r>
              <a:rPr lang="pl-PL" dirty="0" err="1"/>
              <a:t>shock</a:t>
            </a:r>
            <a:r>
              <a:rPr lang="pl-PL" dirty="0"/>
              <a:t>, </a:t>
            </a:r>
            <a:r>
              <a:rPr lang="pl-PL" dirty="0" err="1"/>
              <a:t>pulmonary</a:t>
            </a:r>
            <a:r>
              <a:rPr lang="pl-PL" dirty="0"/>
              <a:t> </a:t>
            </a:r>
            <a:r>
              <a:rPr lang="pl-PL" dirty="0" err="1"/>
              <a:t>embolism</a:t>
            </a:r>
            <a:r>
              <a:rPr lang="pl-PL" dirty="0"/>
              <a:t>, </a:t>
            </a:r>
            <a:r>
              <a:rPr lang="pl-PL" dirty="0" err="1"/>
              <a:t>papillary</a:t>
            </a:r>
            <a:r>
              <a:rPr lang="pl-PL" dirty="0"/>
              <a:t> </a:t>
            </a:r>
            <a:r>
              <a:rPr lang="pl-PL" dirty="0" err="1"/>
              <a:t>muscle</a:t>
            </a:r>
            <a:r>
              <a:rPr lang="pl-PL" dirty="0"/>
              <a:t> rupturę, </a:t>
            </a:r>
            <a:r>
              <a:rPr lang="pl-PL" dirty="0" err="1"/>
              <a:t>ventricular</a:t>
            </a:r>
            <a:r>
              <a:rPr lang="pl-PL" dirty="0"/>
              <a:t> </a:t>
            </a:r>
            <a:r>
              <a:rPr lang="pl-PL" dirty="0" err="1"/>
              <a:t>aneurysm</a:t>
            </a:r>
            <a:r>
              <a:rPr lang="pl-PL" dirty="0"/>
              <a:t>, </a:t>
            </a:r>
            <a:r>
              <a:rPr lang="pl-PL" dirty="0" err="1"/>
              <a:t>ventricular</a:t>
            </a:r>
            <a:r>
              <a:rPr lang="pl-PL" dirty="0"/>
              <a:t> </a:t>
            </a:r>
            <a:r>
              <a:rPr lang="pl-PL" dirty="0" err="1"/>
              <a:t>wall</a:t>
            </a:r>
            <a:r>
              <a:rPr lang="pl-PL" dirty="0"/>
              <a:t> </a:t>
            </a:r>
            <a:r>
              <a:rPr lang="pl-PL" dirty="0" err="1"/>
              <a:t>rupture</a:t>
            </a:r>
            <a:r>
              <a:rPr lang="pl-PL" dirty="0"/>
              <a:t>, </a:t>
            </a:r>
            <a:r>
              <a:rPr lang="pl-PL" dirty="0" err="1"/>
              <a:t>tamponade</a:t>
            </a:r>
            <a:r>
              <a:rPr lang="pl-PL" dirty="0"/>
              <a:t>, and </a:t>
            </a:r>
            <a:r>
              <a:rPr lang="pl-PL" dirty="0" err="1"/>
              <a:t>autoimmune</a:t>
            </a:r>
            <a:r>
              <a:rPr lang="pl-PL" dirty="0"/>
              <a:t> </a:t>
            </a:r>
            <a:r>
              <a:rPr lang="pl-PL" dirty="0" err="1"/>
              <a:t>fibrinous</a:t>
            </a:r>
            <a:r>
              <a:rPr lang="pl-PL" dirty="0"/>
              <a:t> </a:t>
            </a:r>
            <a:r>
              <a:rPr lang="pl-PL" dirty="0" err="1"/>
              <a:t>pericarditis</a:t>
            </a:r>
            <a:r>
              <a:rPr lang="pl-PL" dirty="0"/>
              <a:t> (</a:t>
            </a:r>
            <a:r>
              <a:rPr lang="pl-PL" dirty="0" err="1"/>
              <a:t>Dressler’s</a:t>
            </a:r>
            <a:r>
              <a:rPr lang="pl-PL" dirty="0"/>
              <a:t> </a:t>
            </a:r>
            <a:r>
              <a:rPr lang="pl-PL" dirty="0" err="1"/>
              <a:t>syndrome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7048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5800" y="1580751"/>
            <a:ext cx="4371860" cy="2339486"/>
          </a:xfrm>
        </p:spPr>
        <p:txBody>
          <a:bodyPr>
            <a:normAutofit/>
          </a:bodyPr>
          <a:lstStyle/>
          <a:p>
            <a:r>
              <a:rPr lang="pl-PL" dirty="0"/>
              <a:t>5. Chief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1373" t="19697" b="6818"/>
          <a:stretch/>
        </p:blipFill>
        <p:spPr>
          <a:xfrm>
            <a:off x="1405719" y="4763069"/>
            <a:ext cx="8295615" cy="1323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660" y="463858"/>
            <a:ext cx="5776182" cy="377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2253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4213745" cy="3490415"/>
          </a:xfrm>
        </p:spPr>
        <p:txBody>
          <a:bodyPr>
            <a:normAutofit/>
          </a:bodyPr>
          <a:lstStyle/>
          <a:p>
            <a:r>
              <a:rPr lang="pl-PL" dirty="0"/>
              <a:t>5. History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853"/>
          <a:stretch/>
        </p:blipFill>
        <p:spPr>
          <a:xfrm>
            <a:off x="1310185" y="4763069"/>
            <a:ext cx="8708846" cy="1542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643" y="316172"/>
            <a:ext cx="4229669" cy="4229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6714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Physical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871"/>
          <a:stretch/>
        </p:blipFill>
        <p:spPr>
          <a:xfrm>
            <a:off x="545911" y="3411942"/>
            <a:ext cx="9691978" cy="2756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838" y="188827"/>
            <a:ext cx="2345058" cy="3066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5193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2325"/>
          <a:stretch/>
        </p:blipFill>
        <p:spPr>
          <a:xfrm>
            <a:off x="354842" y="4503761"/>
            <a:ext cx="9573854" cy="1610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l="3419" t="24947" r="4666" b="30441"/>
          <a:stretch/>
        </p:blipFill>
        <p:spPr>
          <a:xfrm>
            <a:off x="3125337" y="1100785"/>
            <a:ext cx="8110962" cy="2952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92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Physical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8949"/>
          <a:stretch/>
        </p:blipFill>
        <p:spPr>
          <a:xfrm>
            <a:off x="163773" y="2688609"/>
            <a:ext cx="9567081" cy="3376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648" y="501554"/>
            <a:ext cx="2670412" cy="2002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3822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Echo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3457" b="13008"/>
          <a:stretch/>
        </p:blipFill>
        <p:spPr>
          <a:xfrm>
            <a:off x="887105" y="4640239"/>
            <a:ext cx="9482144" cy="146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782" y="421303"/>
            <a:ext cx="6220644" cy="402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6320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6493" y="1508077"/>
            <a:ext cx="3899847" cy="2234821"/>
          </a:xfrm>
        </p:spPr>
        <p:txBody>
          <a:bodyPr>
            <a:normAutofit/>
          </a:bodyPr>
          <a:lstStyle/>
          <a:p>
            <a:r>
              <a:rPr lang="pl-PL" dirty="0"/>
              <a:t>5. Gross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0151" t="5494" r="5257" b="60989"/>
          <a:stretch/>
        </p:blipFill>
        <p:spPr>
          <a:xfrm>
            <a:off x="573206" y="5145206"/>
            <a:ext cx="8052180" cy="832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558" y="283191"/>
            <a:ext cx="6246126" cy="4684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53128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5073"/>
          <a:stretch/>
        </p:blipFill>
        <p:spPr>
          <a:xfrm>
            <a:off x="1274124" y="4515563"/>
            <a:ext cx="9220235" cy="1678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t="7894" b="8754"/>
          <a:stretch/>
        </p:blipFill>
        <p:spPr>
          <a:xfrm>
            <a:off x="464024" y="1742231"/>
            <a:ext cx="6398525" cy="2773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132" y="685800"/>
            <a:ext cx="3837552" cy="2521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9636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Cardiac </a:t>
            </a:r>
            <a:r>
              <a:rPr lang="pl-PL" dirty="0" err="1"/>
              <a:t>rupture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/>
              <a:t>Most </a:t>
            </a:r>
            <a:r>
              <a:rPr lang="pl-PL" dirty="0" err="1"/>
              <a:t>typically</a:t>
            </a:r>
            <a:r>
              <a:rPr lang="pl-PL" dirty="0"/>
              <a:t> </a:t>
            </a:r>
            <a:r>
              <a:rPr lang="pl-PL" dirty="0" err="1"/>
              <a:t>developes</a:t>
            </a:r>
            <a:r>
              <a:rPr lang="pl-PL" dirty="0"/>
              <a:t> 3 to 10 </a:t>
            </a:r>
            <a:r>
              <a:rPr lang="pl-PL" dirty="0" err="1"/>
              <a:t>days</a:t>
            </a:r>
            <a:r>
              <a:rPr lang="pl-PL" dirty="0"/>
              <a:t> </a:t>
            </a:r>
            <a:r>
              <a:rPr lang="pl-PL" dirty="0" err="1"/>
              <a:t>after</a:t>
            </a:r>
            <a:r>
              <a:rPr lang="pl-PL" dirty="0"/>
              <a:t> the </a:t>
            </a:r>
            <a:r>
              <a:rPr lang="pl-PL" dirty="0" err="1"/>
              <a:t>initial</a:t>
            </a:r>
            <a:r>
              <a:rPr lang="pl-PL" dirty="0"/>
              <a:t> </a:t>
            </a:r>
            <a:r>
              <a:rPr lang="pl-PL" dirty="0" err="1"/>
              <a:t>onset</a:t>
            </a:r>
            <a:r>
              <a:rPr lang="pl-PL" dirty="0"/>
              <a:t> of the </a:t>
            </a:r>
            <a:r>
              <a:rPr lang="pl-PL" dirty="0" err="1"/>
              <a:t>infarction</a:t>
            </a:r>
            <a:r>
              <a:rPr lang="pl-PL" dirty="0"/>
              <a:t> </a:t>
            </a:r>
          </a:p>
          <a:p>
            <a:r>
              <a:rPr lang="pl-PL" dirty="0" err="1"/>
              <a:t>Rupture</a:t>
            </a:r>
            <a:r>
              <a:rPr lang="pl-PL" dirty="0"/>
              <a:t> of </a:t>
            </a:r>
            <a:r>
              <a:rPr lang="pl-PL" dirty="0" err="1"/>
              <a:t>necrotic</a:t>
            </a:r>
            <a:r>
              <a:rPr lang="pl-PL" dirty="0"/>
              <a:t> </a:t>
            </a:r>
            <a:r>
              <a:rPr lang="pl-PL" dirty="0" err="1"/>
              <a:t>cardiac</a:t>
            </a:r>
            <a:r>
              <a:rPr lang="pl-PL" dirty="0"/>
              <a:t> </a:t>
            </a:r>
            <a:r>
              <a:rPr lang="pl-PL" dirty="0" err="1"/>
              <a:t>muscle</a:t>
            </a:r>
            <a:endParaRPr lang="pl-PL" dirty="0"/>
          </a:p>
          <a:p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usually</a:t>
            </a:r>
            <a:r>
              <a:rPr lang="pl-PL" dirty="0"/>
              <a:t> </a:t>
            </a:r>
            <a:r>
              <a:rPr lang="pl-PL" dirty="0" err="1"/>
              <a:t>little</a:t>
            </a:r>
            <a:r>
              <a:rPr lang="pl-PL" dirty="0"/>
              <a:t> </a:t>
            </a:r>
            <a:r>
              <a:rPr lang="pl-PL" dirty="0" err="1"/>
              <a:t>warning</a:t>
            </a:r>
            <a:r>
              <a:rPr lang="pl-PL" dirty="0"/>
              <a:t> </a:t>
            </a:r>
            <a:r>
              <a:rPr lang="pl-PL" dirty="0" err="1"/>
              <a:t>before</a:t>
            </a:r>
            <a:r>
              <a:rPr lang="pl-PL" dirty="0"/>
              <a:t> the </a:t>
            </a:r>
            <a:r>
              <a:rPr lang="pl-PL" dirty="0" err="1"/>
              <a:t>sudden</a:t>
            </a:r>
            <a:r>
              <a:rPr lang="pl-PL" dirty="0"/>
              <a:t> </a:t>
            </a:r>
            <a:r>
              <a:rPr lang="pl-PL" dirty="0" err="1"/>
              <a:t>collapse</a:t>
            </a:r>
            <a:r>
              <a:rPr lang="pl-PL" dirty="0"/>
              <a:t>,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associated</a:t>
            </a:r>
            <a:r>
              <a:rPr lang="pl-PL" dirty="0"/>
              <a:t> with </a:t>
            </a:r>
            <a:r>
              <a:rPr lang="pl-PL" dirty="0" err="1"/>
              <a:t>acute</a:t>
            </a:r>
            <a:r>
              <a:rPr lang="pl-PL" dirty="0"/>
              <a:t> </a:t>
            </a:r>
            <a:r>
              <a:rPr lang="pl-PL" dirty="0" err="1"/>
              <a:t>cardiac</a:t>
            </a:r>
            <a:r>
              <a:rPr lang="pl-PL" dirty="0"/>
              <a:t> </a:t>
            </a:r>
            <a:r>
              <a:rPr lang="pl-PL" dirty="0" err="1"/>
              <a:t>tamponade</a:t>
            </a:r>
            <a:r>
              <a:rPr lang="pl-PL" dirty="0"/>
              <a:t> and </a:t>
            </a:r>
            <a:r>
              <a:rPr lang="pl-PL" dirty="0" err="1"/>
              <a:t>electromechanical</a:t>
            </a:r>
            <a:r>
              <a:rPr lang="pl-PL" dirty="0"/>
              <a:t> </a:t>
            </a:r>
            <a:r>
              <a:rPr lang="pl-PL" dirty="0" err="1"/>
              <a:t>dissociation</a:t>
            </a:r>
            <a:endParaRPr lang="pl-PL" dirty="0"/>
          </a:p>
          <a:p>
            <a:r>
              <a:rPr lang="pl-PL" dirty="0" err="1"/>
              <a:t>Papillary</a:t>
            </a:r>
            <a:r>
              <a:rPr lang="pl-PL" dirty="0"/>
              <a:t> </a:t>
            </a:r>
            <a:r>
              <a:rPr lang="pl-PL" dirty="0" err="1"/>
              <a:t>muscle</a:t>
            </a:r>
            <a:r>
              <a:rPr lang="pl-PL" dirty="0"/>
              <a:t> </a:t>
            </a:r>
            <a:r>
              <a:rPr lang="pl-PL" dirty="0" err="1"/>
              <a:t>rupture</a:t>
            </a:r>
            <a:r>
              <a:rPr lang="pl-PL" dirty="0"/>
              <a:t> </a:t>
            </a:r>
            <a:r>
              <a:rPr lang="pl-PL" dirty="0" err="1"/>
              <a:t>may</a:t>
            </a:r>
            <a:r>
              <a:rPr lang="pl-PL" dirty="0"/>
              <a:t> 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occur</a:t>
            </a:r>
            <a:r>
              <a:rPr lang="pl-PL" dirty="0"/>
              <a:t> </a:t>
            </a:r>
            <a:r>
              <a:rPr lang="pl-PL" dirty="0" err="1"/>
              <a:t>following</a:t>
            </a:r>
            <a:r>
              <a:rPr lang="pl-PL" dirty="0"/>
              <a:t> </a:t>
            </a:r>
            <a:r>
              <a:rPr lang="pl-PL" dirty="0" err="1"/>
              <a:t>acute</a:t>
            </a:r>
            <a:r>
              <a:rPr lang="pl-PL" dirty="0"/>
              <a:t> mi, </a:t>
            </a:r>
            <a:r>
              <a:rPr lang="pl-PL" dirty="0" err="1"/>
              <a:t>resulting</a:t>
            </a:r>
            <a:r>
              <a:rPr lang="pl-PL" dirty="0"/>
              <a:t> in </a:t>
            </a:r>
            <a:r>
              <a:rPr lang="pl-PL" dirty="0" err="1"/>
              <a:t>acute</a:t>
            </a:r>
            <a:r>
              <a:rPr lang="pl-PL" dirty="0"/>
              <a:t> </a:t>
            </a:r>
            <a:r>
              <a:rPr lang="pl-PL" dirty="0" err="1"/>
              <a:t>mitral</a:t>
            </a:r>
            <a:r>
              <a:rPr lang="pl-PL" dirty="0"/>
              <a:t> </a:t>
            </a:r>
            <a:r>
              <a:rPr lang="pl-PL" dirty="0" err="1"/>
              <a:t>regurgitation</a:t>
            </a:r>
            <a:r>
              <a:rPr lang="pl-PL" dirty="0"/>
              <a:t> and </a:t>
            </a:r>
            <a:r>
              <a:rPr lang="pl-PL" dirty="0" err="1"/>
              <a:t>left</a:t>
            </a:r>
            <a:r>
              <a:rPr lang="pl-PL" dirty="0"/>
              <a:t> </a:t>
            </a:r>
            <a:r>
              <a:rPr lang="pl-PL" dirty="0" err="1"/>
              <a:t>ventricular</a:t>
            </a:r>
            <a:r>
              <a:rPr lang="pl-PL" dirty="0"/>
              <a:t> </a:t>
            </a:r>
            <a:r>
              <a:rPr lang="pl-PL" dirty="0" err="1"/>
              <a:t>failure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8378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Chief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0473" t="8772" b="6432"/>
          <a:stretch/>
        </p:blipFill>
        <p:spPr>
          <a:xfrm>
            <a:off x="685801" y="3848669"/>
            <a:ext cx="9428469" cy="19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678" y="685800"/>
            <a:ext cx="2817694" cy="281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2463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History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1339"/>
          <a:stretch/>
        </p:blipFill>
        <p:spPr>
          <a:xfrm>
            <a:off x="272956" y="4230805"/>
            <a:ext cx="9619698" cy="191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r="30617" b="14805"/>
          <a:stretch/>
        </p:blipFill>
        <p:spPr>
          <a:xfrm>
            <a:off x="3799916" y="1687640"/>
            <a:ext cx="3616657" cy="233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26960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Physical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827" r="2971"/>
          <a:stretch/>
        </p:blipFill>
        <p:spPr>
          <a:xfrm>
            <a:off x="191071" y="1974243"/>
            <a:ext cx="9471546" cy="311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175" y="130648"/>
            <a:ext cx="3048000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1057" t="34011" r="1" b="1537"/>
          <a:stretch/>
        </p:blipFill>
        <p:spPr>
          <a:xfrm>
            <a:off x="6974005" y="4490114"/>
            <a:ext cx="4231507" cy="1774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018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764" t="11363" r="64063" b="55044"/>
          <a:stretch/>
        </p:blipFill>
        <p:spPr>
          <a:xfrm>
            <a:off x="3841849" y="1261782"/>
            <a:ext cx="2661314" cy="60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39033" t="57009" r="16814" b="12437"/>
          <a:stretch/>
        </p:blipFill>
        <p:spPr>
          <a:xfrm>
            <a:off x="245660" y="2447779"/>
            <a:ext cx="4926846" cy="582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20" y="323716"/>
            <a:ext cx="4037463" cy="3028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/>
          <a:srcRect l="630" r="713" b="3759"/>
          <a:stretch/>
        </p:blipFill>
        <p:spPr>
          <a:xfrm>
            <a:off x="382137" y="3146265"/>
            <a:ext cx="6346210" cy="294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055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45360" y="90852"/>
            <a:ext cx="10396882" cy="1151965"/>
          </a:xfrm>
        </p:spPr>
        <p:txBody>
          <a:bodyPr/>
          <a:lstStyle/>
          <a:p>
            <a:r>
              <a:rPr lang="pl-PL" dirty="0"/>
              <a:t>6.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3191"/>
          <a:stretch/>
        </p:blipFill>
        <p:spPr>
          <a:xfrm>
            <a:off x="136478" y="4380932"/>
            <a:ext cx="9282632" cy="195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11445" r="7984" b="9835"/>
          <a:stretch/>
        </p:blipFill>
        <p:spPr>
          <a:xfrm>
            <a:off x="5884242" y="344464"/>
            <a:ext cx="5295332" cy="4036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413923" y="1242817"/>
            <a:ext cx="500765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An </a:t>
            </a:r>
            <a:r>
              <a:rPr lang="en-US" sz="1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ejection fraction </a:t>
            </a:r>
            <a:r>
              <a:rPr lang="en-US" sz="1600" dirty="0">
                <a:latin typeface="Arial Narrow" panose="020B0606020202030204" pitchFamily="34" charset="0"/>
              </a:rPr>
              <a:t>of 60% means that 60% of the total amount of blood in the left ventricle is pushed out with each heartbeat.</a:t>
            </a:r>
          </a:p>
          <a:p>
            <a:endParaRPr lang="en-US" sz="1600" dirty="0">
              <a:latin typeface="Arial Narrow" panose="020B0606020202030204" pitchFamily="34" charset="0"/>
            </a:endParaRPr>
          </a:p>
          <a:p>
            <a:r>
              <a:rPr lang="en-US" sz="1600" dirty="0">
                <a:latin typeface="Arial Narrow" panose="020B0606020202030204" pitchFamily="34" charset="0"/>
              </a:rPr>
              <a:t>A normal heart's ejection fraction may be between 50% and 70%.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You can have a normal ejection fraction reading and still have heart failure (called </a:t>
            </a:r>
            <a:r>
              <a:rPr lang="en-US" sz="1600" dirty="0" err="1">
                <a:latin typeface="Arial Narrow" panose="020B0606020202030204" pitchFamily="34" charset="0"/>
              </a:rPr>
              <a:t>HFpEF</a:t>
            </a:r>
            <a:r>
              <a:rPr lang="en-US" sz="1600" dirty="0">
                <a:latin typeface="Arial Narrow" panose="020B0606020202030204" pitchFamily="34" charset="0"/>
              </a:rPr>
              <a:t> or heart failure with preserved ejection fraction). If the heart muscle has become so thick and stiff that the ventricle holds a smaller</a:t>
            </a:r>
            <a:r>
              <a:rPr lang="pl-PL" sz="1600" dirty="0">
                <a:latin typeface="Arial Narrow" panose="020B0606020202030204" pitchFamily="34" charset="0"/>
              </a:rPr>
              <a:t> </a:t>
            </a:r>
            <a:r>
              <a:rPr lang="en-US" sz="1600" dirty="0">
                <a:latin typeface="Arial Narrow" panose="020B0606020202030204" pitchFamily="34" charset="0"/>
              </a:rPr>
              <a:t>than</a:t>
            </a:r>
            <a:r>
              <a:rPr lang="pl-PL" sz="1600" dirty="0">
                <a:latin typeface="Arial Narrow" panose="020B0606020202030204" pitchFamily="34" charset="0"/>
              </a:rPr>
              <a:t> </a:t>
            </a:r>
            <a:r>
              <a:rPr lang="en-US" sz="1600" dirty="0">
                <a:latin typeface="Arial Narrow" panose="020B0606020202030204" pitchFamily="34" charset="0"/>
              </a:rPr>
              <a:t>usual volume of blood, it might still seem to pump out a normal percentage of the blood that enters it. In reality, though, the total amount of blood pumped isn't enough to meet your body's needs.</a:t>
            </a:r>
            <a:endParaRPr lang="pl-PL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053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Gross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0552"/>
          <a:stretch/>
        </p:blipFill>
        <p:spPr>
          <a:xfrm>
            <a:off x="300251" y="4380932"/>
            <a:ext cx="8492162" cy="166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333" y="350292"/>
            <a:ext cx="4052350" cy="2761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21554" t="9190" r="4784" b="36131"/>
          <a:stretch/>
        </p:blipFill>
        <p:spPr>
          <a:xfrm>
            <a:off x="523763" y="1730991"/>
            <a:ext cx="6136343" cy="2563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96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ECG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3915"/>
          <a:stretch/>
        </p:blipFill>
        <p:spPr>
          <a:xfrm>
            <a:off x="395785" y="5146685"/>
            <a:ext cx="5841242" cy="80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t="2279"/>
          <a:stretch/>
        </p:blipFill>
        <p:spPr>
          <a:xfrm>
            <a:off x="2876550" y="1105469"/>
            <a:ext cx="8206133" cy="3618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545910" y="5418161"/>
            <a:ext cx="709684" cy="3138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54542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9308" y="1654791"/>
            <a:ext cx="3575714" cy="1151965"/>
          </a:xfrm>
        </p:spPr>
        <p:txBody>
          <a:bodyPr>
            <a:normAutofit fontScale="90000"/>
          </a:bodyPr>
          <a:lstStyle/>
          <a:p>
            <a:r>
              <a:rPr lang="pl-PL" dirty="0"/>
              <a:t>6.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5528"/>
          <a:stretch/>
        </p:blipFill>
        <p:spPr>
          <a:xfrm>
            <a:off x="423080" y="4667535"/>
            <a:ext cx="9213833" cy="147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t="20697"/>
          <a:stretch/>
        </p:blipFill>
        <p:spPr>
          <a:xfrm>
            <a:off x="4135272" y="232011"/>
            <a:ext cx="7215116" cy="429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7177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5550" y="235424"/>
            <a:ext cx="10396882" cy="1151965"/>
          </a:xfrm>
        </p:spPr>
        <p:txBody>
          <a:bodyPr/>
          <a:lstStyle/>
          <a:p>
            <a:r>
              <a:rPr lang="pl-PL" dirty="0"/>
              <a:t>6. </a:t>
            </a:r>
            <a:r>
              <a:rPr lang="pl-PL" dirty="0" err="1"/>
              <a:t>Congestive</a:t>
            </a:r>
            <a:r>
              <a:rPr lang="pl-PL" dirty="0"/>
              <a:t> </a:t>
            </a:r>
            <a:r>
              <a:rPr lang="pl-PL" dirty="0" err="1"/>
              <a:t>heart</a:t>
            </a:r>
            <a:r>
              <a:rPr lang="pl-PL" dirty="0"/>
              <a:t> </a:t>
            </a:r>
            <a:r>
              <a:rPr lang="pl-PL" dirty="0" err="1"/>
              <a:t>failure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87726" y="1450001"/>
            <a:ext cx="3529182" cy="4582309"/>
          </a:xfrm>
        </p:spPr>
        <p:txBody>
          <a:bodyPr/>
          <a:lstStyle/>
          <a:p>
            <a:r>
              <a:rPr lang="pl-PL" dirty="0" err="1"/>
              <a:t>Heart</a:t>
            </a:r>
            <a:r>
              <a:rPr lang="pl-PL" dirty="0"/>
              <a:t> </a:t>
            </a:r>
            <a:r>
              <a:rPr lang="pl-PL" dirty="0" err="1"/>
              <a:t>failure</a:t>
            </a:r>
            <a:r>
              <a:rPr lang="pl-PL" dirty="0"/>
              <a:t> </a:t>
            </a:r>
            <a:r>
              <a:rPr lang="pl-PL" dirty="0" err="1"/>
              <a:t>due</a:t>
            </a:r>
            <a:r>
              <a:rPr lang="pl-PL" dirty="0"/>
              <a:t> to a deficyt in </a:t>
            </a:r>
            <a:r>
              <a:rPr lang="pl-PL" dirty="0" err="1"/>
              <a:t>myocardial</a:t>
            </a:r>
            <a:r>
              <a:rPr lang="pl-PL" dirty="0"/>
              <a:t> </a:t>
            </a:r>
            <a:r>
              <a:rPr lang="pl-PL" dirty="0" err="1"/>
              <a:t>strenght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to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increase</a:t>
            </a:r>
            <a:r>
              <a:rPr lang="pl-PL" dirty="0"/>
              <a:t> in </a:t>
            </a:r>
            <a:r>
              <a:rPr lang="pl-PL" dirty="0" err="1"/>
              <a:t>workload</a:t>
            </a:r>
            <a:endParaRPr lang="pl-PL" dirty="0"/>
          </a:p>
          <a:p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complication</a:t>
            </a:r>
            <a:r>
              <a:rPr lang="pl-PL" dirty="0"/>
              <a:t> of </a:t>
            </a:r>
            <a:r>
              <a:rPr lang="pl-PL" dirty="0" err="1"/>
              <a:t>ischemic</a:t>
            </a:r>
            <a:r>
              <a:rPr lang="pl-PL" dirty="0"/>
              <a:t> and </a:t>
            </a:r>
            <a:r>
              <a:rPr lang="pl-PL" dirty="0" err="1"/>
              <a:t>hypertensive</a:t>
            </a:r>
            <a:r>
              <a:rPr lang="pl-PL" dirty="0"/>
              <a:t> </a:t>
            </a:r>
            <a:r>
              <a:rPr lang="pl-PL" dirty="0" err="1"/>
              <a:t>heart</a:t>
            </a:r>
            <a:r>
              <a:rPr lang="pl-PL" dirty="0"/>
              <a:t> </a:t>
            </a:r>
            <a:r>
              <a:rPr lang="pl-PL" dirty="0" err="1"/>
              <a:t>disease</a:t>
            </a:r>
            <a:r>
              <a:rPr lang="pl-PL" dirty="0"/>
              <a:t> in </a:t>
            </a:r>
            <a:r>
              <a:rPr lang="pl-PL" dirty="0" err="1"/>
              <a:t>older</a:t>
            </a:r>
            <a:r>
              <a:rPr lang="pl-PL" dirty="0"/>
              <a:t> </a:t>
            </a:r>
            <a:r>
              <a:rPr lang="pl-PL" dirty="0" err="1"/>
              <a:t>populations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l="2437" t="6567" r="1593"/>
          <a:stretch/>
        </p:blipFill>
        <p:spPr>
          <a:xfrm>
            <a:off x="4121623" y="1387389"/>
            <a:ext cx="6864825" cy="5012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04128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Chief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0959"/>
          <a:stretch/>
        </p:blipFill>
        <p:spPr>
          <a:xfrm>
            <a:off x="1200547" y="2265529"/>
            <a:ext cx="9367390" cy="136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54892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History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832" t="7947" b="5298"/>
          <a:stretch/>
        </p:blipFill>
        <p:spPr>
          <a:xfrm>
            <a:off x="941696" y="2019867"/>
            <a:ext cx="9677549" cy="1787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507" y="3989826"/>
            <a:ext cx="3211773" cy="2408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99686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20" y="1075732"/>
            <a:ext cx="10396882" cy="1151965"/>
          </a:xfrm>
        </p:spPr>
        <p:txBody>
          <a:bodyPr/>
          <a:lstStyle/>
          <a:p>
            <a:r>
              <a:rPr lang="pl-PL" dirty="0"/>
              <a:t>7. Physical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7595"/>
          <a:stretch/>
        </p:blipFill>
        <p:spPr>
          <a:xfrm>
            <a:off x="685801" y="2670278"/>
            <a:ext cx="9146410" cy="3471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7633" b="11004"/>
          <a:stretch/>
        </p:blipFill>
        <p:spPr>
          <a:xfrm>
            <a:off x="7615451" y="178495"/>
            <a:ext cx="3739131" cy="2390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2278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380" y="314799"/>
            <a:ext cx="10396882" cy="1151965"/>
          </a:xfrm>
        </p:spPr>
        <p:txBody>
          <a:bodyPr/>
          <a:lstStyle/>
          <a:p>
            <a:r>
              <a:rPr lang="pl-PL" dirty="0"/>
              <a:t>7. </a:t>
            </a:r>
            <a:r>
              <a:rPr lang="pl-PL" dirty="0" err="1"/>
              <a:t>Ancillary</a:t>
            </a:r>
            <a:r>
              <a:rPr lang="pl-PL" dirty="0"/>
              <a:t> </a:t>
            </a:r>
            <a:r>
              <a:rPr lang="pl-PL" dirty="0" err="1"/>
              <a:t>tests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964" t="6666" b="6111"/>
          <a:stretch/>
        </p:blipFill>
        <p:spPr>
          <a:xfrm>
            <a:off x="685801" y="4188828"/>
            <a:ext cx="9579234" cy="214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60" y="1461129"/>
            <a:ext cx="5055002" cy="2683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961" y="423981"/>
            <a:ext cx="5944068" cy="357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59098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740391"/>
            <a:ext cx="10396882" cy="1151965"/>
          </a:xfrm>
        </p:spPr>
        <p:txBody>
          <a:bodyPr/>
          <a:lstStyle/>
          <a:p>
            <a:r>
              <a:rPr lang="pl-PL" dirty="0"/>
              <a:t>7.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2923"/>
          <a:stretch/>
        </p:blipFill>
        <p:spPr>
          <a:xfrm>
            <a:off x="685801" y="4244454"/>
            <a:ext cx="9349517" cy="184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1493" t="3894" r="2238" b="3721"/>
          <a:stretch/>
        </p:blipFill>
        <p:spPr>
          <a:xfrm>
            <a:off x="4626591" y="259308"/>
            <a:ext cx="6237027" cy="384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0381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4295632" cy="2453185"/>
          </a:xfrm>
        </p:spPr>
        <p:txBody>
          <a:bodyPr>
            <a:normAutofit/>
          </a:bodyPr>
          <a:lstStyle/>
          <a:p>
            <a:r>
              <a:rPr lang="pl-PL" dirty="0"/>
              <a:t>7. Gross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0074"/>
          <a:stretch/>
        </p:blipFill>
        <p:spPr>
          <a:xfrm>
            <a:off x="313898" y="4790364"/>
            <a:ext cx="8707334" cy="1392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r="49658"/>
          <a:stretch/>
        </p:blipFill>
        <p:spPr>
          <a:xfrm>
            <a:off x="5145207" y="377685"/>
            <a:ext cx="5595582" cy="421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5145207" y="377685"/>
            <a:ext cx="627796" cy="5776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85359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5545"/>
          <a:stretch/>
        </p:blipFill>
        <p:spPr>
          <a:xfrm>
            <a:off x="1357755" y="1951630"/>
            <a:ext cx="9052973" cy="203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83111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</a:t>
            </a:r>
            <a:r>
              <a:rPr lang="pl-PL" dirty="0" err="1"/>
              <a:t>Constrictive</a:t>
            </a:r>
            <a:r>
              <a:rPr lang="pl-PL" dirty="0"/>
              <a:t> </a:t>
            </a:r>
            <a:r>
              <a:rPr lang="pl-PL" dirty="0" err="1"/>
              <a:t>pericarditis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90015" y="1135348"/>
            <a:ext cx="10394707" cy="3311189"/>
          </a:xfrm>
        </p:spPr>
        <p:txBody>
          <a:bodyPr/>
          <a:lstStyle/>
          <a:p>
            <a:r>
              <a:rPr lang="pl-PL" dirty="0" err="1"/>
              <a:t>Formation</a:t>
            </a:r>
            <a:r>
              <a:rPr lang="pl-PL" dirty="0"/>
              <a:t> of </a:t>
            </a:r>
            <a:r>
              <a:rPr lang="pl-PL" dirty="0" err="1"/>
              <a:t>scar</a:t>
            </a:r>
            <a:r>
              <a:rPr lang="pl-PL" dirty="0"/>
              <a:t> </a:t>
            </a:r>
            <a:r>
              <a:rPr lang="pl-PL" dirty="0" err="1"/>
              <a:t>tissue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encase</a:t>
            </a:r>
            <a:r>
              <a:rPr lang="pl-PL" dirty="0"/>
              <a:t> the </a:t>
            </a:r>
            <a:r>
              <a:rPr lang="pl-PL" dirty="0" err="1"/>
              <a:t>heart</a:t>
            </a:r>
            <a:r>
              <a:rPr lang="pl-PL" dirty="0"/>
              <a:t> and </a:t>
            </a:r>
            <a:r>
              <a:rPr lang="pl-PL" dirty="0" err="1"/>
              <a:t>interferes</a:t>
            </a:r>
            <a:r>
              <a:rPr lang="pl-PL" dirty="0"/>
              <a:t> with </a:t>
            </a:r>
            <a:r>
              <a:rPr lang="pl-PL" dirty="0" err="1"/>
              <a:t>ventricular</a:t>
            </a:r>
            <a:r>
              <a:rPr lang="pl-PL" dirty="0"/>
              <a:t> </a:t>
            </a:r>
            <a:r>
              <a:rPr lang="pl-PL" dirty="0" err="1"/>
              <a:t>filling</a:t>
            </a:r>
            <a:endParaRPr lang="pl-PL" dirty="0"/>
          </a:p>
          <a:p>
            <a:r>
              <a:rPr lang="pl-PL" dirty="0" err="1"/>
              <a:t>Tuberculosis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the most </a:t>
            </a:r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cause</a:t>
            </a:r>
            <a:r>
              <a:rPr lang="pl-PL" dirty="0"/>
              <a:t> </a:t>
            </a:r>
            <a:r>
              <a:rPr lang="pl-PL" dirty="0" err="1"/>
              <a:t>worldwide</a:t>
            </a:r>
            <a:endParaRPr lang="pl-PL" dirty="0"/>
          </a:p>
          <a:p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causes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exposure</a:t>
            </a:r>
            <a:r>
              <a:rPr lang="pl-PL" dirty="0"/>
              <a:t> to </a:t>
            </a:r>
            <a:r>
              <a:rPr lang="pl-PL" dirty="0" err="1"/>
              <a:t>radiation</a:t>
            </a:r>
            <a:r>
              <a:rPr lang="pl-PL" dirty="0"/>
              <a:t>, trauma, </a:t>
            </a:r>
            <a:r>
              <a:rPr lang="pl-PL" dirty="0" err="1"/>
              <a:t>cardiac</a:t>
            </a:r>
            <a:r>
              <a:rPr lang="pl-PL" dirty="0"/>
              <a:t> </a:t>
            </a:r>
            <a:r>
              <a:rPr lang="pl-PL" dirty="0" err="1"/>
              <a:t>surgery</a:t>
            </a:r>
            <a:r>
              <a:rPr lang="pl-PL" dirty="0"/>
              <a:t>, </a:t>
            </a:r>
            <a:r>
              <a:rPr lang="pl-PL" dirty="0" err="1"/>
              <a:t>rheumatoid</a:t>
            </a:r>
            <a:r>
              <a:rPr lang="pl-PL" dirty="0"/>
              <a:t> </a:t>
            </a:r>
            <a:r>
              <a:rPr lang="pl-PL" dirty="0" err="1"/>
              <a:t>arthritis</a:t>
            </a:r>
            <a:r>
              <a:rPr lang="pl-PL" dirty="0"/>
              <a:t>, uremia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idiopathic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b="1329"/>
          <a:stretch/>
        </p:blipFill>
        <p:spPr>
          <a:xfrm>
            <a:off x="4735772" y="3467276"/>
            <a:ext cx="5357315" cy="263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6927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CT/MRI &amp; CXR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4672"/>
          <a:stretch/>
        </p:blipFill>
        <p:spPr>
          <a:xfrm>
            <a:off x="232011" y="4846222"/>
            <a:ext cx="8869813" cy="1540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605" y="1716808"/>
            <a:ext cx="3083219" cy="3004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989" y="446797"/>
            <a:ext cx="5108293" cy="4274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2704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Chief </a:t>
            </a:r>
            <a:r>
              <a:rPr lang="pl-PL" dirty="0" err="1"/>
              <a:t>complaint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0655"/>
          <a:stretch/>
        </p:blipFill>
        <p:spPr>
          <a:xfrm>
            <a:off x="685801" y="4667534"/>
            <a:ext cx="9593303" cy="1501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t="13165" r="18722"/>
          <a:stretch/>
        </p:blipFill>
        <p:spPr>
          <a:xfrm>
            <a:off x="6599875" y="1261782"/>
            <a:ext cx="4250096" cy="302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7439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History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9567" r="5402"/>
          <a:stretch/>
        </p:blipFill>
        <p:spPr>
          <a:xfrm>
            <a:off x="382137" y="2051646"/>
            <a:ext cx="9389660" cy="1665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Znalezione obrazy dla zapytania essential hyperten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82" y="3930555"/>
            <a:ext cx="21336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9147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4950724" cy="1984037"/>
          </a:xfrm>
        </p:spPr>
        <p:txBody>
          <a:bodyPr>
            <a:normAutofit/>
          </a:bodyPr>
          <a:lstStyle/>
          <a:p>
            <a:r>
              <a:rPr lang="pl-PL" dirty="0"/>
              <a:t>8. Physical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8408"/>
          <a:stretch/>
        </p:blipFill>
        <p:spPr>
          <a:xfrm>
            <a:off x="423080" y="4121624"/>
            <a:ext cx="9984715" cy="2047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206" y="234783"/>
            <a:ext cx="4653887" cy="3503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1707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</a:t>
            </a:r>
            <a:r>
              <a:rPr lang="pl-PL" dirty="0" err="1"/>
              <a:t>Ancillary</a:t>
            </a:r>
            <a:r>
              <a:rPr lang="pl-PL" dirty="0"/>
              <a:t> </a:t>
            </a:r>
            <a:r>
              <a:rPr lang="pl-PL" dirty="0" err="1"/>
              <a:t>tests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t="11256" b="6459"/>
          <a:stretch/>
        </p:blipFill>
        <p:spPr>
          <a:xfrm>
            <a:off x="3108070" y="1837765"/>
            <a:ext cx="5552343" cy="3043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0668" t="4698" b="3355"/>
          <a:stretch/>
        </p:blipFill>
        <p:spPr>
          <a:xfrm>
            <a:off x="994421" y="4585648"/>
            <a:ext cx="9779640" cy="1869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6581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4788" t="12359" r="10010" b="11236"/>
          <a:stretch/>
        </p:blipFill>
        <p:spPr>
          <a:xfrm>
            <a:off x="1201004" y="1837765"/>
            <a:ext cx="7833814" cy="92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155" y="3116689"/>
            <a:ext cx="4005831" cy="279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0225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0141" y="2205882"/>
            <a:ext cx="4855190" cy="1151965"/>
          </a:xfrm>
        </p:spPr>
        <p:txBody>
          <a:bodyPr>
            <a:normAutofit fontScale="90000"/>
          </a:bodyPr>
          <a:lstStyle/>
          <a:p>
            <a:r>
              <a:rPr lang="pl-PL" dirty="0"/>
              <a:t>8. Gross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9258"/>
          <a:stretch/>
        </p:blipFill>
        <p:spPr>
          <a:xfrm>
            <a:off x="832513" y="4831308"/>
            <a:ext cx="8630597" cy="126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859" t="2032" r="985" b="1201"/>
          <a:stretch/>
        </p:blipFill>
        <p:spPr>
          <a:xfrm>
            <a:off x="4107975" y="464023"/>
            <a:ext cx="6237027" cy="4107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50246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4562" y="290015"/>
            <a:ext cx="10396882" cy="1151965"/>
          </a:xfrm>
        </p:spPr>
        <p:txBody>
          <a:bodyPr/>
          <a:lstStyle/>
          <a:p>
            <a:r>
              <a:rPr lang="pl-PL" dirty="0"/>
              <a:t>8. Micro </a:t>
            </a:r>
            <a:r>
              <a:rPr lang="pl-PL" dirty="0" err="1"/>
              <a:t>patholgy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0472"/>
          <a:stretch/>
        </p:blipFill>
        <p:spPr>
          <a:xfrm>
            <a:off x="685801" y="4326341"/>
            <a:ext cx="7422374" cy="183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273" y="498286"/>
            <a:ext cx="4604181" cy="345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/>
          <a:srcRect l="1123" r="1318" b="900"/>
          <a:stretch/>
        </p:blipFill>
        <p:spPr>
          <a:xfrm>
            <a:off x="1542196" y="1554540"/>
            <a:ext cx="4039737" cy="263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7513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7421" y="1186546"/>
            <a:ext cx="2647666" cy="1395465"/>
          </a:xfrm>
        </p:spPr>
        <p:txBody>
          <a:bodyPr>
            <a:normAutofit/>
          </a:bodyPr>
          <a:lstStyle/>
          <a:p>
            <a:r>
              <a:rPr lang="pl-PL" sz="3600" dirty="0"/>
              <a:t>8. </a:t>
            </a:r>
            <a:r>
              <a:rPr lang="pl-PL" sz="3600" dirty="0" err="1"/>
              <a:t>treatment</a:t>
            </a:r>
            <a:endParaRPr lang="pl-PL" sz="3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280" y="233362"/>
            <a:ext cx="7955170" cy="5972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06389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</a:t>
            </a:r>
            <a:r>
              <a:rPr lang="pl-PL" dirty="0" err="1"/>
              <a:t>Malignant</a:t>
            </a:r>
            <a:r>
              <a:rPr lang="pl-PL" dirty="0"/>
              <a:t> </a:t>
            </a:r>
            <a:r>
              <a:rPr lang="pl-PL" dirty="0" err="1"/>
              <a:t>hypertension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85800" y="2906973"/>
            <a:ext cx="5088714" cy="2467612"/>
          </a:xfrm>
        </p:spPr>
        <p:txBody>
          <a:bodyPr numCol="1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l-PL" dirty="0" err="1"/>
              <a:t>hemorrhagic</a:t>
            </a:r>
            <a:r>
              <a:rPr lang="pl-PL" dirty="0"/>
              <a:t> and </a:t>
            </a:r>
            <a:r>
              <a:rPr lang="pl-PL" dirty="0" err="1"/>
              <a:t>lacunar</a:t>
            </a:r>
            <a:r>
              <a:rPr lang="pl-PL" dirty="0"/>
              <a:t> </a:t>
            </a:r>
            <a:r>
              <a:rPr lang="pl-PL" dirty="0" err="1"/>
              <a:t>strokes</a:t>
            </a:r>
            <a:r>
              <a:rPr lang="pl-PL" dirty="0"/>
              <a:t>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 err="1"/>
              <a:t>encephalopathy</a:t>
            </a:r>
            <a:r>
              <a:rPr lang="pl-PL" dirty="0"/>
              <a:t>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 err="1"/>
              <a:t>fundal</a:t>
            </a:r>
            <a:r>
              <a:rPr lang="pl-PL" dirty="0"/>
              <a:t> </a:t>
            </a:r>
            <a:r>
              <a:rPr lang="pl-PL" dirty="0" err="1"/>
              <a:t>hemorrhages</a:t>
            </a:r>
            <a:r>
              <a:rPr lang="pl-PL" dirty="0"/>
              <a:t>, </a:t>
            </a:r>
            <a:r>
              <a:rPr lang="pl-PL" dirty="0" err="1"/>
              <a:t>papilledema</a:t>
            </a:r>
            <a:r>
              <a:rPr lang="pl-PL" dirty="0"/>
              <a:t>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 err="1"/>
              <a:t>myocardial</a:t>
            </a:r>
            <a:r>
              <a:rPr lang="pl-PL" dirty="0"/>
              <a:t> ischemia/</a:t>
            </a:r>
            <a:r>
              <a:rPr lang="pl-PL" dirty="0" err="1"/>
              <a:t>infarction</a:t>
            </a:r>
            <a:r>
              <a:rPr lang="pl-PL" dirty="0"/>
              <a:t>, </a:t>
            </a:r>
          </a:p>
          <a:p>
            <a:pPr>
              <a:buFont typeface="Wingdings" panose="05000000000000000000" pitchFamily="2" charset="2"/>
              <a:buChar char="q"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14"/>
          </p:nvPr>
        </p:nvSpPr>
        <p:spPr>
          <a:xfrm>
            <a:off x="5993971" y="2906973"/>
            <a:ext cx="5086538" cy="24676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pl-PL" dirty="0"/>
              <a:t>lvh, </a:t>
            </a:r>
            <a:r>
              <a:rPr lang="pl-PL" dirty="0" err="1"/>
              <a:t>chf</a:t>
            </a:r>
            <a:r>
              <a:rPr lang="pl-PL" dirty="0"/>
              <a:t>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/>
              <a:t>arf, </a:t>
            </a:r>
            <a:r>
              <a:rPr lang="pl-PL" dirty="0" err="1"/>
              <a:t>nephrosclerosis</a:t>
            </a:r>
            <a:r>
              <a:rPr lang="pl-PL" dirty="0"/>
              <a:t>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 err="1"/>
              <a:t>aortic</a:t>
            </a:r>
            <a:r>
              <a:rPr lang="pl-PL" dirty="0"/>
              <a:t> </a:t>
            </a:r>
            <a:r>
              <a:rPr lang="pl-PL" dirty="0" err="1"/>
              <a:t>dissection</a:t>
            </a:r>
            <a:r>
              <a:rPr lang="pl-PL" dirty="0"/>
              <a:t>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 err="1"/>
              <a:t>necrotizing</a:t>
            </a:r>
            <a:r>
              <a:rPr lang="pl-PL" dirty="0"/>
              <a:t> </a:t>
            </a:r>
            <a:r>
              <a:rPr lang="pl-PL" dirty="0" err="1"/>
              <a:t>vasculitis</a:t>
            </a:r>
            <a:endParaRPr lang="pl-PL" dirty="0"/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14" y="2107209"/>
            <a:ext cx="7212193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964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Chief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0714" t="15000" r="3184" b="9999"/>
          <a:stretch/>
        </p:blipFill>
        <p:spPr>
          <a:xfrm>
            <a:off x="791570" y="4790364"/>
            <a:ext cx="9184943" cy="122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541" y="514989"/>
            <a:ext cx="3619144" cy="3619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039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3622" y="276367"/>
            <a:ext cx="10396882" cy="1151965"/>
          </a:xfrm>
        </p:spPr>
        <p:txBody>
          <a:bodyPr/>
          <a:lstStyle/>
          <a:p>
            <a:r>
              <a:rPr lang="pl-PL" dirty="0"/>
              <a:t>1. Gross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491"/>
          <a:stretch/>
        </p:blipFill>
        <p:spPr>
          <a:xfrm>
            <a:off x="1610436" y="5336275"/>
            <a:ext cx="8503255" cy="854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423" y="1261782"/>
            <a:ext cx="3841173" cy="3783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t="11242" b="13420"/>
          <a:stretch/>
        </p:blipFill>
        <p:spPr>
          <a:xfrm>
            <a:off x="5544354" y="1261783"/>
            <a:ext cx="5979184" cy="3783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8592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5537578" cy="2944504"/>
          </a:xfrm>
        </p:spPr>
        <p:txBody>
          <a:bodyPr>
            <a:normAutofit/>
          </a:bodyPr>
          <a:lstStyle/>
          <a:p>
            <a:r>
              <a:rPr lang="pl-PL" dirty="0"/>
              <a:t>9. History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576"/>
          <a:stretch/>
        </p:blipFill>
        <p:spPr>
          <a:xfrm>
            <a:off x="477672" y="3930554"/>
            <a:ext cx="9395639" cy="2183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291" y="396416"/>
            <a:ext cx="3233888" cy="323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74522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Physical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8811" r="2074" b="5848"/>
          <a:stretch/>
        </p:blipFill>
        <p:spPr>
          <a:xfrm>
            <a:off x="2008605" y="1837765"/>
            <a:ext cx="7378672" cy="1719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243" y="3862316"/>
            <a:ext cx="8857396" cy="2247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873213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9604" t="6601"/>
          <a:stretch/>
        </p:blipFill>
        <p:spPr>
          <a:xfrm>
            <a:off x="685801" y="4176214"/>
            <a:ext cx="8570794" cy="191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433" y="382279"/>
            <a:ext cx="238125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916" y="1115107"/>
            <a:ext cx="5279409" cy="2870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34738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2946" t="8850" r="1291" b="9734"/>
          <a:stretch/>
        </p:blipFill>
        <p:spPr>
          <a:xfrm>
            <a:off x="873458" y="4913194"/>
            <a:ext cx="9376012" cy="1255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466" y="197893"/>
            <a:ext cx="6087602" cy="456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86447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Gross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0366" r="3706" b="9999"/>
          <a:stretch/>
        </p:blipFill>
        <p:spPr>
          <a:xfrm>
            <a:off x="450376" y="4926842"/>
            <a:ext cx="8147713" cy="122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t="12231" b="26223"/>
          <a:stretch/>
        </p:blipFill>
        <p:spPr>
          <a:xfrm>
            <a:off x="1951630" y="1837765"/>
            <a:ext cx="6782937" cy="283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9327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Micro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9929" r="2521" b="3279"/>
          <a:stretch/>
        </p:blipFill>
        <p:spPr>
          <a:xfrm>
            <a:off x="3207224" y="4599294"/>
            <a:ext cx="8379726" cy="161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52" y="1837765"/>
            <a:ext cx="3619500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140" y="1837765"/>
            <a:ext cx="3592204" cy="271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/>
          <a:srcRect l="8557" t="2388" r="8607" b="14627"/>
          <a:stretch/>
        </p:blipFill>
        <p:spPr>
          <a:xfrm>
            <a:off x="7834231" y="1875145"/>
            <a:ext cx="3557725" cy="2673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1239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3940" y="299492"/>
            <a:ext cx="10396882" cy="1151965"/>
          </a:xfrm>
        </p:spPr>
        <p:txBody>
          <a:bodyPr/>
          <a:lstStyle/>
          <a:p>
            <a:r>
              <a:rPr lang="pl-PL" dirty="0"/>
              <a:t>9.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678" y="286223"/>
            <a:ext cx="3018430" cy="3982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01" y="1438189"/>
            <a:ext cx="5791840" cy="3861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15462" t="5700" r="128" b="8808"/>
          <a:stretch/>
        </p:blipFill>
        <p:spPr>
          <a:xfrm>
            <a:off x="4214501" y="4390504"/>
            <a:ext cx="7273721" cy="1819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12864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799" y="435216"/>
            <a:ext cx="10396882" cy="1158140"/>
          </a:xfrm>
        </p:spPr>
        <p:txBody>
          <a:bodyPr/>
          <a:lstStyle/>
          <a:p>
            <a:r>
              <a:rPr lang="pl-PL" dirty="0"/>
              <a:t>9. </a:t>
            </a:r>
            <a:r>
              <a:rPr lang="pl-PL" dirty="0" err="1"/>
              <a:t>Myocarditis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842920" y="1500802"/>
            <a:ext cx="6615411" cy="1840957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The </a:t>
            </a:r>
            <a:r>
              <a:rPr lang="pl-PL" dirty="0" err="1"/>
              <a:t>etiology</a:t>
            </a:r>
            <a:r>
              <a:rPr lang="pl-PL" dirty="0"/>
              <a:t> of </a:t>
            </a:r>
            <a:r>
              <a:rPr lang="pl-PL" dirty="0" err="1"/>
              <a:t>myocarditis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usually</a:t>
            </a:r>
            <a:r>
              <a:rPr lang="pl-PL" dirty="0"/>
              <a:t> </a:t>
            </a:r>
            <a:r>
              <a:rPr lang="pl-PL" dirty="0" err="1"/>
              <a:t>Coxackie</a:t>
            </a:r>
            <a:r>
              <a:rPr lang="pl-PL" dirty="0"/>
              <a:t> B </a:t>
            </a:r>
            <a:r>
              <a:rPr lang="pl-PL" dirty="0" err="1"/>
              <a:t>virus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viruses</a:t>
            </a:r>
            <a:endParaRPr lang="pl-PL" dirty="0"/>
          </a:p>
          <a:p>
            <a:r>
              <a:rPr lang="pl-PL" dirty="0"/>
              <a:t>Less </a:t>
            </a:r>
            <a:r>
              <a:rPr lang="pl-PL" dirty="0" err="1"/>
              <a:t>often</a:t>
            </a:r>
            <a:r>
              <a:rPr lang="pl-PL" dirty="0"/>
              <a:t> </a:t>
            </a:r>
            <a:r>
              <a:rPr lang="pl-PL" dirty="0" err="1"/>
              <a:t>implicated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bacteria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fungi</a:t>
            </a:r>
            <a:r>
              <a:rPr lang="pl-PL" dirty="0"/>
              <a:t>, </a:t>
            </a:r>
            <a:r>
              <a:rPr lang="pl-PL" dirty="0" err="1"/>
              <a:t>rickettsiae</a:t>
            </a:r>
            <a:r>
              <a:rPr lang="pl-PL" dirty="0"/>
              <a:t> (</a:t>
            </a:r>
            <a:r>
              <a:rPr lang="pl-PL" dirty="0" err="1"/>
              <a:t>e.g</a:t>
            </a:r>
            <a:r>
              <a:rPr lang="pl-PL" dirty="0"/>
              <a:t>. </a:t>
            </a:r>
            <a:r>
              <a:rPr lang="pl-PL" dirty="0" err="1"/>
              <a:t>Rocky</a:t>
            </a:r>
            <a:r>
              <a:rPr lang="pl-PL" dirty="0"/>
              <a:t> </a:t>
            </a:r>
            <a:r>
              <a:rPr lang="pl-PL" dirty="0" err="1"/>
              <a:t>Mountain</a:t>
            </a:r>
            <a:r>
              <a:rPr lang="pl-PL" dirty="0"/>
              <a:t> </a:t>
            </a:r>
            <a:r>
              <a:rPr lang="pl-PL" dirty="0" err="1"/>
              <a:t>spotted</a:t>
            </a:r>
            <a:r>
              <a:rPr lang="pl-PL" dirty="0"/>
              <a:t> </a:t>
            </a:r>
            <a:r>
              <a:rPr lang="pl-PL" dirty="0" err="1"/>
              <a:t>fever</a:t>
            </a:r>
            <a:r>
              <a:rPr lang="pl-PL" dirty="0"/>
              <a:t>), </a:t>
            </a:r>
            <a:r>
              <a:rPr lang="pl-PL" dirty="0" err="1"/>
              <a:t>spirochetes</a:t>
            </a:r>
            <a:r>
              <a:rPr lang="pl-PL" dirty="0"/>
              <a:t> (</a:t>
            </a:r>
            <a:r>
              <a:rPr lang="pl-PL" dirty="0" err="1"/>
              <a:t>e.g</a:t>
            </a:r>
            <a:r>
              <a:rPr lang="pl-PL" dirty="0"/>
              <a:t>. Lyme </a:t>
            </a:r>
            <a:r>
              <a:rPr lang="pl-PL" dirty="0" err="1"/>
              <a:t>disease</a:t>
            </a:r>
            <a:r>
              <a:rPr lang="pl-PL" dirty="0"/>
              <a:t>), Trypanosoma </a:t>
            </a:r>
            <a:r>
              <a:rPr lang="pl-PL" dirty="0" err="1"/>
              <a:t>cruzi</a:t>
            </a:r>
            <a:r>
              <a:rPr lang="pl-PL" dirty="0"/>
              <a:t> (</a:t>
            </a:r>
            <a:r>
              <a:rPr lang="pl-PL" dirty="0" err="1"/>
              <a:t>Chagas</a:t>
            </a:r>
            <a:r>
              <a:rPr lang="pl-PL" dirty="0"/>
              <a:t>’ </a:t>
            </a:r>
            <a:r>
              <a:rPr lang="pl-PL" dirty="0" err="1"/>
              <a:t>disease</a:t>
            </a:r>
            <a:r>
              <a:rPr lang="pl-PL" dirty="0"/>
              <a:t>), </a:t>
            </a:r>
            <a:r>
              <a:rPr lang="pl-PL" dirty="0" err="1"/>
              <a:t>hypersensitivity</a:t>
            </a:r>
            <a:r>
              <a:rPr lang="pl-PL" dirty="0"/>
              <a:t> </a:t>
            </a:r>
            <a:r>
              <a:rPr lang="pl-PL" dirty="0" err="1"/>
              <a:t>disease</a:t>
            </a:r>
            <a:r>
              <a:rPr lang="pl-PL" dirty="0"/>
              <a:t> (</a:t>
            </a:r>
            <a:r>
              <a:rPr lang="pl-PL" dirty="0" err="1"/>
              <a:t>drug</a:t>
            </a:r>
            <a:r>
              <a:rPr lang="pl-PL" dirty="0"/>
              <a:t> </a:t>
            </a:r>
            <a:r>
              <a:rPr lang="pl-PL" dirty="0" err="1"/>
              <a:t>reaction</a:t>
            </a:r>
            <a:r>
              <a:rPr lang="pl-PL" dirty="0"/>
              <a:t>), SLE, </a:t>
            </a:r>
            <a:r>
              <a:rPr lang="pl-PL" dirty="0" err="1"/>
              <a:t>radiation</a:t>
            </a:r>
            <a:r>
              <a:rPr lang="pl-PL" dirty="0"/>
              <a:t> and </a:t>
            </a:r>
            <a:r>
              <a:rPr lang="pl-PL" dirty="0" err="1"/>
              <a:t>sarcidosis</a:t>
            </a:r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4"/>
          </p:nvPr>
        </p:nvSpPr>
        <p:spPr>
          <a:xfrm>
            <a:off x="5884241" y="4407345"/>
            <a:ext cx="5689059" cy="1743759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Diphteria </a:t>
            </a:r>
            <a:r>
              <a:rPr lang="pl-PL" dirty="0" err="1"/>
              <a:t>toxin</a:t>
            </a:r>
            <a:r>
              <a:rPr lang="pl-PL" dirty="0"/>
              <a:t> 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causes</a:t>
            </a:r>
            <a:r>
              <a:rPr lang="pl-PL" dirty="0"/>
              <a:t> </a:t>
            </a:r>
            <a:r>
              <a:rPr lang="pl-PL" dirty="0" err="1"/>
              <a:t>myocarditis</a:t>
            </a:r>
            <a:r>
              <a:rPr lang="pl-PL" dirty="0"/>
              <a:t> by </a:t>
            </a:r>
            <a:r>
              <a:rPr lang="pl-PL" dirty="0" err="1"/>
              <a:t>inhibiting</a:t>
            </a:r>
            <a:r>
              <a:rPr lang="pl-PL" dirty="0"/>
              <a:t> </a:t>
            </a:r>
            <a:r>
              <a:rPr lang="pl-PL" dirty="0" err="1"/>
              <a:t>eukaryotic</a:t>
            </a:r>
            <a:r>
              <a:rPr lang="pl-PL" dirty="0"/>
              <a:t> </a:t>
            </a:r>
            <a:r>
              <a:rPr lang="pl-PL" dirty="0" err="1"/>
              <a:t>elongation</a:t>
            </a:r>
            <a:r>
              <a:rPr lang="pl-PL" dirty="0"/>
              <a:t> </a:t>
            </a:r>
            <a:r>
              <a:rPr lang="pl-PL" dirty="0" err="1"/>
              <a:t>factor</a:t>
            </a:r>
            <a:r>
              <a:rPr lang="pl-PL" dirty="0"/>
              <a:t> 2 (EF-2), </a:t>
            </a:r>
            <a:r>
              <a:rPr lang="pl-PL" dirty="0" err="1"/>
              <a:t>thus</a:t>
            </a:r>
            <a:r>
              <a:rPr lang="pl-PL" dirty="0"/>
              <a:t> </a:t>
            </a:r>
            <a:r>
              <a:rPr lang="pl-PL" dirty="0" err="1"/>
              <a:t>inhibiting</a:t>
            </a:r>
            <a:r>
              <a:rPr lang="pl-PL" dirty="0"/>
              <a:t> </a:t>
            </a:r>
            <a:r>
              <a:rPr lang="pl-PL" dirty="0" err="1"/>
              <a:t>myocyte</a:t>
            </a:r>
            <a:r>
              <a:rPr lang="pl-PL" dirty="0"/>
              <a:t> protein </a:t>
            </a:r>
            <a:r>
              <a:rPr lang="pl-PL" dirty="0" err="1"/>
              <a:t>synthesis</a:t>
            </a:r>
            <a:endParaRPr lang="pl-PL" dirty="0"/>
          </a:p>
          <a:p>
            <a:r>
              <a:rPr lang="pl-PL" dirty="0"/>
              <a:t>Ita </a:t>
            </a:r>
            <a:r>
              <a:rPr lang="pl-PL" dirty="0" err="1"/>
              <a:t>may</a:t>
            </a:r>
            <a:r>
              <a:rPr lang="pl-PL" dirty="0"/>
              <a:t> </a:t>
            </a:r>
            <a:r>
              <a:rPr lang="pl-PL" dirty="0" err="1"/>
              <a:t>also</a:t>
            </a:r>
            <a:r>
              <a:rPr lang="pl-PL" dirty="0"/>
              <a:t> be </a:t>
            </a:r>
            <a:r>
              <a:rPr lang="pl-PL" dirty="0" err="1"/>
              <a:t>idiopathic</a:t>
            </a:r>
            <a:endParaRPr lang="pl-PL" dirty="0"/>
          </a:p>
          <a:p>
            <a:r>
              <a:rPr lang="pl-PL" dirty="0"/>
              <a:t>Young </a:t>
            </a:r>
            <a:r>
              <a:rPr lang="pl-PL" dirty="0" err="1"/>
              <a:t>males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primarly</a:t>
            </a:r>
            <a:r>
              <a:rPr lang="pl-PL" dirty="0"/>
              <a:t> </a:t>
            </a:r>
            <a:r>
              <a:rPr lang="pl-PL" dirty="0" err="1"/>
              <a:t>affected</a:t>
            </a:r>
            <a:endParaRPr lang="pl-PL" dirty="0"/>
          </a:p>
          <a:p>
            <a:endParaRPr lang="pl-PL" dirty="0"/>
          </a:p>
        </p:txBody>
      </p:sp>
      <p:pic>
        <p:nvPicPr>
          <p:cNvPr id="2050" name="Picture 2" descr="Znalezione obrazy dla zapytania chagas disease pathgu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6" y="3503247"/>
            <a:ext cx="4463104" cy="297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nalezione obrazy dla zapytania Rocky Mountain spotted fe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52" y="650636"/>
            <a:ext cx="3781472" cy="303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3841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Chief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2381" t="8046"/>
          <a:stretch/>
        </p:blipFill>
        <p:spPr>
          <a:xfrm>
            <a:off x="685801" y="3862316"/>
            <a:ext cx="9351283" cy="2183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950" y="824197"/>
            <a:ext cx="3966452" cy="2639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1324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History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468" r="3398"/>
          <a:stretch/>
        </p:blipFill>
        <p:spPr>
          <a:xfrm>
            <a:off x="887105" y="2060812"/>
            <a:ext cx="9662615" cy="196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6376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5575"/>
          <a:stretch/>
        </p:blipFill>
        <p:spPr>
          <a:xfrm>
            <a:off x="504967" y="4394578"/>
            <a:ext cx="9225888" cy="167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239" y="685800"/>
            <a:ext cx="6069131" cy="3371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80322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Physical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063" b="3333"/>
          <a:stretch/>
        </p:blipFill>
        <p:spPr>
          <a:xfrm>
            <a:off x="685801" y="3971855"/>
            <a:ext cx="9107479" cy="2196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530" y="1032894"/>
            <a:ext cx="2857500" cy="258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628" y="1794561"/>
            <a:ext cx="3827470" cy="214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7498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951" r="8417"/>
          <a:stretch/>
        </p:blipFill>
        <p:spPr>
          <a:xfrm>
            <a:off x="7294254" y="4935550"/>
            <a:ext cx="3916909" cy="1247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152" y="2288141"/>
            <a:ext cx="2926778" cy="2714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t="15323" r="9231"/>
          <a:stretch/>
        </p:blipFill>
        <p:spPr>
          <a:xfrm>
            <a:off x="5008728" y="1261781"/>
            <a:ext cx="3057097" cy="2804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623" y="479423"/>
            <a:ext cx="2878540" cy="2878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3050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4737"/>
          <a:stretch/>
        </p:blipFill>
        <p:spPr>
          <a:xfrm>
            <a:off x="685801" y="4776718"/>
            <a:ext cx="8548955" cy="1296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145" y="237201"/>
            <a:ext cx="6819900" cy="439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69285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21117" r="5946"/>
          <a:stretch/>
        </p:blipFill>
        <p:spPr>
          <a:xfrm>
            <a:off x="928048" y="4776717"/>
            <a:ext cx="6359857" cy="125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l="8404" t="53288" r="48090" b="6593"/>
          <a:stretch/>
        </p:blipFill>
        <p:spPr>
          <a:xfrm>
            <a:off x="5568286" y="870045"/>
            <a:ext cx="4790365" cy="3413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5568286" y="870045"/>
            <a:ext cx="315956" cy="3917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83139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Peripheral</a:t>
            </a:r>
            <a:r>
              <a:rPr lang="pl-PL" dirty="0"/>
              <a:t> </a:t>
            </a:r>
            <a:r>
              <a:rPr lang="pl-PL" dirty="0" err="1"/>
              <a:t>artery</a:t>
            </a:r>
            <a:r>
              <a:rPr lang="pl-PL" dirty="0"/>
              <a:t> </a:t>
            </a:r>
            <a:r>
              <a:rPr lang="pl-PL" dirty="0" err="1"/>
              <a:t>embolism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36728" y="1837764"/>
            <a:ext cx="6168789" cy="3536821"/>
          </a:xfrm>
        </p:spPr>
        <p:txBody>
          <a:bodyPr>
            <a:normAutofit lnSpcReduction="10000"/>
          </a:bodyPr>
          <a:lstStyle/>
          <a:p>
            <a:r>
              <a:rPr lang="pl-PL" dirty="0"/>
              <a:t>May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dirty="0" err="1"/>
              <a:t>various</a:t>
            </a:r>
            <a:r>
              <a:rPr lang="pl-PL" dirty="0"/>
              <a:t> </a:t>
            </a:r>
            <a:r>
              <a:rPr lang="pl-PL" dirty="0" err="1"/>
              <a:t>causes</a:t>
            </a:r>
            <a:r>
              <a:rPr lang="pl-PL" dirty="0"/>
              <a:t>: </a:t>
            </a:r>
            <a:r>
              <a:rPr lang="pl-PL" dirty="0" err="1"/>
              <a:t>atrail</a:t>
            </a:r>
            <a:r>
              <a:rPr lang="pl-PL" dirty="0"/>
              <a:t> </a:t>
            </a:r>
            <a:r>
              <a:rPr lang="pl-PL" dirty="0" err="1"/>
              <a:t>fibrillation</a:t>
            </a:r>
            <a:r>
              <a:rPr lang="pl-PL" dirty="0"/>
              <a:t>, </a:t>
            </a:r>
            <a:r>
              <a:rPr lang="pl-PL" dirty="0" err="1"/>
              <a:t>myocardial</a:t>
            </a:r>
            <a:r>
              <a:rPr lang="pl-PL" dirty="0"/>
              <a:t> </a:t>
            </a:r>
            <a:r>
              <a:rPr lang="pl-PL" dirty="0" err="1"/>
              <a:t>infarction</a:t>
            </a:r>
            <a:r>
              <a:rPr lang="pl-PL" dirty="0"/>
              <a:t>, </a:t>
            </a:r>
            <a:r>
              <a:rPr lang="pl-PL" dirty="0" err="1"/>
              <a:t>prosthethic</a:t>
            </a:r>
            <a:r>
              <a:rPr lang="pl-PL" dirty="0"/>
              <a:t> </a:t>
            </a:r>
            <a:r>
              <a:rPr lang="pl-PL" dirty="0" err="1"/>
              <a:t>heart</a:t>
            </a:r>
            <a:r>
              <a:rPr lang="pl-PL" dirty="0"/>
              <a:t> </a:t>
            </a:r>
            <a:r>
              <a:rPr lang="pl-PL" dirty="0" err="1"/>
              <a:t>valves</a:t>
            </a:r>
            <a:r>
              <a:rPr lang="pl-PL" dirty="0"/>
              <a:t>, </a:t>
            </a:r>
            <a:r>
              <a:rPr lang="pl-PL" dirty="0" err="1"/>
              <a:t>endocarditis</a:t>
            </a:r>
            <a:r>
              <a:rPr lang="pl-PL" dirty="0"/>
              <a:t>, </a:t>
            </a:r>
            <a:r>
              <a:rPr lang="pl-PL" dirty="0" err="1"/>
              <a:t>cancer</a:t>
            </a:r>
            <a:r>
              <a:rPr lang="pl-PL" dirty="0"/>
              <a:t>, </a:t>
            </a:r>
            <a:r>
              <a:rPr lang="pl-PL" dirty="0" err="1"/>
              <a:t>dilated</a:t>
            </a:r>
            <a:r>
              <a:rPr lang="pl-PL" dirty="0"/>
              <a:t> </a:t>
            </a:r>
            <a:r>
              <a:rPr lang="pl-PL" dirty="0" err="1"/>
              <a:t>cardiomyopathy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dislodged</a:t>
            </a:r>
            <a:r>
              <a:rPr lang="pl-PL" dirty="0"/>
              <a:t> mural thrombus from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abdominal</a:t>
            </a:r>
            <a:r>
              <a:rPr lang="pl-PL" dirty="0"/>
              <a:t> </a:t>
            </a:r>
            <a:r>
              <a:rPr lang="pl-PL" dirty="0" err="1"/>
              <a:t>aortic</a:t>
            </a:r>
            <a:r>
              <a:rPr lang="pl-PL" dirty="0"/>
              <a:t> </a:t>
            </a:r>
            <a:r>
              <a:rPr lang="pl-PL" dirty="0" err="1"/>
              <a:t>aneurysm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atheromatous</a:t>
            </a:r>
            <a:r>
              <a:rPr lang="pl-PL" dirty="0"/>
              <a:t> </a:t>
            </a:r>
            <a:r>
              <a:rPr lang="pl-PL" dirty="0" err="1"/>
              <a:t>plaque</a:t>
            </a:r>
            <a:endParaRPr lang="pl-PL" dirty="0"/>
          </a:p>
          <a:p>
            <a:r>
              <a:rPr lang="pl-PL" dirty="0"/>
              <a:t>The </a:t>
            </a:r>
            <a:r>
              <a:rPr lang="pl-PL" dirty="0" err="1"/>
              <a:t>earlier</a:t>
            </a:r>
            <a:r>
              <a:rPr lang="pl-PL" dirty="0"/>
              <a:t> the </a:t>
            </a:r>
            <a:r>
              <a:rPr lang="pl-PL" dirty="0" err="1"/>
              <a:t>intervention</a:t>
            </a:r>
            <a:r>
              <a:rPr lang="pl-PL" dirty="0"/>
              <a:t>, the </a:t>
            </a:r>
            <a:r>
              <a:rPr lang="pl-PL" dirty="0" err="1"/>
              <a:t>higher</a:t>
            </a:r>
            <a:r>
              <a:rPr lang="pl-PL" dirty="0"/>
              <a:t> the </a:t>
            </a:r>
            <a:r>
              <a:rPr lang="pl-PL" dirty="0" err="1"/>
              <a:t>likelihood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the limb </a:t>
            </a:r>
            <a:r>
              <a:rPr lang="pl-PL" dirty="0" err="1"/>
              <a:t>may</a:t>
            </a:r>
            <a:r>
              <a:rPr lang="pl-PL" dirty="0"/>
              <a:t> be </a:t>
            </a:r>
            <a:r>
              <a:rPr lang="pl-PL" dirty="0" err="1"/>
              <a:t>alvaged</a:t>
            </a:r>
            <a:endParaRPr lang="pl-PL" dirty="0"/>
          </a:p>
          <a:p>
            <a:r>
              <a:rPr lang="pl-PL" dirty="0" err="1"/>
              <a:t>Clinically</a:t>
            </a:r>
            <a:r>
              <a:rPr lang="pl-PL" dirty="0"/>
              <a:t> </a:t>
            </a:r>
            <a:r>
              <a:rPr lang="pl-PL" dirty="0" err="1"/>
              <a:t>characterized</a:t>
            </a:r>
            <a:r>
              <a:rPr lang="pl-PL" dirty="0"/>
              <a:t> by the </a:t>
            </a:r>
            <a:r>
              <a:rPr lang="pl-PL" u="sng" dirty="0">
                <a:solidFill>
                  <a:srgbClr val="FF0000"/>
                </a:solidFill>
              </a:rPr>
              <a:t>5 </a:t>
            </a:r>
            <a:r>
              <a:rPr lang="pl-PL" u="sng" dirty="0" err="1">
                <a:solidFill>
                  <a:srgbClr val="FF0000"/>
                </a:solidFill>
              </a:rPr>
              <a:t>p’s</a:t>
            </a:r>
            <a:r>
              <a:rPr lang="pl-PL" u="sng" dirty="0">
                <a:solidFill>
                  <a:srgbClr val="FF0000"/>
                </a:solidFill>
              </a:rPr>
              <a:t>: </a:t>
            </a:r>
            <a:r>
              <a:rPr lang="pl-PL" dirty="0" err="1">
                <a:solidFill>
                  <a:srgbClr val="FF0000"/>
                </a:solidFill>
              </a:rPr>
              <a:t>pain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pallor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paralysis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paresthesia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pulselessness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131" y="1837764"/>
            <a:ext cx="3757400" cy="4332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2426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Chief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0797" t="12195"/>
          <a:stretch/>
        </p:blipFill>
        <p:spPr>
          <a:xfrm>
            <a:off x="286603" y="4370054"/>
            <a:ext cx="9700213" cy="1473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835" y="362307"/>
            <a:ext cx="3874084" cy="3684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51780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History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8957" r="2649"/>
          <a:stretch/>
        </p:blipFill>
        <p:spPr>
          <a:xfrm>
            <a:off x="327546" y="4722126"/>
            <a:ext cx="8871045" cy="1378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b="22490"/>
          <a:stretch/>
        </p:blipFill>
        <p:spPr>
          <a:xfrm>
            <a:off x="327546" y="1837765"/>
            <a:ext cx="11082683" cy="2682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06562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426492"/>
            <a:ext cx="10396882" cy="1151965"/>
          </a:xfrm>
        </p:spPr>
        <p:txBody>
          <a:bodyPr/>
          <a:lstStyle/>
          <a:p>
            <a:r>
              <a:rPr lang="pl-PL" dirty="0"/>
              <a:t>11. Physical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7667" t="6707" r="2355" b="6098"/>
          <a:stretch/>
        </p:blipFill>
        <p:spPr>
          <a:xfrm>
            <a:off x="341193" y="4645223"/>
            <a:ext cx="9225887" cy="195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b="5336"/>
          <a:stretch/>
        </p:blipFill>
        <p:spPr>
          <a:xfrm>
            <a:off x="1048602" y="1573197"/>
            <a:ext cx="3810000" cy="288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003" y="1578457"/>
            <a:ext cx="5120185" cy="288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13006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</a:t>
            </a:r>
            <a:r>
              <a:rPr lang="pl-PL" dirty="0" err="1"/>
              <a:t>Labs</a:t>
            </a:r>
            <a:r>
              <a:rPr lang="pl-PL" dirty="0"/>
              <a:t> &amp;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8646" r="-1433"/>
          <a:stretch/>
        </p:blipFill>
        <p:spPr>
          <a:xfrm>
            <a:off x="99119" y="2613524"/>
            <a:ext cx="8884693" cy="146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l="15263"/>
          <a:stretch/>
        </p:blipFill>
        <p:spPr>
          <a:xfrm>
            <a:off x="1310185" y="4119969"/>
            <a:ext cx="8911390" cy="1402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042" y="144223"/>
            <a:ext cx="3355641" cy="2235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1530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11.Treatment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5459" r="3628" b="3846"/>
          <a:stretch/>
        </p:blipFill>
        <p:spPr>
          <a:xfrm>
            <a:off x="354842" y="3889612"/>
            <a:ext cx="8529852" cy="238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500" y="199788"/>
            <a:ext cx="5370963" cy="3580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</a:t>
            </a:r>
            <a:r>
              <a:rPr lang="pl-PL" dirty="0" err="1"/>
              <a:t>Aortic</a:t>
            </a:r>
            <a:r>
              <a:rPr lang="pl-PL" dirty="0"/>
              <a:t> </a:t>
            </a:r>
            <a:r>
              <a:rPr lang="pl-PL" dirty="0" err="1"/>
              <a:t>dissection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/>
              <a:t>Life-</a:t>
            </a:r>
            <a:r>
              <a:rPr lang="pl-PL" dirty="0" err="1"/>
              <a:t>threatening</a:t>
            </a:r>
            <a:r>
              <a:rPr lang="pl-PL" dirty="0"/>
              <a:t> </a:t>
            </a:r>
            <a:r>
              <a:rPr lang="pl-PL" dirty="0" err="1"/>
              <a:t>condition</a:t>
            </a:r>
            <a:endParaRPr lang="pl-PL" dirty="0"/>
          </a:p>
          <a:p>
            <a:r>
              <a:rPr lang="pl-PL" dirty="0" err="1"/>
              <a:t>Requires</a:t>
            </a:r>
            <a:r>
              <a:rPr lang="pl-PL" dirty="0"/>
              <a:t> immediate </a:t>
            </a:r>
            <a:r>
              <a:rPr lang="pl-PL" dirty="0" err="1"/>
              <a:t>treatment</a:t>
            </a:r>
            <a:endParaRPr lang="pl-PL" dirty="0"/>
          </a:p>
          <a:p>
            <a:r>
              <a:rPr lang="pl-PL" dirty="0" err="1"/>
              <a:t>Predisposing</a:t>
            </a:r>
            <a:r>
              <a:rPr lang="pl-PL" dirty="0"/>
              <a:t> </a:t>
            </a:r>
            <a:r>
              <a:rPr lang="pl-PL" dirty="0" err="1"/>
              <a:t>factors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hypertension</a:t>
            </a:r>
            <a:r>
              <a:rPr lang="pl-PL" dirty="0"/>
              <a:t> and </a:t>
            </a:r>
            <a:r>
              <a:rPr lang="pl-PL" dirty="0" err="1"/>
              <a:t>connective</a:t>
            </a:r>
            <a:r>
              <a:rPr lang="pl-PL" dirty="0"/>
              <a:t> </a:t>
            </a:r>
            <a:r>
              <a:rPr lang="pl-PL" dirty="0" err="1"/>
              <a:t>tissue</a:t>
            </a:r>
            <a:r>
              <a:rPr lang="pl-PL" dirty="0"/>
              <a:t> </a:t>
            </a:r>
            <a:r>
              <a:rPr lang="pl-PL" dirty="0" err="1"/>
              <a:t>diseases</a:t>
            </a:r>
            <a:r>
              <a:rPr lang="pl-PL" dirty="0"/>
              <a:t> (</a:t>
            </a:r>
            <a:r>
              <a:rPr lang="pl-PL" dirty="0" err="1"/>
              <a:t>cystic</a:t>
            </a:r>
            <a:r>
              <a:rPr lang="pl-PL" dirty="0"/>
              <a:t> </a:t>
            </a:r>
            <a:r>
              <a:rPr lang="pl-PL" dirty="0" err="1"/>
              <a:t>medial</a:t>
            </a:r>
            <a:r>
              <a:rPr lang="pl-PL" dirty="0"/>
              <a:t> </a:t>
            </a:r>
            <a:r>
              <a:rPr lang="pl-PL" dirty="0" err="1"/>
              <a:t>degeneration</a:t>
            </a:r>
            <a:r>
              <a:rPr lang="pl-PL" dirty="0"/>
              <a:t> as in </a:t>
            </a:r>
            <a:r>
              <a:rPr lang="pl-PL" dirty="0" err="1"/>
              <a:t>marfan’s</a:t>
            </a:r>
            <a:r>
              <a:rPr lang="pl-PL" dirty="0"/>
              <a:t> </a:t>
            </a:r>
            <a:r>
              <a:rPr lang="pl-PL" dirty="0" err="1"/>
              <a:t>syndrome</a:t>
            </a:r>
            <a:r>
              <a:rPr lang="pl-PL" dirty="0"/>
              <a:t>)</a:t>
            </a:r>
          </a:p>
          <a:p>
            <a:r>
              <a:rPr lang="pl-PL" dirty="0" err="1"/>
              <a:t>Complications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rupture</a:t>
            </a:r>
            <a:r>
              <a:rPr lang="pl-PL" dirty="0"/>
              <a:t> and </a:t>
            </a:r>
            <a:r>
              <a:rPr lang="pl-PL" dirty="0" err="1"/>
              <a:t>extension</a:t>
            </a:r>
            <a:endParaRPr lang="pl-PL" dirty="0"/>
          </a:p>
          <a:p>
            <a:r>
              <a:rPr lang="pl-PL" dirty="0" err="1"/>
              <a:t>Sudden</a:t>
            </a:r>
            <a:r>
              <a:rPr lang="pl-PL" dirty="0"/>
              <a:t> </a:t>
            </a:r>
            <a:r>
              <a:rPr lang="pl-PL" dirty="0" err="1"/>
              <a:t>death</a:t>
            </a:r>
            <a:r>
              <a:rPr lang="pl-PL" dirty="0"/>
              <a:t> </a:t>
            </a:r>
            <a:r>
              <a:rPr lang="pl-PL" dirty="0" err="1"/>
              <a:t>may</a:t>
            </a:r>
            <a:r>
              <a:rPr lang="pl-PL" dirty="0"/>
              <a:t> </a:t>
            </a:r>
            <a:r>
              <a:rPr lang="pl-PL" dirty="0" err="1"/>
              <a:t>occur</a:t>
            </a:r>
            <a:r>
              <a:rPr lang="pl-PL" dirty="0"/>
              <a:t> with </a:t>
            </a:r>
            <a:r>
              <a:rPr lang="pl-PL" dirty="0" err="1"/>
              <a:t>pericardial</a:t>
            </a:r>
            <a:r>
              <a:rPr lang="pl-PL" dirty="0"/>
              <a:t> </a:t>
            </a:r>
            <a:r>
              <a:rPr lang="pl-PL" dirty="0" err="1"/>
              <a:t>tamponade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extension</a:t>
            </a:r>
            <a:r>
              <a:rPr lang="pl-PL" dirty="0"/>
              <a:t> of </a:t>
            </a:r>
            <a:r>
              <a:rPr lang="pl-PL" dirty="0" err="1"/>
              <a:t>dissection</a:t>
            </a:r>
            <a:r>
              <a:rPr lang="pl-PL" dirty="0"/>
              <a:t> </a:t>
            </a:r>
            <a:r>
              <a:rPr lang="pl-PL" dirty="0" err="1"/>
              <a:t>into</a:t>
            </a:r>
            <a:r>
              <a:rPr lang="pl-PL" dirty="0"/>
              <a:t> </a:t>
            </a:r>
            <a:r>
              <a:rPr lang="pl-PL" dirty="0" err="1"/>
              <a:t>coronary</a:t>
            </a:r>
            <a:r>
              <a:rPr lang="pl-PL" dirty="0"/>
              <a:t> </a:t>
            </a:r>
            <a:r>
              <a:rPr lang="pl-PL" dirty="0" err="1"/>
              <a:t>arteries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4107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2212" y="481084"/>
            <a:ext cx="10396882" cy="1151965"/>
          </a:xfrm>
        </p:spPr>
        <p:txBody>
          <a:bodyPr/>
          <a:lstStyle/>
          <a:p>
            <a:r>
              <a:rPr lang="pl-PL" dirty="0"/>
              <a:t>11. Hypovolemic </a:t>
            </a:r>
            <a:r>
              <a:rPr lang="pl-PL" dirty="0" err="1"/>
              <a:t>shock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60" y="1951398"/>
            <a:ext cx="5481993" cy="3081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zawartości 4"/>
          <p:cNvSpPr>
            <a:spLocks noGrp="1"/>
          </p:cNvSpPr>
          <p:nvPr>
            <p:ph sz="quarter" idx="13"/>
          </p:nvPr>
        </p:nvSpPr>
        <p:spPr>
          <a:xfrm>
            <a:off x="7829359" y="944280"/>
            <a:ext cx="3613245" cy="33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the cause is not only the loss of blood</a:t>
            </a:r>
            <a:r>
              <a:rPr lang="pl-PL" sz="3600" dirty="0"/>
              <a:t> !!!!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/>
          <a:srcRect l="16130" t="72638" r="15987"/>
          <a:stretch/>
        </p:blipFill>
        <p:spPr>
          <a:xfrm>
            <a:off x="6033212" y="3992312"/>
            <a:ext cx="5280782" cy="2176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8745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32240" y="176979"/>
            <a:ext cx="5904003" cy="5171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80361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which of the patients </a:t>
            </a:r>
            <a:r>
              <a:rPr lang="pl-PL" dirty="0" err="1"/>
              <a:t>need</a:t>
            </a:r>
            <a:r>
              <a:rPr lang="pl-PL" dirty="0"/>
              <a:t> immediate </a:t>
            </a:r>
            <a:r>
              <a:rPr lang="pl-PL" dirty="0" err="1"/>
              <a:t>doctors</a:t>
            </a:r>
            <a:r>
              <a:rPr lang="pl-PL" dirty="0"/>
              <a:t> </a:t>
            </a:r>
            <a:r>
              <a:rPr lang="pl-PL" dirty="0" err="1"/>
              <a:t>attention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78739505"/>
              </p:ext>
            </p:extLst>
          </p:nvPr>
        </p:nvGraphicFramePr>
        <p:xfrm>
          <a:off x="535675" y="2172932"/>
          <a:ext cx="1039495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8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8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8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87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78-years </a:t>
                      </a:r>
                      <a:r>
                        <a:rPr lang="pl-PL" dirty="0" err="1"/>
                        <a:t>old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man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53-years </a:t>
                      </a:r>
                      <a:r>
                        <a:rPr lang="pl-PL" dirty="0" err="1"/>
                        <a:t>old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woman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27-years </a:t>
                      </a:r>
                      <a:r>
                        <a:rPr lang="pl-PL" dirty="0" err="1"/>
                        <a:t>old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man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 </a:t>
                      </a:r>
                      <a:r>
                        <a:rPr lang="pl-PL" dirty="0" err="1"/>
                        <a:t>months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old</a:t>
                      </a:r>
                      <a:r>
                        <a:rPr lang="pl-PL" dirty="0"/>
                        <a:t> baby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Temp 36.0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Temp 35.9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Temp 36.6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Temp 36.6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HR 125/min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HR 95/min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HR 84/min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HR 160/min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RR 31/min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RR 21/min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RR 16/min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RR 40/min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Cap </a:t>
                      </a:r>
                      <a:r>
                        <a:rPr lang="pl-PL" dirty="0" err="1"/>
                        <a:t>refill</a:t>
                      </a:r>
                      <a:r>
                        <a:rPr lang="pl-PL" dirty="0"/>
                        <a:t> 3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Cap </a:t>
                      </a:r>
                      <a:r>
                        <a:rPr lang="pl-PL" dirty="0" err="1"/>
                        <a:t>refill</a:t>
                      </a:r>
                      <a:r>
                        <a:rPr lang="pl-PL" dirty="0"/>
                        <a:t> 2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Cap </a:t>
                      </a:r>
                      <a:r>
                        <a:rPr lang="pl-PL" dirty="0" err="1"/>
                        <a:t>refill</a:t>
                      </a:r>
                      <a:r>
                        <a:rPr lang="pl-PL" dirty="0"/>
                        <a:t> 2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Cap </a:t>
                      </a:r>
                      <a:r>
                        <a:rPr lang="pl-PL" dirty="0" err="1"/>
                        <a:t>refill</a:t>
                      </a:r>
                      <a:r>
                        <a:rPr lang="pl-PL" dirty="0"/>
                        <a:t> 2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/>
                        <a:t>Agitated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/>
                        <a:t>Confused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/>
                        <a:t>Awake</a:t>
                      </a:r>
                      <a:r>
                        <a:rPr lang="pl-PL" dirty="0"/>
                        <a:t>, </a:t>
                      </a:r>
                      <a:r>
                        <a:rPr lang="pl-PL" dirty="0" err="1"/>
                        <a:t>orientated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Sleeping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BP 100/75 mmHg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BP 150/90 mmHg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BP 190/120 mmHg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BP 80/40 mmHg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04300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7" y="125691"/>
            <a:ext cx="7615451" cy="6488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37109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10" y="90414"/>
            <a:ext cx="8052180" cy="660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98153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Wydarzenie główne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Wydarzenie główne</Template>
  <TotalTime>2358</TotalTime>
  <Words>1302</Words>
  <Application>Microsoft Office PowerPoint</Application>
  <PresentationFormat>Panoramiczny</PresentationFormat>
  <Paragraphs>208</Paragraphs>
  <Slides>94</Slides>
  <Notes>19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94</vt:i4>
      </vt:variant>
    </vt:vector>
  </HeadingPairs>
  <TitlesOfParts>
    <vt:vector size="100" baseType="lpstr">
      <vt:lpstr>Arial</vt:lpstr>
      <vt:lpstr>Arial Narrow</vt:lpstr>
      <vt:lpstr>Calibri</vt:lpstr>
      <vt:lpstr>Impact</vt:lpstr>
      <vt:lpstr>Wingdings</vt:lpstr>
      <vt:lpstr>Wydarzenie główne</vt:lpstr>
      <vt:lpstr>Clinical case analysis</vt:lpstr>
      <vt:lpstr>1. Chief complaint</vt:lpstr>
      <vt:lpstr>1. History of present illness</vt:lpstr>
      <vt:lpstr>1. Physical examination</vt:lpstr>
      <vt:lpstr>1. ECG</vt:lpstr>
      <vt:lpstr>1. CT/MRI &amp; CXR</vt:lpstr>
      <vt:lpstr>1. Gross pathology</vt:lpstr>
      <vt:lpstr>1. Treatment</vt:lpstr>
      <vt:lpstr>1. Aortic dissection</vt:lpstr>
      <vt:lpstr>2. Chief complaint</vt:lpstr>
      <vt:lpstr>2. History of present illness</vt:lpstr>
      <vt:lpstr>2. Physical examination</vt:lpstr>
      <vt:lpstr>2. Laboratory tests</vt:lpstr>
      <vt:lpstr>2. Imaging</vt:lpstr>
      <vt:lpstr>2. Gross pathology</vt:lpstr>
      <vt:lpstr>2. Gross pathology</vt:lpstr>
      <vt:lpstr>2. Micro pathology</vt:lpstr>
      <vt:lpstr>2. treatment</vt:lpstr>
      <vt:lpstr>2. atherosclerosis</vt:lpstr>
      <vt:lpstr>3. Chief complaint</vt:lpstr>
      <vt:lpstr>3. History of present illness</vt:lpstr>
      <vt:lpstr>3. Physical examination</vt:lpstr>
      <vt:lpstr>3. ECG &amp; Labs</vt:lpstr>
      <vt:lpstr>3. Imaging</vt:lpstr>
      <vt:lpstr>3. Treatment</vt:lpstr>
      <vt:lpstr>3. Atrial fibrillation</vt:lpstr>
      <vt:lpstr>4. Chief complaint</vt:lpstr>
      <vt:lpstr>4. History of present illness</vt:lpstr>
      <vt:lpstr>4. Physical examination</vt:lpstr>
      <vt:lpstr>4. Ecg &amp; LAbs</vt:lpstr>
      <vt:lpstr>4. Echo </vt:lpstr>
      <vt:lpstr>4. Gross pathology</vt:lpstr>
      <vt:lpstr>4. Micro pathology</vt:lpstr>
      <vt:lpstr>4. treatment</vt:lpstr>
      <vt:lpstr>4. Myocardial infarction</vt:lpstr>
      <vt:lpstr>5. Chief complaint</vt:lpstr>
      <vt:lpstr>5. History of present illness</vt:lpstr>
      <vt:lpstr>5. Physical examination</vt:lpstr>
      <vt:lpstr>5. Labs</vt:lpstr>
      <vt:lpstr>5. Echo</vt:lpstr>
      <vt:lpstr>5. Gross Pathology</vt:lpstr>
      <vt:lpstr>5. treatment</vt:lpstr>
      <vt:lpstr>5. Cardiac rupture</vt:lpstr>
      <vt:lpstr>6. Chief complaint</vt:lpstr>
      <vt:lpstr>6. History of present illness</vt:lpstr>
      <vt:lpstr>6. Physical examination</vt:lpstr>
      <vt:lpstr>6. Labs</vt:lpstr>
      <vt:lpstr>6. Imaging</vt:lpstr>
      <vt:lpstr>6. Gross pathology</vt:lpstr>
      <vt:lpstr>6. Treatment</vt:lpstr>
      <vt:lpstr>6. Congestive heart failure</vt:lpstr>
      <vt:lpstr>7. Chief complaint</vt:lpstr>
      <vt:lpstr>7. History of present illness</vt:lpstr>
      <vt:lpstr>7. Physical examination</vt:lpstr>
      <vt:lpstr>7. Ancillary tests</vt:lpstr>
      <vt:lpstr>7. Imaging</vt:lpstr>
      <vt:lpstr>7. Gross pathology</vt:lpstr>
      <vt:lpstr>7. Treatment</vt:lpstr>
      <vt:lpstr>7. Constrictive pericarditis</vt:lpstr>
      <vt:lpstr>8. Chief complaint </vt:lpstr>
      <vt:lpstr>8. History of present illness</vt:lpstr>
      <vt:lpstr>8. Physical examination</vt:lpstr>
      <vt:lpstr>8. Ancillary tests</vt:lpstr>
      <vt:lpstr>8. imaging</vt:lpstr>
      <vt:lpstr>8. Gross pathology</vt:lpstr>
      <vt:lpstr>8. Micro patholgy</vt:lpstr>
      <vt:lpstr>8. treatment</vt:lpstr>
      <vt:lpstr>8. Malignant hypertension</vt:lpstr>
      <vt:lpstr>9. Chief complaint</vt:lpstr>
      <vt:lpstr>9. History of present illness</vt:lpstr>
      <vt:lpstr>9. Physical examination</vt:lpstr>
      <vt:lpstr>9. labs</vt:lpstr>
      <vt:lpstr>9. imaging</vt:lpstr>
      <vt:lpstr>9. Gross pathology</vt:lpstr>
      <vt:lpstr>9. Micro pathology</vt:lpstr>
      <vt:lpstr>9. Treatment</vt:lpstr>
      <vt:lpstr>9. Myocarditis</vt:lpstr>
      <vt:lpstr>10. Chief complaint</vt:lpstr>
      <vt:lpstr>10. History of present illness</vt:lpstr>
      <vt:lpstr>10. Physical examination</vt:lpstr>
      <vt:lpstr>10. Labs</vt:lpstr>
      <vt:lpstr>10. Imaging</vt:lpstr>
      <vt:lpstr>10. treatment</vt:lpstr>
      <vt:lpstr>10. Peripheral artery embolism</vt:lpstr>
      <vt:lpstr>11. Chief complaint</vt:lpstr>
      <vt:lpstr>11. History of present illness</vt:lpstr>
      <vt:lpstr>11. Physical examination</vt:lpstr>
      <vt:lpstr>11. Labs &amp; imaging</vt:lpstr>
      <vt:lpstr>11.Treatment</vt:lpstr>
      <vt:lpstr>11. Hypovolemic shock</vt:lpstr>
      <vt:lpstr>Prezentacja programu PowerPoint</vt:lpstr>
      <vt:lpstr>which of the patients need immediate doctors attention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case analysis</dc:title>
  <dc:creator>Blanka Hermann</dc:creator>
  <cp:lastModifiedBy>Jacek Gulczyński</cp:lastModifiedBy>
  <cp:revision>102</cp:revision>
  <dcterms:created xsi:type="dcterms:W3CDTF">2017-09-26T03:36:43Z</dcterms:created>
  <dcterms:modified xsi:type="dcterms:W3CDTF">2024-02-04T16:22:05Z</dcterms:modified>
</cp:coreProperties>
</file>