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0"/>
  </p:notesMasterIdLst>
  <p:sldIdLst>
    <p:sldId id="452" r:id="rId2"/>
    <p:sldId id="453" r:id="rId3"/>
    <p:sldId id="454" r:id="rId4"/>
    <p:sldId id="455" r:id="rId5"/>
    <p:sldId id="456" r:id="rId6"/>
    <p:sldId id="457" r:id="rId7"/>
    <p:sldId id="458" r:id="rId8"/>
    <p:sldId id="459" r:id="rId9"/>
    <p:sldId id="460" r:id="rId10"/>
    <p:sldId id="461" r:id="rId11"/>
    <p:sldId id="462" r:id="rId12"/>
    <p:sldId id="463" r:id="rId13"/>
    <p:sldId id="464" r:id="rId14"/>
    <p:sldId id="465" r:id="rId15"/>
    <p:sldId id="466" r:id="rId16"/>
    <p:sldId id="467" r:id="rId17"/>
    <p:sldId id="468" r:id="rId18"/>
    <p:sldId id="469" r:id="rId19"/>
    <p:sldId id="470" r:id="rId20"/>
    <p:sldId id="471" r:id="rId21"/>
    <p:sldId id="472" r:id="rId22"/>
    <p:sldId id="473" r:id="rId23"/>
    <p:sldId id="293" r:id="rId24"/>
    <p:sldId id="474" r:id="rId25"/>
    <p:sldId id="475" r:id="rId26"/>
    <p:sldId id="476" r:id="rId27"/>
    <p:sldId id="477" r:id="rId28"/>
    <p:sldId id="478" r:id="rId29"/>
    <p:sldId id="479" r:id="rId30"/>
    <p:sldId id="480" r:id="rId31"/>
    <p:sldId id="481" r:id="rId32"/>
    <p:sldId id="482" r:id="rId33"/>
    <p:sldId id="483" r:id="rId34"/>
    <p:sldId id="484" r:id="rId35"/>
    <p:sldId id="485" r:id="rId36"/>
    <p:sldId id="487" r:id="rId37"/>
    <p:sldId id="488" r:id="rId38"/>
    <p:sldId id="489" r:id="rId39"/>
    <p:sldId id="490" r:id="rId40"/>
    <p:sldId id="491" r:id="rId41"/>
    <p:sldId id="421" r:id="rId42"/>
    <p:sldId id="423" r:id="rId43"/>
    <p:sldId id="424" r:id="rId44"/>
    <p:sldId id="425" r:id="rId45"/>
    <p:sldId id="426" r:id="rId46"/>
    <p:sldId id="427" r:id="rId47"/>
    <p:sldId id="429" r:id="rId48"/>
    <p:sldId id="430" r:id="rId49"/>
    <p:sldId id="431" r:id="rId50"/>
    <p:sldId id="432" r:id="rId51"/>
    <p:sldId id="433" r:id="rId52"/>
    <p:sldId id="434" r:id="rId53"/>
    <p:sldId id="435" r:id="rId54"/>
    <p:sldId id="437" r:id="rId55"/>
    <p:sldId id="438" r:id="rId56"/>
    <p:sldId id="439" r:id="rId57"/>
    <p:sldId id="440" r:id="rId58"/>
    <p:sldId id="441" r:id="rId59"/>
    <p:sldId id="442" r:id="rId60"/>
    <p:sldId id="443" r:id="rId61"/>
    <p:sldId id="291" r:id="rId62"/>
    <p:sldId id="444" r:id="rId63"/>
    <p:sldId id="445" r:id="rId64"/>
    <p:sldId id="292" r:id="rId65"/>
    <p:sldId id="446" r:id="rId66"/>
    <p:sldId id="447" r:id="rId67"/>
    <p:sldId id="448" r:id="rId68"/>
    <p:sldId id="449" r:id="rId69"/>
    <p:sldId id="450" r:id="rId70"/>
    <p:sldId id="289" r:id="rId71"/>
    <p:sldId id="451" r:id="rId72"/>
    <p:sldId id="351" r:id="rId73"/>
    <p:sldId id="352" r:id="rId74"/>
    <p:sldId id="258" r:id="rId75"/>
    <p:sldId id="353" r:id="rId76"/>
    <p:sldId id="354" r:id="rId77"/>
    <p:sldId id="355" r:id="rId78"/>
    <p:sldId id="356" r:id="rId79"/>
    <p:sldId id="357" r:id="rId80"/>
    <p:sldId id="358" r:id="rId81"/>
    <p:sldId id="359" r:id="rId82"/>
    <p:sldId id="266" r:id="rId83"/>
    <p:sldId id="360" r:id="rId84"/>
    <p:sldId id="361" r:id="rId85"/>
    <p:sldId id="362" r:id="rId86"/>
    <p:sldId id="271" r:id="rId87"/>
    <p:sldId id="363" r:id="rId88"/>
    <p:sldId id="364" r:id="rId89"/>
    <p:sldId id="365" r:id="rId90"/>
    <p:sldId id="366" r:id="rId91"/>
    <p:sldId id="367" r:id="rId92"/>
    <p:sldId id="368" r:id="rId93"/>
    <p:sldId id="369" r:id="rId94"/>
    <p:sldId id="370" r:id="rId95"/>
    <p:sldId id="371" r:id="rId96"/>
    <p:sldId id="372" r:id="rId97"/>
    <p:sldId id="373" r:id="rId98"/>
    <p:sldId id="374" r:id="rId99"/>
    <p:sldId id="375" r:id="rId100"/>
    <p:sldId id="376" r:id="rId101"/>
    <p:sldId id="377" r:id="rId102"/>
    <p:sldId id="378" r:id="rId103"/>
    <p:sldId id="324" r:id="rId104"/>
    <p:sldId id="326" r:id="rId105"/>
    <p:sldId id="327" r:id="rId106"/>
    <p:sldId id="328" r:id="rId107"/>
    <p:sldId id="329" r:id="rId108"/>
    <p:sldId id="330" r:id="rId109"/>
    <p:sldId id="331" r:id="rId110"/>
    <p:sldId id="332" r:id="rId111"/>
    <p:sldId id="333" r:id="rId112"/>
    <p:sldId id="334" r:id="rId113"/>
    <p:sldId id="335" r:id="rId114"/>
    <p:sldId id="336" r:id="rId115"/>
    <p:sldId id="337" r:id="rId116"/>
    <p:sldId id="338" r:id="rId117"/>
    <p:sldId id="339" r:id="rId118"/>
    <p:sldId id="340" r:id="rId119"/>
    <p:sldId id="341" r:id="rId120"/>
    <p:sldId id="312" r:id="rId121"/>
    <p:sldId id="342" r:id="rId122"/>
    <p:sldId id="316" r:id="rId123"/>
    <p:sldId id="343" r:id="rId124"/>
    <p:sldId id="344" r:id="rId125"/>
    <p:sldId id="317" r:id="rId126"/>
    <p:sldId id="256" r:id="rId127"/>
    <p:sldId id="315" r:id="rId128"/>
    <p:sldId id="310" r:id="rId129"/>
    <p:sldId id="260" r:id="rId130"/>
    <p:sldId id="257" r:id="rId131"/>
    <p:sldId id="270" r:id="rId132"/>
    <p:sldId id="319" r:id="rId133"/>
    <p:sldId id="322" r:id="rId134"/>
    <p:sldId id="321" r:id="rId135"/>
    <p:sldId id="285" r:id="rId136"/>
    <p:sldId id="286" r:id="rId137"/>
    <p:sldId id="311" r:id="rId138"/>
    <p:sldId id="313" r:id="rId139"/>
    <p:sldId id="314" r:id="rId140"/>
    <p:sldId id="295" r:id="rId141"/>
    <p:sldId id="274" r:id="rId142"/>
    <p:sldId id="296" r:id="rId143"/>
    <p:sldId id="297" r:id="rId144"/>
    <p:sldId id="298" r:id="rId145"/>
    <p:sldId id="299" r:id="rId146"/>
    <p:sldId id="300" r:id="rId147"/>
    <p:sldId id="301" r:id="rId148"/>
    <p:sldId id="320" r:id="rId149"/>
    <p:sldId id="304" r:id="rId150"/>
    <p:sldId id="305" r:id="rId151"/>
    <p:sldId id="306" r:id="rId152"/>
    <p:sldId id="307" r:id="rId153"/>
    <p:sldId id="308" r:id="rId154"/>
    <p:sldId id="309" r:id="rId155"/>
    <p:sldId id="288" r:id="rId156"/>
    <p:sldId id="272" r:id="rId157"/>
    <p:sldId id="262" r:id="rId158"/>
    <p:sldId id="345" r:id="rId159"/>
    <p:sldId id="273" r:id="rId160"/>
    <p:sldId id="346" r:id="rId161"/>
    <p:sldId id="275" r:id="rId162"/>
    <p:sldId id="259" r:id="rId163"/>
    <p:sldId id="347" r:id="rId164"/>
    <p:sldId id="263" r:id="rId165"/>
    <p:sldId id="261" r:id="rId166"/>
    <p:sldId id="348" r:id="rId167"/>
    <p:sldId id="264" r:id="rId168"/>
    <p:sldId id="349" r:id="rId169"/>
    <p:sldId id="265" r:id="rId170"/>
    <p:sldId id="276" r:id="rId171"/>
    <p:sldId id="277" r:id="rId172"/>
    <p:sldId id="279" r:id="rId173"/>
    <p:sldId id="267" r:id="rId174"/>
    <p:sldId id="278" r:id="rId175"/>
    <p:sldId id="287" r:id="rId176"/>
    <p:sldId id="280" r:id="rId177"/>
    <p:sldId id="350" r:id="rId178"/>
    <p:sldId id="268" r:id="rId179"/>
    <p:sldId id="281" r:id="rId180"/>
    <p:sldId id="282" r:id="rId181"/>
    <p:sldId id="283" r:id="rId182"/>
    <p:sldId id="284" r:id="rId183"/>
    <p:sldId id="379" r:id="rId184"/>
    <p:sldId id="380" r:id="rId185"/>
    <p:sldId id="381" r:id="rId186"/>
    <p:sldId id="382" r:id="rId187"/>
    <p:sldId id="383" r:id="rId188"/>
    <p:sldId id="384" r:id="rId189"/>
    <p:sldId id="303" r:id="rId190"/>
    <p:sldId id="385" r:id="rId191"/>
    <p:sldId id="302" r:id="rId192"/>
    <p:sldId id="386" r:id="rId193"/>
    <p:sldId id="387" r:id="rId194"/>
    <p:sldId id="388" r:id="rId195"/>
    <p:sldId id="389" r:id="rId196"/>
    <p:sldId id="390" r:id="rId197"/>
    <p:sldId id="391" r:id="rId198"/>
    <p:sldId id="392" r:id="rId199"/>
    <p:sldId id="393" r:id="rId200"/>
    <p:sldId id="394" r:id="rId201"/>
    <p:sldId id="395" r:id="rId202"/>
    <p:sldId id="396" r:id="rId203"/>
    <p:sldId id="397" r:id="rId204"/>
    <p:sldId id="398" r:id="rId205"/>
    <p:sldId id="399" r:id="rId206"/>
    <p:sldId id="400" r:id="rId207"/>
    <p:sldId id="401" r:id="rId208"/>
    <p:sldId id="402" r:id="rId209"/>
    <p:sldId id="403" r:id="rId210"/>
    <p:sldId id="404" r:id="rId211"/>
    <p:sldId id="290" r:id="rId212"/>
    <p:sldId id="405" r:id="rId213"/>
    <p:sldId id="294" r:id="rId214"/>
    <p:sldId id="406" r:id="rId215"/>
    <p:sldId id="407" r:id="rId216"/>
    <p:sldId id="408" r:id="rId217"/>
    <p:sldId id="409" r:id="rId218"/>
    <p:sldId id="410" r:id="rId219"/>
    <p:sldId id="411" r:id="rId220"/>
    <p:sldId id="412" r:id="rId221"/>
    <p:sldId id="413" r:id="rId222"/>
    <p:sldId id="414" r:id="rId223"/>
    <p:sldId id="415" r:id="rId224"/>
    <p:sldId id="416" r:id="rId225"/>
    <p:sldId id="417" r:id="rId226"/>
    <p:sldId id="418" r:id="rId227"/>
    <p:sldId id="419" r:id="rId228"/>
    <p:sldId id="420" r:id="rId22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1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36C9B-B816-49E5-96C0-27E90C74D434}" type="doc">
      <dgm:prSet loTypeId="urn:microsoft.com/office/officeart/2005/8/layout/hierarchy1" loCatId="hierarchy" qsTypeId="urn:microsoft.com/office/officeart/2005/8/quickstyle/3d8" qsCatId="3D" csTypeId="urn:microsoft.com/office/officeart/2005/8/colors/accent1_2" csCatId="accent1"/>
      <dgm:spPr/>
    </dgm:pt>
    <dgm:pt modelId="{597BAA26-A2BF-44EF-84C8-E6206A5829B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effectLst/>
              <a:latin typeface="Arial" charset="0"/>
              <a:cs typeface="Arial" charset="0"/>
            </a:rPr>
            <a:t>Cardiac Output</a:t>
          </a:r>
          <a:endParaRPr kumimoji="0" lang="en-US" b="1" i="0" u="none" strike="noStrike" cap="none" normalizeH="0" baseline="0" dirty="0">
            <a:ln/>
            <a:effectLst/>
            <a:latin typeface="Times New Roman" pitchFamily="18" charset="0"/>
            <a:cs typeface="Arial" charset="0"/>
          </a:endParaRPr>
        </a:p>
      </dgm:t>
    </dgm:pt>
    <dgm:pt modelId="{9041B068-7687-4E3F-B9B1-C19A134D0C4D}" type="parTrans" cxnId="{A750540B-E78C-425E-AE2F-840294EEDFD7}">
      <dgm:prSet/>
      <dgm:spPr/>
      <dgm:t>
        <a:bodyPr/>
        <a:lstStyle/>
        <a:p>
          <a:endParaRPr lang="en-US"/>
        </a:p>
      </dgm:t>
    </dgm:pt>
    <dgm:pt modelId="{5AA89363-91CE-4263-989E-06251FB17304}" type="sibTrans" cxnId="{A750540B-E78C-425E-AE2F-840294EEDFD7}">
      <dgm:prSet/>
      <dgm:spPr/>
      <dgm:t>
        <a:bodyPr/>
        <a:lstStyle/>
        <a:p>
          <a:endParaRPr lang="en-US"/>
        </a:p>
      </dgm:t>
    </dgm:pt>
    <dgm:pt modelId="{0F156B13-5DAC-4777-BA82-4E8A03A39E8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effectLst/>
              <a:latin typeface="Arial" charset="0"/>
              <a:cs typeface="Arial" charset="0"/>
            </a:rPr>
            <a:t>Stroke Volume</a:t>
          </a:r>
          <a:endParaRPr kumimoji="0" lang="en-US" b="1" i="0" u="none" strike="noStrike" cap="none" normalizeH="0" baseline="0" dirty="0">
            <a:ln/>
            <a:effectLst/>
            <a:latin typeface="Times New Roman" pitchFamily="18" charset="0"/>
            <a:cs typeface="Arial" charset="0"/>
          </a:endParaRPr>
        </a:p>
      </dgm:t>
    </dgm:pt>
    <dgm:pt modelId="{3C576BAA-0486-4CCC-8A9D-E8B2FF85612C}" type="parTrans" cxnId="{AA3DDD88-6399-409A-8E41-C89B6AEAE03A}">
      <dgm:prSet/>
      <dgm:spPr/>
      <dgm:t>
        <a:bodyPr/>
        <a:lstStyle/>
        <a:p>
          <a:endParaRPr lang="en-US"/>
        </a:p>
      </dgm:t>
    </dgm:pt>
    <dgm:pt modelId="{D9E6B7C5-46AC-4283-9E42-68D9C2C4C8DF}" type="sibTrans" cxnId="{AA3DDD88-6399-409A-8E41-C89B6AEAE03A}">
      <dgm:prSet/>
      <dgm:spPr/>
      <dgm:t>
        <a:bodyPr/>
        <a:lstStyle/>
        <a:p>
          <a:endParaRPr lang="en-US"/>
        </a:p>
      </dgm:t>
    </dgm:pt>
    <dgm:pt modelId="{8198DA85-ACA6-4341-AF68-A39820228BC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effectLst/>
              <a:latin typeface="Arial" charset="0"/>
              <a:cs typeface="Arial" charset="0"/>
            </a:rPr>
            <a:t>Preload</a:t>
          </a:r>
          <a:r>
            <a:rPr kumimoji="0" lang="en-US" b="0" i="0" u="none" strike="noStrike" cap="none" normalizeH="0" baseline="0" dirty="0">
              <a:ln/>
              <a:effectLst/>
              <a:latin typeface="Arial" charset="0"/>
              <a:cs typeface="Arial" charset="0"/>
            </a:rPr>
            <a:t> </a:t>
          </a:r>
          <a:endParaRPr kumimoji="0" lang="en-US" b="0" i="0" u="none" strike="noStrike" cap="none" normalizeH="0" baseline="0" dirty="0">
            <a:ln/>
            <a:effectLst/>
            <a:latin typeface="Times New Roman" pitchFamily="18" charset="0"/>
            <a:cs typeface="Arial" charset="0"/>
          </a:endParaRPr>
        </a:p>
      </dgm:t>
    </dgm:pt>
    <dgm:pt modelId="{FD59A2F8-842A-46B3-B1C7-948DBB7C80E5}" type="parTrans" cxnId="{D7BD34EA-9654-4C27-B5BF-7E7433FB9CB6}">
      <dgm:prSet/>
      <dgm:spPr/>
      <dgm:t>
        <a:bodyPr/>
        <a:lstStyle/>
        <a:p>
          <a:endParaRPr lang="en-US"/>
        </a:p>
      </dgm:t>
    </dgm:pt>
    <dgm:pt modelId="{67E6ADDC-7A46-4115-9FF6-9A1746546AA9}" type="sibTrans" cxnId="{D7BD34EA-9654-4C27-B5BF-7E7433FB9CB6}">
      <dgm:prSet/>
      <dgm:spPr/>
      <dgm:t>
        <a:bodyPr/>
        <a:lstStyle/>
        <a:p>
          <a:endParaRPr lang="en-US"/>
        </a:p>
      </dgm:t>
    </dgm:pt>
    <dgm:pt modelId="{D4706E82-55EC-4231-AA00-06A6CFEE67B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charset="0"/>
              <a:cs typeface="Arial" charset="0"/>
            </a:rPr>
            <a:t>Afterload</a:t>
          </a:r>
          <a:endParaRPr kumimoji="0" lang="en-US" b="1" i="0" u="none" strike="noStrike" cap="none" normalizeH="0" baseline="0" dirty="0">
            <a:ln/>
            <a:effectLst/>
            <a:latin typeface="Times New Roman" pitchFamily="18" charset="0"/>
            <a:cs typeface="Arial" charset="0"/>
          </a:endParaRPr>
        </a:p>
      </dgm:t>
    </dgm:pt>
    <dgm:pt modelId="{4FC6A1D9-58E9-4F3B-826F-4540369D4E27}" type="parTrans" cxnId="{920CD1D6-C03E-433B-8950-63E50BD25239}">
      <dgm:prSet/>
      <dgm:spPr/>
      <dgm:t>
        <a:bodyPr/>
        <a:lstStyle/>
        <a:p>
          <a:endParaRPr lang="en-US"/>
        </a:p>
      </dgm:t>
    </dgm:pt>
    <dgm:pt modelId="{24475009-6D54-44EB-BD3A-A7E64B13E1D3}" type="sibTrans" cxnId="{920CD1D6-C03E-433B-8950-63E50BD25239}">
      <dgm:prSet/>
      <dgm:spPr/>
      <dgm:t>
        <a:bodyPr/>
        <a:lstStyle/>
        <a:p>
          <a:endParaRPr lang="en-US"/>
        </a:p>
      </dgm:t>
    </dgm:pt>
    <dgm:pt modelId="{66CB79FC-859E-4CD8-840B-6097946E00D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effectLst/>
              <a:latin typeface="Arial" charset="0"/>
              <a:cs typeface="Arial" charset="0"/>
            </a:rPr>
            <a:t>Myocardial contractility</a:t>
          </a:r>
          <a:endParaRPr kumimoji="0" lang="en-US" b="1" i="0" u="none" strike="noStrike" cap="none" normalizeH="0" baseline="0" dirty="0">
            <a:ln/>
            <a:effectLst/>
            <a:latin typeface="Times New Roman" pitchFamily="18" charset="0"/>
            <a:cs typeface="Arial" charset="0"/>
          </a:endParaRPr>
        </a:p>
      </dgm:t>
    </dgm:pt>
    <dgm:pt modelId="{7D3D5721-32ED-42DF-AFE7-ECB754AA3526}" type="parTrans" cxnId="{1927791C-A5E9-4410-83E8-BB4E56A9AB1D}">
      <dgm:prSet/>
      <dgm:spPr/>
      <dgm:t>
        <a:bodyPr/>
        <a:lstStyle/>
        <a:p>
          <a:endParaRPr lang="en-US"/>
        </a:p>
      </dgm:t>
    </dgm:pt>
    <dgm:pt modelId="{5CA5CFC3-03D0-4AF3-8136-3197ADD36205}" type="sibTrans" cxnId="{1927791C-A5E9-4410-83E8-BB4E56A9AB1D}">
      <dgm:prSet/>
      <dgm:spPr/>
      <dgm:t>
        <a:bodyPr/>
        <a:lstStyle/>
        <a:p>
          <a:endParaRPr lang="en-US"/>
        </a:p>
      </dgm:t>
    </dgm:pt>
    <dgm:pt modelId="{3BA48ABA-808B-42C2-9478-9482D4FB5D3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charset="0"/>
              <a:cs typeface="Arial" charset="0"/>
            </a:rPr>
            <a:t>Heart Rate</a:t>
          </a:r>
          <a:endParaRPr kumimoji="0" lang="en-US" b="1" i="0" u="none" strike="noStrike" cap="none" normalizeH="0" baseline="0" dirty="0">
            <a:ln/>
            <a:effectLst/>
            <a:latin typeface="Times New Roman" pitchFamily="18" charset="0"/>
            <a:cs typeface="Arial" charset="0"/>
          </a:endParaRPr>
        </a:p>
      </dgm:t>
    </dgm:pt>
    <dgm:pt modelId="{F26E4AF9-B5F0-4328-9B49-0B48E8297141}" type="parTrans" cxnId="{5C4F37F0-8A00-4AA7-BB95-E3EA480AD054}">
      <dgm:prSet/>
      <dgm:spPr/>
      <dgm:t>
        <a:bodyPr/>
        <a:lstStyle/>
        <a:p>
          <a:endParaRPr lang="en-US"/>
        </a:p>
      </dgm:t>
    </dgm:pt>
    <dgm:pt modelId="{FFFCCA4A-2A89-4919-B965-0F62B54DF5FF}" type="sibTrans" cxnId="{5C4F37F0-8A00-4AA7-BB95-E3EA480AD054}">
      <dgm:prSet/>
      <dgm:spPr/>
      <dgm:t>
        <a:bodyPr/>
        <a:lstStyle/>
        <a:p>
          <a:endParaRPr lang="en-US"/>
        </a:p>
      </dgm:t>
    </dgm:pt>
    <dgm:pt modelId="{29615852-2AB5-4C04-A10B-3D411E5E052A}" type="pres">
      <dgm:prSet presAssocID="{75436C9B-B816-49E5-96C0-27E90C74D434}" presName="hierChild1" presStyleCnt="0">
        <dgm:presLayoutVars>
          <dgm:chPref val="1"/>
          <dgm:dir/>
          <dgm:animOne val="branch"/>
          <dgm:animLvl val="lvl"/>
          <dgm:resizeHandles/>
        </dgm:presLayoutVars>
      </dgm:prSet>
      <dgm:spPr/>
    </dgm:pt>
    <dgm:pt modelId="{5B2DFEBA-7795-45DE-B7A2-43FFD5B94E75}" type="pres">
      <dgm:prSet presAssocID="{597BAA26-A2BF-44EF-84C8-E6206A5829BA}" presName="hierRoot1" presStyleCnt="0"/>
      <dgm:spPr/>
    </dgm:pt>
    <dgm:pt modelId="{1CE9449F-768F-4C29-B3D0-D883648C2F56}" type="pres">
      <dgm:prSet presAssocID="{597BAA26-A2BF-44EF-84C8-E6206A5829BA}" presName="composite" presStyleCnt="0"/>
      <dgm:spPr/>
    </dgm:pt>
    <dgm:pt modelId="{A8D430E2-74B9-43CA-8121-3A6C1A98F2AC}" type="pres">
      <dgm:prSet presAssocID="{597BAA26-A2BF-44EF-84C8-E6206A5829BA}" presName="background" presStyleLbl="node0" presStyleIdx="0" presStyleCnt="1"/>
      <dgm:spPr/>
    </dgm:pt>
    <dgm:pt modelId="{83DA79F0-2F3A-4BBF-B0CC-AAFC9349116D}" type="pres">
      <dgm:prSet presAssocID="{597BAA26-A2BF-44EF-84C8-E6206A5829BA}" presName="text" presStyleLbl="fgAcc0" presStyleIdx="0" presStyleCnt="1" custLinFactNeighborX="4963" custLinFactNeighborY="-16882">
        <dgm:presLayoutVars>
          <dgm:chPref val="3"/>
        </dgm:presLayoutVars>
      </dgm:prSet>
      <dgm:spPr/>
    </dgm:pt>
    <dgm:pt modelId="{D9609D02-E883-49DE-A857-D9D77818755E}" type="pres">
      <dgm:prSet presAssocID="{597BAA26-A2BF-44EF-84C8-E6206A5829BA}" presName="hierChild2" presStyleCnt="0"/>
      <dgm:spPr/>
    </dgm:pt>
    <dgm:pt modelId="{BBC3DD20-39F0-4892-B3C1-98C1277716BC}" type="pres">
      <dgm:prSet presAssocID="{3C576BAA-0486-4CCC-8A9D-E8B2FF85612C}" presName="Name10" presStyleLbl="parChTrans1D2" presStyleIdx="0" presStyleCnt="2"/>
      <dgm:spPr/>
    </dgm:pt>
    <dgm:pt modelId="{F1E74976-1101-4186-A540-5ECD981E17AE}" type="pres">
      <dgm:prSet presAssocID="{0F156B13-5DAC-4777-BA82-4E8A03A39E86}" presName="hierRoot2" presStyleCnt="0"/>
      <dgm:spPr/>
    </dgm:pt>
    <dgm:pt modelId="{FA26A649-44B0-4A70-B374-B1139D051F45}" type="pres">
      <dgm:prSet presAssocID="{0F156B13-5DAC-4777-BA82-4E8A03A39E86}" presName="composite2" presStyleCnt="0"/>
      <dgm:spPr/>
    </dgm:pt>
    <dgm:pt modelId="{A02EDA63-7A2F-427E-B238-D91F2315EEB6}" type="pres">
      <dgm:prSet presAssocID="{0F156B13-5DAC-4777-BA82-4E8A03A39E86}" presName="background2" presStyleLbl="node2" presStyleIdx="0" presStyleCnt="2"/>
      <dgm:spPr/>
    </dgm:pt>
    <dgm:pt modelId="{24EC9453-BCD3-4503-9411-A540F9E88028}" type="pres">
      <dgm:prSet presAssocID="{0F156B13-5DAC-4777-BA82-4E8A03A39E86}" presName="text2" presStyleLbl="fgAcc2" presStyleIdx="0" presStyleCnt="2" custLinFactNeighborX="-57522" custLinFactNeighborY="-6971">
        <dgm:presLayoutVars>
          <dgm:chPref val="3"/>
        </dgm:presLayoutVars>
      </dgm:prSet>
      <dgm:spPr/>
    </dgm:pt>
    <dgm:pt modelId="{3896AD1E-5272-4661-BABF-AFCAB6426853}" type="pres">
      <dgm:prSet presAssocID="{0F156B13-5DAC-4777-BA82-4E8A03A39E86}" presName="hierChild3" presStyleCnt="0"/>
      <dgm:spPr/>
    </dgm:pt>
    <dgm:pt modelId="{B677BEED-C706-473D-AA15-678A381B1CD3}" type="pres">
      <dgm:prSet presAssocID="{FD59A2F8-842A-46B3-B1C7-948DBB7C80E5}" presName="Name17" presStyleLbl="parChTrans1D3" presStyleIdx="0" presStyleCnt="3"/>
      <dgm:spPr/>
    </dgm:pt>
    <dgm:pt modelId="{3782458B-E10C-480D-A6AB-940B94D42DDE}" type="pres">
      <dgm:prSet presAssocID="{8198DA85-ACA6-4341-AF68-A39820228BCD}" presName="hierRoot3" presStyleCnt="0"/>
      <dgm:spPr/>
    </dgm:pt>
    <dgm:pt modelId="{E3107937-AFA2-4297-A529-6285704311E0}" type="pres">
      <dgm:prSet presAssocID="{8198DA85-ACA6-4341-AF68-A39820228BCD}" presName="composite3" presStyleCnt="0"/>
      <dgm:spPr/>
    </dgm:pt>
    <dgm:pt modelId="{71AD4290-0F00-40AA-A8B6-71BEFF8451AF}" type="pres">
      <dgm:prSet presAssocID="{8198DA85-ACA6-4341-AF68-A39820228BCD}" presName="background3" presStyleLbl="node3" presStyleIdx="0" presStyleCnt="3"/>
      <dgm:spPr/>
    </dgm:pt>
    <dgm:pt modelId="{7EB83E16-4B35-41A3-87B2-DD7755F69AF6}" type="pres">
      <dgm:prSet presAssocID="{8198DA85-ACA6-4341-AF68-A39820228BCD}" presName="text3" presStyleLbl="fgAcc3" presStyleIdx="0" presStyleCnt="3" custLinFactNeighborX="-71255" custLinFactNeighborY="32136">
        <dgm:presLayoutVars>
          <dgm:chPref val="3"/>
        </dgm:presLayoutVars>
      </dgm:prSet>
      <dgm:spPr/>
    </dgm:pt>
    <dgm:pt modelId="{85E05DC3-D557-406A-83FC-305AFF6365A7}" type="pres">
      <dgm:prSet presAssocID="{8198DA85-ACA6-4341-AF68-A39820228BCD}" presName="hierChild4" presStyleCnt="0"/>
      <dgm:spPr/>
    </dgm:pt>
    <dgm:pt modelId="{13E6BB47-1306-4B36-960F-762433698C32}" type="pres">
      <dgm:prSet presAssocID="{4FC6A1D9-58E9-4F3B-826F-4540369D4E27}" presName="Name17" presStyleLbl="parChTrans1D3" presStyleIdx="1" presStyleCnt="3"/>
      <dgm:spPr/>
    </dgm:pt>
    <dgm:pt modelId="{EEE197FF-B6BD-4684-9F80-F8306B812B31}" type="pres">
      <dgm:prSet presAssocID="{D4706E82-55EC-4231-AA00-06A6CFEE67BF}" presName="hierRoot3" presStyleCnt="0"/>
      <dgm:spPr/>
    </dgm:pt>
    <dgm:pt modelId="{B5603B0C-AA2E-4466-A8C4-92AA3C44DF6F}" type="pres">
      <dgm:prSet presAssocID="{D4706E82-55EC-4231-AA00-06A6CFEE67BF}" presName="composite3" presStyleCnt="0"/>
      <dgm:spPr/>
    </dgm:pt>
    <dgm:pt modelId="{10F7AAA9-3973-40CB-9824-E94D4286D71A}" type="pres">
      <dgm:prSet presAssocID="{D4706E82-55EC-4231-AA00-06A6CFEE67BF}" presName="background3" presStyleLbl="node3" presStyleIdx="1" presStyleCnt="3"/>
      <dgm:spPr/>
    </dgm:pt>
    <dgm:pt modelId="{A82E9AAB-95CA-4A37-9129-5B8E9CC40666}" type="pres">
      <dgm:prSet presAssocID="{D4706E82-55EC-4231-AA00-06A6CFEE67BF}" presName="text3" presStyleLbl="fgAcc3" presStyleIdx="1" presStyleCnt="3">
        <dgm:presLayoutVars>
          <dgm:chPref val="3"/>
        </dgm:presLayoutVars>
      </dgm:prSet>
      <dgm:spPr/>
    </dgm:pt>
    <dgm:pt modelId="{4198902B-A29D-4629-AAED-89364ACB1F20}" type="pres">
      <dgm:prSet presAssocID="{D4706E82-55EC-4231-AA00-06A6CFEE67BF}" presName="hierChild4" presStyleCnt="0"/>
      <dgm:spPr/>
    </dgm:pt>
    <dgm:pt modelId="{F209F1CC-2E3D-425F-9D3B-92BD2791824E}" type="pres">
      <dgm:prSet presAssocID="{7D3D5721-32ED-42DF-AFE7-ECB754AA3526}" presName="Name17" presStyleLbl="parChTrans1D3" presStyleIdx="2" presStyleCnt="3"/>
      <dgm:spPr/>
    </dgm:pt>
    <dgm:pt modelId="{3EB028FD-14A1-4048-B61B-A556E5A6B7AB}" type="pres">
      <dgm:prSet presAssocID="{66CB79FC-859E-4CD8-840B-6097946E00DF}" presName="hierRoot3" presStyleCnt="0"/>
      <dgm:spPr/>
    </dgm:pt>
    <dgm:pt modelId="{A06100FD-8949-41C7-9D79-6AF3DCD36F93}" type="pres">
      <dgm:prSet presAssocID="{66CB79FC-859E-4CD8-840B-6097946E00DF}" presName="composite3" presStyleCnt="0"/>
      <dgm:spPr/>
    </dgm:pt>
    <dgm:pt modelId="{3CFA9552-4EF8-4701-AA96-D6F15966F75B}" type="pres">
      <dgm:prSet presAssocID="{66CB79FC-859E-4CD8-840B-6097946E00DF}" presName="background3" presStyleLbl="node3" presStyleIdx="2" presStyleCnt="3"/>
      <dgm:spPr/>
    </dgm:pt>
    <dgm:pt modelId="{CE15702C-7E48-4275-A78A-AE192C8CFCAD}" type="pres">
      <dgm:prSet presAssocID="{66CB79FC-859E-4CD8-840B-6097946E00DF}" presName="text3" presStyleLbl="fgAcc3" presStyleIdx="2" presStyleCnt="3" custLinFactNeighborX="79807" custLinFactNeighborY="12672">
        <dgm:presLayoutVars>
          <dgm:chPref val="3"/>
        </dgm:presLayoutVars>
      </dgm:prSet>
      <dgm:spPr/>
    </dgm:pt>
    <dgm:pt modelId="{AB6BED14-09EE-430F-801D-CF9C5411FA6D}" type="pres">
      <dgm:prSet presAssocID="{66CB79FC-859E-4CD8-840B-6097946E00DF}" presName="hierChild4" presStyleCnt="0"/>
      <dgm:spPr/>
    </dgm:pt>
    <dgm:pt modelId="{16462BB2-27BE-4BFF-8D11-553F089604C5}" type="pres">
      <dgm:prSet presAssocID="{F26E4AF9-B5F0-4328-9B49-0B48E8297141}" presName="Name10" presStyleLbl="parChTrans1D2" presStyleIdx="1" presStyleCnt="2"/>
      <dgm:spPr/>
    </dgm:pt>
    <dgm:pt modelId="{BC944BC8-2FD4-4ED2-BE0C-27AD4723EA13}" type="pres">
      <dgm:prSet presAssocID="{3BA48ABA-808B-42C2-9478-9482D4FB5D30}" presName="hierRoot2" presStyleCnt="0"/>
      <dgm:spPr/>
    </dgm:pt>
    <dgm:pt modelId="{C599BCC6-DD2D-46D3-BF78-47F11A9BDA26}" type="pres">
      <dgm:prSet presAssocID="{3BA48ABA-808B-42C2-9478-9482D4FB5D30}" presName="composite2" presStyleCnt="0"/>
      <dgm:spPr/>
    </dgm:pt>
    <dgm:pt modelId="{4EC788CD-5FA4-4DA1-9882-EAEC8D52A570}" type="pres">
      <dgm:prSet presAssocID="{3BA48ABA-808B-42C2-9478-9482D4FB5D30}" presName="background2" presStyleLbl="node2" presStyleIdx="1" presStyleCnt="2"/>
      <dgm:spPr/>
    </dgm:pt>
    <dgm:pt modelId="{BC53756B-29F3-4C60-B681-AE93185D96D4}" type="pres">
      <dgm:prSet presAssocID="{3BA48ABA-808B-42C2-9478-9482D4FB5D30}" presName="text2" presStyleLbl="fgAcc2" presStyleIdx="1" presStyleCnt="2" custLinFactNeighborX="61268" custLinFactNeighborY="-6971">
        <dgm:presLayoutVars>
          <dgm:chPref val="3"/>
        </dgm:presLayoutVars>
      </dgm:prSet>
      <dgm:spPr/>
    </dgm:pt>
    <dgm:pt modelId="{1BD6702B-556B-4EB3-BA36-1E9CFFA8BF4B}" type="pres">
      <dgm:prSet presAssocID="{3BA48ABA-808B-42C2-9478-9482D4FB5D30}" presName="hierChild3" presStyleCnt="0"/>
      <dgm:spPr/>
    </dgm:pt>
  </dgm:ptLst>
  <dgm:cxnLst>
    <dgm:cxn modelId="{A750540B-E78C-425E-AE2F-840294EEDFD7}" srcId="{75436C9B-B816-49E5-96C0-27E90C74D434}" destId="{597BAA26-A2BF-44EF-84C8-E6206A5829BA}" srcOrd="0" destOrd="0" parTransId="{9041B068-7687-4E3F-B9B1-C19A134D0C4D}" sibTransId="{5AA89363-91CE-4263-989E-06251FB17304}"/>
    <dgm:cxn modelId="{505E9517-BE44-42A6-8F42-BAE3CE8C2855}" type="presOf" srcId="{3BA48ABA-808B-42C2-9478-9482D4FB5D30}" destId="{BC53756B-29F3-4C60-B681-AE93185D96D4}" srcOrd="0" destOrd="0" presId="urn:microsoft.com/office/officeart/2005/8/layout/hierarchy1"/>
    <dgm:cxn modelId="{1927791C-A5E9-4410-83E8-BB4E56A9AB1D}" srcId="{0F156B13-5DAC-4777-BA82-4E8A03A39E86}" destId="{66CB79FC-859E-4CD8-840B-6097946E00DF}" srcOrd="2" destOrd="0" parTransId="{7D3D5721-32ED-42DF-AFE7-ECB754AA3526}" sibTransId="{5CA5CFC3-03D0-4AF3-8136-3197ADD36205}"/>
    <dgm:cxn modelId="{E48C8037-3A70-4856-8F50-DD08861947A8}" type="presOf" srcId="{D4706E82-55EC-4231-AA00-06A6CFEE67BF}" destId="{A82E9AAB-95CA-4A37-9129-5B8E9CC40666}" srcOrd="0" destOrd="0" presId="urn:microsoft.com/office/officeart/2005/8/layout/hierarchy1"/>
    <dgm:cxn modelId="{D7CFE540-84BE-4070-98E4-4476795BD927}" type="presOf" srcId="{F26E4AF9-B5F0-4328-9B49-0B48E8297141}" destId="{16462BB2-27BE-4BFF-8D11-553F089604C5}" srcOrd="0" destOrd="0" presId="urn:microsoft.com/office/officeart/2005/8/layout/hierarchy1"/>
    <dgm:cxn modelId="{8B070B67-5562-4819-945C-285244275E99}" type="presOf" srcId="{0F156B13-5DAC-4777-BA82-4E8A03A39E86}" destId="{24EC9453-BCD3-4503-9411-A540F9E88028}" srcOrd="0" destOrd="0" presId="urn:microsoft.com/office/officeart/2005/8/layout/hierarchy1"/>
    <dgm:cxn modelId="{AA3DDD88-6399-409A-8E41-C89B6AEAE03A}" srcId="{597BAA26-A2BF-44EF-84C8-E6206A5829BA}" destId="{0F156B13-5DAC-4777-BA82-4E8A03A39E86}" srcOrd="0" destOrd="0" parTransId="{3C576BAA-0486-4CCC-8A9D-E8B2FF85612C}" sibTransId="{D9E6B7C5-46AC-4283-9E42-68D9C2C4C8DF}"/>
    <dgm:cxn modelId="{A4279C8C-7C5A-4F56-B593-FEAF169921AA}" type="presOf" srcId="{3C576BAA-0486-4CCC-8A9D-E8B2FF85612C}" destId="{BBC3DD20-39F0-4892-B3C1-98C1277716BC}" srcOrd="0" destOrd="0" presId="urn:microsoft.com/office/officeart/2005/8/layout/hierarchy1"/>
    <dgm:cxn modelId="{34ECED91-F856-487B-91D2-52602203A2DF}" type="presOf" srcId="{FD59A2F8-842A-46B3-B1C7-948DBB7C80E5}" destId="{B677BEED-C706-473D-AA15-678A381B1CD3}" srcOrd="0" destOrd="0" presId="urn:microsoft.com/office/officeart/2005/8/layout/hierarchy1"/>
    <dgm:cxn modelId="{52574EA7-7585-4024-82D0-272ECDCC7F86}" type="presOf" srcId="{66CB79FC-859E-4CD8-840B-6097946E00DF}" destId="{CE15702C-7E48-4275-A78A-AE192C8CFCAD}" srcOrd="0" destOrd="0" presId="urn:microsoft.com/office/officeart/2005/8/layout/hierarchy1"/>
    <dgm:cxn modelId="{98BF5BAA-C7CA-4849-8503-CE69008C2344}" type="presOf" srcId="{4FC6A1D9-58E9-4F3B-826F-4540369D4E27}" destId="{13E6BB47-1306-4B36-960F-762433698C32}" srcOrd="0" destOrd="0" presId="urn:microsoft.com/office/officeart/2005/8/layout/hierarchy1"/>
    <dgm:cxn modelId="{920CD1D6-C03E-433B-8950-63E50BD25239}" srcId="{0F156B13-5DAC-4777-BA82-4E8A03A39E86}" destId="{D4706E82-55EC-4231-AA00-06A6CFEE67BF}" srcOrd="1" destOrd="0" parTransId="{4FC6A1D9-58E9-4F3B-826F-4540369D4E27}" sibTransId="{24475009-6D54-44EB-BD3A-A7E64B13E1D3}"/>
    <dgm:cxn modelId="{ED1CDADA-4516-4966-8553-A910BC19C47F}" type="presOf" srcId="{7D3D5721-32ED-42DF-AFE7-ECB754AA3526}" destId="{F209F1CC-2E3D-425F-9D3B-92BD2791824E}" srcOrd="0" destOrd="0" presId="urn:microsoft.com/office/officeart/2005/8/layout/hierarchy1"/>
    <dgm:cxn modelId="{D7BD34EA-9654-4C27-B5BF-7E7433FB9CB6}" srcId="{0F156B13-5DAC-4777-BA82-4E8A03A39E86}" destId="{8198DA85-ACA6-4341-AF68-A39820228BCD}" srcOrd="0" destOrd="0" parTransId="{FD59A2F8-842A-46B3-B1C7-948DBB7C80E5}" sibTransId="{67E6ADDC-7A46-4115-9FF6-9A1746546AA9}"/>
    <dgm:cxn modelId="{B8BC0BF0-522F-45C8-8F93-73569AA2ACF5}" type="presOf" srcId="{597BAA26-A2BF-44EF-84C8-E6206A5829BA}" destId="{83DA79F0-2F3A-4BBF-B0CC-AAFC9349116D}" srcOrd="0" destOrd="0" presId="urn:microsoft.com/office/officeart/2005/8/layout/hierarchy1"/>
    <dgm:cxn modelId="{5C4F37F0-8A00-4AA7-BB95-E3EA480AD054}" srcId="{597BAA26-A2BF-44EF-84C8-E6206A5829BA}" destId="{3BA48ABA-808B-42C2-9478-9482D4FB5D30}" srcOrd="1" destOrd="0" parTransId="{F26E4AF9-B5F0-4328-9B49-0B48E8297141}" sibTransId="{FFFCCA4A-2A89-4919-B965-0F62B54DF5FF}"/>
    <dgm:cxn modelId="{DEE30FFC-A372-453F-87FC-667303A9DE78}" type="presOf" srcId="{75436C9B-B816-49E5-96C0-27E90C74D434}" destId="{29615852-2AB5-4C04-A10B-3D411E5E052A}" srcOrd="0" destOrd="0" presId="urn:microsoft.com/office/officeart/2005/8/layout/hierarchy1"/>
    <dgm:cxn modelId="{9102A6FF-6FA7-4689-86B8-00970000AD89}" type="presOf" srcId="{8198DA85-ACA6-4341-AF68-A39820228BCD}" destId="{7EB83E16-4B35-41A3-87B2-DD7755F69AF6}" srcOrd="0" destOrd="0" presId="urn:microsoft.com/office/officeart/2005/8/layout/hierarchy1"/>
    <dgm:cxn modelId="{C4BC9392-A840-4749-959D-CC614B0B6FB6}" type="presParOf" srcId="{29615852-2AB5-4C04-A10B-3D411E5E052A}" destId="{5B2DFEBA-7795-45DE-B7A2-43FFD5B94E75}" srcOrd="0" destOrd="0" presId="urn:microsoft.com/office/officeart/2005/8/layout/hierarchy1"/>
    <dgm:cxn modelId="{8C862A0C-D26D-4ADD-A184-5AF26C627436}" type="presParOf" srcId="{5B2DFEBA-7795-45DE-B7A2-43FFD5B94E75}" destId="{1CE9449F-768F-4C29-B3D0-D883648C2F56}" srcOrd="0" destOrd="0" presId="urn:microsoft.com/office/officeart/2005/8/layout/hierarchy1"/>
    <dgm:cxn modelId="{EF714112-1A69-4E35-92EF-2DA99BDA4BCF}" type="presParOf" srcId="{1CE9449F-768F-4C29-B3D0-D883648C2F56}" destId="{A8D430E2-74B9-43CA-8121-3A6C1A98F2AC}" srcOrd="0" destOrd="0" presId="urn:microsoft.com/office/officeart/2005/8/layout/hierarchy1"/>
    <dgm:cxn modelId="{B4267B2D-A179-4B22-9D36-A62D8394AA93}" type="presParOf" srcId="{1CE9449F-768F-4C29-B3D0-D883648C2F56}" destId="{83DA79F0-2F3A-4BBF-B0CC-AAFC9349116D}" srcOrd="1" destOrd="0" presId="urn:microsoft.com/office/officeart/2005/8/layout/hierarchy1"/>
    <dgm:cxn modelId="{CA2BF153-A755-4BA1-B880-97639B33BBC0}" type="presParOf" srcId="{5B2DFEBA-7795-45DE-B7A2-43FFD5B94E75}" destId="{D9609D02-E883-49DE-A857-D9D77818755E}" srcOrd="1" destOrd="0" presId="urn:microsoft.com/office/officeart/2005/8/layout/hierarchy1"/>
    <dgm:cxn modelId="{8ECDCCD7-F745-411C-84A2-869683436C1D}" type="presParOf" srcId="{D9609D02-E883-49DE-A857-D9D77818755E}" destId="{BBC3DD20-39F0-4892-B3C1-98C1277716BC}" srcOrd="0" destOrd="0" presId="urn:microsoft.com/office/officeart/2005/8/layout/hierarchy1"/>
    <dgm:cxn modelId="{6C624237-5A9B-4387-8A01-B8538972EDD2}" type="presParOf" srcId="{D9609D02-E883-49DE-A857-D9D77818755E}" destId="{F1E74976-1101-4186-A540-5ECD981E17AE}" srcOrd="1" destOrd="0" presId="urn:microsoft.com/office/officeart/2005/8/layout/hierarchy1"/>
    <dgm:cxn modelId="{4216DAC8-7899-4F43-A02B-125847BF2AE5}" type="presParOf" srcId="{F1E74976-1101-4186-A540-5ECD981E17AE}" destId="{FA26A649-44B0-4A70-B374-B1139D051F45}" srcOrd="0" destOrd="0" presId="urn:microsoft.com/office/officeart/2005/8/layout/hierarchy1"/>
    <dgm:cxn modelId="{E8D37EB1-B204-497A-A5A4-3D81860B1B07}" type="presParOf" srcId="{FA26A649-44B0-4A70-B374-B1139D051F45}" destId="{A02EDA63-7A2F-427E-B238-D91F2315EEB6}" srcOrd="0" destOrd="0" presId="urn:microsoft.com/office/officeart/2005/8/layout/hierarchy1"/>
    <dgm:cxn modelId="{1119F873-87A3-4821-991B-A71D6C03FECE}" type="presParOf" srcId="{FA26A649-44B0-4A70-B374-B1139D051F45}" destId="{24EC9453-BCD3-4503-9411-A540F9E88028}" srcOrd="1" destOrd="0" presId="urn:microsoft.com/office/officeart/2005/8/layout/hierarchy1"/>
    <dgm:cxn modelId="{7132F449-6DEB-4A6C-A14B-6F30AF6D781E}" type="presParOf" srcId="{F1E74976-1101-4186-A540-5ECD981E17AE}" destId="{3896AD1E-5272-4661-BABF-AFCAB6426853}" srcOrd="1" destOrd="0" presId="urn:microsoft.com/office/officeart/2005/8/layout/hierarchy1"/>
    <dgm:cxn modelId="{8390AFA8-CEE5-4008-9D04-776208EF4258}" type="presParOf" srcId="{3896AD1E-5272-4661-BABF-AFCAB6426853}" destId="{B677BEED-C706-473D-AA15-678A381B1CD3}" srcOrd="0" destOrd="0" presId="urn:microsoft.com/office/officeart/2005/8/layout/hierarchy1"/>
    <dgm:cxn modelId="{F8DF2048-13C7-4517-8EBD-A8CCF092F810}" type="presParOf" srcId="{3896AD1E-5272-4661-BABF-AFCAB6426853}" destId="{3782458B-E10C-480D-A6AB-940B94D42DDE}" srcOrd="1" destOrd="0" presId="urn:microsoft.com/office/officeart/2005/8/layout/hierarchy1"/>
    <dgm:cxn modelId="{79BBA048-6BB3-4822-89D7-8856CF42B7C6}" type="presParOf" srcId="{3782458B-E10C-480D-A6AB-940B94D42DDE}" destId="{E3107937-AFA2-4297-A529-6285704311E0}" srcOrd="0" destOrd="0" presId="urn:microsoft.com/office/officeart/2005/8/layout/hierarchy1"/>
    <dgm:cxn modelId="{6FBC327E-1155-4C37-9140-A3031EB1065E}" type="presParOf" srcId="{E3107937-AFA2-4297-A529-6285704311E0}" destId="{71AD4290-0F00-40AA-A8B6-71BEFF8451AF}" srcOrd="0" destOrd="0" presId="urn:microsoft.com/office/officeart/2005/8/layout/hierarchy1"/>
    <dgm:cxn modelId="{B5E2B72C-3574-4E46-AB6C-D2069F6EC798}" type="presParOf" srcId="{E3107937-AFA2-4297-A529-6285704311E0}" destId="{7EB83E16-4B35-41A3-87B2-DD7755F69AF6}" srcOrd="1" destOrd="0" presId="urn:microsoft.com/office/officeart/2005/8/layout/hierarchy1"/>
    <dgm:cxn modelId="{AC2834F7-D5DC-4DB6-A916-A0267999A183}" type="presParOf" srcId="{3782458B-E10C-480D-A6AB-940B94D42DDE}" destId="{85E05DC3-D557-406A-83FC-305AFF6365A7}" srcOrd="1" destOrd="0" presId="urn:microsoft.com/office/officeart/2005/8/layout/hierarchy1"/>
    <dgm:cxn modelId="{C236C59A-12BC-4893-B6AC-9FAECC77EBF4}" type="presParOf" srcId="{3896AD1E-5272-4661-BABF-AFCAB6426853}" destId="{13E6BB47-1306-4B36-960F-762433698C32}" srcOrd="2" destOrd="0" presId="urn:microsoft.com/office/officeart/2005/8/layout/hierarchy1"/>
    <dgm:cxn modelId="{FF80C230-8F59-47BA-9409-F6CC5AB6C159}" type="presParOf" srcId="{3896AD1E-5272-4661-BABF-AFCAB6426853}" destId="{EEE197FF-B6BD-4684-9F80-F8306B812B31}" srcOrd="3" destOrd="0" presId="urn:microsoft.com/office/officeart/2005/8/layout/hierarchy1"/>
    <dgm:cxn modelId="{F4D8D1E0-BD6C-4473-8169-B842EDAF21AE}" type="presParOf" srcId="{EEE197FF-B6BD-4684-9F80-F8306B812B31}" destId="{B5603B0C-AA2E-4466-A8C4-92AA3C44DF6F}" srcOrd="0" destOrd="0" presId="urn:microsoft.com/office/officeart/2005/8/layout/hierarchy1"/>
    <dgm:cxn modelId="{79D42FDC-2E1B-48CC-80A8-DAFCB9DA607B}" type="presParOf" srcId="{B5603B0C-AA2E-4466-A8C4-92AA3C44DF6F}" destId="{10F7AAA9-3973-40CB-9824-E94D4286D71A}" srcOrd="0" destOrd="0" presId="urn:microsoft.com/office/officeart/2005/8/layout/hierarchy1"/>
    <dgm:cxn modelId="{F0DE574E-07B8-4F91-97D3-B2A36B5DE612}" type="presParOf" srcId="{B5603B0C-AA2E-4466-A8C4-92AA3C44DF6F}" destId="{A82E9AAB-95CA-4A37-9129-5B8E9CC40666}" srcOrd="1" destOrd="0" presId="urn:microsoft.com/office/officeart/2005/8/layout/hierarchy1"/>
    <dgm:cxn modelId="{CD8AD839-6C51-4665-AFE2-2A3ADD71E70A}" type="presParOf" srcId="{EEE197FF-B6BD-4684-9F80-F8306B812B31}" destId="{4198902B-A29D-4629-AAED-89364ACB1F20}" srcOrd="1" destOrd="0" presId="urn:microsoft.com/office/officeart/2005/8/layout/hierarchy1"/>
    <dgm:cxn modelId="{0DA93234-505D-47F8-8E1E-DF5AF057FE76}" type="presParOf" srcId="{3896AD1E-5272-4661-BABF-AFCAB6426853}" destId="{F209F1CC-2E3D-425F-9D3B-92BD2791824E}" srcOrd="4" destOrd="0" presId="urn:microsoft.com/office/officeart/2005/8/layout/hierarchy1"/>
    <dgm:cxn modelId="{F5B5565F-178C-489F-8180-8C1F88D6A997}" type="presParOf" srcId="{3896AD1E-5272-4661-BABF-AFCAB6426853}" destId="{3EB028FD-14A1-4048-B61B-A556E5A6B7AB}" srcOrd="5" destOrd="0" presId="urn:microsoft.com/office/officeart/2005/8/layout/hierarchy1"/>
    <dgm:cxn modelId="{00BC3700-8579-4EFE-A4D9-E2509A43CE18}" type="presParOf" srcId="{3EB028FD-14A1-4048-B61B-A556E5A6B7AB}" destId="{A06100FD-8949-41C7-9D79-6AF3DCD36F93}" srcOrd="0" destOrd="0" presId="urn:microsoft.com/office/officeart/2005/8/layout/hierarchy1"/>
    <dgm:cxn modelId="{4D7E5706-7197-4457-B96C-C2DC08421812}" type="presParOf" srcId="{A06100FD-8949-41C7-9D79-6AF3DCD36F93}" destId="{3CFA9552-4EF8-4701-AA96-D6F15966F75B}" srcOrd="0" destOrd="0" presId="urn:microsoft.com/office/officeart/2005/8/layout/hierarchy1"/>
    <dgm:cxn modelId="{93D516B7-A5F7-4F9C-9097-C1EC013A99E8}" type="presParOf" srcId="{A06100FD-8949-41C7-9D79-6AF3DCD36F93}" destId="{CE15702C-7E48-4275-A78A-AE192C8CFCAD}" srcOrd="1" destOrd="0" presId="urn:microsoft.com/office/officeart/2005/8/layout/hierarchy1"/>
    <dgm:cxn modelId="{B387CF60-CD14-416D-AB7F-E0EA3F5D45B9}" type="presParOf" srcId="{3EB028FD-14A1-4048-B61B-A556E5A6B7AB}" destId="{AB6BED14-09EE-430F-801D-CF9C5411FA6D}" srcOrd="1" destOrd="0" presId="urn:microsoft.com/office/officeart/2005/8/layout/hierarchy1"/>
    <dgm:cxn modelId="{4EE97DA5-316D-4850-9B9D-ACE5CFC29641}" type="presParOf" srcId="{D9609D02-E883-49DE-A857-D9D77818755E}" destId="{16462BB2-27BE-4BFF-8D11-553F089604C5}" srcOrd="2" destOrd="0" presId="urn:microsoft.com/office/officeart/2005/8/layout/hierarchy1"/>
    <dgm:cxn modelId="{7A94D837-5A85-4E90-B504-7379790559FC}" type="presParOf" srcId="{D9609D02-E883-49DE-A857-D9D77818755E}" destId="{BC944BC8-2FD4-4ED2-BE0C-27AD4723EA13}" srcOrd="3" destOrd="0" presId="urn:microsoft.com/office/officeart/2005/8/layout/hierarchy1"/>
    <dgm:cxn modelId="{76E28BF1-69AA-4D00-B8C6-93D3E20C6015}" type="presParOf" srcId="{BC944BC8-2FD4-4ED2-BE0C-27AD4723EA13}" destId="{C599BCC6-DD2D-46D3-BF78-47F11A9BDA26}" srcOrd="0" destOrd="0" presId="urn:microsoft.com/office/officeart/2005/8/layout/hierarchy1"/>
    <dgm:cxn modelId="{A0EAE67A-3759-4101-B4EA-03BB14D3A606}" type="presParOf" srcId="{C599BCC6-DD2D-46D3-BF78-47F11A9BDA26}" destId="{4EC788CD-5FA4-4DA1-9882-EAEC8D52A570}" srcOrd="0" destOrd="0" presId="urn:microsoft.com/office/officeart/2005/8/layout/hierarchy1"/>
    <dgm:cxn modelId="{3D30B5AF-F8D4-4678-9FF2-8BA9BF252134}" type="presParOf" srcId="{C599BCC6-DD2D-46D3-BF78-47F11A9BDA26}" destId="{BC53756B-29F3-4C60-B681-AE93185D96D4}" srcOrd="1" destOrd="0" presId="urn:microsoft.com/office/officeart/2005/8/layout/hierarchy1"/>
    <dgm:cxn modelId="{2AC1AB4A-5CB4-4649-9F5D-2264FD9C92CA}" type="presParOf" srcId="{BC944BC8-2FD4-4ED2-BE0C-27AD4723EA13}" destId="{1BD6702B-556B-4EB3-BA36-1E9CFFA8BF4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BCAAB3-8B84-42D4-911A-A4EB562B945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C8DCC74D-C063-450F-ACE5-58DB02CE2165}">
      <dgm:prSet phldrT="[Text]" custT="1"/>
      <dgm:spPr/>
      <dgm:t>
        <a:bodyPr/>
        <a:lstStyle/>
        <a:p>
          <a:r>
            <a:rPr lang="en-ZA" sz="2700" dirty="0"/>
            <a:t>O</a:t>
          </a:r>
          <a:r>
            <a:rPr lang="en-ZA" sz="1400" dirty="0"/>
            <a:t>2</a:t>
          </a:r>
          <a:r>
            <a:rPr lang="en-ZA" sz="2700" dirty="0"/>
            <a:t> Delivery</a:t>
          </a:r>
          <a:endParaRPr lang="en-US" sz="2700" dirty="0"/>
        </a:p>
      </dgm:t>
    </dgm:pt>
    <dgm:pt modelId="{40201F7D-0F8F-4682-8EDF-0D27D297B50D}" type="parTrans" cxnId="{71F6973F-69B7-4362-A7C8-B4735FE8ADAE}">
      <dgm:prSet/>
      <dgm:spPr/>
      <dgm:t>
        <a:bodyPr/>
        <a:lstStyle/>
        <a:p>
          <a:endParaRPr lang="en-US"/>
        </a:p>
      </dgm:t>
    </dgm:pt>
    <dgm:pt modelId="{D9275C4C-5ECD-43AA-A751-9DDB7CEBB223}" type="sibTrans" cxnId="{71F6973F-69B7-4362-A7C8-B4735FE8ADAE}">
      <dgm:prSet/>
      <dgm:spPr/>
      <dgm:t>
        <a:bodyPr/>
        <a:lstStyle/>
        <a:p>
          <a:endParaRPr lang="en-US"/>
        </a:p>
      </dgm:t>
    </dgm:pt>
    <dgm:pt modelId="{CF88AA57-019E-4578-841D-24FF22AE2F9E}">
      <dgm:prSet phldrT="[Text]"/>
      <dgm:spPr>
        <a:solidFill>
          <a:schemeClr val="accent1">
            <a:lumMod val="50000"/>
          </a:schemeClr>
        </a:solidFill>
      </dgm:spPr>
      <dgm:t>
        <a:bodyPr/>
        <a:lstStyle/>
        <a:p>
          <a:r>
            <a:rPr lang="en-ZA" dirty="0" err="1"/>
            <a:t>Hemoglobin</a:t>
          </a:r>
          <a:endParaRPr lang="en-US" dirty="0"/>
        </a:p>
      </dgm:t>
    </dgm:pt>
    <dgm:pt modelId="{01840472-9FFF-419D-8AEA-77A6D591290E}" type="parTrans" cxnId="{78171B87-6552-43DF-9E18-A4E425324597}">
      <dgm:prSet/>
      <dgm:spPr/>
      <dgm:t>
        <a:bodyPr/>
        <a:lstStyle/>
        <a:p>
          <a:endParaRPr lang="en-US"/>
        </a:p>
      </dgm:t>
    </dgm:pt>
    <dgm:pt modelId="{820CCB33-C62A-42FB-9407-AD47E26829BF}" type="sibTrans" cxnId="{78171B87-6552-43DF-9E18-A4E425324597}">
      <dgm:prSet/>
      <dgm:spPr/>
      <dgm:t>
        <a:bodyPr/>
        <a:lstStyle/>
        <a:p>
          <a:endParaRPr lang="en-US"/>
        </a:p>
      </dgm:t>
    </dgm:pt>
    <dgm:pt modelId="{50C23F5F-5380-481A-89CB-47E2042380A4}">
      <dgm:prSet phldrT="[Text]"/>
      <dgm:spPr/>
      <dgm:t>
        <a:bodyPr/>
        <a:lstStyle/>
        <a:p>
          <a:r>
            <a:rPr lang="en-ZA" dirty="0"/>
            <a:t>1,34</a:t>
          </a:r>
          <a:endParaRPr lang="en-US" dirty="0"/>
        </a:p>
      </dgm:t>
    </dgm:pt>
    <dgm:pt modelId="{4718F46F-6EA7-4CAB-9428-C2ACCEB2F22D}" type="parTrans" cxnId="{979275B3-40EE-49C5-832F-0DFF608C6DFE}">
      <dgm:prSet/>
      <dgm:spPr/>
      <dgm:t>
        <a:bodyPr/>
        <a:lstStyle/>
        <a:p>
          <a:endParaRPr lang="en-US"/>
        </a:p>
      </dgm:t>
    </dgm:pt>
    <dgm:pt modelId="{502799A1-DB80-4836-8464-53F6A043AD1B}" type="sibTrans" cxnId="{979275B3-40EE-49C5-832F-0DFF608C6DFE}">
      <dgm:prSet/>
      <dgm:spPr/>
      <dgm:t>
        <a:bodyPr/>
        <a:lstStyle/>
        <a:p>
          <a:endParaRPr lang="en-US"/>
        </a:p>
      </dgm:t>
    </dgm:pt>
    <dgm:pt modelId="{29A68E52-9A41-4E86-B137-05FFCA68B68D}">
      <dgm:prSet phldrT="[Text]"/>
      <dgm:spPr/>
      <dgm:t>
        <a:bodyPr/>
        <a:lstStyle/>
        <a:p>
          <a:r>
            <a:rPr lang="en-ZA" dirty="0"/>
            <a:t>Cardiac output</a:t>
          </a:r>
          <a:endParaRPr lang="en-US" dirty="0"/>
        </a:p>
      </dgm:t>
    </dgm:pt>
    <dgm:pt modelId="{5EF72152-A388-4C68-B7A9-B6F3A758C827}" type="parTrans" cxnId="{13CCF79A-29B6-41F9-9E0D-8824BF04D0A1}">
      <dgm:prSet/>
      <dgm:spPr/>
      <dgm:t>
        <a:bodyPr/>
        <a:lstStyle/>
        <a:p>
          <a:endParaRPr lang="en-US"/>
        </a:p>
      </dgm:t>
    </dgm:pt>
    <dgm:pt modelId="{CBD36DD8-F397-42B4-9438-3124F1C31B9B}" type="sibTrans" cxnId="{13CCF79A-29B6-41F9-9E0D-8824BF04D0A1}">
      <dgm:prSet/>
      <dgm:spPr/>
      <dgm:t>
        <a:bodyPr/>
        <a:lstStyle/>
        <a:p>
          <a:endParaRPr lang="en-US"/>
        </a:p>
      </dgm:t>
    </dgm:pt>
    <dgm:pt modelId="{EDBE4225-EEBC-4D0D-AA6F-4A5871FC1278}">
      <dgm:prSet phldrT="[Text]"/>
      <dgm:spPr>
        <a:solidFill>
          <a:schemeClr val="accent1">
            <a:lumMod val="50000"/>
          </a:schemeClr>
        </a:solidFill>
      </dgm:spPr>
      <dgm:t>
        <a:bodyPr/>
        <a:lstStyle/>
        <a:p>
          <a:r>
            <a:rPr lang="en-ZA" dirty="0"/>
            <a:t>Saturation</a:t>
          </a:r>
          <a:endParaRPr lang="en-US" dirty="0"/>
        </a:p>
      </dgm:t>
    </dgm:pt>
    <dgm:pt modelId="{347C55A7-2D3A-4E8F-8923-5B94B7E7058B}" type="parTrans" cxnId="{0E5E897B-59E4-459C-8DE1-D2E3D4AF4FB7}">
      <dgm:prSet/>
      <dgm:spPr/>
      <dgm:t>
        <a:bodyPr/>
        <a:lstStyle/>
        <a:p>
          <a:endParaRPr lang="en-US"/>
        </a:p>
      </dgm:t>
    </dgm:pt>
    <dgm:pt modelId="{8495E0EA-23B0-4252-AC69-82F4B3F09D95}" type="sibTrans" cxnId="{0E5E897B-59E4-459C-8DE1-D2E3D4AF4FB7}">
      <dgm:prSet/>
      <dgm:spPr/>
      <dgm:t>
        <a:bodyPr/>
        <a:lstStyle/>
        <a:p>
          <a:endParaRPr lang="en-US"/>
        </a:p>
      </dgm:t>
    </dgm:pt>
    <dgm:pt modelId="{15E4BDD0-846E-42C0-A37E-D30BD79E3CC3}" type="pres">
      <dgm:prSet presAssocID="{9EBCAAB3-8B84-42D4-911A-A4EB562B9451}" presName="diagram" presStyleCnt="0">
        <dgm:presLayoutVars>
          <dgm:chMax val="1"/>
          <dgm:dir/>
          <dgm:animLvl val="ctr"/>
          <dgm:resizeHandles val="exact"/>
        </dgm:presLayoutVars>
      </dgm:prSet>
      <dgm:spPr/>
    </dgm:pt>
    <dgm:pt modelId="{BA89147F-B8A3-44E2-9B48-200E80A17EFD}" type="pres">
      <dgm:prSet presAssocID="{9EBCAAB3-8B84-42D4-911A-A4EB562B9451}" presName="matrix" presStyleCnt="0"/>
      <dgm:spPr/>
    </dgm:pt>
    <dgm:pt modelId="{F501AC29-1E96-469D-B25D-48850ADEEF0C}" type="pres">
      <dgm:prSet presAssocID="{9EBCAAB3-8B84-42D4-911A-A4EB562B9451}" presName="tile1" presStyleLbl="node1" presStyleIdx="0" presStyleCnt="4"/>
      <dgm:spPr/>
    </dgm:pt>
    <dgm:pt modelId="{4C24EDFE-C92F-4EC1-9633-2923BC333AC0}" type="pres">
      <dgm:prSet presAssocID="{9EBCAAB3-8B84-42D4-911A-A4EB562B9451}" presName="tile1text" presStyleLbl="node1" presStyleIdx="0" presStyleCnt="4">
        <dgm:presLayoutVars>
          <dgm:chMax val="0"/>
          <dgm:chPref val="0"/>
          <dgm:bulletEnabled val="1"/>
        </dgm:presLayoutVars>
      </dgm:prSet>
      <dgm:spPr/>
    </dgm:pt>
    <dgm:pt modelId="{159CA136-0262-47C6-B216-A66C01CA5080}" type="pres">
      <dgm:prSet presAssocID="{9EBCAAB3-8B84-42D4-911A-A4EB562B9451}" presName="tile2" presStyleLbl="node1" presStyleIdx="1" presStyleCnt="4"/>
      <dgm:spPr/>
    </dgm:pt>
    <dgm:pt modelId="{42FB4897-CB33-4E4D-B268-4CE70B46F7A8}" type="pres">
      <dgm:prSet presAssocID="{9EBCAAB3-8B84-42D4-911A-A4EB562B9451}" presName="tile2text" presStyleLbl="node1" presStyleIdx="1" presStyleCnt="4">
        <dgm:presLayoutVars>
          <dgm:chMax val="0"/>
          <dgm:chPref val="0"/>
          <dgm:bulletEnabled val="1"/>
        </dgm:presLayoutVars>
      </dgm:prSet>
      <dgm:spPr/>
    </dgm:pt>
    <dgm:pt modelId="{6F593E8D-E3CA-4857-A4E4-CAE2A7005901}" type="pres">
      <dgm:prSet presAssocID="{9EBCAAB3-8B84-42D4-911A-A4EB562B9451}" presName="tile3" presStyleLbl="node1" presStyleIdx="2" presStyleCnt="4"/>
      <dgm:spPr/>
    </dgm:pt>
    <dgm:pt modelId="{3BFE0724-817D-4723-9954-84A613D3E0AC}" type="pres">
      <dgm:prSet presAssocID="{9EBCAAB3-8B84-42D4-911A-A4EB562B9451}" presName="tile3text" presStyleLbl="node1" presStyleIdx="2" presStyleCnt="4">
        <dgm:presLayoutVars>
          <dgm:chMax val="0"/>
          <dgm:chPref val="0"/>
          <dgm:bulletEnabled val="1"/>
        </dgm:presLayoutVars>
      </dgm:prSet>
      <dgm:spPr/>
    </dgm:pt>
    <dgm:pt modelId="{54E54FA3-07B8-44BE-9A51-BC1B19828C49}" type="pres">
      <dgm:prSet presAssocID="{9EBCAAB3-8B84-42D4-911A-A4EB562B9451}" presName="tile4" presStyleLbl="node1" presStyleIdx="3" presStyleCnt="4"/>
      <dgm:spPr/>
    </dgm:pt>
    <dgm:pt modelId="{6EB34941-D864-4811-930D-BF7B7D67C76B}" type="pres">
      <dgm:prSet presAssocID="{9EBCAAB3-8B84-42D4-911A-A4EB562B9451}" presName="tile4text" presStyleLbl="node1" presStyleIdx="3" presStyleCnt="4">
        <dgm:presLayoutVars>
          <dgm:chMax val="0"/>
          <dgm:chPref val="0"/>
          <dgm:bulletEnabled val="1"/>
        </dgm:presLayoutVars>
      </dgm:prSet>
      <dgm:spPr/>
    </dgm:pt>
    <dgm:pt modelId="{78CCD552-D8D4-4E85-BCD3-6AD5D696C270}" type="pres">
      <dgm:prSet presAssocID="{9EBCAAB3-8B84-42D4-911A-A4EB562B9451}" presName="centerTile" presStyleLbl="fgShp" presStyleIdx="0" presStyleCnt="1" custScaleX="133333" custScaleY="130000">
        <dgm:presLayoutVars>
          <dgm:chMax val="0"/>
          <dgm:chPref val="0"/>
        </dgm:presLayoutVars>
      </dgm:prSet>
      <dgm:spPr/>
    </dgm:pt>
  </dgm:ptLst>
  <dgm:cxnLst>
    <dgm:cxn modelId="{BC9B9503-421A-4463-92B1-DFD259CC428A}" type="presOf" srcId="{29A68E52-9A41-4E86-B137-05FFCA68B68D}" destId="{6F593E8D-E3CA-4857-A4E4-CAE2A7005901}" srcOrd="0" destOrd="0" presId="urn:microsoft.com/office/officeart/2005/8/layout/matrix1"/>
    <dgm:cxn modelId="{75F37B15-3447-4E9A-B2EB-3FD5AD0412C4}" type="presOf" srcId="{C8DCC74D-C063-450F-ACE5-58DB02CE2165}" destId="{78CCD552-D8D4-4E85-BCD3-6AD5D696C270}" srcOrd="0" destOrd="0" presId="urn:microsoft.com/office/officeart/2005/8/layout/matrix1"/>
    <dgm:cxn modelId="{3364DE37-41ED-4277-832B-1086CC603E53}" type="presOf" srcId="{50C23F5F-5380-481A-89CB-47E2042380A4}" destId="{159CA136-0262-47C6-B216-A66C01CA5080}" srcOrd="0" destOrd="0" presId="urn:microsoft.com/office/officeart/2005/8/layout/matrix1"/>
    <dgm:cxn modelId="{71F6973F-69B7-4362-A7C8-B4735FE8ADAE}" srcId="{9EBCAAB3-8B84-42D4-911A-A4EB562B9451}" destId="{C8DCC74D-C063-450F-ACE5-58DB02CE2165}" srcOrd="0" destOrd="0" parTransId="{40201F7D-0F8F-4682-8EDF-0D27D297B50D}" sibTransId="{D9275C4C-5ECD-43AA-A751-9DDB7CEBB223}"/>
    <dgm:cxn modelId="{7E9D285C-7ABE-4E0D-B97C-90EFFA4B6554}" type="presOf" srcId="{9EBCAAB3-8B84-42D4-911A-A4EB562B9451}" destId="{15E4BDD0-846E-42C0-A37E-D30BD79E3CC3}" srcOrd="0" destOrd="0" presId="urn:microsoft.com/office/officeart/2005/8/layout/matrix1"/>
    <dgm:cxn modelId="{0E5E897B-59E4-459C-8DE1-D2E3D4AF4FB7}" srcId="{C8DCC74D-C063-450F-ACE5-58DB02CE2165}" destId="{EDBE4225-EEBC-4D0D-AA6F-4A5871FC1278}" srcOrd="3" destOrd="0" parTransId="{347C55A7-2D3A-4E8F-8923-5B94B7E7058B}" sibTransId="{8495E0EA-23B0-4252-AC69-82F4B3F09D95}"/>
    <dgm:cxn modelId="{78171B87-6552-43DF-9E18-A4E425324597}" srcId="{C8DCC74D-C063-450F-ACE5-58DB02CE2165}" destId="{CF88AA57-019E-4578-841D-24FF22AE2F9E}" srcOrd="0" destOrd="0" parTransId="{01840472-9FFF-419D-8AEA-77A6D591290E}" sibTransId="{820CCB33-C62A-42FB-9407-AD47E26829BF}"/>
    <dgm:cxn modelId="{B7527B87-36C9-4F49-B33A-7D13866F1147}" type="presOf" srcId="{50C23F5F-5380-481A-89CB-47E2042380A4}" destId="{42FB4897-CB33-4E4D-B268-4CE70B46F7A8}" srcOrd="1" destOrd="0" presId="urn:microsoft.com/office/officeart/2005/8/layout/matrix1"/>
    <dgm:cxn modelId="{B84D0C96-E739-41FB-9B59-EF72FCC47739}" type="presOf" srcId="{29A68E52-9A41-4E86-B137-05FFCA68B68D}" destId="{3BFE0724-817D-4723-9954-84A613D3E0AC}" srcOrd="1" destOrd="0" presId="urn:microsoft.com/office/officeart/2005/8/layout/matrix1"/>
    <dgm:cxn modelId="{13CCF79A-29B6-41F9-9E0D-8824BF04D0A1}" srcId="{C8DCC74D-C063-450F-ACE5-58DB02CE2165}" destId="{29A68E52-9A41-4E86-B137-05FFCA68B68D}" srcOrd="2" destOrd="0" parTransId="{5EF72152-A388-4C68-B7A9-B6F3A758C827}" sibTransId="{CBD36DD8-F397-42B4-9438-3124F1C31B9B}"/>
    <dgm:cxn modelId="{B0E66DB2-2787-4001-81BF-211345A1918F}" type="presOf" srcId="{CF88AA57-019E-4578-841D-24FF22AE2F9E}" destId="{4C24EDFE-C92F-4EC1-9633-2923BC333AC0}" srcOrd="1" destOrd="0" presId="urn:microsoft.com/office/officeart/2005/8/layout/matrix1"/>
    <dgm:cxn modelId="{979275B3-40EE-49C5-832F-0DFF608C6DFE}" srcId="{C8DCC74D-C063-450F-ACE5-58DB02CE2165}" destId="{50C23F5F-5380-481A-89CB-47E2042380A4}" srcOrd="1" destOrd="0" parTransId="{4718F46F-6EA7-4CAB-9428-C2ACCEB2F22D}" sibTransId="{502799A1-DB80-4836-8464-53F6A043AD1B}"/>
    <dgm:cxn modelId="{CED1F5C4-55FF-4140-BD04-677A76826FE4}" type="presOf" srcId="{EDBE4225-EEBC-4D0D-AA6F-4A5871FC1278}" destId="{6EB34941-D864-4811-930D-BF7B7D67C76B}" srcOrd="1" destOrd="0" presId="urn:microsoft.com/office/officeart/2005/8/layout/matrix1"/>
    <dgm:cxn modelId="{190C9CE3-F1B7-4CDC-AB29-518F313CFBBB}" type="presOf" srcId="{CF88AA57-019E-4578-841D-24FF22AE2F9E}" destId="{F501AC29-1E96-469D-B25D-48850ADEEF0C}" srcOrd="0" destOrd="0" presId="urn:microsoft.com/office/officeart/2005/8/layout/matrix1"/>
    <dgm:cxn modelId="{F0A2E8ED-09E9-428A-94D2-C7D6A83674C5}" type="presOf" srcId="{EDBE4225-EEBC-4D0D-AA6F-4A5871FC1278}" destId="{54E54FA3-07B8-44BE-9A51-BC1B19828C49}" srcOrd="0" destOrd="0" presId="urn:microsoft.com/office/officeart/2005/8/layout/matrix1"/>
    <dgm:cxn modelId="{7EAA2037-40B0-4932-A81C-BAC67E1718A4}" type="presParOf" srcId="{15E4BDD0-846E-42C0-A37E-D30BD79E3CC3}" destId="{BA89147F-B8A3-44E2-9B48-200E80A17EFD}" srcOrd="0" destOrd="0" presId="urn:microsoft.com/office/officeart/2005/8/layout/matrix1"/>
    <dgm:cxn modelId="{1F086867-DF3A-4389-8AFB-D6CD4668AFF0}" type="presParOf" srcId="{BA89147F-B8A3-44E2-9B48-200E80A17EFD}" destId="{F501AC29-1E96-469D-B25D-48850ADEEF0C}" srcOrd="0" destOrd="0" presId="urn:microsoft.com/office/officeart/2005/8/layout/matrix1"/>
    <dgm:cxn modelId="{F59FC05C-6D22-4D10-85CA-9F64BA689E67}" type="presParOf" srcId="{BA89147F-B8A3-44E2-9B48-200E80A17EFD}" destId="{4C24EDFE-C92F-4EC1-9633-2923BC333AC0}" srcOrd="1" destOrd="0" presId="urn:microsoft.com/office/officeart/2005/8/layout/matrix1"/>
    <dgm:cxn modelId="{B00F6F30-076F-41B7-80B6-BD8EE322058C}" type="presParOf" srcId="{BA89147F-B8A3-44E2-9B48-200E80A17EFD}" destId="{159CA136-0262-47C6-B216-A66C01CA5080}" srcOrd="2" destOrd="0" presId="urn:microsoft.com/office/officeart/2005/8/layout/matrix1"/>
    <dgm:cxn modelId="{44DE7565-E226-4764-BEFC-9DA1A0A91B64}" type="presParOf" srcId="{BA89147F-B8A3-44E2-9B48-200E80A17EFD}" destId="{42FB4897-CB33-4E4D-B268-4CE70B46F7A8}" srcOrd="3" destOrd="0" presId="urn:microsoft.com/office/officeart/2005/8/layout/matrix1"/>
    <dgm:cxn modelId="{2C1FC3D5-F38D-4C7F-9733-29F70A8D5E48}" type="presParOf" srcId="{BA89147F-B8A3-44E2-9B48-200E80A17EFD}" destId="{6F593E8D-E3CA-4857-A4E4-CAE2A7005901}" srcOrd="4" destOrd="0" presId="urn:microsoft.com/office/officeart/2005/8/layout/matrix1"/>
    <dgm:cxn modelId="{515B160B-178D-4BFB-9F94-025AF37F1F7B}" type="presParOf" srcId="{BA89147F-B8A3-44E2-9B48-200E80A17EFD}" destId="{3BFE0724-817D-4723-9954-84A613D3E0AC}" srcOrd="5" destOrd="0" presId="urn:microsoft.com/office/officeart/2005/8/layout/matrix1"/>
    <dgm:cxn modelId="{B6652A68-36C9-442B-BD41-E43BAA6072AD}" type="presParOf" srcId="{BA89147F-B8A3-44E2-9B48-200E80A17EFD}" destId="{54E54FA3-07B8-44BE-9A51-BC1B19828C49}" srcOrd="6" destOrd="0" presId="urn:microsoft.com/office/officeart/2005/8/layout/matrix1"/>
    <dgm:cxn modelId="{0B1613A5-DD8E-4A54-A633-D3DF6F877335}" type="presParOf" srcId="{BA89147F-B8A3-44E2-9B48-200E80A17EFD}" destId="{6EB34941-D864-4811-930D-BF7B7D67C76B}" srcOrd="7" destOrd="0" presId="urn:microsoft.com/office/officeart/2005/8/layout/matrix1"/>
    <dgm:cxn modelId="{8A3FA4F0-FB98-4056-BD07-F89EC45E99F1}" type="presParOf" srcId="{15E4BDD0-846E-42C0-A37E-D30BD79E3CC3}" destId="{78CCD552-D8D4-4E85-BCD3-6AD5D696C27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62BB2-27BE-4BFF-8D11-553F089604C5}">
      <dsp:nvSpPr>
        <dsp:cNvPr id="0" name=""/>
        <dsp:cNvSpPr/>
      </dsp:nvSpPr>
      <dsp:spPr>
        <a:xfrm>
          <a:off x="4795764" y="762397"/>
          <a:ext cx="1690787" cy="507561"/>
        </a:xfrm>
        <a:custGeom>
          <a:avLst/>
          <a:gdLst/>
          <a:ahLst/>
          <a:cxnLst/>
          <a:rect l="0" t="0" r="0" b="0"/>
          <a:pathLst>
            <a:path>
              <a:moveTo>
                <a:pt x="0" y="0"/>
              </a:moveTo>
              <a:lnTo>
                <a:pt x="0" y="374161"/>
              </a:lnTo>
              <a:lnTo>
                <a:pt x="1690787" y="374161"/>
              </a:lnTo>
              <a:lnTo>
                <a:pt x="1690787" y="507561"/>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F209F1CC-2E3D-425F-9D3B-92BD2791824E}">
      <dsp:nvSpPr>
        <dsp:cNvPr id="0" name=""/>
        <dsp:cNvSpPr/>
      </dsp:nvSpPr>
      <dsp:spPr>
        <a:xfrm>
          <a:off x="3015985" y="2184356"/>
          <a:ext cx="3737526" cy="483046"/>
        </a:xfrm>
        <a:custGeom>
          <a:avLst/>
          <a:gdLst/>
          <a:ahLst/>
          <a:cxnLst/>
          <a:rect l="0" t="0" r="0" b="0"/>
          <a:pathLst>
            <a:path>
              <a:moveTo>
                <a:pt x="0" y="0"/>
              </a:moveTo>
              <a:lnTo>
                <a:pt x="0" y="349647"/>
              </a:lnTo>
              <a:lnTo>
                <a:pt x="3737526" y="349647"/>
              </a:lnTo>
              <a:lnTo>
                <a:pt x="3737526" y="483046"/>
              </a:lnTo>
            </a:path>
          </a:pathLst>
        </a:custGeom>
        <a:noFill/>
        <a:ln w="12700" cap="flat" cmpd="sng" algn="ctr">
          <a:solidFill>
            <a:schemeClr val="accent1">
              <a:shade val="8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13E6BB47-1306-4B36-960F-762433698C32}">
      <dsp:nvSpPr>
        <dsp:cNvPr id="0" name=""/>
        <dsp:cNvSpPr/>
      </dsp:nvSpPr>
      <dsp:spPr>
        <a:xfrm>
          <a:off x="3015985" y="2184356"/>
          <a:ext cx="828314" cy="482541"/>
        </a:xfrm>
        <a:custGeom>
          <a:avLst/>
          <a:gdLst/>
          <a:ahLst/>
          <a:cxnLst/>
          <a:rect l="0" t="0" r="0" b="0"/>
          <a:pathLst>
            <a:path>
              <a:moveTo>
                <a:pt x="0" y="0"/>
              </a:moveTo>
              <a:lnTo>
                <a:pt x="0" y="349141"/>
              </a:lnTo>
              <a:lnTo>
                <a:pt x="828314" y="349141"/>
              </a:lnTo>
              <a:lnTo>
                <a:pt x="828314" y="482541"/>
              </a:lnTo>
            </a:path>
          </a:pathLst>
        </a:custGeom>
        <a:noFill/>
        <a:ln w="12700" cap="flat" cmpd="sng" algn="ctr">
          <a:solidFill>
            <a:schemeClr val="accent1">
              <a:shade val="8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677BEED-C706-473D-AA15-678A381B1CD3}">
      <dsp:nvSpPr>
        <dsp:cNvPr id="0" name=""/>
        <dsp:cNvSpPr/>
      </dsp:nvSpPr>
      <dsp:spPr>
        <a:xfrm>
          <a:off x="1058236" y="2184356"/>
          <a:ext cx="1957749" cy="483046"/>
        </a:xfrm>
        <a:custGeom>
          <a:avLst/>
          <a:gdLst/>
          <a:ahLst/>
          <a:cxnLst/>
          <a:rect l="0" t="0" r="0" b="0"/>
          <a:pathLst>
            <a:path>
              <a:moveTo>
                <a:pt x="1957749" y="0"/>
              </a:moveTo>
              <a:lnTo>
                <a:pt x="1957749" y="349647"/>
              </a:lnTo>
              <a:lnTo>
                <a:pt x="0" y="349647"/>
              </a:lnTo>
              <a:lnTo>
                <a:pt x="0" y="483046"/>
              </a:lnTo>
            </a:path>
          </a:pathLst>
        </a:custGeom>
        <a:noFill/>
        <a:ln w="12700" cap="flat" cmpd="sng" algn="ctr">
          <a:solidFill>
            <a:schemeClr val="accent1">
              <a:shade val="8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BBC3DD20-39F0-4892-B3C1-98C1277716BC}">
      <dsp:nvSpPr>
        <dsp:cNvPr id="0" name=""/>
        <dsp:cNvSpPr/>
      </dsp:nvSpPr>
      <dsp:spPr>
        <a:xfrm>
          <a:off x="3015985" y="762397"/>
          <a:ext cx="1779778" cy="507561"/>
        </a:xfrm>
        <a:custGeom>
          <a:avLst/>
          <a:gdLst/>
          <a:ahLst/>
          <a:cxnLst/>
          <a:rect l="0" t="0" r="0" b="0"/>
          <a:pathLst>
            <a:path>
              <a:moveTo>
                <a:pt x="1779778" y="0"/>
              </a:moveTo>
              <a:lnTo>
                <a:pt x="1779778" y="374161"/>
              </a:lnTo>
              <a:lnTo>
                <a:pt x="0" y="374161"/>
              </a:lnTo>
              <a:lnTo>
                <a:pt x="0" y="507561"/>
              </a:lnTo>
            </a:path>
          </a:pathLst>
        </a:custGeom>
        <a:noFill/>
        <a:ln w="12700" cap="flat" cmpd="sng" algn="ctr">
          <a:solidFill>
            <a:schemeClr val="accent1">
              <a:shade val="6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A8D430E2-74B9-43CA-8121-3A6C1A98F2AC}">
      <dsp:nvSpPr>
        <dsp:cNvPr id="0" name=""/>
        <dsp:cNvSpPr/>
      </dsp:nvSpPr>
      <dsp:spPr>
        <a:xfrm>
          <a:off x="4075766" y="-151999"/>
          <a:ext cx="1439995" cy="914397"/>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3DA79F0-2F3A-4BBF-B0CC-AAFC9349116D}">
      <dsp:nvSpPr>
        <dsp:cNvPr id="0" name=""/>
        <dsp:cNvSpPr/>
      </dsp:nvSpPr>
      <dsp:spPr>
        <a:xfrm>
          <a:off x="4235766" y="0"/>
          <a:ext cx="1439995" cy="914397"/>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a:ln/>
              <a:effectLst/>
              <a:latin typeface="Arial" charset="0"/>
              <a:cs typeface="Arial" charset="0"/>
            </a:rPr>
            <a:t>Cardiac Output</a:t>
          </a:r>
          <a:endParaRPr kumimoji="0" lang="en-US" sz="1700" b="1" i="0" u="none" strike="noStrike" kern="1200" cap="none" normalizeH="0" baseline="0" dirty="0">
            <a:ln/>
            <a:effectLst/>
            <a:latin typeface="Times New Roman" pitchFamily="18" charset="0"/>
            <a:cs typeface="Arial" charset="0"/>
          </a:endParaRPr>
        </a:p>
      </dsp:txBody>
      <dsp:txXfrm>
        <a:off x="4262548" y="26782"/>
        <a:ext cx="1386431" cy="860833"/>
      </dsp:txXfrm>
    </dsp:sp>
    <dsp:sp modelId="{A02EDA63-7A2F-427E-B238-D91F2315EEB6}">
      <dsp:nvSpPr>
        <dsp:cNvPr id="0" name=""/>
        <dsp:cNvSpPr/>
      </dsp:nvSpPr>
      <dsp:spPr>
        <a:xfrm>
          <a:off x="2295987" y="1269958"/>
          <a:ext cx="1439995" cy="914397"/>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4EC9453-BCD3-4503-9411-A540F9E88028}">
      <dsp:nvSpPr>
        <dsp:cNvPr id="0" name=""/>
        <dsp:cNvSpPr/>
      </dsp:nvSpPr>
      <dsp:spPr>
        <a:xfrm>
          <a:off x="2455987" y="1421958"/>
          <a:ext cx="1439995" cy="914397"/>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a:ln/>
              <a:effectLst/>
              <a:latin typeface="Arial" charset="0"/>
              <a:cs typeface="Arial" charset="0"/>
            </a:rPr>
            <a:t>Stroke Volume</a:t>
          </a:r>
          <a:endParaRPr kumimoji="0" lang="en-US" sz="1700" b="1" i="0" u="none" strike="noStrike" kern="1200" cap="none" normalizeH="0" baseline="0" dirty="0">
            <a:ln/>
            <a:effectLst/>
            <a:latin typeface="Times New Roman" pitchFamily="18" charset="0"/>
            <a:cs typeface="Arial" charset="0"/>
          </a:endParaRPr>
        </a:p>
      </dsp:txBody>
      <dsp:txXfrm>
        <a:off x="2482769" y="1448740"/>
        <a:ext cx="1386431" cy="860833"/>
      </dsp:txXfrm>
    </dsp:sp>
    <dsp:sp modelId="{71AD4290-0F00-40AA-A8B6-71BEFF8451AF}">
      <dsp:nvSpPr>
        <dsp:cNvPr id="0" name=""/>
        <dsp:cNvSpPr/>
      </dsp:nvSpPr>
      <dsp:spPr>
        <a:xfrm>
          <a:off x="338238" y="2667403"/>
          <a:ext cx="1439995" cy="914397"/>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EB83E16-4B35-41A3-87B2-DD7755F69AF6}">
      <dsp:nvSpPr>
        <dsp:cNvPr id="0" name=""/>
        <dsp:cNvSpPr/>
      </dsp:nvSpPr>
      <dsp:spPr>
        <a:xfrm>
          <a:off x="498237" y="2819402"/>
          <a:ext cx="1439995" cy="914397"/>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a:ln/>
              <a:effectLst/>
              <a:latin typeface="Arial" charset="0"/>
              <a:cs typeface="Arial" charset="0"/>
            </a:rPr>
            <a:t>Preload</a:t>
          </a:r>
          <a:r>
            <a:rPr kumimoji="0" lang="en-US" sz="1700" b="0" i="0" u="none" strike="noStrike" kern="1200" cap="none" normalizeH="0" baseline="0" dirty="0">
              <a:ln/>
              <a:effectLst/>
              <a:latin typeface="Arial" charset="0"/>
              <a:cs typeface="Arial" charset="0"/>
            </a:rPr>
            <a:t> </a:t>
          </a:r>
          <a:endParaRPr kumimoji="0" lang="en-US" sz="1700" b="0" i="0" u="none" strike="noStrike" kern="1200" cap="none" normalizeH="0" baseline="0" dirty="0">
            <a:ln/>
            <a:effectLst/>
            <a:latin typeface="Times New Roman" pitchFamily="18" charset="0"/>
            <a:cs typeface="Arial" charset="0"/>
          </a:endParaRPr>
        </a:p>
      </dsp:txBody>
      <dsp:txXfrm>
        <a:off x="525019" y="2846184"/>
        <a:ext cx="1386431" cy="860833"/>
      </dsp:txXfrm>
    </dsp:sp>
    <dsp:sp modelId="{10F7AAA9-3973-40CB-9824-E94D4286D71A}">
      <dsp:nvSpPr>
        <dsp:cNvPr id="0" name=""/>
        <dsp:cNvSpPr/>
      </dsp:nvSpPr>
      <dsp:spPr>
        <a:xfrm>
          <a:off x="3124302" y="2666897"/>
          <a:ext cx="1439995" cy="914397"/>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82E9AAB-95CA-4A37-9129-5B8E9CC40666}">
      <dsp:nvSpPr>
        <dsp:cNvPr id="0" name=""/>
        <dsp:cNvSpPr/>
      </dsp:nvSpPr>
      <dsp:spPr>
        <a:xfrm>
          <a:off x="3284301" y="2818897"/>
          <a:ext cx="1439995" cy="914397"/>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a:ln/>
              <a:effectLst/>
              <a:latin typeface="Arial" charset="0"/>
              <a:cs typeface="Arial" charset="0"/>
            </a:rPr>
            <a:t>Afterload</a:t>
          </a:r>
          <a:endParaRPr kumimoji="0" lang="en-US" sz="1700" b="1" i="0" u="none" strike="noStrike" kern="1200" cap="none" normalizeH="0" baseline="0" dirty="0">
            <a:ln/>
            <a:effectLst/>
            <a:latin typeface="Times New Roman" pitchFamily="18" charset="0"/>
            <a:cs typeface="Arial" charset="0"/>
          </a:endParaRPr>
        </a:p>
      </dsp:txBody>
      <dsp:txXfrm>
        <a:off x="3311083" y="2845679"/>
        <a:ext cx="1386431" cy="860833"/>
      </dsp:txXfrm>
    </dsp:sp>
    <dsp:sp modelId="{3CFA9552-4EF8-4701-AA96-D6F15966F75B}">
      <dsp:nvSpPr>
        <dsp:cNvPr id="0" name=""/>
        <dsp:cNvSpPr/>
      </dsp:nvSpPr>
      <dsp:spPr>
        <a:xfrm>
          <a:off x="6033514" y="2667403"/>
          <a:ext cx="1439995" cy="914397"/>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E15702C-7E48-4275-A78A-AE192C8CFCAD}">
      <dsp:nvSpPr>
        <dsp:cNvPr id="0" name=""/>
        <dsp:cNvSpPr/>
      </dsp:nvSpPr>
      <dsp:spPr>
        <a:xfrm>
          <a:off x="6193514" y="2819402"/>
          <a:ext cx="1439995" cy="914397"/>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dirty="0">
              <a:ln/>
              <a:effectLst/>
              <a:latin typeface="Arial" charset="0"/>
              <a:cs typeface="Arial" charset="0"/>
            </a:rPr>
            <a:t>Myocardial contractility</a:t>
          </a:r>
          <a:endParaRPr kumimoji="0" lang="en-US" sz="1700" b="1" i="0" u="none" strike="noStrike" kern="1200" cap="none" normalizeH="0" baseline="0" dirty="0">
            <a:ln/>
            <a:effectLst/>
            <a:latin typeface="Times New Roman" pitchFamily="18" charset="0"/>
            <a:cs typeface="Arial" charset="0"/>
          </a:endParaRPr>
        </a:p>
      </dsp:txBody>
      <dsp:txXfrm>
        <a:off x="6220296" y="2846184"/>
        <a:ext cx="1386431" cy="860833"/>
      </dsp:txXfrm>
    </dsp:sp>
    <dsp:sp modelId="{4EC788CD-5FA4-4DA1-9882-EAEC8D52A570}">
      <dsp:nvSpPr>
        <dsp:cNvPr id="0" name=""/>
        <dsp:cNvSpPr/>
      </dsp:nvSpPr>
      <dsp:spPr>
        <a:xfrm>
          <a:off x="5766553" y="1269958"/>
          <a:ext cx="1439995" cy="914397"/>
        </a:xfrm>
        <a:prstGeom prst="roundRect">
          <a:avLst>
            <a:gd name="adj" fmla="val 10000"/>
          </a:avLst>
        </a:prstGeom>
        <a:solidFill>
          <a:schemeClr val="accent1">
            <a:hueOff val="0"/>
            <a:satOff val="0"/>
            <a:lumOff val="0"/>
            <a:alphaOff val="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BC53756B-29F3-4C60-B681-AE93185D96D4}">
      <dsp:nvSpPr>
        <dsp:cNvPr id="0" name=""/>
        <dsp:cNvSpPr/>
      </dsp:nvSpPr>
      <dsp:spPr>
        <a:xfrm>
          <a:off x="5926553" y="1421958"/>
          <a:ext cx="1439995" cy="914397"/>
        </a:xfrm>
        <a:prstGeom prst="roundRect">
          <a:avLst>
            <a:gd name="adj" fmla="val 10000"/>
          </a:avLst>
        </a:prstGeom>
        <a:solidFill>
          <a:schemeClr val="lt1">
            <a:alpha val="90000"/>
            <a:hueOff val="0"/>
            <a:satOff val="0"/>
            <a:lumOff val="0"/>
            <a:alphaOff val="0"/>
          </a:schemeClr>
        </a:solidFill>
        <a:ln>
          <a:noFill/>
        </a:ln>
        <a:effectLst/>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a:ln/>
              <a:effectLst/>
              <a:latin typeface="Arial" charset="0"/>
              <a:cs typeface="Arial" charset="0"/>
            </a:rPr>
            <a:t>Heart Rate</a:t>
          </a:r>
          <a:endParaRPr kumimoji="0" lang="en-US" sz="1700" b="1" i="0" u="none" strike="noStrike" kern="1200" cap="none" normalizeH="0" baseline="0" dirty="0">
            <a:ln/>
            <a:effectLst/>
            <a:latin typeface="Times New Roman" pitchFamily="18" charset="0"/>
            <a:cs typeface="Arial" charset="0"/>
          </a:endParaRPr>
        </a:p>
      </dsp:txBody>
      <dsp:txXfrm>
        <a:off x="5953335" y="1448740"/>
        <a:ext cx="1386431" cy="860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1AC29-1E96-469D-B25D-48850ADEEF0C}">
      <dsp:nvSpPr>
        <dsp:cNvPr id="0" name=""/>
        <dsp:cNvSpPr/>
      </dsp:nvSpPr>
      <dsp:spPr>
        <a:xfrm rot="16200000">
          <a:off x="508000" y="-508000"/>
          <a:ext cx="2032000" cy="3048000"/>
        </a:xfrm>
        <a:prstGeom prst="round1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ZA" sz="3600" kern="1200" dirty="0" err="1"/>
            <a:t>Hemoglobin</a:t>
          </a:r>
          <a:endParaRPr lang="en-US" sz="3600" kern="1200" dirty="0"/>
        </a:p>
      </dsp:txBody>
      <dsp:txXfrm rot="5400000">
        <a:off x="0" y="0"/>
        <a:ext cx="3048000" cy="1524000"/>
      </dsp:txXfrm>
    </dsp:sp>
    <dsp:sp modelId="{159CA136-0262-47C6-B216-A66C01CA5080}">
      <dsp:nvSpPr>
        <dsp:cNvPr id="0" name=""/>
        <dsp:cNvSpPr/>
      </dsp:nvSpPr>
      <dsp:spPr>
        <a:xfrm>
          <a:off x="3048000" y="0"/>
          <a:ext cx="3048000" cy="2032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ZA" sz="3600" kern="1200" dirty="0"/>
            <a:t>1,34</a:t>
          </a:r>
          <a:endParaRPr lang="en-US" sz="3600" kern="1200" dirty="0"/>
        </a:p>
      </dsp:txBody>
      <dsp:txXfrm>
        <a:off x="3048000" y="0"/>
        <a:ext cx="3048000" cy="1524000"/>
      </dsp:txXfrm>
    </dsp:sp>
    <dsp:sp modelId="{6F593E8D-E3CA-4857-A4E4-CAE2A7005901}">
      <dsp:nvSpPr>
        <dsp:cNvPr id="0" name=""/>
        <dsp:cNvSpPr/>
      </dsp:nvSpPr>
      <dsp:spPr>
        <a:xfrm rot="10800000">
          <a:off x="0" y="2032000"/>
          <a:ext cx="3048000" cy="2032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ZA" sz="3600" kern="1200" dirty="0"/>
            <a:t>Cardiac output</a:t>
          </a:r>
          <a:endParaRPr lang="en-US" sz="3600" kern="1200" dirty="0"/>
        </a:p>
      </dsp:txBody>
      <dsp:txXfrm rot="10800000">
        <a:off x="0" y="2539999"/>
        <a:ext cx="3048000" cy="1524000"/>
      </dsp:txXfrm>
    </dsp:sp>
    <dsp:sp modelId="{54E54FA3-07B8-44BE-9A51-BC1B19828C49}">
      <dsp:nvSpPr>
        <dsp:cNvPr id="0" name=""/>
        <dsp:cNvSpPr/>
      </dsp:nvSpPr>
      <dsp:spPr>
        <a:xfrm rot="5400000">
          <a:off x="3556000" y="1523999"/>
          <a:ext cx="2032000" cy="3048000"/>
        </a:xfrm>
        <a:prstGeom prst="round1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ZA" sz="3600" kern="1200" dirty="0"/>
            <a:t>Saturation</a:t>
          </a:r>
          <a:endParaRPr lang="en-US" sz="3600" kern="1200" dirty="0"/>
        </a:p>
      </dsp:txBody>
      <dsp:txXfrm rot="-5400000">
        <a:off x="3048000" y="2539999"/>
        <a:ext cx="3048000" cy="1524000"/>
      </dsp:txXfrm>
    </dsp:sp>
    <dsp:sp modelId="{78CCD552-D8D4-4E85-BCD3-6AD5D696C270}">
      <dsp:nvSpPr>
        <dsp:cNvPr id="0" name=""/>
        <dsp:cNvSpPr/>
      </dsp:nvSpPr>
      <dsp:spPr>
        <a:xfrm>
          <a:off x="1828803" y="1371599"/>
          <a:ext cx="2438393" cy="1320800"/>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ZA" sz="2700" kern="1200" dirty="0"/>
            <a:t>O</a:t>
          </a:r>
          <a:r>
            <a:rPr lang="en-ZA" sz="1400" kern="1200" dirty="0"/>
            <a:t>2</a:t>
          </a:r>
          <a:r>
            <a:rPr lang="en-ZA" sz="2700" kern="1200" dirty="0"/>
            <a:t> Delivery</a:t>
          </a:r>
          <a:endParaRPr lang="en-US" sz="2700" kern="1200" dirty="0"/>
        </a:p>
      </dsp:txBody>
      <dsp:txXfrm>
        <a:off x="1893279" y="1436075"/>
        <a:ext cx="2309441" cy="11918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1A894-F86D-444E-9BD9-08D11AC437F7}" type="datetimeFigureOut">
              <a:rPr lang="pl-PL" smtClean="0"/>
              <a:t>09.05.2024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0793B-9E69-4C81-9C12-E42A3BFD8DE6}" type="slidenum">
              <a:rPr lang="pl-PL" smtClean="0"/>
              <a:t>‹#›</a:t>
            </a:fld>
            <a:endParaRPr lang="pl-PL"/>
          </a:p>
        </p:txBody>
      </p:sp>
    </p:spTree>
    <p:extLst>
      <p:ext uri="{BB962C8B-B14F-4D97-AF65-F5344CB8AC3E}">
        <p14:creationId xmlns:p14="http://schemas.microsoft.com/office/powerpoint/2010/main" val="67170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35820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56</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04824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57</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278524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58</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617480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59</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796031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60</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16193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61</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928713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62</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713358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63</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36370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64</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332717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65</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59877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48</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422437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66</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516619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67</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316808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68</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296984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69</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34483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70</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627301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71</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223221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210F2E5-0B95-B6D8-3FDA-A71DA1343E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9D153E8E-EB26-41E2-8347-52DE3B17E126}" type="slidenum">
              <a:rPr lang="de-DE" altLang="pl-PL"/>
              <a:pPr eaLnBrk="1" hangingPunct="1"/>
              <a:t>133</a:t>
            </a:fld>
            <a:endParaRPr lang="de-DE" altLang="pl-PL"/>
          </a:p>
        </p:txBody>
      </p:sp>
      <p:sp>
        <p:nvSpPr>
          <p:cNvPr id="46083" name="Rectangle 2">
            <a:extLst>
              <a:ext uri="{FF2B5EF4-FFF2-40B4-BE49-F238E27FC236}">
                <a16:creationId xmlns:a16="http://schemas.microsoft.com/office/drawing/2014/main" id="{9D8B1A05-9C0B-CFAC-49CD-AC352E75C702}"/>
              </a:ext>
            </a:extLst>
          </p:cNvPr>
          <p:cNvSpPr>
            <a:spLocks noGrp="1" noRot="1" noChangeAspect="1" noChangeArrowheads="1" noTextEdit="1"/>
          </p:cNvSpPr>
          <p:nvPr>
            <p:ph type="sldImg"/>
          </p:nvPr>
        </p:nvSpPr>
        <p:spPr bwMode="auto">
          <a:xfrm>
            <a:off x="385763" y="685800"/>
            <a:ext cx="6089650"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a:extLst>
              <a:ext uri="{FF2B5EF4-FFF2-40B4-BE49-F238E27FC236}">
                <a16:creationId xmlns:a16="http://schemas.microsoft.com/office/drawing/2014/main" id="{DA57BB0E-15A7-6607-E1D7-AA3C162E2C27}"/>
              </a:ext>
            </a:extLst>
          </p:cNvPr>
          <p:cNvSpPr>
            <a:spLocks noGrp="1" noChangeArrowheads="1"/>
          </p:cNvSpPr>
          <p:nvPr>
            <p:ph type="body" idx="1"/>
          </p:nvPr>
        </p:nvSpPr>
        <p:spPr bwMode="auto">
          <a:xfrm>
            <a:off x="912813" y="4343400"/>
            <a:ext cx="50323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l-PL" altLang="pl-PL"/>
          </a:p>
        </p:txBody>
      </p:sp>
    </p:spTree>
    <p:extLst>
      <p:ext uri="{BB962C8B-B14F-4D97-AF65-F5344CB8AC3E}">
        <p14:creationId xmlns:p14="http://schemas.microsoft.com/office/powerpoint/2010/main" val="1510221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0A521F6-1A8C-01B3-D6D4-A79AF12165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9F1EF783-36F1-464A-AFE1-09BFD0010857}" type="slidenum">
              <a:rPr lang="de-DE" altLang="pl-PL"/>
              <a:pPr eaLnBrk="1" hangingPunct="1"/>
              <a:t>134</a:t>
            </a:fld>
            <a:endParaRPr lang="de-DE" altLang="pl-PL"/>
          </a:p>
        </p:txBody>
      </p:sp>
      <p:sp>
        <p:nvSpPr>
          <p:cNvPr id="47107" name="Rectangle 2">
            <a:extLst>
              <a:ext uri="{FF2B5EF4-FFF2-40B4-BE49-F238E27FC236}">
                <a16:creationId xmlns:a16="http://schemas.microsoft.com/office/drawing/2014/main" id="{61A7122A-30D9-17D0-3C06-11A3F88FF8E2}"/>
              </a:ext>
            </a:extLst>
          </p:cNvPr>
          <p:cNvSpPr>
            <a:spLocks noGrp="1" noRot="1" noChangeAspect="1" noChangeArrowheads="1" noTextEdit="1"/>
          </p:cNvSpPr>
          <p:nvPr>
            <p:ph type="sldImg"/>
          </p:nvPr>
        </p:nvSpPr>
        <p:spPr bwMode="auto">
          <a:xfrm>
            <a:off x="384175" y="687388"/>
            <a:ext cx="6089650"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FE455346-341D-2932-AC37-F6DAFBB0779A}"/>
              </a:ext>
            </a:extLst>
          </p:cNvPr>
          <p:cNvSpPr>
            <a:spLocks noGrp="1" noChangeArrowheads="1"/>
          </p:cNvSpPr>
          <p:nvPr>
            <p:ph type="body" idx="1"/>
          </p:nvPr>
        </p:nvSpPr>
        <p:spPr bwMode="auto">
          <a:xfrm>
            <a:off x="914400" y="4343400"/>
            <a:ext cx="50292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l-PL"/>
              <a:t>Die Animation dieser Folie bitte in die vorherige einbauen; zusätzlich sollte auch auf der Vorlast-Achse der Schnittpunkt animiert werden.</a:t>
            </a:r>
            <a:endParaRPr lang="de-DE" altLang="pl-PL"/>
          </a:p>
        </p:txBody>
      </p:sp>
    </p:spTree>
    <p:extLst>
      <p:ext uri="{BB962C8B-B14F-4D97-AF65-F5344CB8AC3E}">
        <p14:creationId xmlns:p14="http://schemas.microsoft.com/office/powerpoint/2010/main" val="3655531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7750E8F-9FCF-C43E-8C54-4E80EABF33B2}"/>
              </a:ext>
            </a:extLst>
          </p:cNvPr>
          <p:cNvSpPr>
            <a:spLocks noGrp="1" noChangeArrowheads="1"/>
          </p:cNvSpPr>
          <p:nvPr>
            <p:ph type="sldNum" sz="quarter" idx="5"/>
          </p:nvPr>
        </p:nvSpPr>
        <p:spPr>
          <a:ln/>
        </p:spPr>
        <p:txBody>
          <a:bodyPr/>
          <a:lstStyle/>
          <a:p>
            <a:fld id="{8F012D60-C857-4936-A2DD-C766D921329C}" type="slidenum">
              <a:rPr lang="en-US" altLang="pl-PL"/>
              <a:pPr/>
              <a:t>165</a:t>
            </a:fld>
            <a:endParaRPr lang="en-US" altLang="pl-PL"/>
          </a:p>
        </p:txBody>
      </p:sp>
      <p:sp>
        <p:nvSpPr>
          <p:cNvPr id="28674" name="Rectangle 2">
            <a:extLst>
              <a:ext uri="{FF2B5EF4-FFF2-40B4-BE49-F238E27FC236}">
                <a16:creationId xmlns:a16="http://schemas.microsoft.com/office/drawing/2014/main" id="{EC5F05AC-9FB4-6664-57CE-D4FA99763C8F}"/>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BA5D0863-9C74-2580-BC04-64B433BE3758}"/>
              </a:ext>
            </a:extLst>
          </p:cNvPr>
          <p:cNvSpPr>
            <a:spLocks noGrp="1" noChangeArrowheads="1"/>
          </p:cNvSpPr>
          <p:nvPr>
            <p:ph type="body" idx="1"/>
          </p:nvPr>
        </p:nvSpPr>
        <p:spPr/>
        <p:txBody>
          <a:bodyPr/>
          <a:lstStyle/>
          <a:p>
            <a:r>
              <a:rPr lang="en-US" altLang="pl-PL"/>
              <a:t>Low output circulatory failure, affects CO (by decreasing EDV due to decreased venous return.)</a:t>
            </a:r>
          </a:p>
        </p:txBody>
      </p:sp>
    </p:spTree>
    <p:extLst>
      <p:ext uri="{BB962C8B-B14F-4D97-AF65-F5344CB8AC3E}">
        <p14:creationId xmlns:p14="http://schemas.microsoft.com/office/powerpoint/2010/main" val="761012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299A465-0402-C6BD-A5ED-A36E5EECE53C}"/>
              </a:ext>
            </a:extLst>
          </p:cNvPr>
          <p:cNvSpPr>
            <a:spLocks noGrp="1" noChangeArrowheads="1"/>
          </p:cNvSpPr>
          <p:nvPr>
            <p:ph type="sldNum" sz="quarter" idx="5"/>
          </p:nvPr>
        </p:nvSpPr>
        <p:spPr>
          <a:ln/>
        </p:spPr>
        <p:txBody>
          <a:bodyPr/>
          <a:lstStyle/>
          <a:p>
            <a:fld id="{B12712EA-6861-4FD2-80F9-058B8804B87E}" type="slidenum">
              <a:rPr lang="en-US" altLang="pl-PL"/>
              <a:pPr/>
              <a:t>166</a:t>
            </a:fld>
            <a:endParaRPr lang="en-US" altLang="pl-PL"/>
          </a:p>
        </p:txBody>
      </p:sp>
      <p:sp>
        <p:nvSpPr>
          <p:cNvPr id="46082" name="Rectangle 2">
            <a:extLst>
              <a:ext uri="{FF2B5EF4-FFF2-40B4-BE49-F238E27FC236}">
                <a16:creationId xmlns:a16="http://schemas.microsoft.com/office/drawing/2014/main" id="{08030CFA-E89B-AD0E-2C94-CB766346C774}"/>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73A5EA48-F725-8D05-57F2-B89FB073DBFE}"/>
              </a:ext>
            </a:extLst>
          </p:cNvPr>
          <p:cNvSpPr>
            <a:spLocks noGrp="1" noChangeArrowheads="1"/>
          </p:cNvSpPr>
          <p:nvPr>
            <p:ph type="body" idx="1"/>
          </p:nvPr>
        </p:nvSpPr>
        <p:spPr/>
        <p:txBody>
          <a:bodyPr/>
          <a:lstStyle/>
          <a:p>
            <a:r>
              <a:rPr lang="en-US" altLang="pl-PL"/>
              <a:t>Low output circulatory failure, affects CO (by decreasing EDV due to decreased venous return.)</a:t>
            </a:r>
          </a:p>
        </p:txBody>
      </p:sp>
    </p:spTree>
    <p:extLst>
      <p:ext uri="{BB962C8B-B14F-4D97-AF65-F5344CB8AC3E}">
        <p14:creationId xmlns:p14="http://schemas.microsoft.com/office/powerpoint/2010/main" val="2542058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49</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836465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003FEE6-B9E6-B8FB-15AB-5C780460117F}"/>
              </a:ext>
            </a:extLst>
          </p:cNvPr>
          <p:cNvSpPr>
            <a:spLocks noGrp="1" noChangeArrowheads="1"/>
          </p:cNvSpPr>
          <p:nvPr>
            <p:ph type="sldNum" sz="quarter" idx="5"/>
          </p:nvPr>
        </p:nvSpPr>
        <p:spPr>
          <a:ln/>
        </p:spPr>
        <p:txBody>
          <a:bodyPr/>
          <a:lstStyle/>
          <a:p>
            <a:fld id="{6CF6B4CD-4F08-4C8B-8CF2-9DE49D464972}" type="slidenum">
              <a:rPr lang="en-US" altLang="pl-PL"/>
              <a:pPr/>
              <a:t>167</a:t>
            </a:fld>
            <a:endParaRPr lang="en-US" altLang="pl-PL"/>
          </a:p>
        </p:txBody>
      </p:sp>
      <p:sp>
        <p:nvSpPr>
          <p:cNvPr id="29698" name="Rectangle 2">
            <a:extLst>
              <a:ext uri="{FF2B5EF4-FFF2-40B4-BE49-F238E27FC236}">
                <a16:creationId xmlns:a16="http://schemas.microsoft.com/office/drawing/2014/main" id="{0DAA635A-D4C3-0CD8-7CF0-8C72D685FEC1}"/>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EA19E179-9534-2887-1950-D9A797E73E1A}"/>
              </a:ext>
            </a:extLst>
          </p:cNvPr>
          <p:cNvSpPr>
            <a:spLocks noGrp="1" noChangeArrowheads="1"/>
          </p:cNvSpPr>
          <p:nvPr>
            <p:ph type="body" idx="1"/>
          </p:nvPr>
        </p:nvSpPr>
        <p:spPr/>
        <p:txBody>
          <a:bodyPr/>
          <a:lstStyle/>
          <a:p>
            <a:r>
              <a:rPr lang="en-US" altLang="pl-PL"/>
              <a:t>CO severely reduced due to heart dysfunction (“pump failure”)</a:t>
            </a:r>
          </a:p>
          <a:p>
            <a:endParaRPr lang="en-US" altLang="pl-PL"/>
          </a:p>
        </p:txBody>
      </p:sp>
    </p:spTree>
    <p:extLst>
      <p:ext uri="{BB962C8B-B14F-4D97-AF65-F5344CB8AC3E}">
        <p14:creationId xmlns:p14="http://schemas.microsoft.com/office/powerpoint/2010/main" val="536734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E5EA3D3-0554-F275-29DF-9901A0ECE0CF}"/>
              </a:ext>
            </a:extLst>
          </p:cNvPr>
          <p:cNvSpPr>
            <a:spLocks noGrp="1" noChangeArrowheads="1"/>
          </p:cNvSpPr>
          <p:nvPr>
            <p:ph type="sldNum" sz="quarter" idx="5"/>
          </p:nvPr>
        </p:nvSpPr>
        <p:spPr>
          <a:ln/>
        </p:spPr>
        <p:txBody>
          <a:bodyPr/>
          <a:lstStyle/>
          <a:p>
            <a:fld id="{FB69F01B-3D1F-4A71-A833-557CAF7FE2FA}" type="slidenum">
              <a:rPr lang="en-US" altLang="pl-PL"/>
              <a:pPr/>
              <a:t>168</a:t>
            </a:fld>
            <a:endParaRPr lang="en-US" altLang="pl-PL"/>
          </a:p>
        </p:txBody>
      </p:sp>
      <p:sp>
        <p:nvSpPr>
          <p:cNvPr id="48130" name="Rectangle 2">
            <a:extLst>
              <a:ext uri="{FF2B5EF4-FFF2-40B4-BE49-F238E27FC236}">
                <a16:creationId xmlns:a16="http://schemas.microsoft.com/office/drawing/2014/main" id="{D0377D96-8573-6C26-B92B-5FABB7B789D0}"/>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EE663A17-5FD5-1377-CF0B-DFAF2348BE13}"/>
              </a:ext>
            </a:extLst>
          </p:cNvPr>
          <p:cNvSpPr>
            <a:spLocks noGrp="1" noChangeArrowheads="1"/>
          </p:cNvSpPr>
          <p:nvPr>
            <p:ph type="body" idx="1"/>
          </p:nvPr>
        </p:nvSpPr>
        <p:spPr/>
        <p:txBody>
          <a:bodyPr/>
          <a:lstStyle/>
          <a:p>
            <a:r>
              <a:rPr lang="en-US" altLang="pl-PL"/>
              <a:t>CO severely reduced due to heart dysfunction (“pump failure”)</a:t>
            </a:r>
          </a:p>
          <a:p>
            <a:endParaRPr lang="en-US" altLang="pl-PL"/>
          </a:p>
        </p:txBody>
      </p:sp>
    </p:spTree>
    <p:extLst>
      <p:ext uri="{BB962C8B-B14F-4D97-AF65-F5344CB8AC3E}">
        <p14:creationId xmlns:p14="http://schemas.microsoft.com/office/powerpoint/2010/main" val="3661050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67C1DBA-58AE-894E-A381-9172C7C22743}"/>
              </a:ext>
            </a:extLst>
          </p:cNvPr>
          <p:cNvSpPr>
            <a:spLocks noGrp="1" noChangeArrowheads="1"/>
          </p:cNvSpPr>
          <p:nvPr>
            <p:ph type="sldNum" sz="quarter" idx="5"/>
          </p:nvPr>
        </p:nvSpPr>
        <p:spPr>
          <a:ln/>
        </p:spPr>
        <p:txBody>
          <a:bodyPr/>
          <a:lstStyle/>
          <a:p>
            <a:fld id="{8B5A4F8B-7BB9-42F8-967C-D5CCF17A0D58}" type="slidenum">
              <a:rPr lang="en-US" altLang="pl-PL"/>
              <a:pPr/>
              <a:t>177</a:t>
            </a:fld>
            <a:endParaRPr lang="en-US" altLang="pl-PL"/>
          </a:p>
        </p:txBody>
      </p:sp>
      <p:sp>
        <p:nvSpPr>
          <p:cNvPr id="20482" name="Rectangle 2">
            <a:extLst>
              <a:ext uri="{FF2B5EF4-FFF2-40B4-BE49-F238E27FC236}">
                <a16:creationId xmlns:a16="http://schemas.microsoft.com/office/drawing/2014/main" id="{A8985AB6-977D-CF2D-0671-B46A2D486F23}"/>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3DF42736-F4E2-9EFB-9B45-341C55E2C9D7}"/>
              </a:ext>
            </a:extLst>
          </p:cNvPr>
          <p:cNvSpPr>
            <a:spLocks noGrp="1" noChangeArrowheads="1"/>
          </p:cNvSpPr>
          <p:nvPr>
            <p:ph type="body" idx="1"/>
          </p:nvPr>
        </p:nvSpPr>
        <p:spPr/>
        <p:txBody>
          <a:bodyPr/>
          <a:lstStyle/>
          <a:p>
            <a:endParaRPr lang="pl-PL" altLang="pl-PL"/>
          </a:p>
        </p:txBody>
      </p:sp>
    </p:spTree>
    <p:extLst>
      <p:ext uri="{BB962C8B-B14F-4D97-AF65-F5344CB8AC3E}">
        <p14:creationId xmlns:p14="http://schemas.microsoft.com/office/powerpoint/2010/main" val="18026587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3470B07E-2F30-89D5-9A3F-93D953B08736}"/>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1203" name="Rectangle 3">
            <a:extLst>
              <a:ext uri="{FF2B5EF4-FFF2-40B4-BE49-F238E27FC236}">
                <a16:creationId xmlns:a16="http://schemas.microsoft.com/office/drawing/2014/main" id="{C312D744-3D6F-2FA5-DB0A-0124EED4DD30}"/>
              </a:ext>
            </a:extLst>
          </p:cNvPr>
          <p:cNvSpPr>
            <a:spLocks noGrp="1" noChangeArrowheads="1"/>
          </p:cNvSpPr>
          <p:nvPr>
            <p:ph type="body" idx="1"/>
          </p:nvPr>
        </p:nvSpPr>
        <p:spPr>
          <a:xfrm>
            <a:off x="685800" y="4343400"/>
            <a:ext cx="5486400" cy="4114800"/>
          </a:xfrm>
          <a:solidFill>
            <a:srgbClr val="FFFFFF"/>
          </a:solidFill>
          <a:ln w="12700">
            <a:solidFill>
              <a:srgbClr val="000000"/>
            </a:solidFill>
            <a:miter lim="800000"/>
            <a:headEnd/>
            <a:tailEnd/>
          </a:ln>
        </p:spPr>
        <p:txBody>
          <a:bodyPr/>
          <a:lstStyle/>
          <a:p>
            <a:endParaRPr lang="en-GB" altLang="pl-PL"/>
          </a:p>
        </p:txBody>
      </p:sp>
    </p:spTree>
    <p:extLst>
      <p:ext uri="{BB962C8B-B14F-4D97-AF65-F5344CB8AC3E}">
        <p14:creationId xmlns:p14="http://schemas.microsoft.com/office/powerpoint/2010/main" val="535404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F6C0851-369E-3EA0-FC8F-6425288BF943}"/>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2227" name="Rectangle 3">
            <a:extLst>
              <a:ext uri="{FF2B5EF4-FFF2-40B4-BE49-F238E27FC236}">
                <a16:creationId xmlns:a16="http://schemas.microsoft.com/office/drawing/2014/main" id="{23CFDA01-CFFE-1C7C-684C-8D66A91CBB6D}"/>
              </a:ext>
            </a:extLst>
          </p:cNvPr>
          <p:cNvSpPr>
            <a:spLocks noGrp="1" noChangeArrowheads="1"/>
          </p:cNvSpPr>
          <p:nvPr>
            <p:ph type="body" idx="1"/>
          </p:nvPr>
        </p:nvSpPr>
        <p:spPr>
          <a:xfrm>
            <a:off x="685800" y="4343400"/>
            <a:ext cx="5486400" cy="4114800"/>
          </a:xfrm>
          <a:solidFill>
            <a:srgbClr val="FFFFFF"/>
          </a:solidFill>
          <a:ln w="12700">
            <a:solidFill>
              <a:srgbClr val="000000"/>
            </a:solidFill>
            <a:miter lim="800000"/>
            <a:headEnd/>
            <a:tailEnd/>
          </a:ln>
        </p:spPr>
        <p:txBody>
          <a:bodyPr/>
          <a:lstStyle/>
          <a:p>
            <a:endParaRPr lang="en-GB" altLang="pl-PL"/>
          </a:p>
        </p:txBody>
      </p:sp>
    </p:spTree>
    <p:extLst>
      <p:ext uri="{BB962C8B-B14F-4D97-AF65-F5344CB8AC3E}">
        <p14:creationId xmlns:p14="http://schemas.microsoft.com/office/powerpoint/2010/main" val="3792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F00357B-14BA-8FFF-2F8E-ADFFC19DA7C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3251" name="Rectangle 3">
            <a:extLst>
              <a:ext uri="{FF2B5EF4-FFF2-40B4-BE49-F238E27FC236}">
                <a16:creationId xmlns:a16="http://schemas.microsoft.com/office/drawing/2014/main" id="{DA4880E9-9EAE-85B5-8656-98D9A2DBE964}"/>
              </a:ext>
            </a:extLst>
          </p:cNvPr>
          <p:cNvSpPr>
            <a:spLocks noGrp="1" noChangeArrowheads="1"/>
          </p:cNvSpPr>
          <p:nvPr>
            <p:ph type="body" idx="1"/>
          </p:nvPr>
        </p:nvSpPr>
        <p:spPr>
          <a:xfrm>
            <a:off x="685800" y="4343400"/>
            <a:ext cx="5486400" cy="4114800"/>
          </a:xfrm>
          <a:solidFill>
            <a:srgbClr val="FFFFFF"/>
          </a:solidFill>
          <a:ln w="12700">
            <a:solidFill>
              <a:srgbClr val="000000"/>
            </a:solidFill>
            <a:miter lim="800000"/>
            <a:headEnd/>
            <a:tailEnd/>
          </a:ln>
        </p:spPr>
        <p:txBody>
          <a:bodyPr/>
          <a:lstStyle/>
          <a:p>
            <a:endParaRPr lang="en-GB" altLang="pl-PL"/>
          </a:p>
        </p:txBody>
      </p:sp>
    </p:spTree>
    <p:extLst>
      <p:ext uri="{BB962C8B-B14F-4D97-AF65-F5344CB8AC3E}">
        <p14:creationId xmlns:p14="http://schemas.microsoft.com/office/powerpoint/2010/main" val="1424350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BB707BB-C137-9598-C938-6A905E24A1C3}"/>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54275" name="Rectangle 3">
            <a:extLst>
              <a:ext uri="{FF2B5EF4-FFF2-40B4-BE49-F238E27FC236}">
                <a16:creationId xmlns:a16="http://schemas.microsoft.com/office/drawing/2014/main" id="{798698F2-8367-0D5A-916A-0A1DECEB16F0}"/>
              </a:ext>
            </a:extLst>
          </p:cNvPr>
          <p:cNvSpPr>
            <a:spLocks noGrp="1" noChangeArrowheads="1"/>
          </p:cNvSpPr>
          <p:nvPr>
            <p:ph type="body" idx="1"/>
          </p:nvPr>
        </p:nvSpPr>
        <p:spPr>
          <a:xfrm>
            <a:off x="685800" y="4343400"/>
            <a:ext cx="5486400" cy="4114800"/>
          </a:xfrm>
          <a:solidFill>
            <a:srgbClr val="FFFFFF"/>
          </a:solidFill>
          <a:ln w="12700">
            <a:solidFill>
              <a:srgbClr val="000000"/>
            </a:solidFill>
            <a:miter lim="800000"/>
            <a:headEnd/>
            <a:tailEnd/>
          </a:ln>
        </p:spPr>
        <p:txBody>
          <a:bodyPr/>
          <a:lstStyle/>
          <a:p>
            <a:endParaRPr lang="en-GB" altLang="pl-PL"/>
          </a:p>
        </p:txBody>
      </p:sp>
    </p:spTree>
    <p:extLst>
      <p:ext uri="{BB962C8B-B14F-4D97-AF65-F5344CB8AC3E}">
        <p14:creationId xmlns:p14="http://schemas.microsoft.com/office/powerpoint/2010/main" val="983046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50</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170556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51</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4099558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52</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633992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53</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869034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54</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945807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55</a:t>
            </a:fld>
            <a:endParaRPr lang="en-US"/>
          </a:p>
        </p:txBody>
      </p:sp>
      <p:sp>
        <p:nvSpPr>
          <p:cNvPr id="5122" name="Rectangle 2"/>
          <p:cNvSpPr>
            <a:spLocks noGrp="1" noRot="1" noChangeAspect="1" noChangeArrowheads="1" noTextEdit="1"/>
          </p:cNvSpPr>
          <p:nvPr>
            <p:ph type="sldImg"/>
          </p:nvPr>
        </p:nvSpPr>
        <p:spPr>
          <a:xfrm>
            <a:off x="-3252788" y="508000"/>
            <a:ext cx="13365163" cy="7518400"/>
          </a:xfrm>
          <a:ln/>
        </p:spPr>
      </p:sp>
      <p:sp>
        <p:nvSpPr>
          <p:cNvPr id="5123" name="Rectangle 3"/>
          <p:cNvSpPr>
            <a:spLocks noChangeArrowheads="1"/>
          </p:cNvSpPr>
          <p:nvPr/>
        </p:nvSpPr>
        <p:spPr bwMode="auto">
          <a:xfrm>
            <a:off x="914400" y="7797800"/>
            <a:ext cx="5029200" cy="1041400"/>
          </a:xfrm>
          <a:prstGeom prst="rect">
            <a:avLst/>
          </a:prstGeom>
          <a:noFill/>
          <a:ln w="9525">
            <a:noFill/>
            <a:miter lim="800000"/>
            <a:headEnd/>
            <a:tailEnd/>
          </a:ln>
          <a:effectLst/>
        </p:spPr>
        <p:txBody>
          <a:bodyPr lIns="89730" tIns="44865" rIns="89730" bIns="44865"/>
          <a:lstStyle/>
          <a:p>
            <a:pPr>
              <a:spcBef>
                <a:spcPct val="30000"/>
              </a:spcBef>
            </a:pPr>
            <a:endParaRPr lang="en-US" sz="1200"/>
          </a:p>
        </p:txBody>
      </p:sp>
      <p:sp>
        <p:nvSpPr>
          <p:cNvPr id="5124" name="Rectangle 4"/>
          <p:cNvSpPr>
            <a:spLocks noGrp="1" noChangeArrowheads="1"/>
          </p:cNvSpPr>
          <p:nvPr>
            <p:ph type="body" idx="1"/>
          </p:nvPr>
        </p:nvSpPr>
        <p:spPr>
          <a:xfrm>
            <a:off x="857250" y="8128001"/>
            <a:ext cx="5029200" cy="711200"/>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6397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B86DAF-6233-D32C-BB8C-50CE17F5FC08}"/>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B359D87E-E3A8-4B90-71BC-DEB3A41A2D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5B398037-739E-140C-6F9A-2803141C3F55}"/>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5" name="Symbol zastępczy stopki 4">
            <a:extLst>
              <a:ext uri="{FF2B5EF4-FFF2-40B4-BE49-F238E27FC236}">
                <a16:creationId xmlns:a16="http://schemas.microsoft.com/office/drawing/2014/main" id="{04F2ED26-C8D8-991A-BA86-46FCF996CE4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C6218AD-CE25-C4E9-80A4-DF4275B82E14}"/>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250749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89CEDD-D961-886B-184F-621AEEEAFA2F}"/>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D4D1A311-A12D-F0E1-D6DA-8FA0E0AE4EA0}"/>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E42E663-8724-21A4-102A-DB268FE26F3D}"/>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5" name="Symbol zastępczy stopki 4">
            <a:extLst>
              <a:ext uri="{FF2B5EF4-FFF2-40B4-BE49-F238E27FC236}">
                <a16:creationId xmlns:a16="http://schemas.microsoft.com/office/drawing/2014/main" id="{F7577B1C-AE4B-9D87-02C9-D68C89CFC6E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D80DB50-8C29-CEE6-5CFC-C9618F320CC6}"/>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3055616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DDD353F7-A5DF-D0CA-B669-1EBAC34EB9B6}"/>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0BB5F1AE-37DD-16D3-13A2-AA539A2BE516}"/>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6F5865F-0F1D-F8C2-91DF-463920D3AFAB}"/>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5" name="Symbol zastępczy stopki 4">
            <a:extLst>
              <a:ext uri="{FF2B5EF4-FFF2-40B4-BE49-F238E27FC236}">
                <a16:creationId xmlns:a16="http://schemas.microsoft.com/office/drawing/2014/main" id="{883330F8-5F88-8075-D9EC-1B8EE3B7ECF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90620E1-EE42-2AC6-B4AF-D6554978E34F}"/>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1297107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ZA"/>
          </a:p>
        </p:txBody>
      </p:sp>
      <p:sp>
        <p:nvSpPr>
          <p:cNvPr id="3" name="ClipArt Placeholder 2"/>
          <p:cNvSpPr>
            <a:spLocks noGrp="1"/>
          </p:cNvSpPr>
          <p:nvPr>
            <p:ph type="clipArt" sz="half" idx="1"/>
          </p:nvPr>
        </p:nvSpPr>
        <p:spPr>
          <a:xfrm>
            <a:off x="609600" y="1600201"/>
            <a:ext cx="5384800" cy="4525963"/>
          </a:xfrm>
        </p:spPr>
        <p:txBody>
          <a:bodyPr>
            <a:normAutofit/>
          </a:bodyPr>
          <a:lstStyle/>
          <a:p>
            <a:pPr lvl="0"/>
            <a:endParaRPr lang="en-ZA"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9">
            <a:extLst>
              <a:ext uri="{FF2B5EF4-FFF2-40B4-BE49-F238E27FC236}">
                <a16:creationId xmlns:a16="http://schemas.microsoft.com/office/drawing/2014/main" id="{54BE12B5-CA86-6D73-B871-8433F8186C58}"/>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42FE639C-D9D0-B0A4-646F-9DD43C9B525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EA83D19A-DB2F-6D43-9491-976A23BD5D6A}"/>
              </a:ext>
            </a:extLst>
          </p:cNvPr>
          <p:cNvSpPr>
            <a:spLocks noGrp="1"/>
          </p:cNvSpPr>
          <p:nvPr>
            <p:ph type="sldNum" sz="quarter" idx="12"/>
          </p:nvPr>
        </p:nvSpPr>
        <p:spPr/>
        <p:txBody>
          <a:bodyPr/>
          <a:lstStyle>
            <a:lvl1pPr>
              <a:defRPr/>
            </a:lvl1pPr>
          </a:lstStyle>
          <a:p>
            <a:fld id="{24EF26FE-6460-4FC9-A2DB-7A501BD1FE8C}" type="slidenum">
              <a:rPr lang="en-US" altLang="pl-PL"/>
              <a:pPr/>
              <a:t>‹#›</a:t>
            </a:fld>
            <a:endParaRPr lang="en-US" altLang="pl-PL"/>
          </a:p>
        </p:txBody>
      </p:sp>
    </p:spTree>
    <p:extLst>
      <p:ext uri="{BB962C8B-B14F-4D97-AF65-F5344CB8AC3E}">
        <p14:creationId xmlns:p14="http://schemas.microsoft.com/office/powerpoint/2010/main" val="4243753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ZA"/>
          </a:p>
        </p:txBody>
      </p:sp>
      <p:sp>
        <p:nvSpPr>
          <p:cNvPr id="3" name="Table Placeholder 2"/>
          <p:cNvSpPr>
            <a:spLocks noGrp="1"/>
          </p:cNvSpPr>
          <p:nvPr>
            <p:ph type="tbl" idx="1"/>
          </p:nvPr>
        </p:nvSpPr>
        <p:spPr>
          <a:xfrm>
            <a:off x="609600" y="1600201"/>
            <a:ext cx="10972800" cy="4525963"/>
          </a:xfrm>
        </p:spPr>
        <p:txBody>
          <a:bodyPr>
            <a:normAutofit/>
          </a:bodyPr>
          <a:lstStyle/>
          <a:p>
            <a:pPr lvl="0"/>
            <a:endParaRPr lang="en-ZA" noProof="0"/>
          </a:p>
        </p:txBody>
      </p:sp>
      <p:sp>
        <p:nvSpPr>
          <p:cNvPr id="4" name="Date Placeholder 9">
            <a:extLst>
              <a:ext uri="{FF2B5EF4-FFF2-40B4-BE49-F238E27FC236}">
                <a16:creationId xmlns:a16="http://schemas.microsoft.com/office/drawing/2014/main" id="{F0E52369-06E7-E3B8-55DF-8E0D5A54ABF2}"/>
              </a:ext>
            </a:extLst>
          </p:cNvPr>
          <p:cNvSpPr>
            <a:spLocks noGrp="1"/>
          </p:cNvSpPr>
          <p:nvPr>
            <p:ph type="dt" sz="half" idx="10"/>
          </p:nvPr>
        </p:nvSpPr>
        <p:spPr/>
        <p:txBody>
          <a:bodyPr/>
          <a:lstStyle>
            <a:lvl1pPr>
              <a:defRPr/>
            </a:lvl1pPr>
          </a:lstStyle>
          <a:p>
            <a:pPr>
              <a:defRPr/>
            </a:pPr>
            <a:endParaRPr lang="en-US"/>
          </a:p>
        </p:txBody>
      </p:sp>
      <p:sp>
        <p:nvSpPr>
          <p:cNvPr id="5" name="Footer Placeholder 21">
            <a:extLst>
              <a:ext uri="{FF2B5EF4-FFF2-40B4-BE49-F238E27FC236}">
                <a16:creationId xmlns:a16="http://schemas.microsoft.com/office/drawing/2014/main" id="{7C358AAB-08C1-7AA6-2EFB-4FE44E8335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2FF52AA8-3C15-74A7-3BD4-96D7DFAD0757}"/>
              </a:ext>
            </a:extLst>
          </p:cNvPr>
          <p:cNvSpPr>
            <a:spLocks noGrp="1"/>
          </p:cNvSpPr>
          <p:nvPr>
            <p:ph type="sldNum" sz="quarter" idx="12"/>
          </p:nvPr>
        </p:nvSpPr>
        <p:spPr/>
        <p:txBody>
          <a:bodyPr/>
          <a:lstStyle>
            <a:lvl1pPr>
              <a:defRPr/>
            </a:lvl1pPr>
          </a:lstStyle>
          <a:p>
            <a:fld id="{4F710C11-2575-4177-8C18-E91CBC858E06}" type="slidenum">
              <a:rPr lang="en-US" altLang="pl-PL"/>
              <a:pPr/>
              <a:t>‹#›</a:t>
            </a:fld>
            <a:endParaRPr lang="en-US" altLang="pl-PL"/>
          </a:p>
        </p:txBody>
      </p:sp>
    </p:spTree>
    <p:extLst>
      <p:ext uri="{BB962C8B-B14F-4D97-AF65-F5344CB8AC3E}">
        <p14:creationId xmlns:p14="http://schemas.microsoft.com/office/powerpoint/2010/main" val="2314996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ZA"/>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9">
            <a:extLst>
              <a:ext uri="{FF2B5EF4-FFF2-40B4-BE49-F238E27FC236}">
                <a16:creationId xmlns:a16="http://schemas.microsoft.com/office/drawing/2014/main" id="{08E00118-DCB8-5C5A-A7ED-C351628089D0}"/>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82AB1E90-1193-0B69-9AA9-6452372811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D90B6861-ED55-2EDA-E8C8-27BFE88F58E8}"/>
              </a:ext>
            </a:extLst>
          </p:cNvPr>
          <p:cNvSpPr>
            <a:spLocks noGrp="1"/>
          </p:cNvSpPr>
          <p:nvPr>
            <p:ph type="sldNum" sz="quarter" idx="12"/>
          </p:nvPr>
        </p:nvSpPr>
        <p:spPr/>
        <p:txBody>
          <a:bodyPr/>
          <a:lstStyle>
            <a:lvl1pPr>
              <a:defRPr/>
            </a:lvl1pPr>
          </a:lstStyle>
          <a:p>
            <a:fld id="{90E59F14-FE8E-4EEE-8F66-C215215E38C2}" type="slidenum">
              <a:rPr lang="en-US" altLang="pl-PL"/>
              <a:pPr/>
              <a:t>‹#›</a:t>
            </a:fld>
            <a:endParaRPr lang="en-US" altLang="pl-PL"/>
          </a:p>
        </p:txBody>
      </p:sp>
    </p:spTree>
    <p:extLst>
      <p:ext uri="{BB962C8B-B14F-4D97-AF65-F5344CB8AC3E}">
        <p14:creationId xmlns:p14="http://schemas.microsoft.com/office/powerpoint/2010/main" val="4090365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ZA"/>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9">
            <a:extLst>
              <a:ext uri="{FF2B5EF4-FFF2-40B4-BE49-F238E27FC236}">
                <a16:creationId xmlns:a16="http://schemas.microsoft.com/office/drawing/2014/main" id="{7C412C5F-0DBB-01F5-BB3D-C7D26B1C9552}"/>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6171A99B-4AE2-9A61-22BC-0B58E42703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50ECB970-A00C-C4EA-9380-EC6234099C84}"/>
              </a:ext>
            </a:extLst>
          </p:cNvPr>
          <p:cNvSpPr>
            <a:spLocks noGrp="1"/>
          </p:cNvSpPr>
          <p:nvPr>
            <p:ph type="sldNum" sz="quarter" idx="12"/>
          </p:nvPr>
        </p:nvSpPr>
        <p:spPr/>
        <p:txBody>
          <a:bodyPr/>
          <a:lstStyle>
            <a:lvl1pPr>
              <a:defRPr/>
            </a:lvl1pPr>
          </a:lstStyle>
          <a:p>
            <a:fld id="{581A9E0D-6AA7-4812-8082-F7F18A740DB8}" type="slidenum">
              <a:rPr lang="en-US" altLang="pl-PL"/>
              <a:pPr/>
              <a:t>‹#›</a:t>
            </a:fld>
            <a:endParaRPr lang="en-US" altLang="pl-PL"/>
          </a:p>
        </p:txBody>
      </p:sp>
    </p:spTree>
    <p:extLst>
      <p:ext uri="{BB962C8B-B14F-4D97-AF65-F5344CB8AC3E}">
        <p14:creationId xmlns:p14="http://schemas.microsoft.com/office/powerpoint/2010/main" val="4266050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ytuł, tekst i clipart">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2EA2BC-E7F3-C05C-B9E3-9EAD96235A40}"/>
              </a:ext>
            </a:extLst>
          </p:cNvPr>
          <p:cNvSpPr>
            <a:spLocks noGrp="1"/>
          </p:cNvSpPr>
          <p:nvPr>
            <p:ph type="title"/>
          </p:nvPr>
        </p:nvSpPr>
        <p:spPr>
          <a:xfrm>
            <a:off x="914400" y="609600"/>
            <a:ext cx="10363200" cy="1143000"/>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50A03254-41ED-2126-F838-17963A1B9C44}"/>
              </a:ext>
            </a:extLst>
          </p:cNvPr>
          <p:cNvSpPr>
            <a:spLocks noGrp="1"/>
          </p:cNvSpPr>
          <p:nvPr>
            <p:ph type="body" sz="half" idx="1"/>
          </p:nvPr>
        </p:nvSpPr>
        <p:spPr>
          <a:xfrm>
            <a:off x="914400" y="1981200"/>
            <a:ext cx="5080000" cy="41148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obrazu online 3">
            <a:extLst>
              <a:ext uri="{FF2B5EF4-FFF2-40B4-BE49-F238E27FC236}">
                <a16:creationId xmlns:a16="http://schemas.microsoft.com/office/drawing/2014/main" id="{A65AFDB7-6881-658A-F0A1-51D0C230DD87}"/>
              </a:ext>
            </a:extLst>
          </p:cNvPr>
          <p:cNvSpPr>
            <a:spLocks noGrp="1"/>
          </p:cNvSpPr>
          <p:nvPr>
            <p:ph type="clipArt" sz="half" idx="2"/>
          </p:nvPr>
        </p:nvSpPr>
        <p:spPr>
          <a:xfrm>
            <a:off x="6197600" y="1981200"/>
            <a:ext cx="5080000" cy="4114800"/>
          </a:xfrm>
        </p:spPr>
        <p:txBody>
          <a:bodyPr/>
          <a:lstStyle/>
          <a:p>
            <a:endParaRPr lang="pl-PL"/>
          </a:p>
        </p:txBody>
      </p:sp>
      <p:sp>
        <p:nvSpPr>
          <p:cNvPr id="5" name="Symbol zastępczy daty 4">
            <a:extLst>
              <a:ext uri="{FF2B5EF4-FFF2-40B4-BE49-F238E27FC236}">
                <a16:creationId xmlns:a16="http://schemas.microsoft.com/office/drawing/2014/main" id="{5CAECAD8-139B-C02C-AFC0-4CE1A257E9A5}"/>
              </a:ext>
            </a:extLst>
          </p:cNvPr>
          <p:cNvSpPr>
            <a:spLocks noGrp="1"/>
          </p:cNvSpPr>
          <p:nvPr>
            <p:ph type="dt" sz="half" idx="10"/>
          </p:nvPr>
        </p:nvSpPr>
        <p:spPr>
          <a:xfrm>
            <a:off x="914400" y="6248400"/>
            <a:ext cx="2540000" cy="457200"/>
          </a:xfrm>
        </p:spPr>
        <p:txBody>
          <a:bodyPr/>
          <a:lstStyle>
            <a:lvl1pPr>
              <a:defRPr/>
            </a:lvl1pPr>
          </a:lstStyle>
          <a:p>
            <a:endParaRPr lang="en-US" altLang="pl-PL"/>
          </a:p>
        </p:txBody>
      </p:sp>
      <p:sp>
        <p:nvSpPr>
          <p:cNvPr id="6" name="Symbol zastępczy stopki 5">
            <a:extLst>
              <a:ext uri="{FF2B5EF4-FFF2-40B4-BE49-F238E27FC236}">
                <a16:creationId xmlns:a16="http://schemas.microsoft.com/office/drawing/2014/main" id="{6733123F-4631-0912-AD3D-7098A24C512A}"/>
              </a:ext>
            </a:extLst>
          </p:cNvPr>
          <p:cNvSpPr>
            <a:spLocks noGrp="1"/>
          </p:cNvSpPr>
          <p:nvPr>
            <p:ph type="ftr" sz="quarter" idx="11"/>
          </p:nvPr>
        </p:nvSpPr>
        <p:spPr>
          <a:xfrm>
            <a:off x="4165600" y="6248400"/>
            <a:ext cx="3860800" cy="457200"/>
          </a:xfrm>
        </p:spPr>
        <p:txBody>
          <a:bodyPr/>
          <a:lstStyle>
            <a:lvl1pPr>
              <a:defRPr/>
            </a:lvl1pPr>
          </a:lstStyle>
          <a:p>
            <a:endParaRPr lang="en-US" altLang="pl-PL"/>
          </a:p>
        </p:txBody>
      </p:sp>
      <p:sp>
        <p:nvSpPr>
          <p:cNvPr id="7" name="Symbol zastępczy numeru slajdu 6">
            <a:extLst>
              <a:ext uri="{FF2B5EF4-FFF2-40B4-BE49-F238E27FC236}">
                <a16:creationId xmlns:a16="http://schemas.microsoft.com/office/drawing/2014/main" id="{108F5D40-2530-1D69-2A81-A3AA58812D71}"/>
              </a:ext>
            </a:extLst>
          </p:cNvPr>
          <p:cNvSpPr>
            <a:spLocks noGrp="1"/>
          </p:cNvSpPr>
          <p:nvPr>
            <p:ph type="sldNum" sz="quarter" idx="12"/>
          </p:nvPr>
        </p:nvSpPr>
        <p:spPr>
          <a:xfrm>
            <a:off x="8737600" y="6248400"/>
            <a:ext cx="2540000" cy="457200"/>
          </a:xfrm>
        </p:spPr>
        <p:txBody>
          <a:bodyPr/>
          <a:lstStyle>
            <a:lvl1pPr>
              <a:defRPr/>
            </a:lvl1pPr>
          </a:lstStyle>
          <a:p>
            <a:fld id="{43972639-1C49-492E-8B01-EBC7ADC57573}" type="slidenum">
              <a:rPr lang="en-US" altLang="pl-PL"/>
              <a:pPr/>
              <a:t>‹#›</a:t>
            </a:fld>
            <a:endParaRPr lang="en-US" altLang="pl-PL"/>
          </a:p>
        </p:txBody>
      </p:sp>
    </p:spTree>
    <p:extLst>
      <p:ext uri="{BB962C8B-B14F-4D97-AF65-F5344CB8AC3E}">
        <p14:creationId xmlns:p14="http://schemas.microsoft.com/office/powerpoint/2010/main" val="3752189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7D82D5-51AA-298A-BD9A-A10A3B8F77D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8A6F543F-EA6B-F778-804D-5D3BBD158F86}"/>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E2557A4-56CC-79AC-530A-80A205521E3C}"/>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5" name="Symbol zastępczy stopki 4">
            <a:extLst>
              <a:ext uri="{FF2B5EF4-FFF2-40B4-BE49-F238E27FC236}">
                <a16:creationId xmlns:a16="http://schemas.microsoft.com/office/drawing/2014/main" id="{45B3A62D-00E7-B913-FC28-CE3CD5DE749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B08D0AB-9F4A-258B-CA0C-C7BFFCCD5BAD}"/>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34480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A2E19C-5FE4-286C-C351-5663404FB60A}"/>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365DDD03-0577-C50E-AA38-CB717211E8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E186CC0F-9930-ACC9-C6A0-29A3AA910AAD}"/>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5" name="Symbol zastępczy stopki 4">
            <a:extLst>
              <a:ext uri="{FF2B5EF4-FFF2-40B4-BE49-F238E27FC236}">
                <a16:creationId xmlns:a16="http://schemas.microsoft.com/office/drawing/2014/main" id="{D3AAF07D-92C9-4A78-398E-2641FC1D858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A32480D-EC0B-FE1C-1AE6-8EA70F883107}"/>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337618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6809179-00B5-7C9B-2F8D-C8DE1E4BE6C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2538C543-8476-1271-CF47-00C0E56D01A3}"/>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DF2A2683-239B-0C96-F829-B9F851325098}"/>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3AF2886E-72E3-7420-817B-7BCC75ACCC34}"/>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6" name="Symbol zastępczy stopki 5">
            <a:extLst>
              <a:ext uri="{FF2B5EF4-FFF2-40B4-BE49-F238E27FC236}">
                <a16:creationId xmlns:a16="http://schemas.microsoft.com/office/drawing/2014/main" id="{1114BE8E-877D-E36C-189F-3AA5FF05EEC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9C25A2D-4AA0-44F4-2766-E3C5C53B9072}"/>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3706166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E3A865C-F183-C049-9116-5684E533DD13}"/>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B8AEA5B-36C1-3F2C-5BD2-5F0D1AE9BD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7CD05018-4421-892B-9D0F-B21D6AEC4D28}"/>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4FE97425-A014-E0D3-48FA-291558706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CA4AEA2A-92BA-7447-23D1-812D94A0E6FD}"/>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51F47132-183C-8444-CCFB-1072E0C6B14B}"/>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8" name="Symbol zastępczy stopki 7">
            <a:extLst>
              <a:ext uri="{FF2B5EF4-FFF2-40B4-BE49-F238E27FC236}">
                <a16:creationId xmlns:a16="http://schemas.microsoft.com/office/drawing/2014/main" id="{05AEE0EE-3C56-3B51-B22D-95B0B480558A}"/>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D0A66B28-CC65-0E75-6975-73BC94435F83}"/>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2420730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FF25AE-0FA1-4805-4570-B07357E2F03B}"/>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4DD8DE01-5989-C8D5-4150-F29666E9DC59}"/>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4" name="Symbol zastępczy stopki 3">
            <a:extLst>
              <a:ext uri="{FF2B5EF4-FFF2-40B4-BE49-F238E27FC236}">
                <a16:creationId xmlns:a16="http://schemas.microsoft.com/office/drawing/2014/main" id="{D634240E-98DD-88A6-1B4A-701E05A39AA5}"/>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39C8F1AE-EE6B-FB1C-33A4-BC41463462E2}"/>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225046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04F30188-2FAF-BB7D-CAC3-0FDF092301DC}"/>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3" name="Symbol zastępczy stopki 2">
            <a:extLst>
              <a:ext uri="{FF2B5EF4-FFF2-40B4-BE49-F238E27FC236}">
                <a16:creationId xmlns:a16="http://schemas.microsoft.com/office/drawing/2014/main" id="{12CB3143-3C03-02CE-FF72-1641C4801BE7}"/>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0BD9D2AA-0BED-01CA-0183-F5D688312F42}"/>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979891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93194F-4053-585B-CCD5-D2FE3D5B5ECA}"/>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CEE3062B-CA63-C1F2-F0B9-4A39C47B81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9F86402C-0164-0A88-7C6B-ED0A42002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7FD20E8-3B5E-7764-D7F6-D1DCA78E6731}"/>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6" name="Symbol zastępczy stopki 5">
            <a:extLst>
              <a:ext uri="{FF2B5EF4-FFF2-40B4-BE49-F238E27FC236}">
                <a16:creationId xmlns:a16="http://schemas.microsoft.com/office/drawing/2014/main" id="{BCA00EC1-175C-F27B-6D6E-8B3B865FA65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FF5E250-7301-4BD1-776A-73D02F02C0B8}"/>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64337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F98C70-2312-1EB3-F9A8-A3FC0DF2AE38}"/>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29A1B6DE-77BC-8BC8-E193-02236C5E92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7CD8531D-C0D0-A92E-5CBD-93D50E8ED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1877BEE-6DF1-5D1D-9C26-6CD8DF9963BB}"/>
              </a:ext>
            </a:extLst>
          </p:cNvPr>
          <p:cNvSpPr>
            <a:spLocks noGrp="1"/>
          </p:cNvSpPr>
          <p:nvPr>
            <p:ph type="dt" sz="half" idx="10"/>
          </p:nvPr>
        </p:nvSpPr>
        <p:spPr/>
        <p:txBody>
          <a:bodyPr/>
          <a:lstStyle/>
          <a:p>
            <a:fld id="{D627FB62-E666-4793-A68A-6F1EF00EF886}" type="datetimeFigureOut">
              <a:rPr lang="pl-PL" smtClean="0"/>
              <a:t>09.05.2024</a:t>
            </a:fld>
            <a:endParaRPr lang="pl-PL"/>
          </a:p>
        </p:txBody>
      </p:sp>
      <p:sp>
        <p:nvSpPr>
          <p:cNvPr id="6" name="Symbol zastępczy stopki 5">
            <a:extLst>
              <a:ext uri="{FF2B5EF4-FFF2-40B4-BE49-F238E27FC236}">
                <a16:creationId xmlns:a16="http://schemas.microsoft.com/office/drawing/2014/main" id="{D89CBA59-49EE-5727-CF39-65B09A4035B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1B3826C-EA70-A2AB-21C3-E9506190207B}"/>
              </a:ext>
            </a:extLst>
          </p:cNvPr>
          <p:cNvSpPr>
            <a:spLocks noGrp="1"/>
          </p:cNvSpPr>
          <p:nvPr>
            <p:ph type="sldNum" sz="quarter" idx="12"/>
          </p:nvPr>
        </p:nvSpPr>
        <p:spPr/>
        <p:txBody>
          <a:bodyPr/>
          <a:lstStyle/>
          <a:p>
            <a:fld id="{EE866105-4B71-4A1F-9DA6-C758C23475DB}" type="slidenum">
              <a:rPr lang="pl-PL" smtClean="0"/>
              <a:t>‹#›</a:t>
            </a:fld>
            <a:endParaRPr lang="pl-PL"/>
          </a:p>
        </p:txBody>
      </p:sp>
    </p:spTree>
    <p:extLst>
      <p:ext uri="{BB962C8B-B14F-4D97-AF65-F5344CB8AC3E}">
        <p14:creationId xmlns:p14="http://schemas.microsoft.com/office/powerpoint/2010/main" val="235436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3609E02-E56F-4AA4-4292-AC85269C20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04C2607A-3D38-3D7B-4A79-E50B08B6D9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183920D-D1C4-F7CE-2171-A8CCC393DE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7FB62-E666-4793-A68A-6F1EF00EF886}" type="datetimeFigureOut">
              <a:rPr lang="pl-PL" smtClean="0"/>
              <a:t>09.05.2024</a:t>
            </a:fld>
            <a:endParaRPr lang="pl-PL"/>
          </a:p>
        </p:txBody>
      </p:sp>
      <p:sp>
        <p:nvSpPr>
          <p:cNvPr id="5" name="Symbol zastępczy stopki 4">
            <a:extLst>
              <a:ext uri="{FF2B5EF4-FFF2-40B4-BE49-F238E27FC236}">
                <a16:creationId xmlns:a16="http://schemas.microsoft.com/office/drawing/2014/main" id="{4B9DD79E-8B10-E771-1557-EEF81BEDDF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5FF1D69B-467C-3C92-B017-94903F6F87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66105-4B71-4A1F-9DA6-C758C23475DB}" type="slidenum">
              <a:rPr lang="pl-PL" smtClean="0"/>
              <a:t>‹#›</a:t>
            </a:fld>
            <a:endParaRPr lang="pl-PL"/>
          </a:p>
        </p:txBody>
      </p:sp>
    </p:spTree>
    <p:extLst>
      <p:ext uri="{BB962C8B-B14F-4D97-AF65-F5344CB8AC3E}">
        <p14:creationId xmlns:p14="http://schemas.microsoft.com/office/powerpoint/2010/main" val="2247049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telegraph.co.uk/connected/graphics/2006/11/28/echeart28.jpg" TargetMode="Externa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e-socialists.org/node/291" TargetMode="Externa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3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6.xml"/><Relationship Id="rId1" Type="http://schemas.openxmlformats.org/officeDocument/2006/relationships/tags" Target="../tags/tag8.xml"/></Relationships>
</file>

<file path=ppt/slides/_rels/slide1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78.png"/><Relationship Id="rId4" Type="http://schemas.openxmlformats.org/officeDocument/2006/relationships/image" Target="../media/image77.jpeg"/></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79.jpeg"/></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80.wm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81.wmf"/></Relationships>
</file>

<file path=ppt/slides/_rels/slide20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83.jpeg"/></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0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84.emf"/><Relationship Id="rId5" Type="http://schemas.openxmlformats.org/officeDocument/2006/relationships/oleObject" Target="../embeddings/oleObject4.bin"/><Relationship Id="rId4"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06.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84.e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29.xml"/><Relationship Id="rId5" Type="http://schemas.openxmlformats.org/officeDocument/2006/relationships/image" Target="../media/image86.jpeg"/><Relationship Id="rId4" Type="http://schemas.openxmlformats.org/officeDocument/2006/relationships/image" Target="../media/image85.jpeg"/></Relationships>
</file>

<file path=ppt/slides/_rels/slide2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20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2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4.xml"/><Relationship Id="rId4" Type="http://schemas.openxmlformats.org/officeDocument/2006/relationships/image" Target="../media/image91.jpeg"/></Relationships>
</file>

<file path=ppt/slides/_rels/slide21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2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215.xml.rels><?xml version="1.0" encoding="UTF-8" standalone="yes"?>
<Relationships xmlns="http://schemas.openxmlformats.org/package/2006/relationships"><Relationship Id="rId8" Type="http://schemas.openxmlformats.org/officeDocument/2006/relationships/hyperlink" Target="http://www.rnceus.com/hemo/term.htm#cvp#cvp" TargetMode="External"/><Relationship Id="rId3" Type="http://schemas.openxmlformats.org/officeDocument/2006/relationships/hyperlink" Target="http://www.rnceus.com/hemo/term.htm#map#map" TargetMode="External"/><Relationship Id="rId7" Type="http://schemas.openxmlformats.org/officeDocument/2006/relationships/hyperlink" Target="http://www.rnceus.com/hemo/term.htm#co#co" TargetMode="Externa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hyperlink" Target="http://www.rnceus.com/hemo/gloss.htm#CI" TargetMode="External"/><Relationship Id="rId5" Type="http://schemas.openxmlformats.org/officeDocument/2006/relationships/hyperlink" Target="http://www.rnceus.com/hemo/term.htm#ci#ci" TargetMode="External"/><Relationship Id="rId10" Type="http://schemas.openxmlformats.org/officeDocument/2006/relationships/hyperlink" Target="http://www.rnceus.com/hemo/term.htm#pcwp#pcwp" TargetMode="External"/><Relationship Id="rId4" Type="http://schemas.openxmlformats.org/officeDocument/2006/relationships/hyperlink" Target="http://www.rnceus.com/hemo/gloss.htm#MAP" TargetMode="External"/><Relationship Id="rId9" Type="http://schemas.openxmlformats.org/officeDocument/2006/relationships/hyperlink" Target="http://www.rnceus.com/hemo/term.htm#pap#pap"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www.lidco.com/docs/Brochure.pdf" TargetMode="External"/><Relationship Id="rId2" Type="http://schemas.openxmlformats.org/officeDocument/2006/relationships/slideLayout" Target="../slideLayouts/slideLayout6.xml"/><Relationship Id="rId1" Type="http://schemas.openxmlformats.org/officeDocument/2006/relationships/tags" Target="../tags/tag38.xml"/><Relationship Id="rId4" Type="http://schemas.openxmlformats.org/officeDocument/2006/relationships/image" Target="../media/image94.png"/></Relationships>
</file>

<file path=ppt/slides/_rels/slide2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2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84.emf"/><Relationship Id="rId5" Type="http://schemas.openxmlformats.org/officeDocument/2006/relationships/oleObject" Target="../embeddings/oleObject6.bin"/><Relationship Id="rId4"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2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2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224.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4.emf"/><Relationship Id="rId5" Type="http://schemas.openxmlformats.org/officeDocument/2006/relationships/oleObject" Target="../embeddings/oleObject7.bin"/><Relationship Id="rId4"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2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98.wmf"/></Relationships>
</file>

<file path=ppt/slides/_rels/slide2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228.xml.rels><?xml version="1.0" encoding="UTF-8" standalone="yes"?>
<Relationships xmlns="http://schemas.openxmlformats.org/package/2006/relationships"><Relationship Id="rId3" Type="http://schemas.openxmlformats.org/officeDocument/2006/relationships/hyperlink" Target="http://www.rnceus.com/course_frame.asp?exam_id=46&amp;directory=hemo" TargetMode="Externa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19E3F9A-7E56-EB0A-7ADF-6D61B77D30D2}"/>
              </a:ext>
            </a:extLst>
          </p:cNvPr>
          <p:cNvSpPr>
            <a:spLocks noGrp="1" noChangeArrowheads="1"/>
          </p:cNvSpPr>
          <p:nvPr>
            <p:ph type="title" idx="4294967295"/>
          </p:nvPr>
        </p:nvSpPr>
        <p:spPr>
          <a:xfrm>
            <a:off x="1774825" y="115888"/>
            <a:ext cx="8713788" cy="1657350"/>
          </a:xfrm>
        </p:spPr>
        <p:txBody>
          <a:bodyPr/>
          <a:lstStyle/>
          <a:p>
            <a:pPr eaLnBrk="1" hangingPunct="1"/>
            <a:r>
              <a:rPr lang="en-CA" altLang="pl-PL" sz="4000">
                <a:latin typeface="Rockwell Extra Bold" panose="02060903040505020403" pitchFamily="18" charset="0"/>
              </a:rPr>
              <a:t>Introduction to the Human Cardiovascular System</a:t>
            </a:r>
          </a:p>
        </p:txBody>
      </p:sp>
      <p:pic>
        <p:nvPicPr>
          <p:cNvPr id="4099" name="Picture 5" descr="heart2">
            <a:extLst>
              <a:ext uri="{FF2B5EF4-FFF2-40B4-BE49-F238E27FC236}">
                <a16:creationId xmlns:a16="http://schemas.microsoft.com/office/drawing/2014/main" id="{0182D9BF-BADD-28A7-E7B9-EA4CA7A3425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640014" y="2660650"/>
            <a:ext cx="3527425" cy="3937000"/>
          </a:xfrm>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01079836-8563-130A-D4DB-6BCA1DEF9609}"/>
              </a:ext>
            </a:extLst>
          </p:cNvPr>
          <p:cNvSpPr>
            <a:spLocks noGrp="1" noChangeArrowheads="1"/>
          </p:cNvSpPr>
          <p:nvPr>
            <p:ph type="title" idx="4294967295"/>
          </p:nvPr>
        </p:nvSpPr>
        <p:spPr>
          <a:xfrm>
            <a:off x="1524000" y="74613"/>
            <a:ext cx="9144000" cy="762000"/>
          </a:xfrm>
        </p:spPr>
        <p:txBody>
          <a:bodyPr/>
          <a:lstStyle/>
          <a:p>
            <a:pPr eaLnBrk="1" hangingPunct="1"/>
            <a:r>
              <a:rPr lang="en-US" altLang="pl-PL" b="1"/>
              <a:t>BLOOD VESSELS</a:t>
            </a:r>
          </a:p>
        </p:txBody>
      </p:sp>
      <p:sp>
        <p:nvSpPr>
          <p:cNvPr id="13315" name="Rectangle 3">
            <a:extLst>
              <a:ext uri="{FF2B5EF4-FFF2-40B4-BE49-F238E27FC236}">
                <a16:creationId xmlns:a16="http://schemas.microsoft.com/office/drawing/2014/main" id="{E3D390F6-6449-33C1-E228-2A490EF2BC0A}"/>
              </a:ext>
            </a:extLst>
          </p:cNvPr>
          <p:cNvSpPr>
            <a:spLocks noGrp="1" noChangeArrowheads="1"/>
          </p:cNvSpPr>
          <p:nvPr>
            <p:ph type="body" sz="half" idx="4294967295"/>
          </p:nvPr>
        </p:nvSpPr>
        <p:spPr>
          <a:xfrm>
            <a:off x="1919288" y="1196975"/>
            <a:ext cx="8208962" cy="4895850"/>
          </a:xfrm>
        </p:spPr>
        <p:txBody>
          <a:bodyPr/>
          <a:lstStyle/>
          <a:p>
            <a:pPr marL="0" indent="0">
              <a:buNone/>
            </a:pPr>
            <a:endParaRPr lang="en-CA" altLang="pl-PL" b="1"/>
          </a:p>
          <a:p>
            <a:pPr marL="0" indent="0"/>
            <a:r>
              <a:rPr lang="en-CA" altLang="pl-PL" b="1"/>
              <a:t>Blood Vessels -A closed network of tubes</a:t>
            </a:r>
          </a:p>
          <a:p>
            <a:pPr marL="0" indent="0">
              <a:buNone/>
            </a:pPr>
            <a:endParaRPr lang="en-CA" altLang="pl-PL" b="1"/>
          </a:p>
          <a:p>
            <a:pPr marL="0" indent="0"/>
            <a:r>
              <a:rPr lang="en-CA" altLang="pl-PL" b="1"/>
              <a:t>These includes:</a:t>
            </a:r>
          </a:p>
          <a:p>
            <a:pPr marL="0" indent="0">
              <a:buFont typeface="Wingdings" panose="05000000000000000000" pitchFamily="2" charset="2"/>
              <a:buChar char="Ø"/>
            </a:pPr>
            <a:r>
              <a:rPr lang="en-CA" altLang="pl-PL" b="1"/>
              <a:t>                             Arteries</a:t>
            </a:r>
          </a:p>
          <a:p>
            <a:pPr marL="0" indent="0">
              <a:buFont typeface="Wingdings" panose="05000000000000000000" pitchFamily="2" charset="2"/>
              <a:buChar char="Ø"/>
            </a:pPr>
            <a:r>
              <a:rPr lang="en-CA" altLang="pl-PL" b="1"/>
              <a:t>                             Capillaries  </a:t>
            </a:r>
          </a:p>
          <a:p>
            <a:pPr marL="0" indent="0">
              <a:buFont typeface="Wingdings" panose="05000000000000000000" pitchFamily="2" charset="2"/>
              <a:buChar char="Ø"/>
            </a:pPr>
            <a:r>
              <a:rPr lang="en-CA" altLang="pl-PL" b="1"/>
              <a:t>                             Veins</a:t>
            </a:r>
          </a:p>
          <a:p>
            <a:pPr marL="457200" lvl="1" indent="0"/>
            <a:endParaRPr lang="en-CA" altLang="pl-PL"/>
          </a:p>
          <a:p>
            <a:pPr marL="457200" lvl="1" indent="0">
              <a:buNone/>
            </a:pPr>
            <a:endParaRPr lang="en-CA" altLang="pl-PL"/>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58A88B-E68B-983A-F9DC-464E20E863E3}"/>
              </a:ext>
            </a:extLst>
          </p:cNvPr>
          <p:cNvSpPr>
            <a:spLocks noGrp="1"/>
          </p:cNvSpPr>
          <p:nvPr>
            <p:ph type="ctrTitle"/>
          </p:nvPr>
        </p:nvSpPr>
        <p:spPr/>
        <p:txBody>
          <a:bodyPr/>
          <a:lstStyle/>
          <a:p>
            <a:pPr>
              <a:defRPr/>
            </a:pPr>
            <a:r>
              <a:rPr lang="en-US" dirty="0">
                <a:solidFill>
                  <a:srgbClr val="FF0000"/>
                </a:solidFill>
              </a:rPr>
              <a:t>SURGERY AND OTHER TREATMENT MODALITIES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a:extLst>
              <a:ext uri="{FF2B5EF4-FFF2-40B4-BE49-F238E27FC236}">
                <a16:creationId xmlns:a16="http://schemas.microsoft.com/office/drawing/2014/main" id="{79BD9353-4877-2A07-2C3F-9AD33047720B}"/>
              </a:ext>
            </a:extLst>
          </p:cNvPr>
          <p:cNvSpPr>
            <a:spLocks noGrp="1"/>
          </p:cNvSpPr>
          <p:nvPr>
            <p:ph idx="1"/>
          </p:nvPr>
        </p:nvSpPr>
        <p:spPr>
          <a:xfrm>
            <a:off x="1981200" y="1676400"/>
            <a:ext cx="8229600" cy="4876800"/>
          </a:xfrm>
        </p:spPr>
        <p:txBody>
          <a:bodyPr/>
          <a:lstStyle/>
          <a:p>
            <a:pPr eaLnBrk="1" hangingPunct="1"/>
            <a:r>
              <a:rPr lang="en-US" altLang="pl-PL"/>
              <a:t>Transcutaneous or transvenous pacing</a:t>
            </a:r>
          </a:p>
          <a:p>
            <a:pPr eaLnBrk="1" hangingPunct="1">
              <a:buFont typeface="Wingdings 3" panose="05040102010807070707" pitchFamily="18" charset="2"/>
              <a:buNone/>
            </a:pPr>
            <a:r>
              <a:rPr lang="en-US" altLang="pl-PL"/>
              <a:t> </a:t>
            </a:r>
          </a:p>
          <a:p>
            <a:pPr eaLnBrk="1" hangingPunct="1"/>
            <a:r>
              <a:rPr lang="en-US" altLang="pl-PL"/>
              <a:t>Placement of intra- arterial  balloon bumps.</a:t>
            </a:r>
          </a:p>
          <a:p>
            <a:pPr eaLnBrk="1" hangingPunct="1">
              <a:buFont typeface="Wingdings 3" panose="05040102010807070707" pitchFamily="18" charset="2"/>
              <a:buNone/>
            </a:pPr>
            <a:endParaRPr lang="en-US" altLang="pl-PL"/>
          </a:p>
          <a:p>
            <a:pPr eaLnBrk="1" hangingPunct="1"/>
            <a:r>
              <a:rPr lang="en-US" altLang="pl-PL"/>
              <a:t>Revascularization by percutaneous  </a:t>
            </a:r>
          </a:p>
          <a:p>
            <a:pPr eaLnBrk="1" hangingPunct="1">
              <a:buFont typeface="Wingdings 3" panose="05040102010807070707" pitchFamily="18" charset="2"/>
              <a:buNone/>
            </a:pPr>
            <a:r>
              <a:rPr lang="en-US" altLang="pl-PL"/>
              <a:t>       angioplasty (PCI),or coronary artery bypass</a:t>
            </a:r>
          </a:p>
          <a:p>
            <a:pPr eaLnBrk="1" hangingPunct="1">
              <a:buFont typeface="Wingdings 3" panose="05040102010807070707" pitchFamily="18" charset="2"/>
              <a:buNone/>
            </a:pPr>
            <a:r>
              <a:rPr lang="en-US" altLang="pl-PL"/>
              <a:t>       surgery (CABG)</a:t>
            </a:r>
          </a:p>
          <a:p>
            <a:pPr eaLnBrk="1" hangingPunct="1">
              <a:buFont typeface="Wingdings 3" panose="05040102010807070707" pitchFamily="18" charset="2"/>
              <a:buNone/>
            </a:pPr>
            <a:endParaRPr lang="en-US" altLang="pl-PL"/>
          </a:p>
        </p:txBody>
      </p:sp>
      <p:sp>
        <p:nvSpPr>
          <p:cNvPr id="2" name="Title 1">
            <a:extLst>
              <a:ext uri="{FF2B5EF4-FFF2-40B4-BE49-F238E27FC236}">
                <a16:creationId xmlns:a16="http://schemas.microsoft.com/office/drawing/2014/main" id="{EC992996-56E6-33ED-FC10-1BA27CEBB6F7}"/>
              </a:ext>
            </a:extLst>
          </p:cNvPr>
          <p:cNvSpPr>
            <a:spLocks noGrp="1"/>
          </p:cNvSpPr>
          <p:nvPr>
            <p:ph type="title"/>
          </p:nvPr>
        </p:nvSpPr>
        <p:spPr/>
        <p:txBody>
          <a:bodyPr/>
          <a:lstStyle/>
          <a:p>
            <a:pPr>
              <a:defRPr/>
            </a:pPr>
            <a:r>
              <a:rPr lang="en-US" sz="3600" dirty="0">
                <a:solidFill>
                  <a:srgbClr val="FF0000"/>
                </a:solidFill>
              </a:rPr>
              <a:t>For cardiac failure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F26F688A-F59F-9EE3-5F08-852269D76402}"/>
              </a:ext>
            </a:extLst>
          </p:cNvPr>
          <p:cNvSpPr>
            <a:spLocks noGrp="1"/>
          </p:cNvSpPr>
          <p:nvPr>
            <p:ph idx="1"/>
          </p:nvPr>
        </p:nvSpPr>
        <p:spPr/>
        <p:txBody>
          <a:bodyPr/>
          <a:lstStyle/>
          <a:p>
            <a:pPr eaLnBrk="1" hangingPunct="1"/>
            <a:r>
              <a:rPr lang="en-US" altLang="pl-PL"/>
              <a:t>  Pericardiocentesis . chest tube. Catheter – directed thrombolytic therapy for</a:t>
            </a:r>
            <a:r>
              <a:rPr lang="en-US" altLang="pl-PL">
                <a:solidFill>
                  <a:srgbClr val="FF0000"/>
                </a:solidFill>
              </a:rPr>
              <a:t> </a:t>
            </a:r>
            <a:r>
              <a:rPr lang="en-US" altLang="pl-PL" b="1">
                <a:solidFill>
                  <a:srgbClr val="FF0000"/>
                </a:solidFill>
              </a:rPr>
              <a:t>obstructive shock</a:t>
            </a:r>
          </a:p>
          <a:p>
            <a:pPr eaLnBrk="1" hangingPunct="1">
              <a:buFont typeface="Wingdings 3" panose="05040102010807070707" pitchFamily="18" charset="2"/>
              <a:buNone/>
            </a:pPr>
            <a:r>
              <a:rPr lang="en-US" altLang="pl-PL" b="1"/>
              <a:t> </a:t>
            </a:r>
          </a:p>
          <a:p>
            <a:pPr eaLnBrk="1" hangingPunct="1"/>
            <a:r>
              <a:rPr lang="en-US" altLang="pl-PL"/>
              <a:t>  Urgent hemodialysis or hemofiltration for acute </a:t>
            </a:r>
            <a:r>
              <a:rPr lang="en-US" altLang="pl-PL" b="1">
                <a:solidFill>
                  <a:srgbClr val="FF0000"/>
                </a:solidFill>
              </a:rPr>
              <a:t>kidney injury</a:t>
            </a:r>
          </a:p>
          <a:p>
            <a:pPr eaLnBrk="1" hangingPunct="1">
              <a:buFont typeface="Wingdings 3" panose="05040102010807070707" pitchFamily="18" charset="2"/>
              <a:buNone/>
            </a:pPr>
            <a:endParaRPr lang="en-US" altLang="pl-PL"/>
          </a:p>
        </p:txBody>
      </p:sp>
      <p:sp>
        <p:nvSpPr>
          <p:cNvPr id="2" name="Title 1">
            <a:extLst>
              <a:ext uri="{FF2B5EF4-FFF2-40B4-BE49-F238E27FC236}">
                <a16:creationId xmlns:a16="http://schemas.microsoft.com/office/drawing/2014/main" id="{E354AAB8-BD33-A03A-723F-BDBF19EE713F}"/>
              </a:ext>
            </a:extLst>
          </p:cNvPr>
          <p:cNvSpPr>
            <a:spLocks noGrp="1"/>
          </p:cNvSpPr>
          <p:nvPr>
            <p:ph type="title"/>
          </p:nvPr>
        </p:nvSpPr>
        <p:spPr/>
        <p:txBody>
          <a:bodyPr/>
          <a:lstStyle/>
          <a:p>
            <a:pPr>
              <a:defRPr/>
            </a:pP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26F95EB-071A-A17A-0AAA-A4DA10416E11}"/>
              </a:ext>
            </a:extLst>
          </p:cNvPr>
          <p:cNvSpPr>
            <a:spLocks noGrp="1" noChangeArrowheads="1"/>
          </p:cNvSpPr>
          <p:nvPr>
            <p:ph type="ctrTitle"/>
          </p:nvPr>
        </p:nvSpPr>
        <p:spPr/>
        <p:txBody>
          <a:bodyPr/>
          <a:lstStyle/>
          <a:p>
            <a:pPr algn="ctr" eaLnBrk="1" hangingPunct="1"/>
            <a:r>
              <a:rPr lang="en-GB" altLang="pl-PL" sz="4000" b="1" i="1"/>
              <a:t>Hemodynamic </a:t>
            </a:r>
            <a:br>
              <a:rPr lang="en-GB" altLang="pl-PL" sz="4000"/>
            </a:br>
            <a:r>
              <a:rPr lang="en-GB" altLang="pl-PL" sz="4000" b="1" i="1"/>
              <a:t>Disorders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DF85C5F-9D8D-E7B0-7AAC-D967F1C10BD2}"/>
              </a:ext>
            </a:extLst>
          </p:cNvPr>
          <p:cNvSpPr>
            <a:spLocks noGrp="1" noChangeArrowheads="1"/>
          </p:cNvSpPr>
          <p:nvPr>
            <p:ph type="title" idx="4294967295"/>
          </p:nvPr>
        </p:nvSpPr>
        <p:spPr/>
        <p:txBody>
          <a:bodyPr/>
          <a:lstStyle/>
          <a:p>
            <a:pPr algn="ctr"/>
            <a:r>
              <a:rPr lang="en-GB" altLang="pl-PL" b="1"/>
              <a:t>Fluid Distribution</a:t>
            </a:r>
            <a:br>
              <a:rPr lang="en-GB" altLang="pl-PL" b="1"/>
            </a:br>
            <a:endParaRPr lang="en-GB" altLang="pl-PL" b="1"/>
          </a:p>
        </p:txBody>
      </p:sp>
      <p:sp>
        <p:nvSpPr>
          <p:cNvPr id="4099" name="Rectangle 3">
            <a:extLst>
              <a:ext uri="{FF2B5EF4-FFF2-40B4-BE49-F238E27FC236}">
                <a16:creationId xmlns:a16="http://schemas.microsoft.com/office/drawing/2014/main" id="{730D3255-E9E7-4A3D-35EF-FCA63FB2FD64}"/>
              </a:ext>
            </a:extLst>
          </p:cNvPr>
          <p:cNvSpPr>
            <a:spLocks noGrp="1" noChangeArrowheads="1"/>
          </p:cNvSpPr>
          <p:nvPr>
            <p:ph type="body" idx="4294967295"/>
          </p:nvPr>
        </p:nvSpPr>
        <p:spPr/>
        <p:txBody>
          <a:bodyPr/>
          <a:lstStyle/>
          <a:p>
            <a:r>
              <a:rPr lang="en-GB" altLang="pl-PL" sz="2600"/>
              <a:t>~60% of lean body weight is water</a:t>
            </a:r>
          </a:p>
          <a:p>
            <a:pPr>
              <a:buFont typeface="Wingdings" panose="05000000000000000000" pitchFamily="2" charset="2"/>
              <a:buNone/>
            </a:pPr>
            <a:r>
              <a:rPr lang="en-GB" altLang="pl-PL" sz="2600"/>
              <a:t>~2/3 is intracellular</a:t>
            </a:r>
          </a:p>
          <a:p>
            <a:pPr>
              <a:buFont typeface="Wingdings" panose="05000000000000000000" pitchFamily="2" charset="2"/>
              <a:buNone/>
            </a:pPr>
            <a:r>
              <a:rPr lang="en-GB" altLang="pl-PL" sz="2600"/>
              <a:t>~1/3 is extracellular (mostly interstitial)</a:t>
            </a:r>
          </a:p>
          <a:p>
            <a:pPr>
              <a:buFont typeface="Wingdings" panose="05000000000000000000" pitchFamily="2" charset="2"/>
              <a:buNone/>
            </a:pPr>
            <a:endParaRPr lang="en-GB" altLang="pl-PL" sz="2600"/>
          </a:p>
          <a:p>
            <a:r>
              <a:rPr lang="en-GB" altLang="pl-PL" sz="2600"/>
              <a:t>~5% of total body water is in blood plasma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7814E2F-BCB7-9EC1-53F1-1BC2410AFEC9}"/>
              </a:ext>
            </a:extLst>
          </p:cNvPr>
          <p:cNvSpPr>
            <a:spLocks noGrp="1" noChangeArrowheads="1"/>
          </p:cNvSpPr>
          <p:nvPr>
            <p:ph type="title" idx="4294967295"/>
          </p:nvPr>
        </p:nvSpPr>
        <p:spPr/>
        <p:txBody>
          <a:bodyPr/>
          <a:lstStyle/>
          <a:p>
            <a:pPr algn="ctr"/>
            <a:r>
              <a:rPr lang="en-GB" altLang="pl-PL"/>
              <a:t>Edema</a:t>
            </a:r>
          </a:p>
        </p:txBody>
      </p:sp>
      <p:sp>
        <p:nvSpPr>
          <p:cNvPr id="5123" name="Rectangle 3">
            <a:extLst>
              <a:ext uri="{FF2B5EF4-FFF2-40B4-BE49-F238E27FC236}">
                <a16:creationId xmlns:a16="http://schemas.microsoft.com/office/drawing/2014/main" id="{1A5DFEBC-A2C9-1020-BCC7-D85821CB3D28}"/>
              </a:ext>
            </a:extLst>
          </p:cNvPr>
          <p:cNvSpPr>
            <a:spLocks noGrp="1" noChangeArrowheads="1"/>
          </p:cNvSpPr>
          <p:nvPr>
            <p:ph type="body" idx="4294967295"/>
          </p:nvPr>
        </p:nvSpPr>
        <p:spPr/>
        <p:txBody>
          <a:bodyPr/>
          <a:lstStyle/>
          <a:p>
            <a:r>
              <a:rPr lang="en-GB" altLang="pl-PL" sz="2600"/>
              <a:t>Edema is defined as increased fluid in interstitial tissue space.</a:t>
            </a:r>
          </a:p>
          <a:p>
            <a:pPr>
              <a:buFont typeface="Wingdings" panose="05000000000000000000" pitchFamily="2" charset="2"/>
              <a:buNone/>
            </a:pPr>
            <a:endParaRPr lang="en-GB" altLang="pl-PL" sz="2600"/>
          </a:p>
          <a:p>
            <a:r>
              <a:rPr lang="en-GB" altLang="pl-PL" sz="2600"/>
              <a:t>Hydrothorax is edema in the thoracic cavity. Hydropericardium is edema in the pericardial cavity, and hydroperitoneum is edema in the peritoneum.</a:t>
            </a:r>
          </a:p>
          <a:p>
            <a:endParaRPr lang="en-GB" altLang="pl-PL" sz="24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98C40FA1-F1D1-BECB-E22D-6B314D3469CB}"/>
              </a:ext>
            </a:extLst>
          </p:cNvPr>
          <p:cNvSpPr>
            <a:spLocks noGrp="1" noChangeArrowheads="1"/>
          </p:cNvSpPr>
          <p:nvPr>
            <p:ph type="title" idx="4294967295"/>
          </p:nvPr>
        </p:nvSpPr>
        <p:spPr/>
        <p:txBody>
          <a:bodyPr/>
          <a:lstStyle/>
          <a:p>
            <a:r>
              <a:rPr lang="en-GB" altLang="pl-PL" b="1"/>
              <a:t>Mechanisms and Causes</a:t>
            </a:r>
          </a:p>
        </p:txBody>
      </p:sp>
      <p:sp>
        <p:nvSpPr>
          <p:cNvPr id="6147" name="Rectangle 3">
            <a:extLst>
              <a:ext uri="{FF2B5EF4-FFF2-40B4-BE49-F238E27FC236}">
                <a16:creationId xmlns:a16="http://schemas.microsoft.com/office/drawing/2014/main" id="{70C5E403-4320-ED27-C823-83BA5C8E286C}"/>
              </a:ext>
            </a:extLst>
          </p:cNvPr>
          <p:cNvSpPr>
            <a:spLocks noGrp="1" noChangeArrowheads="1"/>
          </p:cNvSpPr>
          <p:nvPr>
            <p:ph type="body" idx="4294967295"/>
          </p:nvPr>
        </p:nvSpPr>
        <p:spPr/>
        <p:txBody>
          <a:bodyPr/>
          <a:lstStyle/>
          <a:p>
            <a:r>
              <a:rPr lang="en-GB" altLang="pl-PL" sz="2400"/>
              <a:t>Increased hydrostatic pressure </a:t>
            </a:r>
          </a:p>
          <a:p>
            <a:pPr lvl="1"/>
            <a:r>
              <a:rPr lang="en-GB" altLang="pl-PL"/>
              <a:t>Can be localized as in limbs eg. Deep vein thrombosis DVT </a:t>
            </a:r>
          </a:p>
          <a:p>
            <a:pPr lvl="1"/>
            <a:r>
              <a:rPr lang="en-GB" altLang="pl-PL"/>
              <a:t>Can be generalized as in heart failure.</a:t>
            </a:r>
          </a:p>
          <a:p>
            <a:pPr lvl="1">
              <a:buFont typeface="Wingdings" panose="05000000000000000000" pitchFamily="2" charset="2"/>
              <a:buNone/>
            </a:pPr>
            <a:r>
              <a:rPr lang="en-GB" altLang="pl-PL"/>
              <a:t> </a:t>
            </a:r>
          </a:p>
          <a:p>
            <a:r>
              <a:rPr lang="en-GB" altLang="pl-PL" sz="2400"/>
              <a:t>Decreased osmotic pressure </a:t>
            </a:r>
          </a:p>
          <a:p>
            <a:pPr lvl="1"/>
            <a:r>
              <a:rPr lang="en-GB" altLang="pl-PL"/>
              <a:t>Common causes: liver cirrhosis, nephritic syndrome and malnutrition</a:t>
            </a:r>
            <a:r>
              <a:rPr lang="en-GB" altLang="pl-PL" sz="3200"/>
              <a:t> </a:t>
            </a:r>
          </a:p>
          <a:p>
            <a:endParaRPr lang="en-GB" altLang="pl-PL"/>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063B879-DA56-B77A-BC4B-8F768BF351EC}"/>
              </a:ext>
            </a:extLst>
          </p:cNvPr>
          <p:cNvSpPr>
            <a:spLocks noGrp="1" noChangeArrowheads="1"/>
          </p:cNvSpPr>
          <p:nvPr>
            <p:ph type="title" idx="4294967295"/>
          </p:nvPr>
        </p:nvSpPr>
        <p:spPr/>
        <p:txBody>
          <a:bodyPr/>
          <a:lstStyle/>
          <a:p>
            <a:endParaRPr lang="ar-SA" altLang="pl-PL"/>
          </a:p>
        </p:txBody>
      </p:sp>
      <p:sp>
        <p:nvSpPr>
          <p:cNvPr id="7171" name="Rectangle 3">
            <a:extLst>
              <a:ext uri="{FF2B5EF4-FFF2-40B4-BE49-F238E27FC236}">
                <a16:creationId xmlns:a16="http://schemas.microsoft.com/office/drawing/2014/main" id="{901FC4E8-BF55-A280-DA51-C94B0FCA18F8}"/>
              </a:ext>
            </a:extLst>
          </p:cNvPr>
          <p:cNvSpPr>
            <a:spLocks noGrp="1" noChangeArrowheads="1"/>
          </p:cNvSpPr>
          <p:nvPr>
            <p:ph type="body" idx="4294967295"/>
          </p:nvPr>
        </p:nvSpPr>
        <p:spPr/>
        <p:txBody>
          <a:bodyPr/>
          <a:lstStyle/>
          <a:p>
            <a:pPr>
              <a:lnSpc>
                <a:spcPct val="90000"/>
              </a:lnSpc>
            </a:pPr>
            <a:r>
              <a:rPr lang="en-GB" altLang="pl-PL" sz="2400"/>
              <a:t>Lymphatic obstruction </a:t>
            </a:r>
          </a:p>
          <a:p>
            <a:pPr lvl="1">
              <a:lnSpc>
                <a:spcPct val="90000"/>
              </a:lnSpc>
            </a:pPr>
            <a:r>
              <a:rPr lang="en-GB" altLang="pl-PL"/>
              <a:t>As in elephantiasis  or obstruction by malignancy or following surgery and radiation therapy.</a:t>
            </a:r>
          </a:p>
          <a:p>
            <a:pPr lvl="1">
              <a:lnSpc>
                <a:spcPct val="90000"/>
              </a:lnSpc>
              <a:buFont typeface="Wingdings" panose="05000000000000000000" pitchFamily="2" charset="2"/>
              <a:buNone/>
            </a:pPr>
            <a:r>
              <a:rPr lang="en-GB" altLang="pl-PL"/>
              <a:t> </a:t>
            </a:r>
          </a:p>
          <a:p>
            <a:pPr>
              <a:lnSpc>
                <a:spcPct val="90000"/>
              </a:lnSpc>
            </a:pPr>
            <a:r>
              <a:rPr lang="en-GB" altLang="pl-PL" sz="2400"/>
              <a:t>Sodium retention </a:t>
            </a:r>
          </a:p>
          <a:p>
            <a:pPr lvl="1">
              <a:lnSpc>
                <a:spcPct val="90000"/>
              </a:lnSpc>
            </a:pPr>
            <a:r>
              <a:rPr lang="en-GB" altLang="pl-PL"/>
              <a:t>As in excessive salt intake in renal insufficiency, or increased rennin-angiotensin-aldosterone system. </a:t>
            </a:r>
          </a:p>
          <a:p>
            <a:pPr lvl="1">
              <a:lnSpc>
                <a:spcPct val="90000"/>
              </a:lnSpc>
              <a:buFont typeface="Wingdings" panose="05000000000000000000" pitchFamily="2" charset="2"/>
              <a:buNone/>
            </a:pPr>
            <a:endParaRPr lang="en-GB" altLang="pl-PL"/>
          </a:p>
          <a:p>
            <a:pPr>
              <a:lnSpc>
                <a:spcPct val="90000"/>
              </a:lnSpc>
            </a:pPr>
            <a:r>
              <a:rPr lang="en-GB" altLang="pl-PL" sz="2400"/>
              <a:t>Inflammation</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1F24308-E51D-9D9B-D90A-59D70D641E6D}"/>
              </a:ext>
            </a:extLst>
          </p:cNvPr>
          <p:cNvSpPr>
            <a:spLocks noGrp="1" noChangeArrowheads="1"/>
          </p:cNvSpPr>
          <p:nvPr>
            <p:ph type="title" idx="4294967295"/>
          </p:nvPr>
        </p:nvSpPr>
        <p:spPr/>
        <p:txBody>
          <a:bodyPr/>
          <a:lstStyle/>
          <a:p>
            <a:r>
              <a:rPr lang="en-GB" altLang="pl-PL" b="1"/>
              <a:t>Common sites of edema</a:t>
            </a:r>
          </a:p>
        </p:txBody>
      </p:sp>
      <p:sp>
        <p:nvSpPr>
          <p:cNvPr id="8195" name="Rectangle 3">
            <a:extLst>
              <a:ext uri="{FF2B5EF4-FFF2-40B4-BE49-F238E27FC236}">
                <a16:creationId xmlns:a16="http://schemas.microsoft.com/office/drawing/2014/main" id="{0E27EE99-A3FF-C8C4-F4C4-FDB00F6070AD}"/>
              </a:ext>
            </a:extLst>
          </p:cNvPr>
          <p:cNvSpPr>
            <a:spLocks noGrp="1" noChangeArrowheads="1"/>
          </p:cNvSpPr>
          <p:nvPr>
            <p:ph type="body" idx="4294967295"/>
          </p:nvPr>
        </p:nvSpPr>
        <p:spPr/>
        <p:txBody>
          <a:bodyPr/>
          <a:lstStyle/>
          <a:p>
            <a:pPr>
              <a:lnSpc>
                <a:spcPct val="80000"/>
              </a:lnSpc>
            </a:pPr>
            <a:r>
              <a:rPr lang="en-GB" altLang="pl-PL" sz="2200"/>
              <a:t>Subcutaneous edema: occurs in heart failure in the dependent part of the body eg. Legs and sacral area (dependent edema, or pitting edema) </a:t>
            </a:r>
          </a:p>
          <a:p>
            <a:pPr>
              <a:lnSpc>
                <a:spcPct val="80000"/>
              </a:lnSpc>
              <a:buFont typeface="Wingdings" panose="05000000000000000000" pitchFamily="2" charset="2"/>
              <a:buNone/>
            </a:pPr>
            <a:endParaRPr lang="en-GB" altLang="pl-PL" sz="2200"/>
          </a:p>
          <a:p>
            <a:pPr>
              <a:lnSpc>
                <a:spcPct val="80000"/>
              </a:lnSpc>
            </a:pPr>
            <a:r>
              <a:rPr lang="en-GB" altLang="pl-PL" sz="2200"/>
              <a:t>Pulmonary edema: is accumulation of fluid in the alveolar space. It occurs in heart failure (Left side failure). It can occur with renal failure or pulmonary infection. </a:t>
            </a:r>
          </a:p>
          <a:p>
            <a:pPr>
              <a:lnSpc>
                <a:spcPct val="80000"/>
              </a:lnSpc>
              <a:buFont typeface="Wingdings" panose="05000000000000000000" pitchFamily="2" charset="2"/>
              <a:buNone/>
            </a:pPr>
            <a:endParaRPr lang="en-GB" altLang="pl-PL" sz="2200"/>
          </a:p>
          <a:p>
            <a:pPr>
              <a:lnSpc>
                <a:spcPct val="80000"/>
              </a:lnSpc>
            </a:pPr>
            <a:r>
              <a:rPr lang="en-GB" altLang="pl-PL" sz="2200"/>
              <a:t>Brain edema: </a:t>
            </a:r>
          </a:p>
          <a:p>
            <a:pPr lvl="1">
              <a:lnSpc>
                <a:spcPct val="80000"/>
              </a:lnSpc>
            </a:pPr>
            <a:r>
              <a:rPr lang="en-GB" altLang="pl-PL" sz="2200"/>
              <a:t>Localized: in abscess or around tumors </a:t>
            </a:r>
          </a:p>
          <a:p>
            <a:pPr lvl="1">
              <a:lnSpc>
                <a:spcPct val="80000"/>
              </a:lnSpc>
            </a:pPr>
            <a:r>
              <a:rPr lang="en-GB" altLang="pl-PL" sz="2200"/>
              <a:t>Generalized: in encephalitis, hypertensive crisis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F8AC2594-2363-9407-77FA-8FA0F1133E53}"/>
              </a:ext>
            </a:extLst>
          </p:cNvPr>
          <p:cNvSpPr>
            <a:spLocks noGrp="1" noChangeArrowheads="1"/>
          </p:cNvSpPr>
          <p:nvPr>
            <p:ph type="title" idx="4294967295"/>
          </p:nvPr>
        </p:nvSpPr>
        <p:spPr/>
        <p:txBody>
          <a:bodyPr/>
          <a:lstStyle/>
          <a:p>
            <a:r>
              <a:rPr lang="en-GB" altLang="pl-PL" b="1"/>
              <a:t>Hyperemia and Congestion</a:t>
            </a:r>
          </a:p>
        </p:txBody>
      </p:sp>
      <p:sp>
        <p:nvSpPr>
          <p:cNvPr id="9219" name="Rectangle 3">
            <a:extLst>
              <a:ext uri="{FF2B5EF4-FFF2-40B4-BE49-F238E27FC236}">
                <a16:creationId xmlns:a16="http://schemas.microsoft.com/office/drawing/2014/main" id="{E253C1CE-2E79-B275-BB7D-E1AA13950AEC}"/>
              </a:ext>
            </a:extLst>
          </p:cNvPr>
          <p:cNvSpPr>
            <a:spLocks noGrp="1" noChangeArrowheads="1"/>
          </p:cNvSpPr>
          <p:nvPr>
            <p:ph type="body" idx="4294967295"/>
          </p:nvPr>
        </p:nvSpPr>
        <p:spPr/>
        <p:txBody>
          <a:bodyPr/>
          <a:lstStyle/>
          <a:p>
            <a:r>
              <a:rPr lang="en-GB" altLang="pl-PL" sz="2600"/>
              <a:t>It is local increase in the volume of blood in tissues. Hyperemia is an active process eg. Increase blood to skeletal muscle during exercise , while congestion is passive eg. Heart failure.</a:t>
            </a:r>
          </a:p>
          <a:p>
            <a:pPr>
              <a:buFont typeface="Wingdings" panose="05000000000000000000" pitchFamily="2" charset="2"/>
              <a:buNone/>
            </a:pPr>
            <a:endParaRPr lang="en-GB" altLang="pl-PL" sz="2600"/>
          </a:p>
          <a:p>
            <a:r>
              <a:rPr lang="en-GB" altLang="pl-PL" sz="2600"/>
              <a:t>Congestion is commonly associated with edema. </a:t>
            </a:r>
          </a:p>
          <a:p>
            <a:endParaRPr lang="en-GB" altLang="pl-PL"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a:extLst>
              <a:ext uri="{FF2B5EF4-FFF2-40B4-BE49-F238E27FC236}">
                <a16:creationId xmlns:a16="http://schemas.microsoft.com/office/drawing/2014/main" id="{9DA4D70B-0BF4-13DC-F3F5-A09E28A5FAFF}"/>
              </a:ext>
            </a:extLst>
          </p:cNvPr>
          <p:cNvSpPr>
            <a:spLocks noGrp="1"/>
          </p:cNvSpPr>
          <p:nvPr>
            <p:ph type="title" idx="4294967295"/>
          </p:nvPr>
        </p:nvSpPr>
        <p:spPr/>
        <p:txBody>
          <a:bodyPr/>
          <a:lstStyle/>
          <a:p>
            <a:pPr eaLnBrk="1" hangingPunct="1"/>
            <a:r>
              <a:rPr lang="en-US" altLang="pl-PL" b="1"/>
              <a:t>BLOOD VESSELS</a:t>
            </a:r>
            <a:endParaRPr lang="pl-PL" altLang="en-US" b="1"/>
          </a:p>
        </p:txBody>
      </p:sp>
      <p:sp>
        <p:nvSpPr>
          <p:cNvPr id="14339" name="Content Placeholder 5">
            <a:extLst>
              <a:ext uri="{FF2B5EF4-FFF2-40B4-BE49-F238E27FC236}">
                <a16:creationId xmlns:a16="http://schemas.microsoft.com/office/drawing/2014/main" id="{18EDD850-A86E-3C45-B735-4C5C6B4CCB79}"/>
              </a:ext>
            </a:extLst>
          </p:cNvPr>
          <p:cNvSpPr>
            <a:spLocks noGrp="1"/>
          </p:cNvSpPr>
          <p:nvPr>
            <p:ph idx="4294967295"/>
          </p:nvPr>
        </p:nvSpPr>
        <p:spPr>
          <a:xfrm>
            <a:off x="1981200" y="1412875"/>
            <a:ext cx="8229600" cy="4679950"/>
          </a:xfrm>
        </p:spPr>
        <p:txBody>
          <a:bodyPr/>
          <a:lstStyle/>
          <a:p>
            <a:pPr marL="457200" lvl="1" indent="0">
              <a:buClr>
                <a:srgbClr val="2DA2BF"/>
              </a:buClr>
              <a:buNone/>
            </a:pPr>
            <a:r>
              <a:rPr lang="pl-PL" altLang="en-US" b="1"/>
              <a:t>-Arteries(Distributing channel)</a:t>
            </a:r>
          </a:p>
          <a:p>
            <a:pPr lvl="2" eaLnBrk="1" hangingPunct="1">
              <a:lnSpc>
                <a:spcPct val="90000"/>
              </a:lnSpc>
              <a:buClr>
                <a:srgbClr val="DA1F28"/>
              </a:buClr>
            </a:pPr>
            <a:r>
              <a:rPr lang="pl-PL" altLang="en-US" sz="2800" b="1"/>
              <a:t> Thick walled tubes</a:t>
            </a:r>
          </a:p>
          <a:p>
            <a:pPr lvl="2" eaLnBrk="1" hangingPunct="1">
              <a:lnSpc>
                <a:spcPct val="90000"/>
              </a:lnSpc>
              <a:buClr>
                <a:srgbClr val="DA1F28"/>
              </a:buClr>
            </a:pPr>
            <a:r>
              <a:rPr lang="pl-PL" altLang="en-US" sz="2800" b="1"/>
              <a:t> Elastic Fibers</a:t>
            </a:r>
          </a:p>
          <a:p>
            <a:pPr lvl="2" eaLnBrk="1" hangingPunct="1">
              <a:lnSpc>
                <a:spcPct val="90000"/>
              </a:lnSpc>
              <a:buClr>
                <a:srgbClr val="DA1F28"/>
              </a:buClr>
            </a:pPr>
            <a:r>
              <a:rPr lang="pl-PL" altLang="en-US" sz="2800" b="1"/>
              <a:t> Circular Smooth Muscle</a:t>
            </a:r>
            <a:r>
              <a:rPr lang="pl-PL" altLang="en-US" sz="3200" b="1"/>
              <a:t>                 </a:t>
            </a:r>
            <a:r>
              <a:rPr lang="pl-PL" altLang="en-US" sz="2800" b="1"/>
              <a:t>    </a:t>
            </a:r>
          </a:p>
          <a:p>
            <a:pPr marL="457200" lvl="1" indent="0"/>
            <a:endParaRPr lang="pl-PL" altLang="en-US" b="1"/>
          </a:p>
          <a:p>
            <a:pPr marL="457200" lvl="1" indent="0"/>
            <a:r>
              <a:rPr lang="pl-PL" altLang="en-US" b="1"/>
              <a:t>Capillaries (microscopic vessels)</a:t>
            </a:r>
          </a:p>
          <a:p>
            <a:pPr lvl="2" eaLnBrk="1" hangingPunct="1">
              <a:lnSpc>
                <a:spcPct val="90000"/>
              </a:lnSpc>
            </a:pPr>
            <a:r>
              <a:rPr lang="pl-PL" altLang="en-US" sz="2800" b="1"/>
              <a:t>One cell thick</a:t>
            </a:r>
          </a:p>
          <a:p>
            <a:pPr lvl="2" eaLnBrk="1" hangingPunct="1">
              <a:lnSpc>
                <a:spcPct val="90000"/>
              </a:lnSpc>
            </a:pPr>
            <a:r>
              <a:rPr lang="pl-PL" altLang="en-US" sz="2800" b="1"/>
              <a:t>Serves the Respiratory System</a:t>
            </a:r>
          </a:p>
          <a:p>
            <a:pPr marL="457200" lvl="1" indent="0">
              <a:buNone/>
            </a:pPr>
            <a:endParaRPr lang="pl-PL" altLang="en-US" b="1"/>
          </a:p>
          <a:p>
            <a:pPr marL="457200" lvl="1" indent="0"/>
            <a:r>
              <a:rPr lang="pl-PL" altLang="en-US" b="1"/>
              <a:t>Veins (draining channel)</a:t>
            </a:r>
          </a:p>
          <a:p>
            <a:pPr marL="107950" indent="0">
              <a:buNone/>
            </a:pPr>
            <a:endParaRPr lang="en-IN" altLang="en-US"/>
          </a:p>
        </p:txBody>
      </p:sp>
    </p:spTree>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B2623A5-4537-8DF1-F3E9-6294C6426183}"/>
              </a:ext>
            </a:extLst>
          </p:cNvPr>
          <p:cNvSpPr>
            <a:spLocks noGrp="1" noChangeArrowheads="1"/>
          </p:cNvSpPr>
          <p:nvPr>
            <p:ph type="title" idx="4294967295"/>
          </p:nvPr>
        </p:nvSpPr>
        <p:spPr/>
        <p:txBody>
          <a:bodyPr/>
          <a:lstStyle/>
          <a:p>
            <a:r>
              <a:rPr lang="en-GB" altLang="pl-PL" sz="4000" b="1"/>
              <a:t>Common sites of congestion</a:t>
            </a:r>
            <a:br>
              <a:rPr lang="en-GB" altLang="pl-PL" sz="4000" b="1"/>
            </a:br>
            <a:endParaRPr lang="en-GB" altLang="pl-PL" sz="4000" b="1"/>
          </a:p>
        </p:txBody>
      </p:sp>
      <p:sp>
        <p:nvSpPr>
          <p:cNvPr id="10243" name="Rectangle 3">
            <a:extLst>
              <a:ext uri="{FF2B5EF4-FFF2-40B4-BE49-F238E27FC236}">
                <a16:creationId xmlns:a16="http://schemas.microsoft.com/office/drawing/2014/main" id="{BCCA8066-1804-AC67-C51E-D71FDC640D24}"/>
              </a:ext>
            </a:extLst>
          </p:cNvPr>
          <p:cNvSpPr>
            <a:spLocks noGrp="1" noChangeArrowheads="1"/>
          </p:cNvSpPr>
          <p:nvPr>
            <p:ph type="body" idx="4294967295"/>
          </p:nvPr>
        </p:nvSpPr>
        <p:spPr/>
        <p:txBody>
          <a:bodyPr/>
          <a:lstStyle/>
          <a:p>
            <a:pPr>
              <a:lnSpc>
                <a:spcPct val="90000"/>
              </a:lnSpc>
            </a:pPr>
            <a:r>
              <a:rPr lang="en-GB" altLang="pl-PL" sz="2200"/>
              <a:t>Pulmonary congestion </a:t>
            </a:r>
          </a:p>
          <a:p>
            <a:pPr lvl="1">
              <a:lnSpc>
                <a:spcPct val="90000"/>
              </a:lnSpc>
              <a:buFont typeface="Wingdings" panose="05000000000000000000" pitchFamily="2" charset="2"/>
              <a:buNone/>
            </a:pPr>
            <a:endParaRPr lang="en-GB" altLang="pl-PL" sz="2200"/>
          </a:p>
          <a:p>
            <a:pPr>
              <a:lnSpc>
                <a:spcPct val="90000"/>
              </a:lnSpc>
            </a:pPr>
            <a:r>
              <a:rPr lang="en-GB" altLang="pl-PL" sz="2200"/>
              <a:t>Liver congestion</a:t>
            </a:r>
          </a:p>
          <a:p>
            <a:pPr>
              <a:lnSpc>
                <a:spcPct val="90000"/>
              </a:lnSpc>
              <a:buFont typeface="Wingdings" panose="05000000000000000000" pitchFamily="2" charset="2"/>
              <a:buNone/>
            </a:pPr>
            <a:endParaRPr lang="en-GB" altLang="pl-PL" sz="24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6809534-9FAC-9795-68CB-3D0081CF0AAD}"/>
              </a:ext>
            </a:extLst>
          </p:cNvPr>
          <p:cNvSpPr>
            <a:spLocks noGrp="1" noChangeArrowheads="1"/>
          </p:cNvSpPr>
          <p:nvPr>
            <p:ph type="title"/>
          </p:nvPr>
        </p:nvSpPr>
        <p:spPr/>
        <p:txBody>
          <a:bodyPr/>
          <a:lstStyle/>
          <a:p>
            <a:pPr algn="ctr" eaLnBrk="1" hangingPunct="1"/>
            <a:r>
              <a:rPr lang="en-GB" altLang="pl-PL" sz="3600" i="1"/>
              <a:t>Circulatory shock</a:t>
            </a:r>
          </a:p>
        </p:txBody>
      </p:sp>
      <p:sp>
        <p:nvSpPr>
          <p:cNvPr id="11267" name="Rectangle 3">
            <a:extLst>
              <a:ext uri="{FF2B5EF4-FFF2-40B4-BE49-F238E27FC236}">
                <a16:creationId xmlns:a16="http://schemas.microsoft.com/office/drawing/2014/main" id="{0A72B32E-3CE6-39E5-0911-E19E047C0812}"/>
              </a:ext>
            </a:extLst>
          </p:cNvPr>
          <p:cNvSpPr>
            <a:spLocks noGrp="1" noChangeArrowheads="1"/>
          </p:cNvSpPr>
          <p:nvPr>
            <p:ph type="body" idx="1"/>
          </p:nvPr>
        </p:nvSpPr>
        <p:spPr/>
        <p:txBody>
          <a:bodyPr/>
          <a:lstStyle/>
          <a:p>
            <a:pPr eaLnBrk="1" hangingPunct="1">
              <a:lnSpc>
                <a:spcPct val="80000"/>
              </a:lnSpc>
            </a:pPr>
            <a:r>
              <a:rPr lang="en-GB" altLang="pl-PL" sz="2400"/>
              <a:t>Shock is a clinical condition of reduced blood flow to organs and tissues.</a:t>
            </a:r>
          </a:p>
          <a:p>
            <a:pPr eaLnBrk="1" hangingPunct="1">
              <a:lnSpc>
                <a:spcPct val="80000"/>
              </a:lnSpc>
              <a:buFont typeface="Wingdings" panose="05000000000000000000" pitchFamily="2" charset="2"/>
              <a:buNone/>
            </a:pPr>
            <a:endParaRPr lang="en-GB" altLang="pl-PL" sz="2400"/>
          </a:p>
          <a:p>
            <a:pPr eaLnBrk="1" hangingPunct="1">
              <a:lnSpc>
                <a:spcPct val="80000"/>
              </a:lnSpc>
            </a:pPr>
            <a:r>
              <a:rPr lang="en-GB" altLang="pl-PL" sz="2400"/>
              <a:t>Shock may be classified into three main categories based upon the cause of the shock. These categories of shock are:</a:t>
            </a:r>
          </a:p>
          <a:p>
            <a:pPr eaLnBrk="1" hangingPunct="1">
              <a:lnSpc>
                <a:spcPct val="80000"/>
              </a:lnSpc>
              <a:buFont typeface="Wingdings" panose="05000000000000000000" pitchFamily="2" charset="2"/>
              <a:buNone/>
            </a:pPr>
            <a:r>
              <a:rPr lang="en-GB" altLang="pl-PL" sz="2400" i="1"/>
              <a:t>- distributive shock</a:t>
            </a:r>
          </a:p>
          <a:p>
            <a:pPr eaLnBrk="1" hangingPunct="1">
              <a:lnSpc>
                <a:spcPct val="80000"/>
              </a:lnSpc>
              <a:buFont typeface="Wingdings" panose="05000000000000000000" pitchFamily="2" charset="2"/>
              <a:buNone/>
            </a:pPr>
            <a:r>
              <a:rPr lang="en-GB" altLang="pl-PL" sz="2400" i="1"/>
              <a:t>- cardiogenic shock</a:t>
            </a:r>
          </a:p>
          <a:p>
            <a:pPr eaLnBrk="1" hangingPunct="1">
              <a:lnSpc>
                <a:spcPct val="80000"/>
              </a:lnSpc>
              <a:buFont typeface="Wingdings" panose="05000000000000000000" pitchFamily="2" charset="2"/>
              <a:buNone/>
            </a:pPr>
            <a:r>
              <a:rPr lang="en-GB" altLang="pl-PL" sz="2400" i="1"/>
              <a:t>- hypovolemic shock.</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58232D3-9F69-EFF8-5F8C-96BE583C9BD4}"/>
              </a:ext>
            </a:extLst>
          </p:cNvPr>
          <p:cNvSpPr>
            <a:spLocks noGrp="1" noChangeArrowheads="1"/>
          </p:cNvSpPr>
          <p:nvPr>
            <p:ph type="title"/>
          </p:nvPr>
        </p:nvSpPr>
        <p:spPr>
          <a:xfrm>
            <a:off x="2674939" y="214313"/>
            <a:ext cx="7793037" cy="622300"/>
          </a:xfrm>
        </p:spPr>
        <p:txBody>
          <a:bodyPr/>
          <a:lstStyle/>
          <a:p>
            <a:pPr algn="ctr" eaLnBrk="1" hangingPunct="1"/>
            <a:r>
              <a:rPr lang="en-GB" altLang="pl-PL" sz="3200"/>
              <a:t>Types of shock </a:t>
            </a:r>
          </a:p>
        </p:txBody>
      </p:sp>
      <p:graphicFrame>
        <p:nvGraphicFramePr>
          <p:cNvPr id="51370" name="Group 170">
            <a:extLst>
              <a:ext uri="{FF2B5EF4-FFF2-40B4-BE49-F238E27FC236}">
                <a16:creationId xmlns:a16="http://schemas.microsoft.com/office/drawing/2014/main" id="{474C2C5B-5943-4113-A69F-DEC91CCEFCC4}"/>
              </a:ext>
            </a:extLst>
          </p:cNvPr>
          <p:cNvGraphicFramePr>
            <a:graphicFrameLocks noGrp="1"/>
          </p:cNvGraphicFramePr>
          <p:nvPr>
            <p:ph idx="1"/>
          </p:nvPr>
        </p:nvGraphicFramePr>
        <p:xfrm>
          <a:off x="3071814" y="1628775"/>
          <a:ext cx="6264275" cy="4165601"/>
        </p:xfrm>
        <a:graphic>
          <a:graphicData uri="http://schemas.openxmlformats.org/drawingml/2006/table">
            <a:tbl>
              <a:tblPr/>
              <a:tblGrid>
                <a:gridCol w="2089150">
                  <a:extLst>
                    <a:ext uri="{9D8B030D-6E8A-4147-A177-3AD203B41FA5}">
                      <a16:colId xmlns:a16="http://schemas.microsoft.com/office/drawing/2014/main" val="20000"/>
                    </a:ext>
                  </a:extLst>
                </a:gridCol>
                <a:gridCol w="2085975">
                  <a:extLst>
                    <a:ext uri="{9D8B030D-6E8A-4147-A177-3AD203B41FA5}">
                      <a16:colId xmlns:a16="http://schemas.microsoft.com/office/drawing/2014/main" val="20001"/>
                    </a:ext>
                  </a:extLst>
                </a:gridCol>
                <a:gridCol w="2089150">
                  <a:extLst>
                    <a:ext uri="{9D8B030D-6E8A-4147-A177-3AD203B41FA5}">
                      <a16:colId xmlns:a16="http://schemas.microsoft.com/office/drawing/2014/main" val="20002"/>
                    </a:ext>
                  </a:extLst>
                </a:gridCol>
              </a:tblGrid>
              <a:tr h="1097364">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1" i="0" u="none" strike="noStrike" cap="none" normalizeH="0" baseline="0" dirty="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1" i="0" u="none" strike="noStrike" cap="none" normalizeH="0" baseline="0" dirty="0">
                          <a:ln>
                            <a:noFill/>
                          </a:ln>
                          <a:solidFill>
                            <a:schemeClr val="tx1"/>
                          </a:solidFill>
                          <a:effectLst/>
                          <a:latin typeface="Tahoma" pitchFamily="34" charset="0"/>
                          <a:cs typeface="Arial" pitchFamily="34" charset="0"/>
                        </a:rPr>
                        <a:t>Type of Shock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1" i="0" u="none" strike="noStrike" cap="none" normalizeH="0" baseline="0" dirty="0">
                        <a:ln>
                          <a:noFill/>
                        </a:ln>
                        <a:solidFill>
                          <a:schemeClr val="tx1"/>
                        </a:solidFill>
                        <a:effectLst/>
                        <a:latin typeface="Tahoma" pitchFamily="34" charset="0"/>
                        <a:cs typeface="Arial"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1" i="0" u="none" strike="noStrike" cap="none" normalizeH="0" baseline="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1" i="0" u="none" strike="noStrike" cap="none" normalizeH="0" baseline="0">
                          <a:ln>
                            <a:noFill/>
                          </a:ln>
                          <a:solidFill>
                            <a:schemeClr val="tx1"/>
                          </a:solidFill>
                          <a:effectLst/>
                          <a:latin typeface="Tahoma" pitchFamily="34" charset="0"/>
                          <a:cs typeface="Arial" pitchFamily="34" charset="0"/>
                        </a:rPr>
                        <a:t>Clinical Examples	</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1" i="0" u="none" strike="noStrike" cap="none" normalizeH="0" baseline="0">
                        <a:ln>
                          <a:noFill/>
                        </a:ln>
                        <a:solidFill>
                          <a:schemeClr val="tx1"/>
                        </a:solidFill>
                        <a:effectLst/>
                        <a:latin typeface="Tahoma"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1" i="0" u="none" strike="noStrike" cap="none" normalizeH="0" baseline="0">
                          <a:ln>
                            <a:noFill/>
                          </a:ln>
                          <a:solidFill>
                            <a:schemeClr val="tx1"/>
                          </a:solidFill>
                          <a:effectLst/>
                          <a:latin typeface="Tahoma" pitchFamily="34" charset="0"/>
                          <a:cs typeface="Arial" pitchFamily="34" charset="0"/>
                        </a:rPr>
                        <a:t>Principal Mechanisms	</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1" i="0" u="none" strike="noStrike" cap="none" normalizeH="0" baseline="0">
                        <a:ln>
                          <a:noFill/>
                        </a:ln>
                        <a:solidFill>
                          <a:schemeClr val="tx1"/>
                        </a:solidFill>
                        <a:effectLst/>
                        <a:latin typeface="Tahoma" pitchFamily="34" charset="0"/>
                        <a:cs typeface="Arial"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9176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0" i="0" u="none" strike="noStrike" cap="none" normalizeH="0" baseline="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1" i="0" u="none" strike="noStrike" cap="none" normalizeH="0" baseline="0">
                          <a:ln>
                            <a:noFill/>
                          </a:ln>
                          <a:solidFill>
                            <a:schemeClr val="tx1"/>
                          </a:solidFill>
                          <a:effectLst/>
                          <a:latin typeface="Tahoma" pitchFamily="34" charset="0"/>
                          <a:cs typeface="Arial" pitchFamily="34" charset="0"/>
                        </a:rPr>
                        <a:t>Cardiogenic</a:t>
                      </a:r>
                      <a:r>
                        <a:rPr kumimoji="0" lang="en-GB" sz="1500" b="0" i="0" u="none" strike="noStrike" cap="none" normalizeH="0" baseline="0">
                          <a:ln>
                            <a:noFill/>
                          </a:ln>
                          <a:solidFill>
                            <a:schemeClr val="tx1"/>
                          </a:solidFill>
                          <a:effectLst/>
                          <a:latin typeface="Tahoma" pitchFamily="34" charset="0"/>
                          <a:cs typeface="Arial" pitchFamily="34" charset="0"/>
                        </a:rPr>
                        <a:t>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0" i="0" u="none" strike="noStrike" cap="none" normalizeH="0" baseline="0">
                        <a:ln>
                          <a:noFill/>
                        </a:ln>
                        <a:solidFill>
                          <a:schemeClr val="tx1"/>
                        </a:solidFill>
                        <a:effectLst/>
                        <a:latin typeface="Tahoma" pitchFamily="34" charset="0"/>
                        <a:cs typeface="Arial"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0" i="0" u="none" strike="noStrike" cap="none" normalizeH="0" baseline="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Heart failure</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Myocardial infarction</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Cardiomyopathy</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Cardiac tamponade</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Pneumothorax</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0" i="0" u="none" strike="noStrike" cap="none" normalizeH="0" baseline="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Shock that occurs when the heart is unable to maintain normal cardiac output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646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1" i="0" u="none" strike="noStrike" cap="none" normalizeH="0" baseline="0" dirty="0">
                          <a:ln>
                            <a:noFill/>
                          </a:ln>
                          <a:solidFill>
                            <a:schemeClr val="tx1"/>
                          </a:solidFill>
                          <a:effectLst/>
                          <a:latin typeface="Tahoma" pitchFamily="34" charset="0"/>
                          <a:cs typeface="Arial" pitchFamily="34" charset="0"/>
                        </a:rPr>
                        <a:t>Distributive shock</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500" b="0" i="0" u="none" strike="noStrike" cap="none" normalizeH="0" baseline="0">
                          <a:ln>
                            <a:noFill/>
                          </a:ln>
                          <a:solidFill>
                            <a:schemeClr val="tx1"/>
                          </a:solidFill>
                          <a:effectLst/>
                          <a:latin typeface="Tahoma" pitchFamily="34" charset="0"/>
                          <a:cs typeface="Arial" pitchFamily="34" charset="0"/>
                        </a:rPr>
                        <a:t>Can be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500" b="0" i="0" u="none" strike="noStrike" cap="none" normalizeH="0" baseline="0">
                          <a:ln>
                            <a:noFill/>
                          </a:ln>
                          <a:solidFill>
                            <a:schemeClr val="tx1"/>
                          </a:solidFill>
                          <a:effectLst/>
                          <a:latin typeface="Tahoma" pitchFamily="34" charset="0"/>
                          <a:cs typeface="Arial" pitchFamily="34" charset="0"/>
                        </a:rPr>
                        <a:t>- </a:t>
                      </a:r>
                      <a:r>
                        <a:rPr kumimoji="0" lang="en-GB" sz="1500" b="0" i="0" u="none" strike="noStrike" cap="none" normalizeH="0" baseline="0">
                          <a:ln>
                            <a:noFill/>
                          </a:ln>
                          <a:solidFill>
                            <a:schemeClr val="tx1"/>
                          </a:solidFill>
                          <a:effectLst/>
                          <a:latin typeface="Tahoma" pitchFamily="34" charset="0"/>
                          <a:cs typeface="Arial" pitchFamily="34" charset="0"/>
                        </a:rPr>
                        <a:t>Neurogenic shock</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 Septic shock</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 Anaphylactic shock</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Shock that occurs as a result of marked vasodilation and loss of vascular tone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7">
            <a:extLst>
              <a:ext uri="{FF2B5EF4-FFF2-40B4-BE49-F238E27FC236}">
                <a16:creationId xmlns:a16="http://schemas.microsoft.com/office/drawing/2014/main" id="{8B16C3E5-DC9E-BD9F-FC29-ACA0CBCE66F5}"/>
              </a:ext>
            </a:extLst>
          </p:cNvPr>
          <p:cNvSpPr>
            <a:spLocks noGrp="1" noChangeArrowheads="1"/>
          </p:cNvSpPr>
          <p:nvPr>
            <p:ph type="title"/>
          </p:nvPr>
        </p:nvSpPr>
        <p:spPr/>
        <p:txBody>
          <a:bodyPr/>
          <a:lstStyle/>
          <a:p>
            <a:pPr eaLnBrk="1" hangingPunct="1"/>
            <a:endParaRPr lang="ar-SA" altLang="pl-PL"/>
          </a:p>
        </p:txBody>
      </p:sp>
      <p:graphicFrame>
        <p:nvGraphicFramePr>
          <p:cNvPr id="53314" name="Group 66">
            <a:extLst>
              <a:ext uri="{FF2B5EF4-FFF2-40B4-BE49-F238E27FC236}">
                <a16:creationId xmlns:a16="http://schemas.microsoft.com/office/drawing/2014/main" id="{1B2AFD14-8735-05E6-D09A-7C3298895F09}"/>
              </a:ext>
            </a:extLst>
          </p:cNvPr>
          <p:cNvGraphicFramePr>
            <a:graphicFrameLocks noGrp="1"/>
          </p:cNvGraphicFramePr>
          <p:nvPr>
            <p:ph idx="1"/>
          </p:nvPr>
        </p:nvGraphicFramePr>
        <p:xfrm>
          <a:off x="2640014" y="1700214"/>
          <a:ext cx="7343775" cy="3614737"/>
        </p:xfrm>
        <a:graphic>
          <a:graphicData uri="http://schemas.openxmlformats.org/drawingml/2006/table">
            <a:tbl>
              <a:tblPr/>
              <a:tblGrid>
                <a:gridCol w="2447925">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2447925">
                  <a:extLst>
                    <a:ext uri="{9D8B030D-6E8A-4147-A177-3AD203B41FA5}">
                      <a16:colId xmlns:a16="http://schemas.microsoft.com/office/drawing/2014/main" val="20002"/>
                    </a:ext>
                  </a:extLst>
                </a:gridCol>
              </a:tblGrid>
              <a:tr h="100824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1" i="0" u="none" strike="noStrike" cap="none" normalizeH="0" baseline="0">
                        <a:ln>
                          <a:noFill/>
                        </a:ln>
                        <a:solidFill>
                          <a:schemeClr val="tx1"/>
                        </a:solidFill>
                        <a:effectLst/>
                        <a:latin typeface="Tahoma"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1" i="0" u="none" strike="noStrike" cap="none" normalizeH="0" baseline="0">
                          <a:ln>
                            <a:noFill/>
                          </a:ln>
                          <a:solidFill>
                            <a:schemeClr val="tx1"/>
                          </a:solidFill>
                          <a:effectLst/>
                          <a:latin typeface="Tahoma" pitchFamily="34" charset="0"/>
                          <a:cs typeface="Arial" pitchFamily="34" charset="0"/>
                        </a:rPr>
                        <a:t>Type of Shock	</a:t>
                      </a:r>
                      <a:endParaRPr kumimoji="0" lang="en-GB" sz="1500" b="0" i="0" u="none" strike="noStrike" cap="none" normalizeH="0" baseline="0">
                        <a:ln>
                          <a:noFill/>
                        </a:ln>
                        <a:solidFill>
                          <a:schemeClr val="tx1"/>
                        </a:solidFill>
                        <a:effectLst/>
                        <a:latin typeface="Tahoma" pitchFamily="34" charset="0"/>
                        <a:cs typeface="Arial"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1" i="0" u="none" strike="noStrike" cap="none" normalizeH="0" baseline="0">
                        <a:ln>
                          <a:noFill/>
                        </a:ln>
                        <a:solidFill>
                          <a:schemeClr val="tx1"/>
                        </a:solidFill>
                        <a:effectLst/>
                        <a:latin typeface="Tahoma"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1" i="0" u="none" strike="noStrike" cap="none" normalizeH="0" baseline="0">
                          <a:ln>
                            <a:noFill/>
                          </a:ln>
                          <a:solidFill>
                            <a:schemeClr val="tx1"/>
                          </a:solidFill>
                          <a:effectLst/>
                          <a:latin typeface="Tahoma" pitchFamily="34" charset="0"/>
                          <a:cs typeface="Arial" pitchFamily="34" charset="0"/>
                        </a:rPr>
                        <a:t>Clinical Examples	</a:t>
                      </a:r>
                      <a:endParaRPr kumimoji="0" lang="en-GB" sz="1500" b="0" i="0" u="none" strike="noStrike" cap="none" normalizeH="0" baseline="0">
                        <a:ln>
                          <a:noFill/>
                        </a:ln>
                        <a:solidFill>
                          <a:schemeClr val="tx1"/>
                        </a:solidFill>
                        <a:effectLst/>
                        <a:latin typeface="Tahoma"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1" i="0" u="none" strike="noStrike" cap="none" normalizeH="0" baseline="0">
                        <a:ln>
                          <a:noFill/>
                        </a:ln>
                        <a:solidFill>
                          <a:schemeClr val="tx1"/>
                        </a:solidFill>
                        <a:effectLst/>
                        <a:latin typeface="Tahoma" pitchFamily="34" charset="0"/>
                        <a:cs typeface="Arial"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1" i="0" u="none" strike="noStrike" cap="none" normalizeH="0" baseline="0">
                          <a:ln>
                            <a:noFill/>
                          </a:ln>
                          <a:solidFill>
                            <a:schemeClr val="tx1"/>
                          </a:solidFill>
                          <a:effectLst/>
                          <a:latin typeface="Tahoma" pitchFamily="34" charset="0"/>
                          <a:cs typeface="Arial" pitchFamily="34" charset="0"/>
                        </a:rPr>
                        <a:t>Principal Mechanisms</a:t>
                      </a:r>
                      <a:endParaRPr kumimoji="0" lang="en-GB" sz="1500" b="0" i="0" u="none" strike="noStrike" cap="none" normalizeH="0" baseline="0">
                        <a:ln>
                          <a:noFill/>
                        </a:ln>
                        <a:solidFill>
                          <a:schemeClr val="tx1"/>
                        </a:solidFill>
                        <a:effectLst/>
                        <a:latin typeface="Tahoma"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06497">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1" i="0" u="none" strike="noStrike" cap="none" normalizeH="0" baseline="0">
                          <a:ln>
                            <a:noFill/>
                          </a:ln>
                          <a:solidFill>
                            <a:schemeClr val="tx1"/>
                          </a:solidFill>
                          <a:effectLst/>
                          <a:latin typeface="Tahoma" pitchFamily="34" charset="0"/>
                          <a:cs typeface="Arial" pitchFamily="34" charset="0"/>
                        </a:rPr>
                        <a:t>Hypovolemic</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 Hemorrhage</a:t>
                      </a:r>
                    </a:p>
                    <a:p>
                      <a:pPr marL="0" marR="0" lvl="0" indent="0" algn="l" defTabSz="914400" rtl="0" eaLnBrk="1" fontAlgn="base" latinLnBrk="0" hangingPunct="1">
                        <a:lnSpc>
                          <a:spcPct val="100000"/>
                        </a:lnSpc>
                        <a:spcBef>
                          <a:spcPct val="20000"/>
                        </a:spcBef>
                        <a:spcAft>
                          <a:spcPct val="0"/>
                        </a:spcAft>
                        <a:buClr>
                          <a:schemeClr val="folHlink"/>
                        </a:buClr>
                        <a:buSzPct val="60000"/>
                        <a:buFontTx/>
                        <a:buChar char="-"/>
                        <a:tabLst/>
                      </a:pPr>
                      <a:r>
                        <a:rPr kumimoji="0" lang="en-GB" sz="1500" b="0" i="0" u="none" strike="noStrike" cap="none" normalizeH="0" baseline="0">
                          <a:ln>
                            <a:noFill/>
                          </a:ln>
                          <a:solidFill>
                            <a:schemeClr val="tx1"/>
                          </a:solidFill>
                          <a:effectLst/>
                          <a:latin typeface="Tahoma" pitchFamily="34" charset="0"/>
                          <a:cs typeface="Arial" pitchFamily="34" charset="0"/>
                        </a:rPr>
                        <a:t>Fluid loss, e,g., vomiting, diarrhea , burns, or trauma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 Shifting of fluids from the vasculature to the interstitial spaces (</a:t>
                      </a:r>
                      <a:r>
                        <a:rPr kumimoji="0" lang="en-GB" sz="1500" b="0" i="1" u="none" strike="noStrike" cap="none" normalizeH="0" baseline="0">
                          <a:ln>
                            <a:noFill/>
                          </a:ln>
                          <a:solidFill>
                            <a:schemeClr val="tx1"/>
                          </a:solidFill>
                          <a:effectLst/>
                          <a:latin typeface="Tahoma" pitchFamily="34" charset="0"/>
                          <a:cs typeface="Arial" pitchFamily="34" charset="0"/>
                        </a:rPr>
                        <a:t>ascites</a:t>
                      </a:r>
                      <a:r>
                        <a:rPr kumimoji="0" lang="en-GB" sz="1500" b="0" i="0" u="none" strike="noStrike" cap="none" normalizeH="0" baseline="0">
                          <a:ln>
                            <a:noFill/>
                          </a:ln>
                          <a:solidFill>
                            <a:schemeClr val="tx1"/>
                          </a:solidFill>
                          <a:effectLst/>
                          <a:latin typeface="Tahoma" pitchFamily="34" charset="0"/>
                          <a:cs typeface="Arial" pitchFamily="34" charset="0"/>
                        </a:rPr>
                        <a:t>)</a:t>
                      </a:r>
                    </a:p>
                    <a:p>
                      <a:pPr marL="0" marR="0" lvl="0" indent="0" algn="l" defTabSz="914400" rtl="0" eaLnBrk="1" fontAlgn="base" latinLnBrk="0" hangingPunct="1">
                        <a:lnSpc>
                          <a:spcPct val="100000"/>
                        </a:lnSpc>
                        <a:spcBef>
                          <a:spcPct val="20000"/>
                        </a:spcBef>
                        <a:spcAft>
                          <a:spcPct val="0"/>
                        </a:spcAft>
                        <a:buClr>
                          <a:schemeClr val="folHlink"/>
                        </a:buClr>
                        <a:buSzPct val="60000"/>
                        <a:buFontTx/>
                        <a:buNone/>
                        <a:tabLst/>
                      </a:pPr>
                      <a:r>
                        <a:rPr kumimoji="0" lang="en-GB" sz="1500" b="0" i="0" u="none" strike="noStrike" cap="none" normalizeH="0" baseline="0">
                          <a:ln>
                            <a:noFill/>
                          </a:ln>
                          <a:solidFill>
                            <a:schemeClr val="tx1"/>
                          </a:solidFill>
                          <a:effectLst/>
                          <a:latin typeface="Tahoma" pitchFamily="34" charset="0"/>
                          <a:cs typeface="Arial" pitchFamily="34" charset="0"/>
                        </a:rPr>
                        <a:t>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0" i="0" u="none" strike="noStrike" cap="none" normalizeH="0" baseline="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0" i="0" u="none" strike="noStrike" cap="none" normalizeH="0" baseline="0">
                        <a:ln>
                          <a:noFill/>
                        </a:ln>
                        <a:solidFill>
                          <a:schemeClr val="tx1"/>
                        </a:solidFill>
                        <a:effectLst/>
                        <a:latin typeface="Tahoma"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sz="1500" b="0" i="0" u="none" strike="noStrike" cap="none" normalizeH="0" baseline="0">
                          <a:ln>
                            <a:noFill/>
                          </a:ln>
                          <a:solidFill>
                            <a:schemeClr val="tx1"/>
                          </a:solidFill>
                          <a:effectLst/>
                          <a:latin typeface="Tahoma" pitchFamily="34" charset="0"/>
                          <a:cs typeface="Arial" pitchFamily="34" charset="0"/>
                        </a:rPr>
                        <a:t>Inadequate blood or plasma volume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GB" sz="1500" b="0" i="0" u="none" strike="noStrike" cap="none" normalizeH="0" baseline="0">
                        <a:ln>
                          <a:noFill/>
                        </a:ln>
                        <a:solidFill>
                          <a:schemeClr val="tx1"/>
                        </a:solidFill>
                        <a:effectLst/>
                        <a:latin typeface="Tahoma" pitchFamily="34" charset="0"/>
                        <a:cs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715E080-AE2B-53C7-78E7-84BB2D35A643}"/>
              </a:ext>
            </a:extLst>
          </p:cNvPr>
          <p:cNvSpPr>
            <a:spLocks noGrp="1" noChangeArrowheads="1"/>
          </p:cNvSpPr>
          <p:nvPr>
            <p:ph type="title"/>
          </p:nvPr>
        </p:nvSpPr>
        <p:spPr/>
        <p:txBody>
          <a:bodyPr/>
          <a:lstStyle/>
          <a:p>
            <a:pPr algn="ctr" eaLnBrk="1" hangingPunct="1"/>
            <a:r>
              <a:rPr lang="en-GB" altLang="pl-PL" sz="3000" b="1"/>
              <a:t>Distributive shock</a:t>
            </a:r>
          </a:p>
        </p:txBody>
      </p:sp>
      <p:sp>
        <p:nvSpPr>
          <p:cNvPr id="14339" name="Rectangle 3">
            <a:extLst>
              <a:ext uri="{FF2B5EF4-FFF2-40B4-BE49-F238E27FC236}">
                <a16:creationId xmlns:a16="http://schemas.microsoft.com/office/drawing/2014/main" id="{FD2DE08C-464A-2000-BF71-2DB85C601629}"/>
              </a:ext>
            </a:extLst>
          </p:cNvPr>
          <p:cNvSpPr>
            <a:spLocks noGrp="1" noChangeArrowheads="1"/>
          </p:cNvSpPr>
          <p:nvPr>
            <p:ph type="body" idx="1"/>
          </p:nvPr>
        </p:nvSpPr>
        <p:spPr/>
        <p:txBody>
          <a:bodyPr/>
          <a:lstStyle/>
          <a:p>
            <a:pPr eaLnBrk="1" hangingPunct="1">
              <a:buFont typeface="Wingdings" panose="05000000000000000000" pitchFamily="2" charset="2"/>
              <a:buNone/>
            </a:pPr>
            <a:r>
              <a:rPr lang="en-GB" altLang="pl-PL" sz="2400" b="1"/>
              <a:t>- Neurogenic shock</a:t>
            </a:r>
          </a:p>
          <a:p>
            <a:pPr eaLnBrk="1" hangingPunct="1"/>
            <a:r>
              <a:rPr lang="en-GB" altLang="pl-PL" sz="2400"/>
              <a:t>Caused by a defect in sympathetic input to the blood vessels</a:t>
            </a:r>
          </a:p>
          <a:p>
            <a:pPr eaLnBrk="1" hangingPunct="1">
              <a:buFont typeface="Wingdings" panose="05000000000000000000" pitchFamily="2" charset="2"/>
              <a:buNone/>
            </a:pPr>
            <a:endParaRPr lang="en-GB" altLang="pl-PL" sz="2400"/>
          </a:p>
          <a:p>
            <a:pPr eaLnBrk="1" hangingPunct="1"/>
            <a:r>
              <a:rPr lang="en-GB" altLang="pl-PL" sz="2400"/>
              <a:t>May be caused by brain injury, central nervous system depressant drugs or spinal cord injury</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74F2BFE-87C4-289E-ACAE-4405000BA0FB}"/>
              </a:ext>
            </a:extLst>
          </p:cNvPr>
          <p:cNvSpPr>
            <a:spLocks noGrp="1" noChangeArrowheads="1"/>
          </p:cNvSpPr>
          <p:nvPr>
            <p:ph type="title"/>
          </p:nvPr>
        </p:nvSpPr>
        <p:spPr/>
        <p:txBody>
          <a:bodyPr/>
          <a:lstStyle/>
          <a:p>
            <a:pPr eaLnBrk="1" hangingPunct="1"/>
            <a:endParaRPr lang="ar-SA" altLang="pl-PL"/>
          </a:p>
        </p:txBody>
      </p:sp>
      <p:sp>
        <p:nvSpPr>
          <p:cNvPr id="15363" name="Rectangle 3">
            <a:extLst>
              <a:ext uri="{FF2B5EF4-FFF2-40B4-BE49-F238E27FC236}">
                <a16:creationId xmlns:a16="http://schemas.microsoft.com/office/drawing/2014/main" id="{2E090EA3-7BAC-8FCB-F133-CB92FEAE0DA4}"/>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GB" altLang="pl-PL" sz="2400" b="1"/>
              <a:t>- Septic shock</a:t>
            </a:r>
          </a:p>
          <a:p>
            <a:pPr eaLnBrk="1" hangingPunct="1">
              <a:lnSpc>
                <a:spcPct val="90000"/>
              </a:lnSpc>
            </a:pPr>
            <a:r>
              <a:rPr lang="en-GB" altLang="pl-PL" sz="2400"/>
              <a:t>Occurs most frequently with systemic infection by bacteria</a:t>
            </a:r>
          </a:p>
          <a:p>
            <a:pPr eaLnBrk="1" hangingPunct="1">
              <a:lnSpc>
                <a:spcPct val="90000"/>
              </a:lnSpc>
              <a:buFont typeface="Wingdings" panose="05000000000000000000" pitchFamily="2" charset="2"/>
              <a:buNone/>
            </a:pPr>
            <a:endParaRPr lang="en-GB" altLang="pl-PL" sz="2400"/>
          </a:p>
          <a:p>
            <a:pPr eaLnBrk="1" hangingPunct="1">
              <a:lnSpc>
                <a:spcPct val="90000"/>
              </a:lnSpc>
            </a:pPr>
            <a:r>
              <a:rPr lang="en-GB" altLang="pl-PL" sz="2400"/>
              <a:t>May be triggered by an immune response to bacterial endotoxins</a:t>
            </a:r>
          </a:p>
          <a:p>
            <a:pPr eaLnBrk="1" hangingPunct="1">
              <a:lnSpc>
                <a:spcPct val="90000"/>
              </a:lnSpc>
              <a:buFont typeface="Wingdings" panose="05000000000000000000" pitchFamily="2" charset="2"/>
              <a:buNone/>
            </a:pPr>
            <a:endParaRPr lang="en-GB" altLang="pl-PL" sz="2400"/>
          </a:p>
          <a:p>
            <a:pPr eaLnBrk="1" hangingPunct="1">
              <a:lnSpc>
                <a:spcPct val="90000"/>
              </a:lnSpc>
            </a:pPr>
            <a:r>
              <a:rPr lang="en-GB" altLang="pl-PL" sz="2400"/>
              <a:t>Widespread vasodilation occurs in response to the release of inflammatory mediators (examples: histamine, cytokines) and bacterial toxins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9F178DB-29B4-80AE-C995-2BDF285D05E8}"/>
              </a:ext>
            </a:extLst>
          </p:cNvPr>
          <p:cNvSpPr>
            <a:spLocks noGrp="1" noChangeArrowheads="1"/>
          </p:cNvSpPr>
          <p:nvPr>
            <p:ph type="title"/>
          </p:nvPr>
        </p:nvSpPr>
        <p:spPr/>
        <p:txBody>
          <a:bodyPr/>
          <a:lstStyle/>
          <a:p>
            <a:pPr eaLnBrk="1" hangingPunct="1"/>
            <a:endParaRPr lang="ar-SA" altLang="pl-PL"/>
          </a:p>
        </p:txBody>
      </p:sp>
      <p:sp>
        <p:nvSpPr>
          <p:cNvPr id="16387" name="Rectangle 3">
            <a:extLst>
              <a:ext uri="{FF2B5EF4-FFF2-40B4-BE49-F238E27FC236}">
                <a16:creationId xmlns:a16="http://schemas.microsoft.com/office/drawing/2014/main" id="{2A9291A1-FD6A-3E69-0CD8-A2AE3AC7C3B0}"/>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None/>
            </a:pPr>
            <a:r>
              <a:rPr lang="en-GB" altLang="pl-PL" sz="2400" b="1"/>
              <a:t>- Anaphylactic shock</a:t>
            </a:r>
          </a:p>
          <a:p>
            <a:pPr eaLnBrk="1" hangingPunct="1">
              <a:lnSpc>
                <a:spcPct val="90000"/>
              </a:lnSpc>
            </a:pPr>
            <a:r>
              <a:rPr lang="en-GB" altLang="pl-PL" sz="2400"/>
              <a:t>Triggered by an allergic reaction to antigens such as drugs, food, insect venom, etc.</a:t>
            </a:r>
          </a:p>
          <a:p>
            <a:pPr eaLnBrk="1" hangingPunct="1">
              <a:lnSpc>
                <a:spcPct val="90000"/>
              </a:lnSpc>
              <a:buFont typeface="Wingdings" panose="05000000000000000000" pitchFamily="2" charset="2"/>
              <a:buNone/>
            </a:pPr>
            <a:endParaRPr lang="en-GB" altLang="pl-PL" sz="2400"/>
          </a:p>
          <a:p>
            <a:pPr eaLnBrk="1" hangingPunct="1">
              <a:lnSpc>
                <a:spcPct val="90000"/>
              </a:lnSpc>
            </a:pPr>
            <a:r>
              <a:rPr lang="en-GB" altLang="pl-PL" sz="2400"/>
              <a:t>Develops suddenly and manifests with marked </a:t>
            </a:r>
            <a:r>
              <a:rPr lang="en-GB" altLang="pl-PL" sz="2400">
                <a:solidFill>
                  <a:srgbClr val="FF0000"/>
                </a:solidFill>
              </a:rPr>
              <a:t>vasodilation</a:t>
            </a:r>
            <a:r>
              <a:rPr lang="en-GB" altLang="pl-PL" sz="2400"/>
              <a:t>, </a:t>
            </a:r>
            <a:r>
              <a:rPr lang="en-GB" altLang="pl-PL" sz="2400">
                <a:solidFill>
                  <a:srgbClr val="FF0000"/>
                </a:solidFill>
              </a:rPr>
              <a:t>bronchospasm</a:t>
            </a:r>
            <a:r>
              <a:rPr lang="en-GB" altLang="pl-PL" sz="2400"/>
              <a:t> and </a:t>
            </a:r>
            <a:r>
              <a:rPr lang="en-GB" altLang="pl-PL" sz="2400">
                <a:solidFill>
                  <a:srgbClr val="FF0000"/>
                </a:solidFill>
              </a:rPr>
              <a:t>hypotension</a:t>
            </a:r>
          </a:p>
          <a:p>
            <a:pPr eaLnBrk="1" hangingPunct="1">
              <a:lnSpc>
                <a:spcPct val="90000"/>
              </a:lnSpc>
              <a:buFont typeface="Wingdings" panose="05000000000000000000" pitchFamily="2" charset="2"/>
              <a:buNone/>
            </a:pPr>
            <a:endParaRPr lang="en-GB" altLang="pl-PL" sz="2400"/>
          </a:p>
          <a:p>
            <a:pPr eaLnBrk="1" hangingPunct="1">
              <a:lnSpc>
                <a:spcPct val="90000"/>
              </a:lnSpc>
            </a:pPr>
            <a:r>
              <a:rPr lang="en-GB" altLang="pl-PL" sz="2400"/>
              <a:t>May be rapidly fatal</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84DFF87-A597-0B1B-70B7-BE9FB19A2B82}"/>
              </a:ext>
            </a:extLst>
          </p:cNvPr>
          <p:cNvSpPr>
            <a:spLocks noGrp="1" noChangeArrowheads="1"/>
          </p:cNvSpPr>
          <p:nvPr>
            <p:ph type="title"/>
          </p:nvPr>
        </p:nvSpPr>
        <p:spPr/>
        <p:txBody>
          <a:bodyPr/>
          <a:lstStyle/>
          <a:p>
            <a:pPr eaLnBrk="1" hangingPunct="1"/>
            <a:r>
              <a:rPr lang="en-GB" altLang="pl-PL" i="1"/>
              <a:t>Physiologic responses to shock</a:t>
            </a:r>
          </a:p>
        </p:txBody>
      </p:sp>
      <p:sp>
        <p:nvSpPr>
          <p:cNvPr id="17411" name="Rectangle 3">
            <a:extLst>
              <a:ext uri="{FF2B5EF4-FFF2-40B4-BE49-F238E27FC236}">
                <a16:creationId xmlns:a16="http://schemas.microsoft.com/office/drawing/2014/main" id="{23DEE629-DEF1-F40D-C044-37A2064A1EAA}"/>
              </a:ext>
            </a:extLst>
          </p:cNvPr>
          <p:cNvSpPr>
            <a:spLocks noGrp="1" noChangeArrowheads="1"/>
          </p:cNvSpPr>
          <p:nvPr>
            <p:ph type="body" idx="1"/>
          </p:nvPr>
        </p:nvSpPr>
        <p:spPr/>
        <p:txBody>
          <a:bodyPr/>
          <a:lstStyle/>
          <a:p>
            <a:pPr eaLnBrk="1" hangingPunct="1"/>
            <a:r>
              <a:rPr lang="en-GB" altLang="pl-PL" sz="2400"/>
              <a:t>Decreased blood pressure is detected by </a:t>
            </a:r>
            <a:r>
              <a:rPr lang="en-GB" altLang="pl-PL" sz="2400" i="1"/>
              <a:t>baroreceptors </a:t>
            </a:r>
            <a:r>
              <a:rPr lang="en-GB" altLang="pl-PL" sz="2400"/>
              <a:t>(pressure sensors) in the aortic arch and carotid arteries. Activated baroreceptors stimulate a centrally mediated </a:t>
            </a:r>
            <a:r>
              <a:rPr lang="en-GB" altLang="pl-PL" sz="2400">
                <a:solidFill>
                  <a:srgbClr val="FF0000"/>
                </a:solidFill>
              </a:rPr>
              <a:t>increase</a:t>
            </a:r>
            <a:r>
              <a:rPr lang="en-GB" altLang="pl-PL" sz="2400"/>
              <a:t> in </a:t>
            </a:r>
            <a:r>
              <a:rPr lang="en-GB" altLang="pl-PL" sz="2400">
                <a:solidFill>
                  <a:srgbClr val="FF0000"/>
                </a:solidFill>
              </a:rPr>
              <a:t>heart rate </a:t>
            </a:r>
            <a:r>
              <a:rPr lang="en-GB" altLang="pl-PL" sz="2400"/>
              <a:t>and </a:t>
            </a:r>
            <a:r>
              <a:rPr lang="en-GB" altLang="pl-PL" sz="2400">
                <a:solidFill>
                  <a:srgbClr val="FF0000"/>
                </a:solidFill>
              </a:rPr>
              <a:t>cardiac output</a:t>
            </a:r>
            <a:r>
              <a:rPr lang="en-GB" altLang="pl-PL" sz="2400"/>
              <a:t>. </a:t>
            </a:r>
          </a:p>
          <a:p>
            <a:pPr eaLnBrk="1" hangingPunct="1"/>
            <a:endParaRPr lang="en-GB" altLang="pl-PL" sz="2400"/>
          </a:p>
          <a:p>
            <a:pPr eaLnBrk="1" hangingPunct="1"/>
            <a:r>
              <a:rPr lang="en-GB" altLang="pl-PL" sz="2400"/>
              <a:t>The catecholamines epinephrine and norepinephrine are also released by the adrenal medulla to </a:t>
            </a:r>
            <a:r>
              <a:rPr lang="en-GB" altLang="pl-PL" sz="2400">
                <a:solidFill>
                  <a:srgbClr val="00B050"/>
                </a:solidFill>
              </a:rPr>
              <a:t>increase peripheral resistance</a:t>
            </a:r>
            <a:r>
              <a:rPr lang="en-GB" altLang="pl-PL" sz="2400"/>
              <a:t>, </a:t>
            </a:r>
            <a:r>
              <a:rPr lang="en-GB" altLang="pl-PL" sz="2400">
                <a:solidFill>
                  <a:srgbClr val="FF0000"/>
                </a:solidFill>
              </a:rPr>
              <a:t>heart rate and cardiac output</a:t>
            </a:r>
            <a:r>
              <a:rPr lang="en-GB" altLang="pl-PL" sz="2400"/>
              <a: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D56FB7F-9C85-AD39-DC4B-0A4697216B85}"/>
              </a:ext>
            </a:extLst>
          </p:cNvPr>
          <p:cNvSpPr>
            <a:spLocks noGrp="1" noChangeArrowheads="1"/>
          </p:cNvSpPr>
          <p:nvPr>
            <p:ph type="title"/>
          </p:nvPr>
        </p:nvSpPr>
        <p:spPr/>
        <p:txBody>
          <a:bodyPr/>
          <a:lstStyle/>
          <a:p>
            <a:pPr eaLnBrk="1" hangingPunct="1"/>
            <a:endParaRPr lang="ar-SA" altLang="pl-PL"/>
          </a:p>
        </p:txBody>
      </p:sp>
      <p:sp>
        <p:nvSpPr>
          <p:cNvPr id="18435" name="Rectangle 3">
            <a:extLst>
              <a:ext uri="{FF2B5EF4-FFF2-40B4-BE49-F238E27FC236}">
                <a16:creationId xmlns:a16="http://schemas.microsoft.com/office/drawing/2014/main" id="{23EDD93E-C9E6-1AA0-43DA-483AE8E3D652}"/>
              </a:ext>
            </a:extLst>
          </p:cNvPr>
          <p:cNvSpPr>
            <a:spLocks noGrp="1" noChangeArrowheads="1"/>
          </p:cNvSpPr>
          <p:nvPr>
            <p:ph type="body" idx="1"/>
          </p:nvPr>
        </p:nvSpPr>
        <p:spPr/>
        <p:txBody>
          <a:bodyPr/>
          <a:lstStyle/>
          <a:p>
            <a:pPr eaLnBrk="1" hangingPunct="1">
              <a:lnSpc>
                <a:spcPct val="90000"/>
              </a:lnSpc>
            </a:pPr>
            <a:r>
              <a:rPr lang="en-GB" altLang="pl-PL" sz="2400"/>
              <a:t>Reduced renal blood flow will also lead to activation of the renin–angiotensin system with subsequent vasoconstriction and fluid retention. </a:t>
            </a:r>
          </a:p>
          <a:p>
            <a:pPr eaLnBrk="1" hangingPunct="1">
              <a:lnSpc>
                <a:spcPct val="90000"/>
              </a:lnSpc>
            </a:pPr>
            <a:endParaRPr lang="en-GB" altLang="pl-PL" sz="2400"/>
          </a:p>
          <a:p>
            <a:pPr eaLnBrk="1" hangingPunct="1">
              <a:lnSpc>
                <a:spcPct val="90000"/>
              </a:lnSpc>
            </a:pPr>
            <a:r>
              <a:rPr lang="en-GB" altLang="pl-PL" sz="2400"/>
              <a:t>Up to a certain point, these compensatory mechanisms are able to maintain blood pressure and cardiac output; however, as shock progresses these compensatory mechanisms are no longer able to maintain adequate blood pressure and as a result tissue and organ perfusion will suffer.</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E3BF1EF-834D-FEF4-E2BE-E7CD61586C88}"/>
              </a:ext>
            </a:extLst>
          </p:cNvPr>
          <p:cNvSpPr>
            <a:spLocks noGrp="1" noChangeArrowheads="1"/>
          </p:cNvSpPr>
          <p:nvPr>
            <p:ph type="title"/>
          </p:nvPr>
        </p:nvSpPr>
        <p:spPr/>
        <p:txBody>
          <a:bodyPr/>
          <a:lstStyle/>
          <a:p>
            <a:pPr algn="ctr" eaLnBrk="1" hangingPunct="1"/>
            <a:r>
              <a:rPr lang="en-GB" altLang="pl-PL" i="1"/>
              <a:t>Stages of shock</a:t>
            </a:r>
          </a:p>
        </p:txBody>
      </p:sp>
      <p:sp>
        <p:nvSpPr>
          <p:cNvPr id="19459" name="Rectangle 3">
            <a:extLst>
              <a:ext uri="{FF2B5EF4-FFF2-40B4-BE49-F238E27FC236}">
                <a16:creationId xmlns:a16="http://schemas.microsoft.com/office/drawing/2014/main" id="{BE538DC0-7284-A53D-B8CD-DE7C47BAEC99}"/>
              </a:ext>
            </a:extLst>
          </p:cNvPr>
          <p:cNvSpPr>
            <a:spLocks noGrp="1" noChangeArrowheads="1"/>
          </p:cNvSpPr>
          <p:nvPr>
            <p:ph type="body" idx="1"/>
          </p:nvPr>
        </p:nvSpPr>
        <p:spPr/>
        <p:txBody>
          <a:bodyPr/>
          <a:lstStyle/>
          <a:p>
            <a:pPr eaLnBrk="1" hangingPunct="1">
              <a:buFont typeface="Wingdings" panose="05000000000000000000" pitchFamily="2" charset="2"/>
              <a:buNone/>
            </a:pPr>
            <a:r>
              <a:rPr lang="en-GB" altLang="pl-PL" sz="2400" b="1"/>
              <a:t>Mild or compensated shock</a:t>
            </a:r>
          </a:p>
          <a:p>
            <a:pPr eaLnBrk="1" hangingPunct="1"/>
            <a:r>
              <a:rPr lang="en-GB" altLang="pl-PL" sz="2400"/>
              <a:t>Blood volume loss less than 25% of total volume</a:t>
            </a:r>
          </a:p>
          <a:p>
            <a:pPr eaLnBrk="1" hangingPunct="1"/>
            <a:r>
              <a:rPr lang="en-GB" altLang="pl-PL" sz="2400"/>
              <a:t>Slight reductions in blood pressure</a:t>
            </a:r>
          </a:p>
          <a:p>
            <a:pPr eaLnBrk="1" hangingPunct="1"/>
            <a:endParaRPr lang="en-US" altLang="pl-PL" sz="2400"/>
          </a:p>
          <a:p>
            <a:pPr eaLnBrk="1" hangingPunct="1">
              <a:buFont typeface="Wingdings" panose="05000000000000000000" pitchFamily="2" charset="2"/>
              <a:buNone/>
            </a:pPr>
            <a:r>
              <a:rPr lang="en-GB" altLang="pl-PL" sz="2400" b="1"/>
              <a:t>Moderate or progressive shock</a:t>
            </a:r>
          </a:p>
          <a:p>
            <a:pPr eaLnBrk="1" hangingPunct="1"/>
            <a:r>
              <a:rPr lang="en-GB" altLang="pl-PL" sz="2400"/>
              <a:t>Blood volume loss on the order of 25 to 35% of total</a:t>
            </a:r>
          </a:p>
          <a:p>
            <a:pPr eaLnBrk="1" hangingPunct="1"/>
            <a:r>
              <a:rPr lang="en-GB" altLang="pl-PL" sz="2400"/>
              <a:t>Failure of compensatory mechanisms to adequately maintain cardiac output</a:t>
            </a:r>
          </a:p>
          <a:p>
            <a:pPr eaLnBrk="1" hangingPunct="1"/>
            <a:endParaRPr lang="en-GB" altLang="pl-PL" sz="2400"/>
          </a:p>
          <a:p>
            <a:pPr eaLnBrk="1" hangingPunct="1">
              <a:buFont typeface="Wingdings" panose="05000000000000000000" pitchFamily="2" charset="2"/>
              <a:buNone/>
            </a:pPr>
            <a:endParaRPr lang="en-GB" altLang="pl-PL"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72099CA-2CFF-9D4B-DEFC-4C528D0F2069}"/>
              </a:ext>
            </a:extLst>
          </p:cNvPr>
          <p:cNvSpPr>
            <a:spLocks noGrp="1" noChangeArrowheads="1"/>
          </p:cNvSpPr>
          <p:nvPr>
            <p:ph type="title" idx="4294967295"/>
          </p:nvPr>
        </p:nvSpPr>
        <p:spPr>
          <a:xfrm>
            <a:off x="1524000" y="0"/>
            <a:ext cx="9144000" cy="762000"/>
          </a:xfrm>
        </p:spPr>
        <p:txBody>
          <a:bodyPr/>
          <a:lstStyle/>
          <a:p>
            <a:r>
              <a:rPr lang="en-US" altLang="pl-PL" b="1"/>
              <a:t>BLOOD VESSELS</a:t>
            </a:r>
          </a:p>
        </p:txBody>
      </p:sp>
      <p:sp>
        <p:nvSpPr>
          <p:cNvPr id="15363" name="Rectangle 3">
            <a:extLst>
              <a:ext uri="{FF2B5EF4-FFF2-40B4-BE49-F238E27FC236}">
                <a16:creationId xmlns:a16="http://schemas.microsoft.com/office/drawing/2014/main" id="{D0259214-E2D3-423B-0C3A-7FDC63F5B970}"/>
              </a:ext>
            </a:extLst>
          </p:cNvPr>
          <p:cNvSpPr>
            <a:spLocks noGrp="1" noChangeArrowheads="1"/>
          </p:cNvSpPr>
          <p:nvPr>
            <p:ph type="body" sz="half" idx="4294967295"/>
          </p:nvPr>
        </p:nvSpPr>
        <p:spPr>
          <a:xfrm>
            <a:off x="1752600" y="1295400"/>
            <a:ext cx="4381500" cy="5257800"/>
          </a:xfrm>
        </p:spPr>
        <p:txBody>
          <a:bodyPr/>
          <a:lstStyle/>
          <a:p>
            <a:r>
              <a:rPr lang="en-CA" altLang="pl-PL" b="1"/>
              <a:t>General structure </a:t>
            </a:r>
          </a:p>
          <a:p>
            <a:pPr>
              <a:buFont typeface="Arial" panose="020B0604020202020204" pitchFamily="34" charset="0"/>
              <a:buNone/>
            </a:pPr>
            <a:r>
              <a:rPr lang="en-CA" altLang="pl-PL" b="1"/>
              <a:t>    1.Tunica intima  </a:t>
            </a:r>
          </a:p>
          <a:p>
            <a:pPr>
              <a:buFont typeface="Arial" panose="020B0604020202020204" pitchFamily="34" charset="0"/>
              <a:buNone/>
            </a:pPr>
            <a:endParaRPr lang="en-CA" altLang="pl-PL" b="1"/>
          </a:p>
          <a:p>
            <a:pPr>
              <a:buFont typeface="Arial" panose="020B0604020202020204" pitchFamily="34" charset="0"/>
              <a:buNone/>
            </a:pPr>
            <a:r>
              <a:rPr lang="en-CA" altLang="pl-PL" b="1"/>
              <a:t>    2.Tunica media</a:t>
            </a:r>
          </a:p>
          <a:p>
            <a:pPr>
              <a:buFont typeface="Arial" panose="020B0604020202020204" pitchFamily="34" charset="0"/>
              <a:buNone/>
            </a:pPr>
            <a:endParaRPr lang="en-CA" altLang="pl-PL" b="1"/>
          </a:p>
          <a:p>
            <a:pPr>
              <a:buFont typeface="Arial" panose="020B0604020202020204" pitchFamily="34" charset="0"/>
              <a:buNone/>
            </a:pPr>
            <a:r>
              <a:rPr lang="en-CA" altLang="pl-PL" b="1"/>
              <a:t>    3.Tunica adventitia</a:t>
            </a:r>
          </a:p>
          <a:p>
            <a:endParaRPr lang="en-CA" altLang="pl-PL" b="1">
              <a:solidFill>
                <a:schemeClr val="tx2"/>
              </a:solidFill>
            </a:endParaRPr>
          </a:p>
        </p:txBody>
      </p:sp>
      <p:pic>
        <p:nvPicPr>
          <p:cNvPr id="15364" name="ClipArt Placeholder 4">
            <a:extLst>
              <a:ext uri="{FF2B5EF4-FFF2-40B4-BE49-F238E27FC236}">
                <a16:creationId xmlns:a16="http://schemas.microsoft.com/office/drawing/2014/main" id="{94E9079B-3138-58BA-FEAB-90BDEF19ED58}"/>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b="18182"/>
          <a:stretch>
            <a:fillRect/>
          </a:stretch>
        </p:blipFill>
        <p:spPr>
          <a:xfrm>
            <a:off x="6600826" y="1844675"/>
            <a:ext cx="3743325" cy="3887788"/>
          </a:xfrm>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9F9EA72-D1CD-7AFC-F1E9-6CA1C18E56F8}"/>
              </a:ext>
            </a:extLst>
          </p:cNvPr>
          <p:cNvSpPr>
            <a:spLocks noGrp="1" noChangeArrowheads="1"/>
          </p:cNvSpPr>
          <p:nvPr>
            <p:ph type="title"/>
          </p:nvPr>
        </p:nvSpPr>
        <p:spPr/>
        <p:txBody>
          <a:bodyPr/>
          <a:lstStyle/>
          <a:p>
            <a:pPr eaLnBrk="1" hangingPunct="1"/>
            <a:endParaRPr lang="ar-SA" altLang="pl-PL"/>
          </a:p>
        </p:txBody>
      </p:sp>
      <p:sp>
        <p:nvSpPr>
          <p:cNvPr id="20483" name="Rectangle 3">
            <a:extLst>
              <a:ext uri="{FF2B5EF4-FFF2-40B4-BE49-F238E27FC236}">
                <a16:creationId xmlns:a16="http://schemas.microsoft.com/office/drawing/2014/main" id="{961353C4-5040-51B1-D26E-DA4F2619D4E0}"/>
              </a:ext>
            </a:extLst>
          </p:cNvPr>
          <p:cNvSpPr>
            <a:spLocks noGrp="1" noChangeArrowheads="1"/>
          </p:cNvSpPr>
          <p:nvPr>
            <p:ph type="body" idx="1"/>
          </p:nvPr>
        </p:nvSpPr>
        <p:spPr/>
        <p:txBody>
          <a:bodyPr/>
          <a:lstStyle/>
          <a:p>
            <a:pPr eaLnBrk="1" hangingPunct="1">
              <a:buFont typeface="Wingdings" panose="05000000000000000000" pitchFamily="2" charset="2"/>
              <a:buNone/>
            </a:pPr>
            <a:endParaRPr lang="en-GB" altLang="pl-PL" sz="2400" b="1"/>
          </a:p>
          <a:p>
            <a:pPr eaLnBrk="1" hangingPunct="1">
              <a:buFont typeface="Wingdings" panose="05000000000000000000" pitchFamily="2" charset="2"/>
              <a:buNone/>
            </a:pPr>
            <a:r>
              <a:rPr lang="en-GB" altLang="pl-PL" sz="2400" b="1"/>
              <a:t>Severe or irreversible shock</a:t>
            </a:r>
          </a:p>
          <a:p>
            <a:pPr eaLnBrk="1" hangingPunct="1"/>
            <a:r>
              <a:rPr lang="en-GB" altLang="pl-PL" sz="2400"/>
              <a:t>Loss of blood volume that may approach 50%</a:t>
            </a:r>
          </a:p>
          <a:p>
            <a:pPr eaLnBrk="1" hangingPunct="1"/>
            <a:r>
              <a:rPr lang="en-GB" altLang="pl-PL" sz="2400"/>
              <a:t>Shock irreversible at this point </a:t>
            </a:r>
          </a:p>
          <a:p>
            <a:pPr eaLnBrk="1" hangingPunct="1"/>
            <a:r>
              <a:rPr lang="en-GB" altLang="pl-PL" sz="2400"/>
              <a:t>Death from circulatory collapse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D47ED45-386B-B25B-0594-B740268CF001}"/>
              </a:ext>
            </a:extLst>
          </p:cNvPr>
          <p:cNvSpPr>
            <a:spLocks noGrp="1" noChangeArrowheads="1"/>
          </p:cNvSpPr>
          <p:nvPr>
            <p:ph type="title"/>
          </p:nvPr>
        </p:nvSpPr>
        <p:spPr/>
        <p:txBody>
          <a:bodyPr/>
          <a:lstStyle/>
          <a:p>
            <a:pPr algn="ctr" eaLnBrk="1" hangingPunct="1"/>
            <a:r>
              <a:rPr lang="en-GB" altLang="pl-PL" sz="3200" i="1"/>
              <a:t>Complications of shock</a:t>
            </a:r>
          </a:p>
        </p:txBody>
      </p:sp>
      <p:sp>
        <p:nvSpPr>
          <p:cNvPr id="21507" name="Rectangle 3">
            <a:extLst>
              <a:ext uri="{FF2B5EF4-FFF2-40B4-BE49-F238E27FC236}">
                <a16:creationId xmlns:a16="http://schemas.microsoft.com/office/drawing/2014/main" id="{387230A9-5FDE-27C5-D2AF-68581634E7AE}"/>
              </a:ext>
            </a:extLst>
          </p:cNvPr>
          <p:cNvSpPr>
            <a:spLocks noGrp="1" noChangeArrowheads="1"/>
          </p:cNvSpPr>
          <p:nvPr>
            <p:ph type="body" idx="1"/>
          </p:nvPr>
        </p:nvSpPr>
        <p:spPr/>
        <p:txBody>
          <a:bodyPr/>
          <a:lstStyle/>
          <a:p>
            <a:pPr eaLnBrk="1" hangingPunct="1">
              <a:lnSpc>
                <a:spcPct val="80000"/>
              </a:lnSpc>
            </a:pPr>
            <a:endParaRPr lang="en-GB" altLang="pl-PL" sz="2400" i="1"/>
          </a:p>
          <a:p>
            <a:pPr eaLnBrk="1" hangingPunct="1">
              <a:lnSpc>
                <a:spcPct val="80000"/>
              </a:lnSpc>
            </a:pPr>
            <a:r>
              <a:rPr lang="en-GB" altLang="pl-PL" sz="2400" i="1"/>
              <a:t>Adult respiratory distress syndrome </a:t>
            </a:r>
            <a:r>
              <a:rPr lang="en-GB" altLang="pl-PL" sz="2400"/>
              <a:t>(shock lung) –  potentially fatal respiratory failure that accompanies severe shock. The exact cause is uncertain but the condition may involve ischemic injury to lung tissues.</a:t>
            </a:r>
          </a:p>
          <a:p>
            <a:pPr eaLnBrk="1" hangingPunct="1">
              <a:lnSpc>
                <a:spcPct val="80000"/>
              </a:lnSpc>
              <a:buFont typeface="Wingdings" panose="05000000000000000000" pitchFamily="2" charset="2"/>
              <a:buNone/>
            </a:pPr>
            <a:endParaRPr lang="en-GB" altLang="pl-PL" sz="2400"/>
          </a:p>
          <a:p>
            <a:pPr eaLnBrk="1" hangingPunct="1">
              <a:lnSpc>
                <a:spcPct val="80000"/>
              </a:lnSpc>
            </a:pPr>
            <a:r>
              <a:rPr lang="en-GB" altLang="pl-PL" sz="2400"/>
              <a:t>Acute renal failure due to reduced renal perfusion.</a:t>
            </a:r>
          </a:p>
          <a:p>
            <a:pPr eaLnBrk="1" hangingPunct="1">
              <a:lnSpc>
                <a:spcPct val="80000"/>
              </a:lnSpc>
              <a:buFont typeface="Wingdings" panose="05000000000000000000" pitchFamily="2" charset="2"/>
              <a:buNone/>
            </a:pPr>
            <a:endParaRPr lang="en-GB" altLang="pl-PL" sz="2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5DD17B9-8574-7DA6-8C3B-700BC8DADABD}"/>
              </a:ext>
            </a:extLst>
          </p:cNvPr>
          <p:cNvSpPr>
            <a:spLocks noGrp="1" noChangeArrowheads="1"/>
          </p:cNvSpPr>
          <p:nvPr>
            <p:ph type="title"/>
          </p:nvPr>
        </p:nvSpPr>
        <p:spPr/>
        <p:txBody>
          <a:bodyPr/>
          <a:lstStyle/>
          <a:p>
            <a:pPr eaLnBrk="1" hangingPunct="1"/>
            <a:endParaRPr lang="ar-SA" altLang="pl-PL"/>
          </a:p>
        </p:txBody>
      </p:sp>
      <p:sp>
        <p:nvSpPr>
          <p:cNvPr id="22531" name="Rectangle 3">
            <a:extLst>
              <a:ext uri="{FF2B5EF4-FFF2-40B4-BE49-F238E27FC236}">
                <a16:creationId xmlns:a16="http://schemas.microsoft.com/office/drawing/2014/main" id="{EAC72D73-656E-D363-5650-8440B200109B}"/>
              </a:ext>
            </a:extLst>
          </p:cNvPr>
          <p:cNvSpPr>
            <a:spLocks noGrp="1" noChangeArrowheads="1"/>
          </p:cNvSpPr>
          <p:nvPr>
            <p:ph type="body" idx="1"/>
          </p:nvPr>
        </p:nvSpPr>
        <p:spPr/>
        <p:txBody>
          <a:bodyPr/>
          <a:lstStyle/>
          <a:p>
            <a:pPr eaLnBrk="1" hangingPunct="1"/>
            <a:r>
              <a:rPr lang="en-GB" altLang="pl-PL" sz="2400" i="1"/>
              <a:t>Disseminated intravascular coagulation</a:t>
            </a:r>
          </a:p>
          <a:p>
            <a:pPr eaLnBrk="1" hangingPunct="1">
              <a:buFontTx/>
              <a:buChar char="-"/>
            </a:pPr>
            <a:r>
              <a:rPr lang="en-GB" altLang="pl-PL" sz="2400"/>
              <a:t>Formation of multiple small blood clots that may be related to sluggish blood flow or abnormal clotting activity.</a:t>
            </a:r>
          </a:p>
          <a:p>
            <a:pPr eaLnBrk="1" hangingPunct="1">
              <a:buFontTx/>
              <a:buNone/>
            </a:pPr>
            <a:endParaRPr lang="en-GB" altLang="pl-PL" sz="2400"/>
          </a:p>
          <a:p>
            <a:pPr eaLnBrk="1" hangingPunct="1">
              <a:buFont typeface="Wingdings" panose="05000000000000000000" pitchFamily="2" charset="2"/>
              <a:buNone/>
            </a:pPr>
            <a:r>
              <a:rPr lang="en-GB" altLang="pl-PL" sz="2400"/>
              <a:t>- Multiple organ failure, cerebral hypoxia, death.</a:t>
            </a:r>
          </a:p>
          <a:p>
            <a:pPr eaLnBrk="1" hangingPunct="1"/>
            <a:endParaRPr lang="en-GB" altLang="pl-PL" sz="24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5374DED-792B-1A45-595E-FD8288EF18C6}"/>
              </a:ext>
            </a:extLst>
          </p:cNvPr>
          <p:cNvSpPr>
            <a:spLocks noGrp="1" noChangeArrowheads="1"/>
          </p:cNvSpPr>
          <p:nvPr>
            <p:ph type="title"/>
          </p:nvPr>
        </p:nvSpPr>
        <p:spPr/>
        <p:txBody>
          <a:bodyPr/>
          <a:lstStyle/>
          <a:p>
            <a:pPr algn="ctr" eaLnBrk="1" hangingPunct="1"/>
            <a:r>
              <a:rPr lang="en-GB" altLang="pl-PL" sz="3200" i="1"/>
              <a:t>Rationale for therapy</a:t>
            </a:r>
          </a:p>
        </p:txBody>
      </p:sp>
      <p:sp>
        <p:nvSpPr>
          <p:cNvPr id="23555" name="Rectangle 3">
            <a:extLst>
              <a:ext uri="{FF2B5EF4-FFF2-40B4-BE49-F238E27FC236}">
                <a16:creationId xmlns:a16="http://schemas.microsoft.com/office/drawing/2014/main" id="{B80BD341-D7AC-38A8-F018-AF9F2C1166D1}"/>
              </a:ext>
            </a:extLst>
          </p:cNvPr>
          <p:cNvSpPr>
            <a:spLocks noGrp="1" noChangeArrowheads="1"/>
          </p:cNvSpPr>
          <p:nvPr>
            <p:ph type="body" idx="1"/>
          </p:nvPr>
        </p:nvSpPr>
        <p:spPr/>
        <p:txBody>
          <a:bodyPr/>
          <a:lstStyle/>
          <a:p>
            <a:pPr eaLnBrk="1" hangingPunct="1"/>
            <a:endParaRPr lang="en-GB" altLang="pl-PL" sz="2400"/>
          </a:p>
          <a:p>
            <a:pPr eaLnBrk="1" hangingPunct="1"/>
            <a:r>
              <a:rPr lang="en-GB" altLang="pl-PL" sz="2400"/>
              <a:t>The underlying cause of the shock must be corrected if possible. Plasma volume must also be restored through the administration of fluids, plasma or blood. Drugs that affect vascular tone or cardiac output may also be of value.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16BA616-5FBB-0119-5419-A7BE3304818C}"/>
              </a:ext>
            </a:extLst>
          </p:cNvPr>
          <p:cNvSpPr>
            <a:spLocks noGrp="1" noChangeArrowheads="1"/>
          </p:cNvSpPr>
          <p:nvPr>
            <p:ph type="title"/>
          </p:nvPr>
        </p:nvSpPr>
        <p:spPr/>
        <p:txBody>
          <a:bodyPr/>
          <a:lstStyle/>
          <a:p>
            <a:pPr algn="ctr" eaLnBrk="1" hangingPunct="1"/>
            <a:r>
              <a:rPr lang="en-GB" altLang="pl-PL" sz="3200" i="1"/>
              <a:t>Treatment of shock</a:t>
            </a:r>
          </a:p>
        </p:txBody>
      </p:sp>
      <p:sp>
        <p:nvSpPr>
          <p:cNvPr id="24579" name="Rectangle 3">
            <a:extLst>
              <a:ext uri="{FF2B5EF4-FFF2-40B4-BE49-F238E27FC236}">
                <a16:creationId xmlns:a16="http://schemas.microsoft.com/office/drawing/2014/main" id="{2B66D6C1-CCF7-3253-6AB6-EE5D83128726}"/>
              </a:ext>
            </a:extLst>
          </p:cNvPr>
          <p:cNvSpPr>
            <a:spLocks noGrp="1" noChangeArrowheads="1"/>
          </p:cNvSpPr>
          <p:nvPr>
            <p:ph type="body" idx="1"/>
          </p:nvPr>
        </p:nvSpPr>
        <p:spPr/>
        <p:txBody>
          <a:bodyPr/>
          <a:lstStyle/>
          <a:p>
            <a:pPr eaLnBrk="1" hangingPunct="1">
              <a:lnSpc>
                <a:spcPct val="90000"/>
              </a:lnSpc>
            </a:pPr>
            <a:r>
              <a:rPr lang="en-GB" altLang="pl-PL" sz="2400"/>
              <a:t>Administration of intravenous fluids; possible incorporation of plasma expanders such as dextran and albumin</a:t>
            </a:r>
          </a:p>
          <a:p>
            <a:pPr eaLnBrk="1" hangingPunct="1">
              <a:lnSpc>
                <a:spcPct val="90000"/>
              </a:lnSpc>
              <a:buFont typeface="Wingdings" panose="05000000000000000000" pitchFamily="2" charset="2"/>
              <a:buNone/>
            </a:pPr>
            <a:endParaRPr lang="en-GB" altLang="pl-PL" sz="2400"/>
          </a:p>
          <a:p>
            <a:pPr eaLnBrk="1" hangingPunct="1">
              <a:lnSpc>
                <a:spcPct val="90000"/>
              </a:lnSpc>
            </a:pPr>
            <a:r>
              <a:rPr lang="en-GB" altLang="pl-PL" sz="2400"/>
              <a:t>Maintenance of airways, mechanical ventilation</a:t>
            </a:r>
          </a:p>
          <a:p>
            <a:pPr eaLnBrk="1" hangingPunct="1">
              <a:lnSpc>
                <a:spcPct val="90000"/>
              </a:lnSpc>
              <a:buFont typeface="Wingdings" panose="05000000000000000000" pitchFamily="2" charset="2"/>
              <a:buNone/>
            </a:pPr>
            <a:endParaRPr lang="en-GB" altLang="pl-PL" sz="2400"/>
          </a:p>
          <a:p>
            <a:pPr eaLnBrk="1" hangingPunct="1">
              <a:lnSpc>
                <a:spcPct val="90000"/>
              </a:lnSpc>
            </a:pPr>
            <a:r>
              <a:rPr lang="en-GB" altLang="pl-PL" sz="2400"/>
              <a:t>Administration of packed red cells for hemorrhagic shock</a:t>
            </a:r>
          </a:p>
          <a:p>
            <a:pPr eaLnBrk="1" hangingPunct="1">
              <a:lnSpc>
                <a:spcPct val="90000"/>
              </a:lnSpc>
              <a:buFont typeface="Wingdings" panose="05000000000000000000" pitchFamily="2" charset="2"/>
              <a:buNone/>
            </a:pPr>
            <a:endParaRPr lang="en-GB" altLang="pl-PL" sz="24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9510923-30B5-BBC4-3F2E-F67214A075E1}"/>
              </a:ext>
            </a:extLst>
          </p:cNvPr>
          <p:cNvSpPr>
            <a:spLocks noGrp="1" noChangeArrowheads="1"/>
          </p:cNvSpPr>
          <p:nvPr>
            <p:ph type="title"/>
          </p:nvPr>
        </p:nvSpPr>
        <p:spPr/>
        <p:txBody>
          <a:bodyPr/>
          <a:lstStyle/>
          <a:p>
            <a:pPr eaLnBrk="1" hangingPunct="1"/>
            <a:endParaRPr lang="ar-SA" altLang="pl-PL"/>
          </a:p>
        </p:txBody>
      </p:sp>
      <p:sp>
        <p:nvSpPr>
          <p:cNvPr id="25603" name="Rectangle 3">
            <a:extLst>
              <a:ext uri="{FF2B5EF4-FFF2-40B4-BE49-F238E27FC236}">
                <a16:creationId xmlns:a16="http://schemas.microsoft.com/office/drawing/2014/main" id="{47ACDC81-5841-0382-83A0-809C74C3B220}"/>
              </a:ext>
            </a:extLst>
          </p:cNvPr>
          <p:cNvSpPr>
            <a:spLocks noGrp="1" noChangeArrowheads="1"/>
          </p:cNvSpPr>
          <p:nvPr>
            <p:ph type="body" idx="1"/>
          </p:nvPr>
        </p:nvSpPr>
        <p:spPr/>
        <p:txBody>
          <a:bodyPr/>
          <a:lstStyle/>
          <a:p>
            <a:pPr eaLnBrk="1" hangingPunct="1">
              <a:lnSpc>
                <a:spcPct val="90000"/>
              </a:lnSpc>
            </a:pPr>
            <a:r>
              <a:rPr lang="en-GB" altLang="pl-PL" sz="2400" i="1"/>
              <a:t>Vasoactive drugs </a:t>
            </a:r>
            <a:r>
              <a:rPr lang="en-GB" altLang="pl-PL" sz="2400"/>
              <a:t>such as </a:t>
            </a:r>
            <a:r>
              <a:rPr lang="en-GB" altLang="pl-PL" sz="2400" i="1"/>
              <a:t>dopamine </a:t>
            </a:r>
            <a:r>
              <a:rPr lang="en-GB" altLang="pl-PL" sz="2400"/>
              <a:t>that causes vasoconstriction to skin and muscle while increasing blood flow to vital organs</a:t>
            </a:r>
          </a:p>
          <a:p>
            <a:pPr eaLnBrk="1" hangingPunct="1">
              <a:lnSpc>
                <a:spcPct val="90000"/>
              </a:lnSpc>
              <a:buFont typeface="Wingdings" panose="05000000000000000000" pitchFamily="2" charset="2"/>
              <a:buNone/>
            </a:pPr>
            <a:endParaRPr lang="en-GB" altLang="pl-PL" sz="2400"/>
          </a:p>
          <a:p>
            <a:pPr eaLnBrk="1" hangingPunct="1">
              <a:lnSpc>
                <a:spcPct val="90000"/>
              </a:lnSpc>
            </a:pPr>
            <a:r>
              <a:rPr lang="en-GB" altLang="pl-PL" sz="2400"/>
              <a:t>Vasodilator drugs such as </a:t>
            </a:r>
            <a:r>
              <a:rPr lang="en-GB" altLang="pl-PL" sz="2400" i="1"/>
              <a:t>nitroprusside </a:t>
            </a:r>
            <a:r>
              <a:rPr lang="en-GB" altLang="pl-PL" sz="2400"/>
              <a:t>that may be useful for relieving workload on the heart in cases of cardiogenic shock</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3F570E4-BFE0-1DC6-00AA-FA07E49FC66A}"/>
              </a:ext>
            </a:extLst>
          </p:cNvPr>
          <p:cNvSpPr>
            <a:spLocks noGrp="1" noChangeArrowheads="1"/>
          </p:cNvSpPr>
          <p:nvPr>
            <p:ph type="ctrTitle"/>
          </p:nvPr>
        </p:nvSpPr>
        <p:spPr>
          <a:xfrm>
            <a:off x="4267200" y="1219201"/>
            <a:ext cx="5943600" cy="1920875"/>
          </a:xfrm>
          <a:ln>
            <a:miter lim="800000"/>
            <a:headEnd/>
            <a:tailEnd/>
          </a:ln>
        </p:spPr>
        <p:txBody>
          <a:bodyPr>
            <a:normAutofit/>
          </a:bodyPr>
          <a:lstStyle/>
          <a:p>
            <a:pPr>
              <a:defRPr/>
            </a:pPr>
            <a:r>
              <a:t>Hemodynamic Monitoring </a:t>
            </a:r>
          </a:p>
        </p:txBody>
      </p:sp>
      <p:pic>
        <p:nvPicPr>
          <p:cNvPr id="14340" name="Picture 5" descr="echeart28">
            <a:hlinkClick r:id="rId2"/>
            <a:extLst>
              <a:ext uri="{FF2B5EF4-FFF2-40B4-BE49-F238E27FC236}">
                <a16:creationId xmlns:a16="http://schemas.microsoft.com/office/drawing/2014/main" id="{AE842241-F695-7CE2-D7B3-3B2FB94F5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014" y="1371600"/>
            <a:ext cx="34385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HeartAttackCereal">
            <a:extLst>
              <a:ext uri="{FF2B5EF4-FFF2-40B4-BE49-F238E27FC236}">
                <a16:creationId xmlns:a16="http://schemas.microsoft.com/office/drawing/2014/main" id="{5C564519-2D9C-FD85-48C6-7B1F4F483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94"/>
          <a:stretch>
            <a:fillRect/>
          </a:stretch>
        </p:blipFill>
        <p:spPr bwMode="auto">
          <a:xfrm>
            <a:off x="1981200" y="457201"/>
            <a:ext cx="83058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34EC0E8-3D80-0460-393E-372B33E4EE5D}"/>
              </a:ext>
            </a:extLst>
          </p:cNvPr>
          <p:cNvSpPr>
            <a:spLocks noGrp="1" noRot="1" noChangeArrowheads="1"/>
          </p:cNvSpPr>
          <p:nvPr>
            <p:ph type="title"/>
          </p:nvPr>
        </p:nvSpPr>
        <p:spPr/>
        <p:txBody>
          <a:bodyPr/>
          <a:lstStyle/>
          <a:p>
            <a:pPr eaLnBrk="1" hangingPunct="1"/>
            <a:endParaRPr lang="pl-PL" altLang="pl-PL"/>
          </a:p>
        </p:txBody>
      </p:sp>
      <p:sp>
        <p:nvSpPr>
          <p:cNvPr id="16387" name="Rectangle 3">
            <a:extLst>
              <a:ext uri="{FF2B5EF4-FFF2-40B4-BE49-F238E27FC236}">
                <a16:creationId xmlns:a16="http://schemas.microsoft.com/office/drawing/2014/main" id="{FADF06D1-3795-D483-1971-7C495628DD0E}"/>
              </a:ext>
            </a:extLst>
          </p:cNvPr>
          <p:cNvSpPr>
            <a:spLocks noGrp="1" noChangeArrowheads="1"/>
          </p:cNvSpPr>
          <p:nvPr>
            <p:ph idx="1"/>
          </p:nvPr>
        </p:nvSpPr>
        <p:spPr/>
        <p:txBody>
          <a:bodyPr/>
          <a:lstStyle/>
          <a:p>
            <a:pPr eaLnBrk="1" hangingPunct="1"/>
            <a:endParaRPr lang="pl-PL" altLang="pl-PL"/>
          </a:p>
        </p:txBody>
      </p:sp>
      <p:pic>
        <p:nvPicPr>
          <p:cNvPr id="16388" name="Picture 5" descr="JodanECMO2">
            <a:extLst>
              <a:ext uri="{FF2B5EF4-FFF2-40B4-BE49-F238E27FC236}">
                <a16:creationId xmlns:a16="http://schemas.microsoft.com/office/drawing/2014/main" id="{C2F05E82-450B-033A-A260-9A9388001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572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D1DFCF5-0DAC-5672-B176-F851778A6801}"/>
              </a:ext>
            </a:extLst>
          </p:cNvPr>
          <p:cNvSpPr>
            <a:spLocks noGrp="1" noRot="1" noChangeArrowheads="1"/>
          </p:cNvSpPr>
          <p:nvPr>
            <p:ph type="title"/>
          </p:nvPr>
        </p:nvSpPr>
        <p:spPr>
          <a:xfrm>
            <a:off x="1905000" y="228600"/>
            <a:ext cx="7467600" cy="1143000"/>
          </a:xfrm>
        </p:spPr>
        <p:txBody>
          <a:bodyPr/>
          <a:lstStyle/>
          <a:p>
            <a:pPr eaLnBrk="1" hangingPunct="1">
              <a:defRPr/>
            </a:pPr>
            <a:r>
              <a:rPr lang="en-US" dirty="0">
                <a:solidFill>
                  <a:srgbClr val="66FFFF"/>
                </a:solidFill>
                <a:effectLst>
                  <a:outerShdw blurRad="38100" dist="38100" dir="2700000" algn="tl">
                    <a:srgbClr val="000000">
                      <a:alpha val="43137"/>
                    </a:srgbClr>
                  </a:outerShdw>
                </a:effectLst>
              </a:rPr>
              <a:t>Bedside Assessment</a:t>
            </a:r>
          </a:p>
        </p:txBody>
      </p:sp>
      <p:sp>
        <p:nvSpPr>
          <p:cNvPr id="17411" name="Rectangle 3">
            <a:extLst>
              <a:ext uri="{FF2B5EF4-FFF2-40B4-BE49-F238E27FC236}">
                <a16:creationId xmlns:a16="http://schemas.microsoft.com/office/drawing/2014/main" id="{C66EDF17-094C-593C-D0FF-A57B9885BED8}"/>
              </a:ext>
            </a:extLst>
          </p:cNvPr>
          <p:cNvSpPr>
            <a:spLocks noGrp="1" noChangeArrowheads="1"/>
          </p:cNvSpPr>
          <p:nvPr>
            <p:ph idx="1"/>
          </p:nvPr>
        </p:nvSpPr>
        <p:spPr>
          <a:xfrm>
            <a:off x="1828800" y="1447800"/>
            <a:ext cx="8229600" cy="4038600"/>
          </a:xfrm>
        </p:spPr>
        <p:txBody>
          <a:bodyPr/>
          <a:lstStyle/>
          <a:p>
            <a:pPr eaLnBrk="1" hangingPunct="1">
              <a:lnSpc>
                <a:spcPct val="90000"/>
              </a:lnSpc>
            </a:pPr>
            <a:r>
              <a:rPr lang="en-US" altLang="pl-PL"/>
              <a:t>Most difficult and yet vitally important</a:t>
            </a:r>
          </a:p>
          <a:p>
            <a:pPr eaLnBrk="1" hangingPunct="1">
              <a:lnSpc>
                <a:spcPct val="90000"/>
              </a:lnSpc>
            </a:pPr>
            <a:r>
              <a:rPr lang="en-US" altLang="pl-PL"/>
              <a:t>Cardiac performance and ventricular preload</a:t>
            </a:r>
          </a:p>
          <a:p>
            <a:pPr eaLnBrk="1" hangingPunct="1">
              <a:lnSpc>
                <a:spcPct val="90000"/>
              </a:lnSpc>
            </a:pPr>
            <a:r>
              <a:rPr lang="en-US" altLang="pl-PL"/>
              <a:t>Traditional clinical signs not reliable in ICU</a:t>
            </a:r>
          </a:p>
        </p:txBody>
      </p:sp>
      <p:pic>
        <p:nvPicPr>
          <p:cNvPr id="17412" name="Picture 4" descr="formula-4">
            <a:extLst>
              <a:ext uri="{FF2B5EF4-FFF2-40B4-BE49-F238E27FC236}">
                <a16:creationId xmlns:a16="http://schemas.microsoft.com/office/drawing/2014/main" id="{BCB28717-9A51-12B7-B985-10D8F27F7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657601"/>
            <a:ext cx="50292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http://www.improvingyourworld.com/health/images/bloodpressure37468213.jpg">
            <a:extLst>
              <a:ext uri="{FF2B5EF4-FFF2-40B4-BE49-F238E27FC236}">
                <a16:creationId xmlns:a16="http://schemas.microsoft.com/office/drawing/2014/main" id="{D16780A5-06A0-DB3C-F2B3-FE584FC59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276600"/>
            <a:ext cx="5105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descr="http://2.bp.blogspot.com/_ZWqgYBROGHw/S7ArbiWN-tI/AAAAAAAAAQw/hAtAxNv9Gzg/s1600/head_ejdistension2.jpg">
            <a:extLst>
              <a:ext uri="{FF2B5EF4-FFF2-40B4-BE49-F238E27FC236}">
                <a16:creationId xmlns:a16="http://schemas.microsoft.com/office/drawing/2014/main" id="{A3A0F62E-6E27-9B4A-49BB-4672B5E6CB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3200400"/>
            <a:ext cx="5105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http://upload.wikimedia.org/wikipedia/commons/c/c8/Flickr_-_Sukanto_Debnath_-_an_old_lady_with_an_umbrella_in_Ravangla_market.jpg">
            <a:extLst>
              <a:ext uri="{FF2B5EF4-FFF2-40B4-BE49-F238E27FC236}">
                <a16:creationId xmlns:a16="http://schemas.microsoft.com/office/drawing/2014/main" id="{EA40DBE8-9AC7-1302-AD39-0DF2562DE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124201"/>
            <a:ext cx="5181600" cy="36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9">
            <a:extLst>
              <a:ext uri="{FF2B5EF4-FFF2-40B4-BE49-F238E27FC236}">
                <a16:creationId xmlns:a16="http://schemas.microsoft.com/office/drawing/2014/main" id="{B2CEF522-6C6D-2D2D-69DA-C7238CF73814}"/>
              </a:ext>
            </a:extLst>
          </p:cNvPr>
          <p:cNvSpPr txBox="1">
            <a:spLocks noChangeArrowheads="1"/>
          </p:cNvSpPr>
          <p:nvPr/>
        </p:nvSpPr>
        <p:spPr bwMode="auto">
          <a:xfrm>
            <a:off x="2057400" y="3505200"/>
            <a:ext cx="2971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Garamond" panose="02020404030301010803" pitchFamily="18" charset="0"/>
                <a:cs typeface="Arial" panose="020B0604020202020204" pitchFamily="34" charset="0"/>
              </a:defRPr>
            </a:lvl1pPr>
            <a:lvl2pPr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lvl="1" eaLnBrk="1" hangingPunct="1">
              <a:lnSpc>
                <a:spcPct val="90000"/>
              </a:lnSpc>
              <a:buFont typeface="Arial" panose="020B0604020202020204" pitchFamily="34" charset="0"/>
              <a:buChar char="•"/>
            </a:pPr>
            <a:r>
              <a:rPr lang="en-US" altLang="pl-PL" sz="2400"/>
              <a:t> Blood pressure</a:t>
            </a:r>
          </a:p>
          <a:p>
            <a:pPr lvl="1" eaLnBrk="1" hangingPunct="1">
              <a:lnSpc>
                <a:spcPct val="90000"/>
              </a:lnSpc>
              <a:buFont typeface="Arial" panose="020B0604020202020204" pitchFamily="34" charset="0"/>
              <a:buChar char="•"/>
            </a:pPr>
            <a:r>
              <a:rPr lang="en-US" altLang="pl-PL" sz="2400"/>
              <a:t> Jugular venous distention</a:t>
            </a:r>
          </a:p>
          <a:p>
            <a:pPr lvl="1" eaLnBrk="1" hangingPunct="1">
              <a:lnSpc>
                <a:spcPct val="90000"/>
              </a:lnSpc>
              <a:buFont typeface="Arial" panose="020B0604020202020204" pitchFamily="34" charset="0"/>
              <a:buChar char="•"/>
            </a:pPr>
            <a:r>
              <a:rPr lang="en-US" altLang="pl-PL" sz="2400"/>
              <a:t> Skin perfusion </a:t>
            </a:r>
          </a:p>
          <a:p>
            <a:pPr lvl="1" eaLnBrk="1" hangingPunct="1">
              <a:lnSpc>
                <a:spcPct val="90000"/>
              </a:lnSpc>
              <a:buFont typeface="Arial" panose="020B0604020202020204" pitchFamily="34" charset="0"/>
              <a:buChar char="•"/>
            </a:pPr>
            <a:r>
              <a:rPr lang="en-US" altLang="pl-PL" sz="2400"/>
              <a:t> Skin tugor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6"/>
                                        </p:tgtEl>
                                        <p:attrNameLst>
                                          <p:attrName>style.visibility</p:attrName>
                                        </p:attrNameLst>
                                      </p:cBhvr>
                                      <p:to>
                                        <p:strVal val="visible"/>
                                      </p:to>
                                    </p:set>
                                    <p:animEffect transition="in" filter="checkerboard(across)">
                                      <p:cBhvr>
                                        <p:cTn id="7" dur="500"/>
                                        <p:tgtEl>
                                          <p:spTgt spid="225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checkerboard(across)">
                                      <p:cBhvr>
                                        <p:cTn id="12" dur="500"/>
                                        <p:tgtEl>
                                          <p:spTgt spid="225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2542"/>
                                        </p:tgtEl>
                                        <p:attrNameLst>
                                          <p:attrName>style.visibility</p:attrName>
                                        </p:attrNameLst>
                                      </p:cBhvr>
                                      <p:to>
                                        <p:strVal val="visible"/>
                                      </p:to>
                                    </p:set>
                                    <p:animEffect transition="in" filter="checkerboard(across)">
                                      <p:cBhvr>
                                        <p:cTn id="17" dur="500"/>
                                        <p:tgtEl>
                                          <p:spTgt spid="22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a:extLst>
              <a:ext uri="{FF2B5EF4-FFF2-40B4-BE49-F238E27FC236}">
                <a16:creationId xmlns:a16="http://schemas.microsoft.com/office/drawing/2014/main" id="{176D7DFF-7423-7EBA-8FD9-F2BB69AAEF6E}"/>
              </a:ext>
            </a:extLst>
          </p:cNvPr>
          <p:cNvSpPr>
            <a:spLocks noGrp="1"/>
          </p:cNvSpPr>
          <p:nvPr>
            <p:ph type="title" idx="4294967295"/>
          </p:nvPr>
        </p:nvSpPr>
        <p:spPr/>
        <p:txBody>
          <a:bodyPr/>
          <a:lstStyle/>
          <a:p>
            <a:pPr eaLnBrk="1" hangingPunct="1"/>
            <a:r>
              <a:rPr lang="en-CA" altLang="pl-PL" sz="4000" b="1"/>
              <a:t>CLASSIFICATION OF BLOOD VESSELS</a:t>
            </a:r>
          </a:p>
        </p:txBody>
      </p:sp>
      <p:sp>
        <p:nvSpPr>
          <p:cNvPr id="16387" name="Content Placeholder 5">
            <a:extLst>
              <a:ext uri="{FF2B5EF4-FFF2-40B4-BE49-F238E27FC236}">
                <a16:creationId xmlns:a16="http://schemas.microsoft.com/office/drawing/2014/main" id="{8F6635CA-30DE-9B28-6561-3FED26810020}"/>
              </a:ext>
            </a:extLst>
          </p:cNvPr>
          <p:cNvSpPr>
            <a:spLocks noGrp="1"/>
          </p:cNvSpPr>
          <p:nvPr>
            <p:ph idx="4294967295"/>
          </p:nvPr>
        </p:nvSpPr>
        <p:spPr/>
        <p:txBody>
          <a:bodyPr/>
          <a:lstStyle/>
          <a:p>
            <a:pPr marL="0" indent="0">
              <a:buNone/>
            </a:pPr>
            <a:endParaRPr lang="en-IN" altLang="en-US" b="1"/>
          </a:p>
          <a:p>
            <a:pPr marL="0" indent="0"/>
            <a:r>
              <a:rPr lang="en-IN" altLang="en-US" b="1"/>
              <a:t>Conducting Vessels</a:t>
            </a:r>
          </a:p>
          <a:p>
            <a:pPr marL="0" indent="0"/>
            <a:r>
              <a:rPr lang="en-IN" altLang="en-US" b="1"/>
              <a:t>Distributing Vessels</a:t>
            </a:r>
          </a:p>
          <a:p>
            <a:pPr marL="0" indent="0"/>
            <a:r>
              <a:rPr lang="en-IN" altLang="en-US" b="1"/>
              <a:t>Resistance Vessels</a:t>
            </a:r>
          </a:p>
          <a:p>
            <a:pPr marL="0" indent="0"/>
            <a:r>
              <a:rPr lang="en-IN" altLang="en-US" b="1"/>
              <a:t>Exchange Vessels</a:t>
            </a:r>
          </a:p>
          <a:p>
            <a:pPr marL="0" indent="0"/>
            <a:r>
              <a:rPr lang="en-IN" altLang="en-US" b="1"/>
              <a:t>Capacitance / Reservoir Vessels</a:t>
            </a:r>
          </a:p>
        </p:txBody>
      </p:sp>
    </p:spTree>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F5A2EF9-F3E5-0BE5-DABC-9DAB5F7684B3}"/>
              </a:ext>
            </a:extLst>
          </p:cNvPr>
          <p:cNvSpPr>
            <a:spLocks noGrp="1" noRot="1" noChangeArrowheads="1"/>
          </p:cNvSpPr>
          <p:nvPr>
            <p:ph type="title"/>
          </p:nvPr>
        </p:nvSpPr>
        <p:spPr>
          <a:xfrm>
            <a:off x="2133600" y="0"/>
            <a:ext cx="7772400" cy="1143000"/>
          </a:xfrm>
        </p:spPr>
        <p:txBody>
          <a:bodyPr/>
          <a:lstStyle/>
          <a:p>
            <a:pPr algn="ctr" eaLnBrk="1" hangingPunct="1">
              <a:defRPr/>
            </a:pPr>
            <a:r>
              <a:rPr lang="en-US" dirty="0">
                <a:solidFill>
                  <a:srgbClr val="66FFFF"/>
                </a:solidFill>
                <a:effectLst>
                  <a:outerShdw blurRad="38100" dist="38100" dir="2700000" algn="tl">
                    <a:srgbClr val="000000">
                      <a:alpha val="43137"/>
                    </a:srgbClr>
                  </a:outerShdw>
                </a:effectLst>
              </a:rPr>
              <a:t>Anatomy of the Heart</a:t>
            </a:r>
          </a:p>
        </p:txBody>
      </p:sp>
      <p:graphicFrame>
        <p:nvGraphicFramePr>
          <p:cNvPr id="1026" name="Object 5">
            <a:extLst>
              <a:ext uri="{FF2B5EF4-FFF2-40B4-BE49-F238E27FC236}">
                <a16:creationId xmlns:a16="http://schemas.microsoft.com/office/drawing/2014/main" id="{DA7E2AA8-C11B-0F16-4E78-6C859946A1D4}"/>
              </a:ext>
            </a:extLst>
          </p:cNvPr>
          <p:cNvGraphicFramePr>
            <a:graphicFrameLocks noChangeAspect="1"/>
          </p:cNvGraphicFramePr>
          <p:nvPr/>
        </p:nvGraphicFramePr>
        <p:xfrm>
          <a:off x="2667000" y="1066800"/>
          <a:ext cx="6781800" cy="5486400"/>
        </p:xfrm>
        <a:graphic>
          <a:graphicData uri="http://schemas.openxmlformats.org/presentationml/2006/ole">
            <mc:AlternateContent xmlns:mc="http://schemas.openxmlformats.org/markup-compatibility/2006">
              <mc:Choice xmlns:v="urn:schemas-microsoft-com:vml" Requires="v">
                <p:oleObj name="Photo Editor Photo" r:id="rId2" imgW="3448531" imgH="2781688" progId="MSPhotoEd.3">
                  <p:embed/>
                </p:oleObj>
              </mc:Choice>
              <mc:Fallback>
                <p:oleObj name="Photo Editor Photo" r:id="rId2" imgW="3448531" imgH="2781688" progId="MSPhotoEd.3">
                  <p:embed/>
                  <p:pic>
                    <p:nvPicPr>
                      <p:cNvPr id="1026" name="Object 5">
                        <a:extLst>
                          <a:ext uri="{FF2B5EF4-FFF2-40B4-BE49-F238E27FC236}">
                            <a16:creationId xmlns:a16="http://schemas.microsoft.com/office/drawing/2014/main" id="{DA7E2AA8-C11B-0F16-4E78-6C859946A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6800"/>
                        <a:ext cx="6781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83C3241-AF91-511C-61A8-CF3B0C08C62D}"/>
              </a:ext>
            </a:extLst>
          </p:cNvPr>
          <p:cNvSpPr>
            <a:spLocks noGrp="1" noRot="1" noChangeArrowheads="1"/>
          </p:cNvSpPr>
          <p:nvPr>
            <p:ph type="title"/>
          </p:nvPr>
        </p:nvSpPr>
        <p:spPr/>
        <p:txBody>
          <a:bodyPr/>
          <a:lstStyle/>
          <a:p>
            <a:pPr eaLnBrk="1" hangingPunct="1">
              <a:defRPr/>
            </a:pPr>
            <a:r>
              <a:rPr lang="en-US" dirty="0">
                <a:solidFill>
                  <a:srgbClr val="66FFFF"/>
                </a:solidFill>
                <a:effectLst>
                  <a:outerShdw blurRad="38100" dist="38100" dir="2700000" algn="tl">
                    <a:srgbClr val="000000">
                      <a:alpha val="43137"/>
                    </a:srgbClr>
                  </a:outerShdw>
                </a:effectLst>
              </a:rPr>
              <a:t>Frank-Starling principle</a:t>
            </a:r>
          </a:p>
        </p:txBody>
      </p:sp>
      <p:sp>
        <p:nvSpPr>
          <p:cNvPr id="18435" name="Rectangle 4">
            <a:extLst>
              <a:ext uri="{FF2B5EF4-FFF2-40B4-BE49-F238E27FC236}">
                <a16:creationId xmlns:a16="http://schemas.microsoft.com/office/drawing/2014/main" id="{78804250-2A6B-0466-F6C6-5E7DAD346F35}"/>
              </a:ext>
            </a:extLst>
          </p:cNvPr>
          <p:cNvSpPr>
            <a:spLocks noGrp="1" noChangeArrowheads="1"/>
          </p:cNvSpPr>
          <p:nvPr>
            <p:ph type="body" sz="half" idx="2"/>
          </p:nvPr>
        </p:nvSpPr>
        <p:spPr>
          <a:xfrm>
            <a:off x="6176964" y="1600201"/>
            <a:ext cx="4033837" cy="4525963"/>
          </a:xfrm>
        </p:spPr>
        <p:txBody>
          <a:bodyPr/>
          <a:lstStyle/>
          <a:p>
            <a:pPr eaLnBrk="1" hangingPunct="1"/>
            <a:r>
              <a:rPr lang="en-US" altLang="pl-PL" sz="1800" b="1"/>
              <a:t>Cardiac contraction relates directly to muscle fiber length at end-diastole</a:t>
            </a:r>
          </a:p>
          <a:p>
            <a:pPr eaLnBrk="1" hangingPunct="1"/>
            <a:r>
              <a:rPr lang="en-US" altLang="pl-PL" sz="1800" b="1"/>
              <a:t>Presystolic fiber stretch, or preload, is proportionate to end-diastolic volume</a:t>
            </a:r>
          </a:p>
          <a:p>
            <a:pPr eaLnBrk="1" hangingPunct="1"/>
            <a:r>
              <a:rPr lang="en-US" altLang="pl-PL" sz="1800" b="1"/>
              <a:t>Left ventricle end-diastolic volume (pre-load) major factor determining cardiac output</a:t>
            </a:r>
          </a:p>
        </p:txBody>
      </p:sp>
      <p:pic>
        <p:nvPicPr>
          <p:cNvPr id="18436" name="Picture 10" descr="Cardiac_Function-04">
            <a:extLst>
              <a:ext uri="{FF2B5EF4-FFF2-40B4-BE49-F238E27FC236}">
                <a16:creationId xmlns:a16="http://schemas.microsoft.com/office/drawing/2014/main" id="{A18CC97B-034C-A669-47A5-F85D481F9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66" t="10811" r="23891"/>
          <a:stretch>
            <a:fillRect/>
          </a:stretch>
        </p:blipFill>
        <p:spPr bwMode="auto">
          <a:xfrm>
            <a:off x="1620838" y="1447800"/>
            <a:ext cx="45450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2" descr="intercalateddisc">
            <a:extLst>
              <a:ext uri="{FF2B5EF4-FFF2-40B4-BE49-F238E27FC236}">
                <a16:creationId xmlns:a16="http://schemas.microsoft.com/office/drawing/2014/main" id="{E334F4EC-4B6B-EA58-8A1B-CB117E2A5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800601"/>
            <a:ext cx="28956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186656C-993C-215C-9AF5-CB37FEF4042C}"/>
              </a:ext>
            </a:extLst>
          </p:cNvPr>
          <p:cNvSpPr>
            <a:spLocks noGrp="1" noChangeArrowheads="1"/>
          </p:cNvSpPr>
          <p:nvPr>
            <p:ph idx="1"/>
          </p:nvPr>
        </p:nvSpPr>
        <p:spPr/>
        <p:txBody>
          <a:bodyPr/>
          <a:lstStyle/>
          <a:p>
            <a:pPr eaLnBrk="1" hangingPunct="1"/>
            <a:endParaRPr lang="pl-PL" altLang="pl-PL"/>
          </a:p>
        </p:txBody>
      </p:sp>
      <p:pic>
        <p:nvPicPr>
          <p:cNvPr id="19459" name="Picture 3" descr="2e_s7g1">
            <a:extLst>
              <a:ext uri="{FF2B5EF4-FFF2-40B4-BE49-F238E27FC236}">
                <a16:creationId xmlns:a16="http://schemas.microsoft.com/office/drawing/2014/main" id="{CFF60FE3-0C0C-8702-445C-11C6D778A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0"/>
            <a:ext cx="85344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003" name="Rectangle 51">
            <a:extLst>
              <a:ext uri="{FF2B5EF4-FFF2-40B4-BE49-F238E27FC236}">
                <a16:creationId xmlns:a16="http://schemas.microsoft.com/office/drawing/2014/main" id="{4DB5C495-9FFB-2190-C9A6-6E453525B485}"/>
              </a:ext>
            </a:extLst>
          </p:cNvPr>
          <p:cNvSpPr>
            <a:spLocks noChangeArrowheads="1"/>
          </p:cNvSpPr>
          <p:nvPr/>
        </p:nvSpPr>
        <p:spPr bwMode="auto">
          <a:xfrm>
            <a:off x="6078538" y="2625725"/>
            <a:ext cx="958850" cy="3240088"/>
          </a:xfrm>
          <a:prstGeom prst="rect">
            <a:avLst/>
          </a:prstGeom>
          <a:pattFill prst="pct25">
            <a:fgClr>
              <a:srgbClr val="003399"/>
            </a:fgClr>
            <a:bgClr>
              <a:schemeClr val="folHlink"/>
            </a:bgClr>
          </a:pattFill>
          <a:ln w="12700">
            <a:solidFill>
              <a:schemeClr val="tx1"/>
            </a:solidFill>
            <a:miter lim="800000"/>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20483" name="Slide Number Placeholder 3">
            <a:extLst>
              <a:ext uri="{FF2B5EF4-FFF2-40B4-BE49-F238E27FC236}">
                <a16:creationId xmlns:a16="http://schemas.microsoft.com/office/drawing/2014/main" id="{3B065E17-E765-F408-1E78-1EC5402BA5F3}"/>
              </a:ext>
            </a:extLst>
          </p:cNvPr>
          <p:cNvSpPr>
            <a:spLocks noGrp="1"/>
          </p:cNvSpPr>
          <p:nvPr>
            <p:ph type="sldNum" sz="quarter" idx="12"/>
          </p:nvPr>
        </p:nvSpPr>
        <p:spPr bwMode="auto">
          <a:xfrm>
            <a:off x="1981200" y="625157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l" eaLnBrk="1" hangingPunct="1"/>
            <a:fld id="{8B86A673-9C9D-4740-9B33-6831C23CD06D}" type="slidenum">
              <a:rPr lang="de-DE" altLang="pl-PL">
                <a:latin typeface="Arial" panose="020B0604020202020204" pitchFamily="34" charset="0"/>
              </a:rPr>
              <a:pPr algn="l" eaLnBrk="1" hangingPunct="1"/>
              <a:t>133</a:t>
            </a:fld>
            <a:endParaRPr lang="de-DE" altLang="pl-PL">
              <a:latin typeface="Arial" panose="020B0604020202020204" pitchFamily="34" charset="0"/>
            </a:endParaRPr>
          </a:p>
        </p:txBody>
      </p:sp>
      <p:sp>
        <p:nvSpPr>
          <p:cNvPr id="20484" name="Rectangle 2">
            <a:extLst>
              <a:ext uri="{FF2B5EF4-FFF2-40B4-BE49-F238E27FC236}">
                <a16:creationId xmlns:a16="http://schemas.microsoft.com/office/drawing/2014/main" id="{4D0DFF4B-802C-05C4-CC21-81175C1055FB}"/>
              </a:ext>
            </a:extLst>
          </p:cNvPr>
          <p:cNvSpPr>
            <a:spLocks noChangeArrowheads="1"/>
          </p:cNvSpPr>
          <p:nvPr/>
        </p:nvSpPr>
        <p:spPr bwMode="auto">
          <a:xfrm>
            <a:off x="2016125" y="328613"/>
            <a:ext cx="7670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296" tIns="44442" rIns="87296" bIns="44442"/>
          <a:lstStyle>
            <a:lvl1pPr marL="484188" indent="-484188" defTabSz="722313" eaLnBrk="0" hangingPunct="0">
              <a:defRPr>
                <a:solidFill>
                  <a:schemeClr val="tx1"/>
                </a:solidFill>
                <a:latin typeface="Garamond" panose="02020404030301010803" pitchFamily="18" charset="0"/>
                <a:cs typeface="Arial" panose="020B0604020202020204" pitchFamily="34" charset="0"/>
              </a:defRPr>
            </a:lvl1pPr>
            <a:lvl2pPr marL="742950" indent="-285750" defTabSz="722313" eaLnBrk="0" hangingPunct="0">
              <a:defRPr>
                <a:solidFill>
                  <a:schemeClr val="tx1"/>
                </a:solidFill>
                <a:latin typeface="Garamond" panose="02020404030301010803" pitchFamily="18" charset="0"/>
                <a:cs typeface="Arial" panose="020B0604020202020204" pitchFamily="34" charset="0"/>
              </a:defRPr>
            </a:lvl2pPr>
            <a:lvl3pPr marL="1143000" indent="-228600" defTabSz="722313" eaLnBrk="0" hangingPunct="0">
              <a:defRPr>
                <a:solidFill>
                  <a:schemeClr val="tx1"/>
                </a:solidFill>
                <a:latin typeface="Garamond" panose="02020404030301010803" pitchFamily="18" charset="0"/>
                <a:cs typeface="Arial" panose="020B0604020202020204" pitchFamily="34" charset="0"/>
              </a:defRPr>
            </a:lvl3pPr>
            <a:lvl4pPr marL="1600200" indent="-228600" defTabSz="722313" eaLnBrk="0" hangingPunct="0">
              <a:defRPr>
                <a:solidFill>
                  <a:schemeClr val="tx1"/>
                </a:solidFill>
                <a:latin typeface="Garamond" panose="02020404030301010803" pitchFamily="18" charset="0"/>
                <a:cs typeface="Arial" panose="020B0604020202020204" pitchFamily="34" charset="0"/>
              </a:defRPr>
            </a:lvl4pPr>
            <a:lvl5pPr marL="2057400" indent="-228600" defTabSz="722313" eaLnBrk="0" hangingPunct="0">
              <a:defRPr>
                <a:solidFill>
                  <a:schemeClr val="tx1"/>
                </a:solidFill>
                <a:latin typeface="Garamond" panose="02020404030301010803" pitchFamily="18" charset="0"/>
                <a:cs typeface="Arial" panose="020B0604020202020204" pitchFamily="34" charset="0"/>
              </a:defRPr>
            </a:lvl5pPr>
            <a:lvl6pPr marL="2514600" indent="-228600" defTabSz="7223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7223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7223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7223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lnSpc>
                <a:spcPct val="150000"/>
              </a:lnSpc>
              <a:spcBef>
                <a:spcPct val="70000"/>
              </a:spcBef>
              <a:buClr>
                <a:schemeClr val="tx1"/>
              </a:buClr>
            </a:pPr>
            <a:r>
              <a:rPr lang="en-GB" altLang="pl-PL" sz="2800"/>
              <a:t>SVV/PPV – Volume demand predicted</a:t>
            </a:r>
          </a:p>
        </p:txBody>
      </p:sp>
      <p:sp>
        <p:nvSpPr>
          <p:cNvPr id="20485" name="AutoShape 38">
            <a:extLst>
              <a:ext uri="{FF2B5EF4-FFF2-40B4-BE49-F238E27FC236}">
                <a16:creationId xmlns:a16="http://schemas.microsoft.com/office/drawing/2014/main" id="{971803A8-C7F1-2237-CEB3-26C62EBDFB11}"/>
              </a:ext>
            </a:extLst>
          </p:cNvPr>
          <p:cNvSpPr>
            <a:spLocks noChangeArrowheads="1"/>
          </p:cNvSpPr>
          <p:nvPr/>
        </p:nvSpPr>
        <p:spPr bwMode="auto">
          <a:xfrm>
            <a:off x="2090739" y="1568450"/>
            <a:ext cx="7585075" cy="412750"/>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20486" name="Text Box 35">
            <a:extLst>
              <a:ext uri="{FF2B5EF4-FFF2-40B4-BE49-F238E27FC236}">
                <a16:creationId xmlns:a16="http://schemas.microsoft.com/office/drawing/2014/main" id="{EF222004-4B77-C363-42C7-52C2BE435C47}"/>
              </a:ext>
            </a:extLst>
          </p:cNvPr>
          <p:cNvSpPr txBox="1">
            <a:spLocks noChangeArrowheads="1"/>
          </p:cNvSpPr>
          <p:nvPr/>
        </p:nvSpPr>
        <p:spPr bwMode="auto">
          <a:xfrm>
            <a:off x="2286001" y="1568450"/>
            <a:ext cx="6372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GB" altLang="pl-PL" sz="2000"/>
              <a:t>Volume Responsiveness = CO increase by preload increase</a:t>
            </a:r>
          </a:p>
        </p:txBody>
      </p:sp>
      <p:sp>
        <p:nvSpPr>
          <p:cNvPr id="20487" name="Text Box 50">
            <a:extLst>
              <a:ext uri="{FF2B5EF4-FFF2-40B4-BE49-F238E27FC236}">
                <a16:creationId xmlns:a16="http://schemas.microsoft.com/office/drawing/2014/main" id="{D1E2E9D4-222F-DF52-6D5A-D7735A6814F2}"/>
              </a:ext>
            </a:extLst>
          </p:cNvPr>
          <p:cNvSpPr txBox="1">
            <a:spLocks noChangeArrowheads="1"/>
          </p:cNvSpPr>
          <p:nvPr/>
        </p:nvSpPr>
        <p:spPr bwMode="auto">
          <a:xfrm>
            <a:off x="8061326" y="6430964"/>
            <a:ext cx="16494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GB" altLang="pl-PL" sz="1600" i="1"/>
              <a:t>Frank-Starling curve</a:t>
            </a:r>
          </a:p>
        </p:txBody>
      </p:sp>
      <p:sp>
        <p:nvSpPr>
          <p:cNvPr id="254004" name="Rectangle 52">
            <a:extLst>
              <a:ext uri="{FF2B5EF4-FFF2-40B4-BE49-F238E27FC236}">
                <a16:creationId xmlns:a16="http://schemas.microsoft.com/office/drawing/2014/main" id="{3C294E26-1BB2-8B41-D664-CBC5C957289F}"/>
              </a:ext>
            </a:extLst>
          </p:cNvPr>
          <p:cNvSpPr>
            <a:spLocks noChangeArrowheads="1"/>
          </p:cNvSpPr>
          <p:nvPr/>
        </p:nvSpPr>
        <p:spPr bwMode="auto">
          <a:xfrm>
            <a:off x="3867150" y="2625725"/>
            <a:ext cx="2211388" cy="3240088"/>
          </a:xfrm>
          <a:prstGeom prst="rect">
            <a:avLst/>
          </a:prstGeom>
          <a:pattFill prst="pct25">
            <a:fgClr>
              <a:srgbClr val="003399"/>
            </a:fgClr>
            <a:bgClr>
              <a:srgbClr val="FF3300"/>
            </a:bgClr>
          </a:pattFill>
          <a:ln w="12700">
            <a:solidFill>
              <a:schemeClr val="tx1"/>
            </a:solidFill>
            <a:miter lim="800000"/>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20489" name="Line 53">
            <a:extLst>
              <a:ext uri="{FF2B5EF4-FFF2-40B4-BE49-F238E27FC236}">
                <a16:creationId xmlns:a16="http://schemas.microsoft.com/office/drawing/2014/main" id="{83BB1A02-934F-8AC3-1795-7DC7817C87D6}"/>
              </a:ext>
            </a:extLst>
          </p:cNvPr>
          <p:cNvSpPr>
            <a:spLocks noChangeShapeType="1"/>
          </p:cNvSpPr>
          <p:nvPr/>
        </p:nvSpPr>
        <p:spPr bwMode="auto">
          <a:xfrm flipV="1">
            <a:off x="2814638" y="2647951"/>
            <a:ext cx="0" cy="3235325"/>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l-PL"/>
          </a:p>
        </p:txBody>
      </p:sp>
      <p:sp>
        <p:nvSpPr>
          <p:cNvPr id="20490" name="Line 54">
            <a:extLst>
              <a:ext uri="{FF2B5EF4-FFF2-40B4-BE49-F238E27FC236}">
                <a16:creationId xmlns:a16="http://schemas.microsoft.com/office/drawing/2014/main" id="{ABF1E804-6DF7-6D7A-BBC1-26CF39127CF7}"/>
              </a:ext>
            </a:extLst>
          </p:cNvPr>
          <p:cNvSpPr>
            <a:spLocks noChangeShapeType="1"/>
          </p:cNvSpPr>
          <p:nvPr/>
        </p:nvSpPr>
        <p:spPr bwMode="auto">
          <a:xfrm>
            <a:off x="2833689" y="5867400"/>
            <a:ext cx="6770687" cy="0"/>
          </a:xfrm>
          <a:prstGeom prst="line">
            <a:avLst/>
          </a:prstGeom>
          <a:noFill/>
          <a:ln w="412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l-PL"/>
          </a:p>
        </p:txBody>
      </p:sp>
      <p:sp>
        <p:nvSpPr>
          <p:cNvPr id="20491" name="Text Box 55">
            <a:extLst>
              <a:ext uri="{FF2B5EF4-FFF2-40B4-BE49-F238E27FC236}">
                <a16:creationId xmlns:a16="http://schemas.microsoft.com/office/drawing/2014/main" id="{72C38304-E2A8-B509-04A4-5BA303FB8C6A}"/>
              </a:ext>
            </a:extLst>
          </p:cNvPr>
          <p:cNvSpPr txBox="1">
            <a:spLocks noChangeArrowheads="1"/>
          </p:cNvSpPr>
          <p:nvPr/>
        </p:nvSpPr>
        <p:spPr bwMode="auto">
          <a:xfrm>
            <a:off x="9253538" y="5935663"/>
            <a:ext cx="715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GB" altLang="pl-PL" sz="2000"/>
              <a:t>EDV</a:t>
            </a:r>
          </a:p>
        </p:txBody>
      </p:sp>
      <p:sp>
        <p:nvSpPr>
          <p:cNvPr id="20492" name="Text Box 56">
            <a:extLst>
              <a:ext uri="{FF2B5EF4-FFF2-40B4-BE49-F238E27FC236}">
                <a16:creationId xmlns:a16="http://schemas.microsoft.com/office/drawing/2014/main" id="{88724E7A-AC04-75DA-3459-0B0F0D0A4139}"/>
              </a:ext>
            </a:extLst>
          </p:cNvPr>
          <p:cNvSpPr txBox="1">
            <a:spLocks noChangeArrowheads="1"/>
          </p:cNvSpPr>
          <p:nvPr/>
        </p:nvSpPr>
        <p:spPr bwMode="auto">
          <a:xfrm>
            <a:off x="2311401" y="2392363"/>
            <a:ext cx="4810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GB" altLang="pl-PL" sz="2000"/>
              <a:t>SV</a:t>
            </a:r>
          </a:p>
        </p:txBody>
      </p:sp>
      <p:cxnSp>
        <p:nvCxnSpPr>
          <p:cNvPr id="20493" name="AutoShape 57">
            <a:extLst>
              <a:ext uri="{FF2B5EF4-FFF2-40B4-BE49-F238E27FC236}">
                <a16:creationId xmlns:a16="http://schemas.microsoft.com/office/drawing/2014/main" id="{1EEC6E1B-E529-645C-8E7C-467E2764A853}"/>
              </a:ext>
            </a:extLst>
          </p:cNvPr>
          <p:cNvCxnSpPr>
            <a:cxnSpLocks noChangeShapeType="1"/>
          </p:cNvCxnSpPr>
          <p:nvPr/>
        </p:nvCxnSpPr>
        <p:spPr bwMode="auto">
          <a:xfrm>
            <a:off x="4338638" y="4687888"/>
            <a:ext cx="0" cy="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0494" name="Text Box 58">
            <a:extLst>
              <a:ext uri="{FF2B5EF4-FFF2-40B4-BE49-F238E27FC236}">
                <a16:creationId xmlns:a16="http://schemas.microsoft.com/office/drawing/2014/main" id="{031903F9-701B-A542-136C-7FBCA4C12206}"/>
              </a:ext>
            </a:extLst>
          </p:cNvPr>
          <p:cNvSpPr txBox="1">
            <a:spLocks noChangeArrowheads="1"/>
          </p:cNvSpPr>
          <p:nvPr/>
        </p:nvSpPr>
        <p:spPr bwMode="auto">
          <a:xfrm>
            <a:off x="4259264" y="5916613"/>
            <a:ext cx="1025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GB" altLang="pl-PL" sz="2000"/>
              <a:t>∆ EDV</a:t>
            </a:r>
            <a:r>
              <a:rPr lang="en-GB" altLang="pl-PL" sz="2200" baseline="-25000"/>
              <a:t>1</a:t>
            </a:r>
          </a:p>
        </p:txBody>
      </p:sp>
      <p:sp>
        <p:nvSpPr>
          <p:cNvPr id="20495" name="Text Box 59">
            <a:extLst>
              <a:ext uri="{FF2B5EF4-FFF2-40B4-BE49-F238E27FC236}">
                <a16:creationId xmlns:a16="http://schemas.microsoft.com/office/drawing/2014/main" id="{D5B6E9CC-4C2E-FFC5-A8E8-D2D01BD9B243}"/>
              </a:ext>
            </a:extLst>
          </p:cNvPr>
          <p:cNvSpPr txBox="1">
            <a:spLocks noChangeArrowheads="1"/>
          </p:cNvSpPr>
          <p:nvPr/>
        </p:nvSpPr>
        <p:spPr bwMode="auto">
          <a:xfrm>
            <a:off x="7494589" y="5916613"/>
            <a:ext cx="1023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GB" altLang="pl-PL" sz="2000"/>
              <a:t>∆ EDV</a:t>
            </a:r>
            <a:r>
              <a:rPr lang="en-GB" altLang="pl-PL" sz="2200" baseline="-25000"/>
              <a:t>2</a:t>
            </a:r>
          </a:p>
        </p:txBody>
      </p:sp>
      <p:sp>
        <p:nvSpPr>
          <p:cNvPr id="20496" name="Text Box 60">
            <a:extLst>
              <a:ext uri="{FF2B5EF4-FFF2-40B4-BE49-F238E27FC236}">
                <a16:creationId xmlns:a16="http://schemas.microsoft.com/office/drawing/2014/main" id="{63F14A0D-8126-C9A9-C9C0-0A0E2CD1D1DB}"/>
              </a:ext>
            </a:extLst>
          </p:cNvPr>
          <p:cNvSpPr txBox="1">
            <a:spLocks noChangeArrowheads="1"/>
          </p:cNvSpPr>
          <p:nvPr/>
        </p:nvSpPr>
        <p:spPr bwMode="auto">
          <a:xfrm>
            <a:off x="2049464" y="4827588"/>
            <a:ext cx="79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GB" altLang="pl-PL" sz="2000"/>
              <a:t>∆ SV</a:t>
            </a:r>
            <a:r>
              <a:rPr lang="en-GB" altLang="pl-PL" sz="2200" baseline="-25000"/>
              <a:t>1</a:t>
            </a:r>
          </a:p>
        </p:txBody>
      </p:sp>
      <p:sp>
        <p:nvSpPr>
          <p:cNvPr id="20497" name="Text Box 61">
            <a:extLst>
              <a:ext uri="{FF2B5EF4-FFF2-40B4-BE49-F238E27FC236}">
                <a16:creationId xmlns:a16="http://schemas.microsoft.com/office/drawing/2014/main" id="{B0E8C1A7-9F69-B73C-BEAA-FD392D50DD7E}"/>
              </a:ext>
            </a:extLst>
          </p:cNvPr>
          <p:cNvSpPr txBox="1">
            <a:spLocks noChangeArrowheads="1"/>
          </p:cNvSpPr>
          <p:nvPr/>
        </p:nvSpPr>
        <p:spPr bwMode="auto">
          <a:xfrm>
            <a:off x="2014539" y="3251200"/>
            <a:ext cx="790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GB" altLang="pl-PL" sz="2000"/>
              <a:t>∆ SV</a:t>
            </a:r>
            <a:r>
              <a:rPr lang="en-GB" altLang="pl-PL" sz="2200" baseline="-25000"/>
              <a:t>2</a:t>
            </a:r>
          </a:p>
        </p:txBody>
      </p:sp>
      <p:sp>
        <p:nvSpPr>
          <p:cNvPr id="20498" name="Text Box 62">
            <a:extLst>
              <a:ext uri="{FF2B5EF4-FFF2-40B4-BE49-F238E27FC236}">
                <a16:creationId xmlns:a16="http://schemas.microsoft.com/office/drawing/2014/main" id="{AAE745D2-B815-E0D0-D2E7-696426CB7759}"/>
              </a:ext>
            </a:extLst>
          </p:cNvPr>
          <p:cNvSpPr txBox="1">
            <a:spLocks noChangeArrowheads="1"/>
          </p:cNvSpPr>
          <p:nvPr/>
        </p:nvSpPr>
        <p:spPr bwMode="auto">
          <a:xfrm>
            <a:off x="3876676" y="3263901"/>
            <a:ext cx="12112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buFont typeface="Osaka" charset="-128"/>
              <a:buNone/>
            </a:pPr>
            <a:r>
              <a:rPr lang="en-GB" altLang="pl-PL" sz="1600"/>
              <a:t>SVV &gt; 10% </a:t>
            </a:r>
          </a:p>
          <a:p>
            <a:pPr algn="ctr" eaLnBrk="1" hangingPunct="1">
              <a:buFont typeface="Osaka" charset="-128"/>
              <a:buNone/>
            </a:pPr>
            <a:r>
              <a:rPr lang="en-GB" altLang="pl-PL" sz="1600"/>
              <a:t>PPV &gt; 13%</a:t>
            </a:r>
          </a:p>
          <a:p>
            <a:pPr algn="ctr" eaLnBrk="1" hangingPunct="1">
              <a:buFont typeface="Osaka" charset="-128"/>
              <a:buNone/>
            </a:pPr>
            <a:endParaRPr lang="en-GB" altLang="pl-PL" sz="2000"/>
          </a:p>
        </p:txBody>
      </p:sp>
      <p:sp>
        <p:nvSpPr>
          <p:cNvPr id="20499" name="Text Box 63">
            <a:extLst>
              <a:ext uri="{FF2B5EF4-FFF2-40B4-BE49-F238E27FC236}">
                <a16:creationId xmlns:a16="http://schemas.microsoft.com/office/drawing/2014/main" id="{DD318198-16C4-10E5-E0F8-AE508CA19D9F}"/>
              </a:ext>
            </a:extLst>
          </p:cNvPr>
          <p:cNvSpPr txBox="1">
            <a:spLocks noChangeArrowheads="1"/>
          </p:cNvSpPr>
          <p:nvPr/>
        </p:nvSpPr>
        <p:spPr bwMode="auto">
          <a:xfrm>
            <a:off x="6016626" y="3894138"/>
            <a:ext cx="1185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r>
              <a:rPr lang="en-GB" altLang="pl-PL" sz="1600"/>
              <a:t>SVV 0-10% </a:t>
            </a:r>
            <a:br>
              <a:rPr lang="en-GB" altLang="pl-PL" sz="1600"/>
            </a:br>
            <a:r>
              <a:rPr lang="en-GB" altLang="pl-PL" sz="1600"/>
              <a:t>PPV 0-13%</a:t>
            </a:r>
          </a:p>
        </p:txBody>
      </p:sp>
      <p:sp>
        <p:nvSpPr>
          <p:cNvPr id="20500" name="Line 64">
            <a:extLst>
              <a:ext uri="{FF2B5EF4-FFF2-40B4-BE49-F238E27FC236}">
                <a16:creationId xmlns:a16="http://schemas.microsoft.com/office/drawing/2014/main" id="{281F49CC-E9B6-52E4-C4AB-7D61DAC0F016}"/>
              </a:ext>
            </a:extLst>
          </p:cNvPr>
          <p:cNvSpPr>
            <a:spLocks noChangeShapeType="1"/>
          </p:cNvSpPr>
          <p:nvPr/>
        </p:nvSpPr>
        <p:spPr bwMode="auto">
          <a:xfrm flipH="1" flipV="1">
            <a:off x="3990975" y="5427664"/>
            <a:ext cx="0" cy="422275"/>
          </a:xfrm>
          <a:prstGeom prst="line">
            <a:avLst/>
          </a:prstGeom>
          <a:noFill/>
          <a:ln w="2540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pl-PL"/>
          </a:p>
        </p:txBody>
      </p:sp>
      <p:sp>
        <p:nvSpPr>
          <p:cNvPr id="20501" name="Line 65">
            <a:extLst>
              <a:ext uri="{FF2B5EF4-FFF2-40B4-BE49-F238E27FC236}">
                <a16:creationId xmlns:a16="http://schemas.microsoft.com/office/drawing/2014/main" id="{10CBA6D3-F7B9-85E7-4DF0-3A37A60E2948}"/>
              </a:ext>
            </a:extLst>
          </p:cNvPr>
          <p:cNvSpPr>
            <a:spLocks noChangeShapeType="1"/>
          </p:cNvSpPr>
          <p:nvPr/>
        </p:nvSpPr>
        <p:spPr bwMode="auto">
          <a:xfrm flipH="1">
            <a:off x="2828926" y="5434013"/>
            <a:ext cx="1171575" cy="0"/>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pl-PL"/>
          </a:p>
        </p:txBody>
      </p:sp>
      <p:sp>
        <p:nvSpPr>
          <p:cNvPr id="20502" name="Line 66">
            <a:extLst>
              <a:ext uri="{FF2B5EF4-FFF2-40B4-BE49-F238E27FC236}">
                <a16:creationId xmlns:a16="http://schemas.microsoft.com/office/drawing/2014/main" id="{5E60755D-A11B-890D-53FC-C1E661187F73}"/>
              </a:ext>
            </a:extLst>
          </p:cNvPr>
          <p:cNvSpPr>
            <a:spLocks noChangeShapeType="1"/>
          </p:cNvSpPr>
          <p:nvPr/>
        </p:nvSpPr>
        <p:spPr bwMode="auto">
          <a:xfrm flipV="1">
            <a:off x="4714875" y="4044950"/>
            <a:ext cx="12700" cy="1792288"/>
          </a:xfrm>
          <a:prstGeom prst="line">
            <a:avLst/>
          </a:prstGeom>
          <a:noFill/>
          <a:ln w="2540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pl-PL"/>
          </a:p>
        </p:txBody>
      </p:sp>
      <p:sp>
        <p:nvSpPr>
          <p:cNvPr id="20503" name="Line 67">
            <a:extLst>
              <a:ext uri="{FF2B5EF4-FFF2-40B4-BE49-F238E27FC236}">
                <a16:creationId xmlns:a16="http://schemas.microsoft.com/office/drawing/2014/main" id="{2DADD4E4-6ED2-D34C-05C1-70E0E4C32775}"/>
              </a:ext>
            </a:extLst>
          </p:cNvPr>
          <p:cNvSpPr>
            <a:spLocks noChangeShapeType="1"/>
          </p:cNvSpPr>
          <p:nvPr/>
        </p:nvSpPr>
        <p:spPr bwMode="auto">
          <a:xfrm flipH="1">
            <a:off x="2789239" y="4041776"/>
            <a:ext cx="1958975" cy="9525"/>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pl-PL"/>
          </a:p>
        </p:txBody>
      </p:sp>
      <p:sp>
        <p:nvSpPr>
          <p:cNvPr id="20504" name="Line 68">
            <a:extLst>
              <a:ext uri="{FF2B5EF4-FFF2-40B4-BE49-F238E27FC236}">
                <a16:creationId xmlns:a16="http://schemas.microsoft.com/office/drawing/2014/main" id="{551739AF-330C-A946-5951-417992611C9A}"/>
              </a:ext>
            </a:extLst>
          </p:cNvPr>
          <p:cNvSpPr>
            <a:spLocks noChangeShapeType="1"/>
          </p:cNvSpPr>
          <p:nvPr/>
        </p:nvSpPr>
        <p:spPr bwMode="auto">
          <a:xfrm flipH="1" flipV="1">
            <a:off x="5799138" y="3170239"/>
            <a:ext cx="17462" cy="2676525"/>
          </a:xfrm>
          <a:prstGeom prst="line">
            <a:avLst/>
          </a:prstGeom>
          <a:noFill/>
          <a:ln w="2540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pl-PL"/>
          </a:p>
        </p:txBody>
      </p:sp>
      <p:sp>
        <p:nvSpPr>
          <p:cNvPr id="20505" name="Line 69">
            <a:extLst>
              <a:ext uri="{FF2B5EF4-FFF2-40B4-BE49-F238E27FC236}">
                <a16:creationId xmlns:a16="http://schemas.microsoft.com/office/drawing/2014/main" id="{FD8C32F4-142E-A5A9-4A0E-B91700EA2785}"/>
              </a:ext>
            </a:extLst>
          </p:cNvPr>
          <p:cNvSpPr>
            <a:spLocks noChangeShapeType="1"/>
          </p:cNvSpPr>
          <p:nvPr/>
        </p:nvSpPr>
        <p:spPr bwMode="auto">
          <a:xfrm flipV="1">
            <a:off x="6334125" y="2881313"/>
            <a:ext cx="0" cy="3003550"/>
          </a:xfrm>
          <a:prstGeom prst="line">
            <a:avLst/>
          </a:prstGeom>
          <a:noFill/>
          <a:ln w="2540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pl-PL"/>
          </a:p>
        </p:txBody>
      </p:sp>
      <p:sp>
        <p:nvSpPr>
          <p:cNvPr id="20506" name="Line 70">
            <a:extLst>
              <a:ext uri="{FF2B5EF4-FFF2-40B4-BE49-F238E27FC236}">
                <a16:creationId xmlns:a16="http://schemas.microsoft.com/office/drawing/2014/main" id="{2F55F331-4B61-A857-F05F-9B7200557C65}"/>
              </a:ext>
            </a:extLst>
          </p:cNvPr>
          <p:cNvSpPr>
            <a:spLocks noChangeShapeType="1"/>
          </p:cNvSpPr>
          <p:nvPr/>
        </p:nvSpPr>
        <p:spPr bwMode="auto">
          <a:xfrm flipH="1">
            <a:off x="2795588" y="2895600"/>
            <a:ext cx="3548062" cy="38100"/>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pl-PL"/>
          </a:p>
        </p:txBody>
      </p:sp>
      <p:pic>
        <p:nvPicPr>
          <p:cNvPr id="20507" name="Picture 71" descr="Bild2">
            <a:extLst>
              <a:ext uri="{FF2B5EF4-FFF2-40B4-BE49-F238E27FC236}">
                <a16:creationId xmlns:a16="http://schemas.microsoft.com/office/drawing/2014/main" id="{02551805-A21F-B7CE-6F43-0B71A87BFC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22551"/>
          <a:stretch>
            <a:fillRect/>
          </a:stretch>
        </p:blipFill>
        <p:spPr bwMode="auto">
          <a:xfrm>
            <a:off x="3810001" y="2819401"/>
            <a:ext cx="35337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8" name="Line 72">
            <a:extLst>
              <a:ext uri="{FF2B5EF4-FFF2-40B4-BE49-F238E27FC236}">
                <a16:creationId xmlns:a16="http://schemas.microsoft.com/office/drawing/2014/main" id="{D30A1E30-0786-A42B-626B-6FF0483F2C8F}"/>
              </a:ext>
            </a:extLst>
          </p:cNvPr>
          <p:cNvSpPr>
            <a:spLocks noChangeShapeType="1"/>
          </p:cNvSpPr>
          <p:nvPr/>
        </p:nvSpPr>
        <p:spPr bwMode="auto">
          <a:xfrm flipH="1">
            <a:off x="2803526" y="3157538"/>
            <a:ext cx="2951163" cy="42862"/>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pl-P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54004"/>
                                        </p:tgtEl>
                                        <p:attrNameLst>
                                          <p:attrName>style.visibility</p:attrName>
                                        </p:attrNameLst>
                                      </p:cBhvr>
                                      <p:to>
                                        <p:strVal val="visible"/>
                                      </p:to>
                                    </p:set>
                                    <p:animEffect transition="in" filter="wipe(left)">
                                      <p:cBhvr>
                                        <p:cTn id="7" dur="1000"/>
                                        <p:tgtEl>
                                          <p:spTgt spid="254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4003"/>
                                        </p:tgtEl>
                                        <p:attrNameLst>
                                          <p:attrName>style.visibility</p:attrName>
                                        </p:attrNameLst>
                                      </p:cBhvr>
                                      <p:to>
                                        <p:strVal val="visible"/>
                                      </p:to>
                                    </p:set>
                                    <p:animEffect transition="in" filter="wipe(left)">
                                      <p:cBhvr>
                                        <p:cTn id="12" dur="1000"/>
                                        <p:tgtEl>
                                          <p:spTgt spid="254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03" grpId="0" animBg="1"/>
      <p:bldP spid="25400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a:extLst>
              <a:ext uri="{FF2B5EF4-FFF2-40B4-BE49-F238E27FC236}">
                <a16:creationId xmlns:a16="http://schemas.microsoft.com/office/drawing/2014/main" id="{CB1B1760-7A3A-B50C-E48A-225540BA7634}"/>
              </a:ext>
            </a:extLst>
          </p:cNvPr>
          <p:cNvSpPr>
            <a:spLocks noChangeArrowheads="1"/>
          </p:cNvSpPr>
          <p:nvPr/>
        </p:nvSpPr>
        <p:spPr bwMode="auto">
          <a:xfrm>
            <a:off x="2935289" y="2592389"/>
            <a:ext cx="2270125" cy="263525"/>
          </a:xfrm>
          <a:prstGeom prst="rect">
            <a:avLst/>
          </a:prstGeom>
          <a:pattFill prst="ltUpDiag">
            <a:fgClr>
              <a:srgbClr val="FF0000"/>
            </a:fgClr>
            <a:bgClr>
              <a:schemeClr val="bg1"/>
            </a:bgClr>
          </a:pattFill>
          <a:ln w="25400">
            <a:solidFill>
              <a:schemeClr val="tx1"/>
            </a:solidFill>
            <a:miter lim="800000"/>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85027" name="Rectangle 3">
            <a:extLst>
              <a:ext uri="{FF2B5EF4-FFF2-40B4-BE49-F238E27FC236}">
                <a16:creationId xmlns:a16="http://schemas.microsoft.com/office/drawing/2014/main" id="{DE5256BD-525A-BC71-1062-F51DBB6467DB}"/>
              </a:ext>
            </a:extLst>
          </p:cNvPr>
          <p:cNvSpPr>
            <a:spLocks noChangeArrowheads="1"/>
          </p:cNvSpPr>
          <p:nvPr/>
        </p:nvSpPr>
        <p:spPr bwMode="auto">
          <a:xfrm>
            <a:off x="5221289" y="2855914"/>
            <a:ext cx="504825" cy="1309687"/>
          </a:xfrm>
          <a:prstGeom prst="rect">
            <a:avLst/>
          </a:prstGeom>
          <a:pattFill prst="ltUpDiag">
            <a:fgClr>
              <a:srgbClr val="FF0000"/>
            </a:fgClr>
            <a:bgClr>
              <a:schemeClr val="bg1"/>
            </a:bgClr>
          </a:pattFill>
          <a:ln w="25400">
            <a:solidFill>
              <a:schemeClr val="tx1"/>
            </a:solidFill>
            <a:miter lim="800000"/>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21508" name="Rectangle 4">
            <a:extLst>
              <a:ext uri="{FF2B5EF4-FFF2-40B4-BE49-F238E27FC236}">
                <a16:creationId xmlns:a16="http://schemas.microsoft.com/office/drawing/2014/main" id="{99A733F6-C81F-77D6-079A-44A9EAAF1F69}"/>
              </a:ext>
            </a:extLst>
          </p:cNvPr>
          <p:cNvSpPr>
            <a:spLocks noChangeArrowheads="1"/>
          </p:cNvSpPr>
          <p:nvPr/>
        </p:nvSpPr>
        <p:spPr bwMode="auto">
          <a:xfrm>
            <a:off x="3617913" y="155575"/>
            <a:ext cx="6983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312" tIns="44450" rIns="87312" bIns="44450"/>
          <a:lstStyle>
            <a:lvl1pPr marL="484188" indent="-484188" defTabSz="722313" eaLnBrk="0" hangingPunct="0">
              <a:defRPr>
                <a:solidFill>
                  <a:schemeClr val="tx1"/>
                </a:solidFill>
                <a:latin typeface="Garamond" panose="02020404030301010803" pitchFamily="18" charset="0"/>
                <a:cs typeface="Arial" panose="020B0604020202020204" pitchFamily="34" charset="0"/>
              </a:defRPr>
            </a:lvl1pPr>
            <a:lvl2pPr marL="742950" indent="-285750" defTabSz="722313" eaLnBrk="0" hangingPunct="0">
              <a:defRPr>
                <a:solidFill>
                  <a:schemeClr val="tx1"/>
                </a:solidFill>
                <a:latin typeface="Garamond" panose="02020404030301010803" pitchFamily="18" charset="0"/>
                <a:cs typeface="Arial" panose="020B0604020202020204" pitchFamily="34" charset="0"/>
              </a:defRPr>
            </a:lvl2pPr>
            <a:lvl3pPr marL="1143000" indent="-228600" defTabSz="722313" eaLnBrk="0" hangingPunct="0">
              <a:defRPr>
                <a:solidFill>
                  <a:schemeClr val="tx1"/>
                </a:solidFill>
                <a:latin typeface="Garamond" panose="02020404030301010803" pitchFamily="18" charset="0"/>
                <a:cs typeface="Arial" panose="020B0604020202020204" pitchFamily="34" charset="0"/>
              </a:defRPr>
            </a:lvl3pPr>
            <a:lvl4pPr marL="1600200" indent="-228600" defTabSz="722313" eaLnBrk="0" hangingPunct="0">
              <a:defRPr>
                <a:solidFill>
                  <a:schemeClr val="tx1"/>
                </a:solidFill>
                <a:latin typeface="Garamond" panose="02020404030301010803" pitchFamily="18" charset="0"/>
                <a:cs typeface="Arial" panose="020B0604020202020204" pitchFamily="34" charset="0"/>
              </a:defRPr>
            </a:lvl4pPr>
            <a:lvl5pPr marL="2057400" indent="-228600" defTabSz="722313" eaLnBrk="0" hangingPunct="0">
              <a:defRPr>
                <a:solidFill>
                  <a:schemeClr val="tx1"/>
                </a:solidFill>
                <a:latin typeface="Garamond" panose="02020404030301010803" pitchFamily="18" charset="0"/>
                <a:cs typeface="Arial" panose="020B0604020202020204" pitchFamily="34" charset="0"/>
              </a:defRPr>
            </a:lvl5pPr>
            <a:lvl6pPr marL="2514600" indent="-228600" defTabSz="7223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7223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7223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7223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lnSpc>
                <a:spcPct val="150000"/>
              </a:lnSpc>
              <a:spcBef>
                <a:spcPct val="70000"/>
              </a:spcBef>
              <a:buClr>
                <a:schemeClr val="tx1"/>
              </a:buClr>
            </a:pPr>
            <a:endParaRPr lang="pl-PL" altLang="pl-PL" sz="2000">
              <a:solidFill>
                <a:srgbClr val="003399"/>
              </a:solidFill>
            </a:endParaRPr>
          </a:p>
        </p:txBody>
      </p:sp>
      <p:sp>
        <p:nvSpPr>
          <p:cNvPr id="21509" name="Rectangle 5">
            <a:extLst>
              <a:ext uri="{FF2B5EF4-FFF2-40B4-BE49-F238E27FC236}">
                <a16:creationId xmlns:a16="http://schemas.microsoft.com/office/drawing/2014/main" id="{742CD177-B8A5-A965-4FC0-8E7DEF1F6407}"/>
              </a:ext>
            </a:extLst>
          </p:cNvPr>
          <p:cNvSpPr>
            <a:spLocks noChangeArrowheads="1"/>
          </p:cNvSpPr>
          <p:nvPr/>
        </p:nvSpPr>
        <p:spPr bwMode="auto">
          <a:xfrm>
            <a:off x="2895601" y="1828800"/>
            <a:ext cx="5853113" cy="2362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21510" name="Line 6">
            <a:extLst>
              <a:ext uri="{FF2B5EF4-FFF2-40B4-BE49-F238E27FC236}">
                <a16:creationId xmlns:a16="http://schemas.microsoft.com/office/drawing/2014/main" id="{3D940D01-06EA-1C59-D827-4E49CA7271FB}"/>
              </a:ext>
            </a:extLst>
          </p:cNvPr>
          <p:cNvSpPr>
            <a:spLocks noChangeShapeType="1"/>
          </p:cNvSpPr>
          <p:nvPr/>
        </p:nvSpPr>
        <p:spPr bwMode="auto">
          <a:xfrm flipH="1" flipV="1">
            <a:off x="2590801" y="4191001"/>
            <a:ext cx="295275" cy="31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11" name="Line 7">
            <a:extLst>
              <a:ext uri="{FF2B5EF4-FFF2-40B4-BE49-F238E27FC236}">
                <a16:creationId xmlns:a16="http://schemas.microsoft.com/office/drawing/2014/main" id="{1B4042EE-F3C1-0856-D5BF-A21CBFE04098}"/>
              </a:ext>
            </a:extLst>
          </p:cNvPr>
          <p:cNvSpPr>
            <a:spLocks noChangeShapeType="1"/>
          </p:cNvSpPr>
          <p:nvPr/>
        </p:nvSpPr>
        <p:spPr bwMode="auto">
          <a:xfrm flipH="1">
            <a:off x="2697164" y="2652713"/>
            <a:ext cx="2254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12" name="Line 8">
            <a:extLst>
              <a:ext uri="{FF2B5EF4-FFF2-40B4-BE49-F238E27FC236}">
                <a16:creationId xmlns:a16="http://schemas.microsoft.com/office/drawing/2014/main" id="{4DE4C0D0-6CE8-15F0-0733-FF0E7F1826C0}"/>
              </a:ext>
            </a:extLst>
          </p:cNvPr>
          <p:cNvSpPr>
            <a:spLocks noChangeShapeType="1"/>
          </p:cNvSpPr>
          <p:nvPr/>
        </p:nvSpPr>
        <p:spPr bwMode="auto">
          <a:xfrm>
            <a:off x="3048000" y="4267201"/>
            <a:ext cx="0" cy="150813"/>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13" name="Line 9">
            <a:extLst>
              <a:ext uri="{FF2B5EF4-FFF2-40B4-BE49-F238E27FC236}">
                <a16:creationId xmlns:a16="http://schemas.microsoft.com/office/drawing/2014/main" id="{16B91CA2-1502-9921-3787-C1321FF5B326}"/>
              </a:ext>
            </a:extLst>
          </p:cNvPr>
          <p:cNvSpPr>
            <a:spLocks noChangeShapeType="1"/>
          </p:cNvSpPr>
          <p:nvPr/>
        </p:nvSpPr>
        <p:spPr bwMode="auto">
          <a:xfrm>
            <a:off x="3976688" y="4157663"/>
            <a:ext cx="0" cy="1508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14" name="Line 10">
            <a:extLst>
              <a:ext uri="{FF2B5EF4-FFF2-40B4-BE49-F238E27FC236}">
                <a16:creationId xmlns:a16="http://schemas.microsoft.com/office/drawing/2014/main" id="{BEC4FC17-28F3-A155-CC91-14EF79013114}"/>
              </a:ext>
            </a:extLst>
          </p:cNvPr>
          <p:cNvSpPr>
            <a:spLocks noChangeShapeType="1"/>
          </p:cNvSpPr>
          <p:nvPr/>
        </p:nvSpPr>
        <p:spPr bwMode="auto">
          <a:xfrm>
            <a:off x="4895850" y="4157663"/>
            <a:ext cx="0" cy="1508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15" name="Line 11">
            <a:extLst>
              <a:ext uri="{FF2B5EF4-FFF2-40B4-BE49-F238E27FC236}">
                <a16:creationId xmlns:a16="http://schemas.microsoft.com/office/drawing/2014/main" id="{96A46204-3FCE-7E4F-F984-EB7AF341ABCE}"/>
              </a:ext>
            </a:extLst>
          </p:cNvPr>
          <p:cNvSpPr>
            <a:spLocks noChangeShapeType="1"/>
          </p:cNvSpPr>
          <p:nvPr/>
        </p:nvSpPr>
        <p:spPr bwMode="auto">
          <a:xfrm>
            <a:off x="5813425" y="4087813"/>
            <a:ext cx="0" cy="1508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16" name="Line 12">
            <a:extLst>
              <a:ext uri="{FF2B5EF4-FFF2-40B4-BE49-F238E27FC236}">
                <a16:creationId xmlns:a16="http://schemas.microsoft.com/office/drawing/2014/main" id="{DE526EA2-92C5-2B5F-EAA7-CFE16D118138}"/>
              </a:ext>
            </a:extLst>
          </p:cNvPr>
          <p:cNvSpPr>
            <a:spLocks noChangeShapeType="1"/>
          </p:cNvSpPr>
          <p:nvPr/>
        </p:nvSpPr>
        <p:spPr bwMode="auto">
          <a:xfrm>
            <a:off x="6735763" y="4157663"/>
            <a:ext cx="0" cy="1508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17" name="Line 13">
            <a:extLst>
              <a:ext uri="{FF2B5EF4-FFF2-40B4-BE49-F238E27FC236}">
                <a16:creationId xmlns:a16="http://schemas.microsoft.com/office/drawing/2014/main" id="{DBD1A38C-CF48-B76F-1772-C7087A766FA0}"/>
              </a:ext>
            </a:extLst>
          </p:cNvPr>
          <p:cNvSpPr>
            <a:spLocks noChangeShapeType="1"/>
          </p:cNvSpPr>
          <p:nvPr/>
        </p:nvSpPr>
        <p:spPr bwMode="auto">
          <a:xfrm>
            <a:off x="7653338" y="4157663"/>
            <a:ext cx="0" cy="1508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18" name="Line 14">
            <a:extLst>
              <a:ext uri="{FF2B5EF4-FFF2-40B4-BE49-F238E27FC236}">
                <a16:creationId xmlns:a16="http://schemas.microsoft.com/office/drawing/2014/main" id="{77E0943A-B323-6FB3-2EBE-8EABA7B776E6}"/>
              </a:ext>
            </a:extLst>
          </p:cNvPr>
          <p:cNvSpPr>
            <a:spLocks noChangeShapeType="1"/>
          </p:cNvSpPr>
          <p:nvPr/>
        </p:nvSpPr>
        <p:spPr bwMode="auto">
          <a:xfrm flipH="1">
            <a:off x="2697164" y="3449638"/>
            <a:ext cx="2254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19" name="Line 15">
            <a:extLst>
              <a:ext uri="{FF2B5EF4-FFF2-40B4-BE49-F238E27FC236}">
                <a16:creationId xmlns:a16="http://schemas.microsoft.com/office/drawing/2014/main" id="{84DD21B0-9D89-55D9-6A40-8E653FDFC2A9}"/>
              </a:ext>
            </a:extLst>
          </p:cNvPr>
          <p:cNvSpPr>
            <a:spLocks noChangeShapeType="1"/>
          </p:cNvSpPr>
          <p:nvPr/>
        </p:nvSpPr>
        <p:spPr bwMode="auto">
          <a:xfrm flipH="1">
            <a:off x="2697164" y="1854200"/>
            <a:ext cx="22542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20" name="Rectangle 16">
            <a:extLst>
              <a:ext uri="{FF2B5EF4-FFF2-40B4-BE49-F238E27FC236}">
                <a16:creationId xmlns:a16="http://schemas.microsoft.com/office/drawing/2014/main" id="{A8A7A8E9-9653-F101-AEC2-5EBB9F3A6AEF}"/>
              </a:ext>
            </a:extLst>
          </p:cNvPr>
          <p:cNvSpPr>
            <a:spLocks noChangeArrowheads="1"/>
          </p:cNvSpPr>
          <p:nvPr/>
        </p:nvSpPr>
        <p:spPr bwMode="auto">
          <a:xfrm>
            <a:off x="8097838" y="4398964"/>
            <a:ext cx="6096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sz="1600"/>
              <a:t>1400</a:t>
            </a:r>
          </a:p>
        </p:txBody>
      </p:sp>
      <p:sp>
        <p:nvSpPr>
          <p:cNvPr id="21521" name="Rectangle 17">
            <a:extLst>
              <a:ext uri="{FF2B5EF4-FFF2-40B4-BE49-F238E27FC236}">
                <a16:creationId xmlns:a16="http://schemas.microsoft.com/office/drawing/2014/main" id="{9DFF1E4D-79B6-D50E-E746-ECF23E4C6A36}"/>
              </a:ext>
            </a:extLst>
          </p:cNvPr>
          <p:cNvSpPr>
            <a:spLocks noChangeArrowheads="1"/>
          </p:cNvSpPr>
          <p:nvPr/>
        </p:nvSpPr>
        <p:spPr bwMode="auto">
          <a:xfrm>
            <a:off x="2809875" y="4398964"/>
            <a:ext cx="5143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sz="1600"/>
              <a:t>200</a:t>
            </a:r>
          </a:p>
        </p:txBody>
      </p:sp>
      <p:sp>
        <p:nvSpPr>
          <p:cNvPr id="21522" name="Rectangle 18">
            <a:extLst>
              <a:ext uri="{FF2B5EF4-FFF2-40B4-BE49-F238E27FC236}">
                <a16:creationId xmlns:a16="http://schemas.microsoft.com/office/drawing/2014/main" id="{8768B7D0-57EB-6B7F-8FED-A49FE00542E7}"/>
              </a:ext>
            </a:extLst>
          </p:cNvPr>
          <p:cNvSpPr>
            <a:spLocks noChangeArrowheads="1"/>
          </p:cNvSpPr>
          <p:nvPr/>
        </p:nvSpPr>
        <p:spPr bwMode="auto">
          <a:xfrm>
            <a:off x="3725863" y="4398964"/>
            <a:ext cx="5143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sz="1600"/>
              <a:t>400</a:t>
            </a:r>
          </a:p>
        </p:txBody>
      </p:sp>
      <p:sp>
        <p:nvSpPr>
          <p:cNvPr id="21523" name="Rectangle 19">
            <a:extLst>
              <a:ext uri="{FF2B5EF4-FFF2-40B4-BE49-F238E27FC236}">
                <a16:creationId xmlns:a16="http://schemas.microsoft.com/office/drawing/2014/main" id="{A8765476-833E-252A-C42F-B99A1C3DFCAD}"/>
              </a:ext>
            </a:extLst>
          </p:cNvPr>
          <p:cNvSpPr>
            <a:spLocks noChangeArrowheads="1"/>
          </p:cNvSpPr>
          <p:nvPr/>
        </p:nvSpPr>
        <p:spPr bwMode="auto">
          <a:xfrm>
            <a:off x="4645026" y="4398964"/>
            <a:ext cx="5127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sz="1600"/>
              <a:t>600</a:t>
            </a:r>
          </a:p>
        </p:txBody>
      </p:sp>
      <p:sp>
        <p:nvSpPr>
          <p:cNvPr id="21524" name="Rectangle 20">
            <a:extLst>
              <a:ext uri="{FF2B5EF4-FFF2-40B4-BE49-F238E27FC236}">
                <a16:creationId xmlns:a16="http://schemas.microsoft.com/office/drawing/2014/main" id="{6464AAF0-711D-AB4F-089E-C75CC02DA030}"/>
              </a:ext>
            </a:extLst>
          </p:cNvPr>
          <p:cNvSpPr>
            <a:spLocks noChangeArrowheads="1"/>
          </p:cNvSpPr>
          <p:nvPr/>
        </p:nvSpPr>
        <p:spPr bwMode="auto">
          <a:xfrm>
            <a:off x="5562601" y="4398964"/>
            <a:ext cx="5127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sz="1600"/>
              <a:t>800</a:t>
            </a:r>
          </a:p>
        </p:txBody>
      </p:sp>
      <p:sp>
        <p:nvSpPr>
          <p:cNvPr id="21525" name="Rectangle 21">
            <a:extLst>
              <a:ext uri="{FF2B5EF4-FFF2-40B4-BE49-F238E27FC236}">
                <a16:creationId xmlns:a16="http://schemas.microsoft.com/office/drawing/2014/main" id="{E7681E36-1D22-A0AD-4182-7F37BA1DA077}"/>
              </a:ext>
            </a:extLst>
          </p:cNvPr>
          <p:cNvSpPr>
            <a:spLocks noChangeArrowheads="1"/>
          </p:cNvSpPr>
          <p:nvPr/>
        </p:nvSpPr>
        <p:spPr bwMode="auto">
          <a:xfrm>
            <a:off x="6483351" y="4398964"/>
            <a:ext cx="6080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sz="1600"/>
              <a:t>1000</a:t>
            </a:r>
          </a:p>
        </p:txBody>
      </p:sp>
      <p:sp>
        <p:nvSpPr>
          <p:cNvPr id="21526" name="Rectangle 22">
            <a:extLst>
              <a:ext uri="{FF2B5EF4-FFF2-40B4-BE49-F238E27FC236}">
                <a16:creationId xmlns:a16="http://schemas.microsoft.com/office/drawing/2014/main" id="{8154D75D-A92D-610B-9369-63E4A30E3C39}"/>
              </a:ext>
            </a:extLst>
          </p:cNvPr>
          <p:cNvSpPr>
            <a:spLocks noChangeArrowheads="1"/>
          </p:cNvSpPr>
          <p:nvPr/>
        </p:nvSpPr>
        <p:spPr bwMode="auto">
          <a:xfrm>
            <a:off x="7399338" y="4398964"/>
            <a:ext cx="6080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sz="1600"/>
              <a:t>1200</a:t>
            </a:r>
          </a:p>
        </p:txBody>
      </p:sp>
      <p:sp>
        <p:nvSpPr>
          <p:cNvPr id="21527" name="Rectangle 23">
            <a:extLst>
              <a:ext uri="{FF2B5EF4-FFF2-40B4-BE49-F238E27FC236}">
                <a16:creationId xmlns:a16="http://schemas.microsoft.com/office/drawing/2014/main" id="{8EC6A37C-BFEF-28FA-228A-80165363EFF1}"/>
              </a:ext>
            </a:extLst>
          </p:cNvPr>
          <p:cNvSpPr>
            <a:spLocks noChangeArrowheads="1"/>
          </p:cNvSpPr>
          <p:nvPr/>
        </p:nvSpPr>
        <p:spPr bwMode="auto">
          <a:xfrm>
            <a:off x="2095501" y="3222626"/>
            <a:ext cx="4619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sz="1600"/>
              <a:t>2.5</a:t>
            </a:r>
          </a:p>
        </p:txBody>
      </p:sp>
      <p:sp>
        <p:nvSpPr>
          <p:cNvPr id="21528" name="Rectangle 24">
            <a:extLst>
              <a:ext uri="{FF2B5EF4-FFF2-40B4-BE49-F238E27FC236}">
                <a16:creationId xmlns:a16="http://schemas.microsoft.com/office/drawing/2014/main" id="{C44E4CF6-44D6-F033-6021-452553A59BDD}"/>
              </a:ext>
            </a:extLst>
          </p:cNvPr>
          <p:cNvSpPr>
            <a:spLocks noChangeArrowheads="1"/>
          </p:cNvSpPr>
          <p:nvPr/>
        </p:nvSpPr>
        <p:spPr bwMode="auto">
          <a:xfrm>
            <a:off x="2095501" y="2427289"/>
            <a:ext cx="4619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sz="1600"/>
              <a:t>5.0</a:t>
            </a:r>
          </a:p>
        </p:txBody>
      </p:sp>
      <p:sp>
        <p:nvSpPr>
          <p:cNvPr id="21529" name="Rectangle 25">
            <a:extLst>
              <a:ext uri="{FF2B5EF4-FFF2-40B4-BE49-F238E27FC236}">
                <a16:creationId xmlns:a16="http://schemas.microsoft.com/office/drawing/2014/main" id="{9097FB19-9752-44A6-70DE-28AA604EEA12}"/>
              </a:ext>
            </a:extLst>
          </p:cNvPr>
          <p:cNvSpPr>
            <a:spLocks noChangeArrowheads="1"/>
          </p:cNvSpPr>
          <p:nvPr/>
        </p:nvSpPr>
        <p:spPr bwMode="auto">
          <a:xfrm>
            <a:off x="2095501" y="1628776"/>
            <a:ext cx="4619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sz="1600"/>
              <a:t>7.5</a:t>
            </a:r>
          </a:p>
        </p:txBody>
      </p:sp>
      <p:sp>
        <p:nvSpPr>
          <p:cNvPr id="21530" name="Rectangle 26">
            <a:extLst>
              <a:ext uri="{FF2B5EF4-FFF2-40B4-BE49-F238E27FC236}">
                <a16:creationId xmlns:a16="http://schemas.microsoft.com/office/drawing/2014/main" id="{A0E7BF0C-696A-1302-D7AE-D3282908A004}"/>
              </a:ext>
            </a:extLst>
          </p:cNvPr>
          <p:cNvSpPr>
            <a:spLocks noChangeArrowheads="1"/>
          </p:cNvSpPr>
          <p:nvPr/>
        </p:nvSpPr>
        <p:spPr bwMode="auto">
          <a:xfrm>
            <a:off x="8513764" y="4381500"/>
            <a:ext cx="16605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a:t>GEDI (ml/m</a:t>
            </a:r>
            <a:r>
              <a:rPr lang="de-DE" altLang="pl-PL" baseline="30000"/>
              <a:t>2</a:t>
            </a:r>
            <a:r>
              <a:rPr lang="de-DE" altLang="pl-PL"/>
              <a:t>) </a:t>
            </a:r>
          </a:p>
        </p:txBody>
      </p:sp>
      <p:sp>
        <p:nvSpPr>
          <p:cNvPr id="21531" name="Rectangle 27">
            <a:extLst>
              <a:ext uri="{FF2B5EF4-FFF2-40B4-BE49-F238E27FC236}">
                <a16:creationId xmlns:a16="http://schemas.microsoft.com/office/drawing/2014/main" id="{AB0093AD-962C-C949-BC2B-6A4930DF591F}"/>
              </a:ext>
            </a:extLst>
          </p:cNvPr>
          <p:cNvSpPr>
            <a:spLocks noChangeArrowheads="1"/>
          </p:cNvSpPr>
          <p:nvPr/>
        </p:nvSpPr>
        <p:spPr bwMode="auto">
          <a:xfrm>
            <a:off x="2095500" y="1320800"/>
            <a:ext cx="152558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a:t>CI (l/min/m</a:t>
            </a:r>
            <a:r>
              <a:rPr lang="de-DE" altLang="pl-PL" baseline="30000"/>
              <a:t>2</a:t>
            </a:r>
            <a:r>
              <a:rPr lang="de-DE" altLang="pl-PL"/>
              <a:t>)</a:t>
            </a:r>
          </a:p>
        </p:txBody>
      </p:sp>
      <p:sp>
        <p:nvSpPr>
          <p:cNvPr id="385052" name="Rectangle 28">
            <a:extLst>
              <a:ext uri="{FF2B5EF4-FFF2-40B4-BE49-F238E27FC236}">
                <a16:creationId xmlns:a16="http://schemas.microsoft.com/office/drawing/2014/main" id="{C14A1AF4-40E7-39C6-8BB5-14D65F5231C2}"/>
              </a:ext>
            </a:extLst>
          </p:cNvPr>
          <p:cNvSpPr>
            <a:spLocks noChangeArrowheads="1"/>
          </p:cNvSpPr>
          <p:nvPr/>
        </p:nvSpPr>
        <p:spPr bwMode="auto">
          <a:xfrm>
            <a:off x="3676650" y="3732214"/>
            <a:ext cx="3829050"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a:t>Preload increased / Volume recruitment</a:t>
            </a:r>
          </a:p>
        </p:txBody>
      </p:sp>
      <p:sp>
        <p:nvSpPr>
          <p:cNvPr id="385053" name="Rectangle 29">
            <a:extLst>
              <a:ext uri="{FF2B5EF4-FFF2-40B4-BE49-F238E27FC236}">
                <a16:creationId xmlns:a16="http://schemas.microsoft.com/office/drawing/2014/main" id="{4092B86C-0D3D-FD79-8DED-74C80805AEE0}"/>
              </a:ext>
            </a:extLst>
          </p:cNvPr>
          <p:cNvSpPr>
            <a:spLocks noChangeArrowheads="1"/>
          </p:cNvSpPr>
          <p:nvPr/>
        </p:nvSpPr>
        <p:spPr bwMode="auto">
          <a:xfrm>
            <a:off x="5803900" y="2994025"/>
            <a:ext cx="162718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11125" tIns="55562" rIns="111125" bIns="55562">
            <a:spAutoFit/>
          </a:bodyPr>
          <a:lstStyle>
            <a:lvl1pPr defTabSz="1096963" eaLnBrk="0" hangingPunct="0">
              <a:defRPr>
                <a:solidFill>
                  <a:schemeClr val="tx1"/>
                </a:solidFill>
                <a:latin typeface="Garamond" panose="02020404030301010803" pitchFamily="18" charset="0"/>
                <a:cs typeface="Arial" panose="020B0604020202020204" pitchFamily="34" charset="0"/>
              </a:defRPr>
            </a:lvl1pPr>
            <a:lvl2pPr marL="742950" indent="-285750" defTabSz="1096963" eaLnBrk="0" hangingPunct="0">
              <a:defRPr>
                <a:solidFill>
                  <a:schemeClr val="tx1"/>
                </a:solidFill>
                <a:latin typeface="Garamond" panose="02020404030301010803" pitchFamily="18" charset="0"/>
                <a:cs typeface="Arial" panose="020B0604020202020204" pitchFamily="34" charset="0"/>
              </a:defRPr>
            </a:lvl2pPr>
            <a:lvl3pPr marL="1143000" indent="-228600" defTabSz="1096963" eaLnBrk="0" hangingPunct="0">
              <a:defRPr>
                <a:solidFill>
                  <a:schemeClr val="tx1"/>
                </a:solidFill>
                <a:latin typeface="Garamond" panose="02020404030301010803" pitchFamily="18" charset="0"/>
                <a:cs typeface="Arial" panose="020B0604020202020204" pitchFamily="34" charset="0"/>
              </a:defRPr>
            </a:lvl3pPr>
            <a:lvl4pPr marL="1600200" indent="-228600" defTabSz="1096963" eaLnBrk="0" hangingPunct="0">
              <a:defRPr>
                <a:solidFill>
                  <a:schemeClr val="tx1"/>
                </a:solidFill>
                <a:latin typeface="Garamond" panose="02020404030301010803" pitchFamily="18" charset="0"/>
                <a:cs typeface="Arial" panose="020B0604020202020204" pitchFamily="34" charset="0"/>
              </a:defRPr>
            </a:lvl4pPr>
            <a:lvl5pPr marL="2057400" indent="-228600" defTabSz="1096963" eaLnBrk="0" hangingPunct="0">
              <a:defRPr>
                <a:solidFill>
                  <a:schemeClr val="tx1"/>
                </a:solidFill>
                <a:latin typeface="Garamond" panose="02020404030301010803" pitchFamily="18" charset="0"/>
                <a:cs typeface="Arial" panose="020B0604020202020204" pitchFamily="34" charset="0"/>
              </a:defRPr>
            </a:lvl5pPr>
            <a:lvl6pPr marL="25146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109696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de-DE" altLang="pl-PL"/>
              <a:t>Inotropic drugs</a:t>
            </a:r>
          </a:p>
        </p:txBody>
      </p:sp>
      <p:sp>
        <p:nvSpPr>
          <p:cNvPr id="21534" name="Rectangle 30">
            <a:extLst>
              <a:ext uri="{FF2B5EF4-FFF2-40B4-BE49-F238E27FC236}">
                <a16:creationId xmlns:a16="http://schemas.microsoft.com/office/drawing/2014/main" id="{646C10C9-6F9D-515B-1BF0-1FC729F1144B}"/>
              </a:ext>
            </a:extLst>
          </p:cNvPr>
          <p:cNvSpPr>
            <a:spLocks noChangeArrowheads="1"/>
          </p:cNvSpPr>
          <p:nvPr/>
        </p:nvSpPr>
        <p:spPr bwMode="auto">
          <a:xfrm>
            <a:off x="5221288" y="2595563"/>
            <a:ext cx="508000" cy="258762"/>
          </a:xfrm>
          <a:prstGeom prst="rect">
            <a:avLst/>
          </a:prstGeom>
          <a:solidFill>
            <a:srgbClr val="FF0000"/>
          </a:solidFill>
          <a:ln w="25400">
            <a:solidFill>
              <a:schemeClr val="tx1"/>
            </a:solidFill>
            <a:miter lim="800000"/>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21535" name="Oval 31">
            <a:extLst>
              <a:ext uri="{FF2B5EF4-FFF2-40B4-BE49-F238E27FC236}">
                <a16:creationId xmlns:a16="http://schemas.microsoft.com/office/drawing/2014/main" id="{7774DA74-24CE-1D29-D026-E11F426B6CFF}"/>
              </a:ext>
            </a:extLst>
          </p:cNvPr>
          <p:cNvSpPr>
            <a:spLocks noChangeArrowheads="1"/>
          </p:cNvSpPr>
          <p:nvPr/>
        </p:nvSpPr>
        <p:spPr bwMode="auto">
          <a:xfrm>
            <a:off x="4443413" y="3652839"/>
            <a:ext cx="100012" cy="84137"/>
          </a:xfrm>
          <a:prstGeom prst="ellipse">
            <a:avLst/>
          </a:prstGeom>
          <a:solidFill>
            <a:schemeClr val="accent2"/>
          </a:solidFill>
          <a:ln w="25400">
            <a:solidFill>
              <a:schemeClr val="bg1"/>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21536" name="Oval 32">
            <a:extLst>
              <a:ext uri="{FF2B5EF4-FFF2-40B4-BE49-F238E27FC236}">
                <a16:creationId xmlns:a16="http://schemas.microsoft.com/office/drawing/2014/main" id="{64F00643-B9D5-61E6-A9D8-879DA4D70FDA}"/>
              </a:ext>
            </a:extLst>
          </p:cNvPr>
          <p:cNvSpPr>
            <a:spLocks noChangeArrowheads="1"/>
          </p:cNvSpPr>
          <p:nvPr/>
        </p:nvSpPr>
        <p:spPr bwMode="auto">
          <a:xfrm>
            <a:off x="5475289" y="3406775"/>
            <a:ext cx="98425" cy="82550"/>
          </a:xfrm>
          <a:prstGeom prst="ellipse">
            <a:avLst/>
          </a:prstGeom>
          <a:solidFill>
            <a:schemeClr val="accent2"/>
          </a:solidFill>
          <a:ln w="25400">
            <a:solidFill>
              <a:schemeClr val="bg1"/>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21537" name="Line 33">
            <a:extLst>
              <a:ext uri="{FF2B5EF4-FFF2-40B4-BE49-F238E27FC236}">
                <a16:creationId xmlns:a16="http://schemas.microsoft.com/office/drawing/2014/main" id="{2295E33A-F67A-78F4-7F05-3C6DDB654E67}"/>
              </a:ext>
            </a:extLst>
          </p:cNvPr>
          <p:cNvSpPr>
            <a:spLocks noChangeShapeType="1"/>
          </p:cNvSpPr>
          <p:nvPr/>
        </p:nvSpPr>
        <p:spPr bwMode="auto">
          <a:xfrm flipV="1">
            <a:off x="5614988" y="2895601"/>
            <a:ext cx="23812" cy="409575"/>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pl-PL"/>
          </a:p>
        </p:txBody>
      </p:sp>
      <p:sp>
        <p:nvSpPr>
          <p:cNvPr id="21538" name="Line 34">
            <a:extLst>
              <a:ext uri="{FF2B5EF4-FFF2-40B4-BE49-F238E27FC236}">
                <a16:creationId xmlns:a16="http://schemas.microsoft.com/office/drawing/2014/main" id="{6A2149FB-F7BF-E9D7-6E37-E7CB2DDA25AB}"/>
              </a:ext>
            </a:extLst>
          </p:cNvPr>
          <p:cNvSpPr>
            <a:spLocks noChangeShapeType="1"/>
          </p:cNvSpPr>
          <p:nvPr/>
        </p:nvSpPr>
        <p:spPr bwMode="auto">
          <a:xfrm flipV="1">
            <a:off x="4618039" y="3536951"/>
            <a:ext cx="790575" cy="200025"/>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pl-PL"/>
          </a:p>
        </p:txBody>
      </p:sp>
      <p:sp>
        <p:nvSpPr>
          <p:cNvPr id="21539" name="Freeform 35">
            <a:extLst>
              <a:ext uri="{FF2B5EF4-FFF2-40B4-BE49-F238E27FC236}">
                <a16:creationId xmlns:a16="http://schemas.microsoft.com/office/drawing/2014/main" id="{653CE97E-CF62-9807-0AAA-5792F86CAB32}"/>
              </a:ext>
            </a:extLst>
          </p:cNvPr>
          <p:cNvSpPr>
            <a:spLocks/>
          </p:cNvSpPr>
          <p:nvPr/>
        </p:nvSpPr>
        <p:spPr bwMode="auto">
          <a:xfrm>
            <a:off x="3992563" y="3429001"/>
            <a:ext cx="2538412" cy="422275"/>
          </a:xfrm>
          <a:custGeom>
            <a:avLst/>
            <a:gdLst>
              <a:gd name="T0" fmla="*/ 0 w 1599"/>
              <a:gd name="T1" fmla="*/ 2147483647 h 266"/>
              <a:gd name="T2" fmla="*/ 2147483647 w 1599"/>
              <a:gd name="T3" fmla="*/ 0 h 266"/>
              <a:gd name="T4" fmla="*/ 2147483647 w 1599"/>
              <a:gd name="T5" fmla="*/ 2147483647 h 266"/>
              <a:gd name="T6" fmla="*/ 0 60000 65536"/>
              <a:gd name="T7" fmla="*/ 0 60000 65536"/>
              <a:gd name="T8" fmla="*/ 0 60000 65536"/>
              <a:gd name="T9" fmla="*/ 0 w 1599"/>
              <a:gd name="T10" fmla="*/ 0 h 266"/>
              <a:gd name="T11" fmla="*/ 1599 w 1599"/>
              <a:gd name="T12" fmla="*/ 266 h 266"/>
            </a:gdLst>
            <a:ahLst/>
            <a:cxnLst>
              <a:cxn ang="T6">
                <a:pos x="T0" y="T1"/>
              </a:cxn>
              <a:cxn ang="T7">
                <a:pos x="T2" y="T3"/>
              </a:cxn>
              <a:cxn ang="T8">
                <a:pos x="T4" y="T5"/>
              </a:cxn>
            </a:cxnLst>
            <a:rect l="T9" t="T10" r="T11" b="T12"/>
            <a:pathLst>
              <a:path w="1599" h="266">
                <a:moveTo>
                  <a:pt x="0" y="266"/>
                </a:moveTo>
                <a:cubicBezTo>
                  <a:pt x="144" y="222"/>
                  <a:pt x="597" y="24"/>
                  <a:pt x="863" y="0"/>
                </a:cubicBezTo>
                <a:cubicBezTo>
                  <a:pt x="1220" y="0"/>
                  <a:pt x="1446" y="95"/>
                  <a:pt x="1599" y="120"/>
                </a:cubicBezTo>
              </a:path>
            </a:pathLst>
          </a:custGeom>
          <a:noFill/>
          <a:ln w="381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385060" name="Oval 36">
            <a:extLst>
              <a:ext uri="{FF2B5EF4-FFF2-40B4-BE49-F238E27FC236}">
                <a16:creationId xmlns:a16="http://schemas.microsoft.com/office/drawing/2014/main" id="{169A1BDF-C41F-B7FB-7D84-9754CD619A91}"/>
              </a:ext>
            </a:extLst>
          </p:cNvPr>
          <p:cNvSpPr>
            <a:spLocks noChangeArrowheads="1"/>
          </p:cNvSpPr>
          <p:nvPr/>
        </p:nvSpPr>
        <p:spPr bwMode="auto">
          <a:xfrm>
            <a:off x="2816226" y="3581401"/>
            <a:ext cx="238125" cy="212725"/>
          </a:xfrm>
          <a:prstGeom prst="ellipse">
            <a:avLst/>
          </a:prstGeom>
          <a:solidFill>
            <a:srgbClr val="99CC00"/>
          </a:solidFill>
          <a:ln w="25400">
            <a:solidFill>
              <a:schemeClr val="bg1"/>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85061" name="Oval 37">
            <a:extLst>
              <a:ext uri="{FF2B5EF4-FFF2-40B4-BE49-F238E27FC236}">
                <a16:creationId xmlns:a16="http://schemas.microsoft.com/office/drawing/2014/main" id="{E7C05804-2FB7-A0BD-7FD1-15385B1CDFF7}"/>
              </a:ext>
            </a:extLst>
          </p:cNvPr>
          <p:cNvSpPr>
            <a:spLocks noChangeArrowheads="1"/>
          </p:cNvSpPr>
          <p:nvPr/>
        </p:nvSpPr>
        <p:spPr bwMode="auto">
          <a:xfrm>
            <a:off x="4421189" y="3622675"/>
            <a:ext cx="142875" cy="133350"/>
          </a:xfrm>
          <a:prstGeom prst="ellipse">
            <a:avLst/>
          </a:prstGeom>
          <a:solidFill>
            <a:srgbClr val="99CC00"/>
          </a:solidFill>
          <a:ln w="25400">
            <a:solidFill>
              <a:schemeClr val="bg1"/>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endParaRPr lang="pl-PL" altLang="pl-PL" sz="2400"/>
          </a:p>
        </p:txBody>
      </p:sp>
      <p:sp>
        <p:nvSpPr>
          <p:cNvPr id="385062" name="Line 38">
            <a:extLst>
              <a:ext uri="{FF2B5EF4-FFF2-40B4-BE49-F238E27FC236}">
                <a16:creationId xmlns:a16="http://schemas.microsoft.com/office/drawing/2014/main" id="{6E7A0445-2DAA-9AC7-2A71-6B02BFCDAA3E}"/>
              </a:ext>
            </a:extLst>
          </p:cNvPr>
          <p:cNvSpPr>
            <a:spLocks noChangeShapeType="1"/>
          </p:cNvSpPr>
          <p:nvPr/>
        </p:nvSpPr>
        <p:spPr bwMode="auto">
          <a:xfrm flipV="1">
            <a:off x="2930525" y="3681413"/>
            <a:ext cx="2592388" cy="1270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pl-PL"/>
          </a:p>
        </p:txBody>
      </p:sp>
      <p:sp>
        <p:nvSpPr>
          <p:cNvPr id="21543" name="Line 39">
            <a:extLst>
              <a:ext uri="{FF2B5EF4-FFF2-40B4-BE49-F238E27FC236}">
                <a16:creationId xmlns:a16="http://schemas.microsoft.com/office/drawing/2014/main" id="{3C681E8D-CA6D-8ADC-2777-34A3C6C15071}"/>
              </a:ext>
            </a:extLst>
          </p:cNvPr>
          <p:cNvSpPr>
            <a:spLocks noChangeShapeType="1"/>
          </p:cNvSpPr>
          <p:nvPr/>
        </p:nvSpPr>
        <p:spPr bwMode="auto">
          <a:xfrm>
            <a:off x="8366125" y="4170363"/>
            <a:ext cx="0" cy="15081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1544" name="Freeform 40">
            <a:extLst>
              <a:ext uri="{FF2B5EF4-FFF2-40B4-BE49-F238E27FC236}">
                <a16:creationId xmlns:a16="http://schemas.microsoft.com/office/drawing/2014/main" id="{0828FD80-0C5F-0C2A-BA8B-BF50E96DB52C}"/>
              </a:ext>
            </a:extLst>
          </p:cNvPr>
          <p:cNvSpPr>
            <a:spLocks/>
          </p:cNvSpPr>
          <p:nvPr/>
        </p:nvSpPr>
        <p:spPr bwMode="auto">
          <a:xfrm>
            <a:off x="3913188" y="2682875"/>
            <a:ext cx="2628900" cy="1035050"/>
          </a:xfrm>
          <a:custGeom>
            <a:avLst/>
            <a:gdLst>
              <a:gd name="T0" fmla="*/ 0 w 1656"/>
              <a:gd name="T1" fmla="*/ 2147483647 h 652"/>
              <a:gd name="T2" fmla="*/ 2147483647 w 1656"/>
              <a:gd name="T3" fmla="*/ 2147483647 h 652"/>
              <a:gd name="T4" fmla="*/ 2147483647 w 1656"/>
              <a:gd name="T5" fmla="*/ 2147483647 h 652"/>
              <a:gd name="T6" fmla="*/ 2147483647 w 1656"/>
              <a:gd name="T7" fmla="*/ 2147483647 h 652"/>
              <a:gd name="T8" fmla="*/ 2147483647 w 1656"/>
              <a:gd name="T9" fmla="*/ 2147483647 h 652"/>
              <a:gd name="T10" fmla="*/ 0 60000 65536"/>
              <a:gd name="T11" fmla="*/ 0 60000 65536"/>
              <a:gd name="T12" fmla="*/ 0 60000 65536"/>
              <a:gd name="T13" fmla="*/ 0 60000 65536"/>
              <a:gd name="T14" fmla="*/ 0 60000 65536"/>
              <a:gd name="T15" fmla="*/ 0 w 1656"/>
              <a:gd name="T16" fmla="*/ 0 h 652"/>
              <a:gd name="T17" fmla="*/ 1656 w 1656"/>
              <a:gd name="T18" fmla="*/ 652 h 652"/>
            </a:gdLst>
            <a:ahLst/>
            <a:cxnLst>
              <a:cxn ang="T10">
                <a:pos x="T0" y="T1"/>
              </a:cxn>
              <a:cxn ang="T11">
                <a:pos x="T2" y="T3"/>
              </a:cxn>
              <a:cxn ang="T12">
                <a:pos x="T4" y="T5"/>
              </a:cxn>
              <a:cxn ang="T13">
                <a:pos x="T6" y="T7"/>
              </a:cxn>
              <a:cxn ang="T14">
                <a:pos x="T8" y="T9"/>
              </a:cxn>
            </a:cxnLst>
            <a:rect l="T15" t="T16" r="T17" b="T18"/>
            <a:pathLst>
              <a:path w="1656" h="652">
                <a:moveTo>
                  <a:pt x="0" y="652"/>
                </a:moveTo>
                <a:cubicBezTo>
                  <a:pt x="36" y="603"/>
                  <a:pt x="133" y="444"/>
                  <a:pt x="218" y="358"/>
                </a:cubicBezTo>
                <a:cubicBezTo>
                  <a:pt x="303" y="271"/>
                  <a:pt x="378" y="192"/>
                  <a:pt x="510" y="133"/>
                </a:cubicBezTo>
                <a:cubicBezTo>
                  <a:pt x="642" y="74"/>
                  <a:pt x="817" y="12"/>
                  <a:pt x="1008" y="6"/>
                </a:cubicBezTo>
                <a:cubicBezTo>
                  <a:pt x="1199" y="0"/>
                  <a:pt x="1521" y="79"/>
                  <a:pt x="1656" y="98"/>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l-PL"/>
          </a:p>
        </p:txBody>
      </p:sp>
      <p:sp>
        <p:nvSpPr>
          <p:cNvPr id="385065" name="Oval 41">
            <a:extLst>
              <a:ext uri="{FF2B5EF4-FFF2-40B4-BE49-F238E27FC236}">
                <a16:creationId xmlns:a16="http://schemas.microsoft.com/office/drawing/2014/main" id="{33FC8142-48D8-5F8F-FC25-F9FB87E43AB6}"/>
              </a:ext>
            </a:extLst>
          </p:cNvPr>
          <p:cNvSpPr>
            <a:spLocks noChangeArrowheads="1"/>
          </p:cNvSpPr>
          <p:nvPr/>
        </p:nvSpPr>
        <p:spPr bwMode="auto">
          <a:xfrm>
            <a:off x="5451476" y="3378200"/>
            <a:ext cx="142875" cy="133350"/>
          </a:xfrm>
          <a:prstGeom prst="ellipse">
            <a:avLst/>
          </a:prstGeom>
          <a:solidFill>
            <a:srgbClr val="99CC00"/>
          </a:solidFill>
          <a:ln w="25400">
            <a:solidFill>
              <a:schemeClr val="bg1"/>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endParaRPr lang="pl-PL" altLang="pl-PL" sz="2400"/>
          </a:p>
        </p:txBody>
      </p:sp>
      <p:sp>
        <p:nvSpPr>
          <p:cNvPr id="385066" name="Oval 42">
            <a:extLst>
              <a:ext uri="{FF2B5EF4-FFF2-40B4-BE49-F238E27FC236}">
                <a16:creationId xmlns:a16="http://schemas.microsoft.com/office/drawing/2014/main" id="{D4EA91A7-6309-EF7A-BB0B-6DF1F665B853}"/>
              </a:ext>
            </a:extLst>
          </p:cNvPr>
          <p:cNvSpPr>
            <a:spLocks noChangeArrowheads="1"/>
          </p:cNvSpPr>
          <p:nvPr/>
        </p:nvSpPr>
        <p:spPr bwMode="auto">
          <a:xfrm>
            <a:off x="2824164" y="3360739"/>
            <a:ext cx="238125" cy="212725"/>
          </a:xfrm>
          <a:prstGeom prst="ellipse">
            <a:avLst/>
          </a:prstGeom>
          <a:solidFill>
            <a:srgbClr val="99CC00"/>
          </a:solidFill>
          <a:ln w="25400">
            <a:solidFill>
              <a:schemeClr val="bg1"/>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85067" name="Line 43">
            <a:extLst>
              <a:ext uri="{FF2B5EF4-FFF2-40B4-BE49-F238E27FC236}">
                <a16:creationId xmlns:a16="http://schemas.microsoft.com/office/drawing/2014/main" id="{3A5BE136-602D-3467-E69E-D0444577FA2E}"/>
              </a:ext>
            </a:extLst>
          </p:cNvPr>
          <p:cNvSpPr>
            <a:spLocks noChangeShapeType="1"/>
          </p:cNvSpPr>
          <p:nvPr/>
        </p:nvSpPr>
        <p:spPr bwMode="auto">
          <a:xfrm flipV="1">
            <a:off x="2924176" y="3421064"/>
            <a:ext cx="2601913" cy="7937"/>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pl-PL"/>
          </a:p>
        </p:txBody>
      </p:sp>
      <p:sp>
        <p:nvSpPr>
          <p:cNvPr id="385068" name="Oval 44">
            <a:extLst>
              <a:ext uri="{FF2B5EF4-FFF2-40B4-BE49-F238E27FC236}">
                <a16:creationId xmlns:a16="http://schemas.microsoft.com/office/drawing/2014/main" id="{4774A243-4AFB-8185-A040-3D5E294BA2DD}"/>
              </a:ext>
            </a:extLst>
          </p:cNvPr>
          <p:cNvSpPr>
            <a:spLocks noChangeArrowheads="1"/>
          </p:cNvSpPr>
          <p:nvPr/>
        </p:nvSpPr>
        <p:spPr bwMode="auto">
          <a:xfrm rot="5400000">
            <a:off x="4359276" y="4067176"/>
            <a:ext cx="238125" cy="212725"/>
          </a:xfrm>
          <a:prstGeom prst="ellipse">
            <a:avLst/>
          </a:prstGeom>
          <a:solidFill>
            <a:srgbClr val="99CC00"/>
          </a:solidFill>
          <a:ln w="25400">
            <a:solidFill>
              <a:schemeClr val="bg1"/>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21549" name="Text Box 46">
            <a:extLst>
              <a:ext uri="{FF2B5EF4-FFF2-40B4-BE49-F238E27FC236}">
                <a16:creationId xmlns:a16="http://schemas.microsoft.com/office/drawing/2014/main" id="{E46C3708-FADF-4367-374D-7A6B4DD66DF4}"/>
              </a:ext>
            </a:extLst>
          </p:cNvPr>
          <p:cNvSpPr txBox="1">
            <a:spLocks noChangeArrowheads="1"/>
          </p:cNvSpPr>
          <p:nvPr/>
        </p:nvSpPr>
        <p:spPr bwMode="auto">
          <a:xfrm>
            <a:off x="2097089" y="5116513"/>
            <a:ext cx="7596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endParaRPr lang="pl-PL" altLang="pl-PL"/>
          </a:p>
        </p:txBody>
      </p:sp>
      <p:sp>
        <p:nvSpPr>
          <p:cNvPr id="21550" name="Text Box 49">
            <a:extLst>
              <a:ext uri="{FF2B5EF4-FFF2-40B4-BE49-F238E27FC236}">
                <a16:creationId xmlns:a16="http://schemas.microsoft.com/office/drawing/2014/main" id="{1F6BF73C-D340-FA1C-0456-C9A354598144}"/>
              </a:ext>
            </a:extLst>
          </p:cNvPr>
          <p:cNvSpPr txBox="1">
            <a:spLocks noChangeArrowheads="1"/>
          </p:cNvSpPr>
          <p:nvPr/>
        </p:nvSpPr>
        <p:spPr bwMode="auto">
          <a:xfrm>
            <a:off x="8091488" y="4833938"/>
            <a:ext cx="165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de-DE" altLang="pl-PL" sz="1600" i="1"/>
              <a:t>Frank-Starling curve</a:t>
            </a:r>
          </a:p>
        </p:txBody>
      </p:sp>
      <p:sp>
        <p:nvSpPr>
          <p:cNvPr id="21551" name="Text Box 50">
            <a:extLst>
              <a:ext uri="{FF2B5EF4-FFF2-40B4-BE49-F238E27FC236}">
                <a16:creationId xmlns:a16="http://schemas.microsoft.com/office/drawing/2014/main" id="{8E714B19-2D95-41D0-DB89-C873038A38E5}"/>
              </a:ext>
            </a:extLst>
          </p:cNvPr>
          <p:cNvSpPr txBox="1">
            <a:spLocks noChangeArrowheads="1"/>
          </p:cNvSpPr>
          <p:nvPr/>
        </p:nvSpPr>
        <p:spPr bwMode="auto">
          <a:xfrm>
            <a:off x="2209801" y="5216525"/>
            <a:ext cx="8297863"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marL="177800" indent="-177800"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20000"/>
              </a:spcBef>
              <a:buFontTx/>
              <a:buChar char="•"/>
            </a:pPr>
            <a:r>
              <a:rPr lang="en-GB" altLang="pl-PL" sz="2300"/>
              <a:t>Volume substitution increases cardiac output to the maximum</a:t>
            </a:r>
          </a:p>
          <a:p>
            <a:pPr eaLnBrk="1" hangingPunct="1">
              <a:spcBef>
                <a:spcPct val="20000"/>
              </a:spcBef>
              <a:buFontTx/>
              <a:buChar char="•"/>
            </a:pPr>
            <a:r>
              <a:rPr lang="en-GB" altLang="pl-PL" sz="2300"/>
              <a:t>After preload optimization further increase is only possible by an increase of the contractility by inotropic drugs</a:t>
            </a:r>
          </a:p>
        </p:txBody>
      </p:sp>
      <p:sp>
        <p:nvSpPr>
          <p:cNvPr id="21552" name="Text Box 51">
            <a:extLst>
              <a:ext uri="{FF2B5EF4-FFF2-40B4-BE49-F238E27FC236}">
                <a16:creationId xmlns:a16="http://schemas.microsoft.com/office/drawing/2014/main" id="{ECC73708-5D5F-C58B-0A74-BB18C8D67E94}"/>
              </a:ext>
            </a:extLst>
          </p:cNvPr>
          <p:cNvSpPr txBox="1">
            <a:spLocks noChangeArrowheads="1"/>
          </p:cNvSpPr>
          <p:nvPr/>
        </p:nvSpPr>
        <p:spPr bwMode="auto">
          <a:xfrm>
            <a:off x="1974851" y="495300"/>
            <a:ext cx="81121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GB" altLang="pl-PL" sz="2600"/>
              <a:t>Preload – direct correlation of preload and 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85027"/>
                                        </p:tgtEl>
                                        <p:attrNameLst>
                                          <p:attrName>style.visibility</p:attrName>
                                        </p:attrNameLst>
                                      </p:cBhvr>
                                      <p:to>
                                        <p:strVal val="visible"/>
                                      </p:to>
                                    </p:set>
                                    <p:animEffect transition="in" filter="wedge">
                                      <p:cBhvr>
                                        <p:cTn id="7" dur="2000"/>
                                        <p:tgtEl>
                                          <p:spTgt spid="385027"/>
                                        </p:tgtEl>
                                      </p:cBhvr>
                                    </p:animEffect>
                                  </p:childTnLst>
                                </p:cTn>
                              </p:par>
                              <p:par>
                                <p:cTn id="8" presetID="9" presetClass="emph" presetSubtype="0" nodeType="withEffect">
                                  <p:stCondLst>
                                    <p:cond delay="0"/>
                                  </p:stCondLst>
                                  <p:childTnLst>
                                    <p:set>
                                      <p:cBhvr rctx="PPT">
                                        <p:cTn id="9" dur="indefinite"/>
                                        <p:tgtEl>
                                          <p:spTgt spid="385027"/>
                                        </p:tgtEl>
                                        <p:attrNameLst>
                                          <p:attrName>style.opacity</p:attrName>
                                        </p:attrNameLst>
                                      </p:cBhvr>
                                      <p:to>
                                        <p:strVal val="0.25"/>
                                      </p:to>
                                    </p:set>
                                    <p:animEffect filter="image" prLst="opacity: 0.25">
                                      <p:cBhvr rctx="IE">
                                        <p:cTn id="10" dur="indefinite"/>
                                        <p:tgtEl>
                                          <p:spTgt spid="385027"/>
                                        </p:tgtEl>
                                      </p:cBhvr>
                                    </p:animEffect>
                                  </p:childTnLst>
                                </p:cTn>
                              </p:par>
                              <p:par>
                                <p:cTn id="11" presetID="20" presetClass="entr" presetSubtype="0" fill="hold" nodeType="withEffect">
                                  <p:stCondLst>
                                    <p:cond delay="0"/>
                                  </p:stCondLst>
                                  <p:childTnLst>
                                    <p:set>
                                      <p:cBhvr>
                                        <p:cTn id="12" dur="1" fill="hold">
                                          <p:stCondLst>
                                            <p:cond delay="0"/>
                                          </p:stCondLst>
                                        </p:cTn>
                                        <p:tgtEl>
                                          <p:spTgt spid="385026"/>
                                        </p:tgtEl>
                                        <p:attrNameLst>
                                          <p:attrName>style.visibility</p:attrName>
                                        </p:attrNameLst>
                                      </p:cBhvr>
                                      <p:to>
                                        <p:strVal val="visible"/>
                                      </p:to>
                                    </p:set>
                                    <p:animEffect transition="in" filter="wedge">
                                      <p:cBhvr>
                                        <p:cTn id="13" dur="2000"/>
                                        <p:tgtEl>
                                          <p:spTgt spid="385026"/>
                                        </p:tgtEl>
                                      </p:cBhvr>
                                    </p:animEffect>
                                  </p:childTnLst>
                                </p:cTn>
                              </p:par>
                              <p:par>
                                <p:cTn id="14" presetID="9" presetClass="emph" presetSubtype="0" nodeType="withEffect">
                                  <p:stCondLst>
                                    <p:cond delay="0"/>
                                  </p:stCondLst>
                                  <p:childTnLst>
                                    <p:set>
                                      <p:cBhvr rctx="PPT">
                                        <p:cTn id="15" dur="indefinite"/>
                                        <p:tgtEl>
                                          <p:spTgt spid="385026"/>
                                        </p:tgtEl>
                                        <p:attrNameLst>
                                          <p:attrName>style.opacity</p:attrName>
                                        </p:attrNameLst>
                                      </p:cBhvr>
                                      <p:to>
                                        <p:strVal val="0.25"/>
                                      </p:to>
                                    </p:set>
                                    <p:animEffect filter="image" prLst="opacity: 0.25">
                                      <p:cBhvr rctx="IE">
                                        <p:cTn id="16" dur="indefinite"/>
                                        <p:tgtEl>
                                          <p:spTgt spid="38502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repeatCount="indefinite" accel="50000" decel="50000" autoRev="1" fill="hold" nodeType="clickEffect">
                                  <p:stCondLst>
                                    <p:cond delay="0"/>
                                  </p:stCondLst>
                                  <p:endCondLst>
                                    <p:cond evt="onNext" delay="0">
                                      <p:tgtEl>
                                        <p:sldTgt/>
                                      </p:tgtEl>
                                    </p:cond>
                                  </p:endCondLst>
                                  <p:childTnLst>
                                    <p:animMotion origin="layout" path="M 1.28205E-6 1.48148E-6 C -0.00016 -0.00741 -0.00096 -0.03866 -0.00112 -0.04421 C -0.00128 -0.04977 -0.00112 -0.03588 -0.00112 -0.0338 " pathEditMode="relative" rAng="0" ptsTypes="aaa">
                                      <p:cBhvr>
                                        <p:cTn id="20" dur="2000" fill="hold"/>
                                        <p:tgtEl>
                                          <p:spTgt spid="385060"/>
                                        </p:tgtEl>
                                        <p:attrNameLst>
                                          <p:attrName>ppt_x</p:attrName>
                                          <p:attrName>ppt_y</p:attrName>
                                        </p:attrNameLst>
                                      </p:cBhvr>
                                      <p:rCtr x="-64" y="-2500"/>
                                    </p:animMotion>
                                  </p:childTnLst>
                                </p:cTn>
                              </p:par>
                              <p:par>
                                <p:cTn id="21" presetID="63" presetClass="path" presetSubtype="0" repeatCount="indefinite" accel="50000" decel="50000" autoRev="1" fill="hold" nodeType="withEffect">
                                  <p:stCondLst>
                                    <p:cond delay="0"/>
                                  </p:stCondLst>
                                  <p:endCondLst>
                                    <p:cond evt="onNext" delay="0">
                                      <p:tgtEl>
                                        <p:sldTgt/>
                                      </p:tgtEl>
                                    </p:cond>
                                  </p:endCondLst>
                                  <p:childTnLst>
                                    <p:animMotion origin="layout" path="M -2.77778E-7 -2.49364E-6 L 0.11267 -0.003 " pathEditMode="relative" rAng="0" ptsTypes="AA">
                                      <p:cBhvr>
                                        <p:cTn id="22" dur="2000" fill="hold"/>
                                        <p:tgtEl>
                                          <p:spTgt spid="385068"/>
                                        </p:tgtEl>
                                        <p:attrNameLst>
                                          <p:attrName>ppt_x</p:attrName>
                                          <p:attrName>ppt_y</p:attrName>
                                        </p:attrNameLst>
                                      </p:cBhvr>
                                      <p:rCtr x="5625" y="-162"/>
                                    </p:animMotion>
                                  </p:childTnLst>
                                </p:cTn>
                              </p:par>
                              <p:par>
                                <p:cTn id="23" presetID="0" presetClass="path" presetSubtype="0" repeatCount="indefinite" accel="50000" decel="50000" autoRev="1" fill="hold" nodeType="withEffect">
                                  <p:stCondLst>
                                    <p:cond delay="0"/>
                                  </p:stCondLst>
                                  <p:endCondLst>
                                    <p:cond evt="onNext" delay="0">
                                      <p:tgtEl>
                                        <p:sldTgt/>
                                      </p:tgtEl>
                                    </p:cond>
                                  </p:endCondLst>
                                  <p:childTnLst>
                                    <p:animMotion origin="layout" path="M 4.44444E-6 2.59259E-6 C 0.01197 -0.00556 0.05364 -0.02824 0.07274 -0.03403 C 0.09149 -0.03982 0.10538 -0.03449 0.11388 -0.03472 " pathEditMode="relative" rAng="0" ptsTypes="aaa">
                                      <p:cBhvr>
                                        <p:cTn id="24" dur="2000" fill="hold"/>
                                        <p:tgtEl>
                                          <p:spTgt spid="385061"/>
                                        </p:tgtEl>
                                        <p:attrNameLst>
                                          <p:attrName>ppt_x</p:attrName>
                                          <p:attrName>ppt_y</p:attrName>
                                        </p:attrNameLst>
                                      </p:cBhvr>
                                      <p:rCtr x="5694" y="-1991"/>
                                    </p:animMotion>
                                  </p:childTnLst>
                                </p:cTn>
                              </p:par>
                              <p:par>
                                <p:cTn id="25" presetID="0" presetClass="path" presetSubtype="0" repeatCount="indefinite" accel="50000" decel="50000" autoRev="1" fill="hold" nodeType="withEffect">
                                  <p:stCondLst>
                                    <p:cond delay="0"/>
                                  </p:stCondLst>
                                  <p:endCondLst>
                                    <p:cond evt="onNext" delay="0">
                                      <p:tgtEl>
                                        <p:sldTgt/>
                                      </p:tgtEl>
                                    </p:cond>
                                  </p:endCondLst>
                                  <p:childTnLst>
                                    <p:animMotion origin="layout" path="M -2.05128E-6 1.48148E-6 C -2.05128E-6 -0.00671 -0.00032 -0.03542 -0.00032 -0.04074 C -0.00032 -0.04607 0.00016 -0.03403 0.00016 -0.03241 " pathEditMode="relative" rAng="0" ptsTypes="aaa">
                                      <p:cBhvr>
                                        <p:cTn id="26" dur="2000" fill="hold"/>
                                        <p:tgtEl>
                                          <p:spTgt spid="385062"/>
                                        </p:tgtEl>
                                        <p:attrNameLst>
                                          <p:attrName>ppt_x</p:attrName>
                                          <p:attrName>ppt_y</p:attrName>
                                        </p:attrNameLst>
                                      </p:cBhvr>
                                      <p:rCtr x="-16" y="-2315"/>
                                    </p:animMotion>
                                  </p:childTnLst>
                                </p:cTn>
                              </p:par>
                              <p:par>
                                <p:cTn id="27" presetID="35" presetClass="emph" presetSubtype="0" repeatCount="indefinite" fill="hold" nodeType="withEffect">
                                  <p:stCondLst>
                                    <p:cond delay="0"/>
                                  </p:stCondLst>
                                  <p:endCondLst>
                                    <p:cond evt="onNext" delay="0">
                                      <p:tgtEl>
                                        <p:sldTgt/>
                                      </p:tgtEl>
                                    </p:cond>
                                  </p:endCondLst>
                                  <p:childTnLst>
                                    <p:anim calcmode="discrete" valueType="str">
                                      <p:cBhvr>
                                        <p:cTn id="28" dur="1000" fill="hold"/>
                                        <p:tgtEl>
                                          <p:spTgt spid="385052"/>
                                        </p:tgtEl>
                                        <p:attrNameLst>
                                          <p:attrName>style.visibility</p:attrName>
                                        </p:attrNameLst>
                                      </p:cBhvr>
                                      <p:tavLst>
                                        <p:tav tm="0">
                                          <p:val>
                                            <p:strVal val="hidden"/>
                                          </p:val>
                                        </p:tav>
                                        <p:tav tm="50000">
                                          <p:val>
                                            <p:strVal val="visible"/>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385065"/>
                                        </p:tgtEl>
                                        <p:attrNameLst>
                                          <p:attrName>style.visibility</p:attrName>
                                        </p:attrNameLst>
                                      </p:cBhvr>
                                      <p:to>
                                        <p:strVal val="visible"/>
                                      </p:to>
                                    </p:set>
                                    <p:animEffect transition="in" filter="blinds(horizontal)">
                                      <p:cBhvr>
                                        <p:cTn id="33" dur="500"/>
                                        <p:tgtEl>
                                          <p:spTgt spid="385065"/>
                                        </p:tgtEl>
                                      </p:cBhvr>
                                    </p:animEffect>
                                  </p:childTnLst>
                                </p:cTn>
                              </p:par>
                              <p:par>
                                <p:cTn id="34" presetID="35" presetClass="emph" presetSubtype="0" repeatCount="indefinite" fill="hold" nodeType="withEffect">
                                  <p:stCondLst>
                                    <p:cond delay="0"/>
                                  </p:stCondLst>
                                  <p:childTnLst>
                                    <p:anim calcmode="discrete" valueType="str">
                                      <p:cBhvr>
                                        <p:cTn id="35" dur="1000" fill="hold"/>
                                        <p:tgtEl>
                                          <p:spTgt spid="385053"/>
                                        </p:tgtEl>
                                        <p:attrNameLst>
                                          <p:attrName>style.visibility</p:attrName>
                                        </p:attrNameLst>
                                      </p:cBhvr>
                                      <p:tavLst>
                                        <p:tav tm="0">
                                          <p:val>
                                            <p:strVal val="hidden"/>
                                          </p:val>
                                        </p:tav>
                                        <p:tav tm="50000">
                                          <p:val>
                                            <p:strVal val="visible"/>
                                          </p:val>
                                        </p:tav>
                                      </p:tavLst>
                                    </p:anim>
                                  </p:childTnLst>
                                </p:cTn>
                              </p:par>
                              <p:par>
                                <p:cTn id="36" presetID="3" presetClass="exit" presetSubtype="10" fill="hold" nodeType="withEffect">
                                  <p:stCondLst>
                                    <p:cond delay="0"/>
                                  </p:stCondLst>
                                  <p:childTnLst>
                                    <p:animEffect transition="out" filter="blinds(horizontal)">
                                      <p:cBhvr>
                                        <p:cTn id="37" dur="500"/>
                                        <p:tgtEl>
                                          <p:spTgt spid="385061"/>
                                        </p:tgtEl>
                                      </p:cBhvr>
                                    </p:animEffect>
                                    <p:set>
                                      <p:cBhvr>
                                        <p:cTn id="38" dur="1" fill="hold">
                                          <p:stCondLst>
                                            <p:cond delay="499"/>
                                          </p:stCondLst>
                                        </p:cTn>
                                        <p:tgtEl>
                                          <p:spTgt spid="385061"/>
                                        </p:tgtEl>
                                        <p:attrNameLst>
                                          <p:attrName>style.visibility</p:attrName>
                                        </p:attrNameLst>
                                      </p:cBhvr>
                                      <p:to>
                                        <p:strVal val="hidden"/>
                                      </p:to>
                                    </p:set>
                                  </p:childTnLst>
                                </p:cTn>
                              </p:par>
                              <p:par>
                                <p:cTn id="39" presetID="0" presetClass="path" presetSubtype="0" repeatCount="indefinite" accel="50000" decel="50000" autoRev="1" fill="hold" nodeType="withEffect">
                                  <p:stCondLst>
                                    <p:cond delay="0"/>
                                  </p:stCondLst>
                                  <p:childTnLst>
                                    <p:animMotion origin="layout" path="M 0.00122 0.00092 C 0.00174 -0.01783 0.00486 -0.08935 0.00591 -0.10648 " pathEditMode="relative" rAng="0" ptsTypes="ff">
                                      <p:cBhvr>
                                        <p:cTn id="40" dur="2000" fill="hold"/>
                                        <p:tgtEl>
                                          <p:spTgt spid="385065"/>
                                        </p:tgtEl>
                                        <p:attrNameLst>
                                          <p:attrName>ppt_x</p:attrName>
                                          <p:attrName>ppt_y</p:attrName>
                                        </p:attrNameLst>
                                      </p:cBhvr>
                                      <p:rCtr x="226" y="-5370"/>
                                    </p:animMotion>
                                  </p:childTnLst>
                                </p:cTn>
                              </p:par>
                              <p:par>
                                <p:cTn id="41" presetID="3" presetClass="entr" presetSubtype="10" fill="hold" nodeType="withEffect">
                                  <p:stCondLst>
                                    <p:cond delay="0"/>
                                  </p:stCondLst>
                                  <p:childTnLst>
                                    <p:set>
                                      <p:cBhvr>
                                        <p:cTn id="42" dur="1" fill="hold">
                                          <p:stCondLst>
                                            <p:cond delay="0"/>
                                          </p:stCondLst>
                                        </p:cTn>
                                        <p:tgtEl>
                                          <p:spTgt spid="385066"/>
                                        </p:tgtEl>
                                        <p:attrNameLst>
                                          <p:attrName>style.visibility</p:attrName>
                                        </p:attrNameLst>
                                      </p:cBhvr>
                                      <p:to>
                                        <p:strVal val="visible"/>
                                      </p:to>
                                    </p:set>
                                    <p:animEffect transition="in" filter="blinds(horizontal)">
                                      <p:cBhvr>
                                        <p:cTn id="43" dur="500"/>
                                        <p:tgtEl>
                                          <p:spTgt spid="385066"/>
                                        </p:tgtEl>
                                      </p:cBhvr>
                                    </p:animEffect>
                                  </p:childTnLst>
                                </p:cTn>
                              </p:par>
                              <p:par>
                                <p:cTn id="44" presetID="3" presetClass="entr" presetSubtype="10" fill="hold" nodeType="withEffect">
                                  <p:stCondLst>
                                    <p:cond delay="0"/>
                                  </p:stCondLst>
                                  <p:childTnLst>
                                    <p:set>
                                      <p:cBhvr>
                                        <p:cTn id="45" dur="1" fill="hold">
                                          <p:stCondLst>
                                            <p:cond delay="0"/>
                                          </p:stCondLst>
                                        </p:cTn>
                                        <p:tgtEl>
                                          <p:spTgt spid="385067"/>
                                        </p:tgtEl>
                                        <p:attrNameLst>
                                          <p:attrName>style.visibility</p:attrName>
                                        </p:attrNameLst>
                                      </p:cBhvr>
                                      <p:to>
                                        <p:strVal val="visible"/>
                                      </p:to>
                                    </p:set>
                                    <p:animEffect transition="in" filter="blinds(horizontal)">
                                      <p:cBhvr>
                                        <p:cTn id="46" dur="500"/>
                                        <p:tgtEl>
                                          <p:spTgt spid="385067"/>
                                        </p:tgtEl>
                                      </p:cBhvr>
                                    </p:animEffect>
                                  </p:childTnLst>
                                </p:cTn>
                              </p:par>
                              <p:par>
                                <p:cTn id="47" presetID="3" presetClass="exit" presetSubtype="10" fill="hold" nodeType="withEffect">
                                  <p:stCondLst>
                                    <p:cond delay="0"/>
                                  </p:stCondLst>
                                  <p:childTnLst>
                                    <p:animEffect transition="out" filter="blinds(horizontal)">
                                      <p:cBhvr>
                                        <p:cTn id="48" dur="500"/>
                                        <p:tgtEl>
                                          <p:spTgt spid="385060"/>
                                        </p:tgtEl>
                                      </p:cBhvr>
                                    </p:animEffect>
                                    <p:set>
                                      <p:cBhvr>
                                        <p:cTn id="49" dur="1" fill="hold">
                                          <p:stCondLst>
                                            <p:cond delay="499"/>
                                          </p:stCondLst>
                                        </p:cTn>
                                        <p:tgtEl>
                                          <p:spTgt spid="385060"/>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500"/>
                                        <p:tgtEl>
                                          <p:spTgt spid="385062"/>
                                        </p:tgtEl>
                                      </p:cBhvr>
                                    </p:animEffect>
                                    <p:set>
                                      <p:cBhvr>
                                        <p:cTn id="52" dur="1" fill="hold">
                                          <p:stCondLst>
                                            <p:cond delay="499"/>
                                          </p:stCondLst>
                                        </p:cTn>
                                        <p:tgtEl>
                                          <p:spTgt spid="385062"/>
                                        </p:tgtEl>
                                        <p:attrNameLst>
                                          <p:attrName>style.visibility</p:attrName>
                                        </p:attrNameLst>
                                      </p:cBhvr>
                                      <p:to>
                                        <p:strVal val="hidden"/>
                                      </p:to>
                                    </p:set>
                                  </p:childTnLst>
                                </p:cTn>
                              </p:par>
                              <p:par>
                                <p:cTn id="53" presetID="0" presetClass="path" presetSubtype="0" repeatCount="indefinite" accel="50000" decel="50000" autoRev="1" fill="hold" nodeType="withEffect">
                                  <p:stCondLst>
                                    <p:cond delay="0"/>
                                  </p:stCondLst>
                                  <p:childTnLst>
                                    <p:animMotion origin="layout" path="M 0 0 L 0 -0.10486 " pathEditMode="relative" ptsTypes="AA">
                                      <p:cBhvr>
                                        <p:cTn id="54" dur="2000" fill="hold"/>
                                        <p:tgtEl>
                                          <p:spTgt spid="385066"/>
                                        </p:tgtEl>
                                        <p:attrNameLst>
                                          <p:attrName>ppt_x</p:attrName>
                                          <p:attrName>ppt_y</p:attrName>
                                        </p:attrNameLst>
                                      </p:cBhvr>
                                    </p:animMotion>
                                  </p:childTnLst>
                                </p:cTn>
                              </p:par>
                              <p:par>
                                <p:cTn id="55" presetID="0" presetClass="path" presetSubtype="0" repeatCount="indefinite" accel="50000" decel="50000" autoRev="1" fill="hold" nodeType="withEffect">
                                  <p:stCondLst>
                                    <p:cond delay="0"/>
                                  </p:stCondLst>
                                  <p:childTnLst>
                                    <p:animMotion origin="layout" path="M 0 0 L 0 -0.10486 " pathEditMode="relative" ptsTypes="AA">
                                      <p:cBhvr>
                                        <p:cTn id="56" dur="2000" fill="hold"/>
                                        <p:tgtEl>
                                          <p:spTgt spid="385067"/>
                                        </p:tgtEl>
                                        <p:attrNameLst>
                                          <p:attrName>ppt_x</p:attrName>
                                          <p:attrName>ppt_y</p:attrName>
                                        </p:attrNameLst>
                                      </p:cBhvr>
                                    </p:animMotion>
                                  </p:childTnLst>
                                </p:cTn>
                              </p:par>
                              <p:par>
                                <p:cTn id="57" presetID="3" presetClass="exit" presetSubtype="10" fill="hold" nodeType="withEffect">
                                  <p:stCondLst>
                                    <p:cond delay="0"/>
                                  </p:stCondLst>
                                  <p:childTnLst>
                                    <p:animEffect transition="out" filter="blinds(horizontal)">
                                      <p:cBhvr>
                                        <p:cTn id="58" dur="500"/>
                                        <p:tgtEl>
                                          <p:spTgt spid="385068"/>
                                        </p:tgtEl>
                                      </p:cBhvr>
                                    </p:animEffect>
                                    <p:set>
                                      <p:cBhvr>
                                        <p:cTn id="59" dur="1" fill="hold">
                                          <p:stCondLst>
                                            <p:cond delay="499"/>
                                          </p:stCondLst>
                                        </p:cTn>
                                        <p:tgtEl>
                                          <p:spTgt spid="3850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6" grpId="0" animBg="1"/>
      <p:bldP spid="385026" grpId="1" animBg="1"/>
      <p:bldP spid="385027" grpId="0" animBg="1"/>
      <p:bldP spid="385027" grpId="1" animBg="1"/>
      <p:bldP spid="385052" grpId="0"/>
      <p:bldP spid="385053" grpId="0"/>
      <p:bldP spid="385060" grpId="0" animBg="1"/>
      <p:bldP spid="385060" grpId="1" animBg="1"/>
      <p:bldP spid="385061" grpId="0" animBg="1"/>
      <p:bldP spid="385061" grpId="1" animBg="1"/>
      <p:bldP spid="385065" grpId="0" animBg="1"/>
      <p:bldP spid="385065" grpId="1" animBg="1"/>
      <p:bldP spid="385066" grpId="0" animBg="1"/>
      <p:bldP spid="385066" grpId="1" animBg="1"/>
      <p:bldP spid="385068" grpId="0" animBg="1"/>
      <p:bldP spid="385068"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Rectangle 2">
            <a:extLst>
              <a:ext uri="{FF2B5EF4-FFF2-40B4-BE49-F238E27FC236}">
                <a16:creationId xmlns:a16="http://schemas.microsoft.com/office/drawing/2014/main" id="{D68F5FD4-E019-E8E6-4FC1-67634BA4D4B9}"/>
              </a:ext>
            </a:extLst>
          </p:cNvPr>
          <p:cNvSpPr>
            <a:spLocks noChangeArrowheads="1"/>
          </p:cNvSpPr>
          <p:nvPr/>
        </p:nvSpPr>
        <p:spPr bwMode="auto">
          <a:xfrm>
            <a:off x="2209800" y="457200"/>
            <a:ext cx="7772400" cy="1143000"/>
          </a:xfrm>
          <a:prstGeom prst="rect">
            <a:avLst/>
          </a:prstGeom>
          <a:noFill/>
          <a:ln w="9525">
            <a:noFill/>
            <a:miter lim="800000"/>
            <a:headEnd/>
            <a:tailEnd/>
          </a:ln>
        </p:spPr>
        <p:txBody>
          <a:bodyPr anchor="ctr"/>
          <a:lstStyle/>
          <a:p>
            <a:pPr algn="ctr">
              <a:defRPr/>
            </a:pPr>
            <a:r>
              <a:rPr lang="en-US" sz="4400" dirty="0">
                <a:solidFill>
                  <a:srgbClr val="66FFFF"/>
                </a:solidFill>
                <a:effectLst>
                  <a:outerShdw blurRad="38100" dist="38100" dir="2700000" algn="tl">
                    <a:srgbClr val="000000">
                      <a:alpha val="43137"/>
                    </a:srgbClr>
                  </a:outerShdw>
                </a:effectLst>
                <a:latin typeface="Times New Roman" pitchFamily="18" charset="0"/>
                <a:cs typeface="Arial" charset="0"/>
              </a:rPr>
              <a:t>Cardiac Factors</a:t>
            </a:r>
            <a:endParaRPr lang="en-GB" sz="4400" dirty="0">
              <a:solidFill>
                <a:srgbClr val="66FFFF"/>
              </a:solidFill>
              <a:effectLst>
                <a:outerShdw blurRad="38100" dist="38100" dir="2700000" algn="tl">
                  <a:srgbClr val="000000">
                    <a:alpha val="43137"/>
                  </a:srgbClr>
                </a:outerShdw>
              </a:effectLst>
              <a:latin typeface="Times New Roman" pitchFamily="18" charset="0"/>
              <a:cs typeface="Arial" charset="0"/>
            </a:endParaRPr>
          </a:p>
        </p:txBody>
      </p:sp>
      <p:sp>
        <p:nvSpPr>
          <p:cNvPr id="22531" name="Text Box 4">
            <a:extLst>
              <a:ext uri="{FF2B5EF4-FFF2-40B4-BE49-F238E27FC236}">
                <a16:creationId xmlns:a16="http://schemas.microsoft.com/office/drawing/2014/main" id="{6215D671-56F2-F1C3-5184-0B2B3D728E7F}"/>
              </a:ext>
            </a:extLst>
          </p:cNvPr>
          <p:cNvSpPr txBox="1">
            <a:spLocks noChangeArrowheads="1"/>
          </p:cNvSpPr>
          <p:nvPr/>
        </p:nvSpPr>
        <p:spPr bwMode="auto">
          <a:xfrm>
            <a:off x="2057400" y="1447801"/>
            <a:ext cx="8103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u="sng">
                <a:latin typeface="Times New Roman" panose="02020603050405020304" pitchFamily="18" charset="0"/>
              </a:rPr>
              <a:t>Ohm’s Law :</a:t>
            </a:r>
            <a:r>
              <a:rPr lang="en-US" altLang="pl-PL" sz="2400">
                <a:latin typeface="Times New Roman" panose="02020603050405020304" pitchFamily="18" charset="0"/>
              </a:rPr>
              <a:t> </a:t>
            </a:r>
          </a:p>
          <a:p>
            <a:pPr eaLnBrk="1" hangingPunct="1"/>
            <a:r>
              <a:rPr lang="en-US" altLang="pl-PL" sz="2400">
                <a:latin typeface="Times New Roman" panose="02020603050405020304" pitchFamily="18" charset="0"/>
                <a:sym typeface="Marlett" pitchFamily="2" charset="2"/>
              </a:rPr>
              <a:t>Blood pressure = Cardiac Output x systemic vascular resistance </a:t>
            </a:r>
            <a:endParaRPr lang="en-GB" altLang="pl-PL" sz="2400">
              <a:latin typeface="Times New Roman" panose="02020603050405020304" pitchFamily="18" charset="0"/>
            </a:endParaRPr>
          </a:p>
        </p:txBody>
      </p:sp>
      <p:graphicFrame>
        <p:nvGraphicFramePr>
          <p:cNvPr id="5" name="Diagram 4">
            <a:extLst>
              <a:ext uri="{FF2B5EF4-FFF2-40B4-BE49-F238E27FC236}">
                <a16:creationId xmlns:a16="http://schemas.microsoft.com/office/drawing/2014/main" id="{A26D0249-8662-F4D5-15E6-29BB680BDD11}"/>
              </a:ext>
            </a:extLst>
          </p:cNvPr>
          <p:cNvGraphicFramePr/>
          <p:nvPr/>
        </p:nvGraphicFramePr>
        <p:xfrm>
          <a:off x="2057400" y="2514600"/>
          <a:ext cx="78486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6714C800-8E2F-1B9C-6A6F-777923DAF8B4}"/>
              </a:ext>
            </a:extLst>
          </p:cNvPr>
          <p:cNvSpPr/>
          <p:nvPr/>
        </p:nvSpPr>
        <p:spPr>
          <a:xfrm>
            <a:off x="2438400" y="4876800"/>
            <a:ext cx="7162800" cy="1752600"/>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0E55AD6B-27C6-9FA7-EE43-6002DB47067B}"/>
              </a:ext>
            </a:extLst>
          </p:cNvPr>
          <p:cNvSpPr/>
          <p:nvPr/>
        </p:nvSpPr>
        <p:spPr>
          <a:xfrm>
            <a:off x="2438400" y="3733800"/>
            <a:ext cx="7162800" cy="1219200"/>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396186F-7FB8-E8A0-7ECA-F62E3D8D76FE}"/>
              </a:ext>
            </a:extLst>
          </p:cNvPr>
          <p:cNvSpPr>
            <a:spLocks noChangeArrowheads="1"/>
          </p:cNvSpPr>
          <p:nvPr/>
        </p:nvSpPr>
        <p:spPr bwMode="auto">
          <a:xfrm>
            <a:off x="2209800" y="228600"/>
            <a:ext cx="7772400" cy="1219200"/>
          </a:xfrm>
          <a:prstGeom prst="rect">
            <a:avLst/>
          </a:prstGeom>
          <a:noFill/>
          <a:ln w="9525">
            <a:noFill/>
            <a:miter lim="800000"/>
            <a:headEnd/>
            <a:tailEnd/>
          </a:ln>
        </p:spPr>
        <p:txBody>
          <a:bodyPr lIns="92075" tIns="46038" rIns="92075" bIns="46038" anchor="ctr"/>
          <a:lstStyle/>
          <a:p>
            <a:pPr algn="ctr">
              <a:defRPr/>
            </a:pPr>
            <a:r>
              <a:rPr lang="en-US" sz="4400" dirty="0">
                <a:solidFill>
                  <a:srgbClr val="66FFFF"/>
                </a:solidFill>
                <a:effectLst>
                  <a:outerShdw blurRad="38100" dist="38100" dir="2700000" algn="tl">
                    <a:srgbClr val="000000">
                      <a:alpha val="43137"/>
                    </a:srgbClr>
                  </a:outerShdw>
                </a:effectLst>
                <a:latin typeface="Times New Roman" pitchFamily="18" charset="0"/>
                <a:cs typeface="Arial" charset="0"/>
              </a:rPr>
              <a:t>Oxygen delivery</a:t>
            </a:r>
          </a:p>
          <a:p>
            <a:pPr algn="ctr">
              <a:defRPr/>
            </a:pPr>
            <a:r>
              <a:rPr lang="en-US" sz="4400" dirty="0">
                <a:solidFill>
                  <a:srgbClr val="66FFFF"/>
                </a:solidFill>
                <a:effectLst>
                  <a:outerShdw blurRad="38100" dist="38100" dir="2700000" algn="tl">
                    <a:srgbClr val="000000">
                      <a:alpha val="43137"/>
                    </a:srgbClr>
                  </a:outerShdw>
                </a:effectLst>
                <a:latin typeface="Times New Roman" pitchFamily="18" charset="0"/>
                <a:cs typeface="Arial" charset="0"/>
              </a:rPr>
              <a:t>DO</a:t>
            </a:r>
            <a:r>
              <a:rPr lang="en-US" sz="2800" dirty="0">
                <a:solidFill>
                  <a:srgbClr val="66FFFF"/>
                </a:solidFill>
                <a:effectLst>
                  <a:outerShdw blurRad="38100" dist="38100" dir="2700000" algn="tl">
                    <a:srgbClr val="000000">
                      <a:alpha val="43137"/>
                    </a:srgbClr>
                  </a:outerShdw>
                </a:effectLst>
                <a:latin typeface="Times New Roman" pitchFamily="18" charset="0"/>
                <a:ea typeface="Arial Unicode MS" pitchFamily="34" charset="-128"/>
                <a:cs typeface="Arial Unicode MS" pitchFamily="34" charset="-128"/>
              </a:rPr>
              <a:t>2 = </a:t>
            </a:r>
            <a:r>
              <a:rPr lang="en-US" sz="2800" dirty="0" err="1">
                <a:solidFill>
                  <a:srgbClr val="66FFFF"/>
                </a:solidFill>
                <a:effectLst>
                  <a:outerShdw blurRad="38100" dist="38100" dir="2700000" algn="tl">
                    <a:srgbClr val="000000">
                      <a:alpha val="43137"/>
                    </a:srgbClr>
                  </a:outerShdw>
                </a:effectLst>
                <a:latin typeface="Times New Roman" pitchFamily="18" charset="0"/>
                <a:ea typeface="Arial Unicode MS" pitchFamily="34" charset="-128"/>
                <a:cs typeface="Arial Unicode MS" pitchFamily="34" charset="-128"/>
              </a:rPr>
              <a:t>Hb</a:t>
            </a:r>
            <a:r>
              <a:rPr lang="en-US" sz="2800" dirty="0">
                <a:solidFill>
                  <a:srgbClr val="66FFFF"/>
                </a:solidFill>
                <a:effectLst>
                  <a:outerShdw blurRad="38100" dist="38100" dir="2700000" algn="tl">
                    <a:srgbClr val="000000">
                      <a:alpha val="43137"/>
                    </a:srgbClr>
                  </a:outerShdw>
                </a:effectLst>
                <a:latin typeface="Times New Roman" pitchFamily="18" charset="0"/>
                <a:ea typeface="Arial Unicode MS" pitchFamily="34" charset="-128"/>
                <a:cs typeface="Arial Unicode MS" pitchFamily="34" charset="-128"/>
              </a:rPr>
              <a:t> x Sat x CO x 1,34</a:t>
            </a:r>
            <a:endParaRPr lang="en-GB" sz="4400" dirty="0">
              <a:solidFill>
                <a:srgbClr val="66FFFF"/>
              </a:solidFill>
              <a:effectLst>
                <a:outerShdw blurRad="38100" dist="38100" dir="2700000" algn="tl">
                  <a:srgbClr val="000000">
                    <a:alpha val="43137"/>
                  </a:srgbClr>
                </a:outerShdw>
              </a:effectLst>
              <a:latin typeface="Times New Roman" pitchFamily="18" charset="0"/>
              <a:ea typeface="Arial Unicode MS" pitchFamily="34" charset="-128"/>
              <a:cs typeface="Arial Unicode MS" pitchFamily="34" charset="-128"/>
            </a:endParaRPr>
          </a:p>
        </p:txBody>
      </p:sp>
      <p:sp>
        <p:nvSpPr>
          <p:cNvPr id="5" name="Rounded Rectangle 4">
            <a:extLst>
              <a:ext uri="{FF2B5EF4-FFF2-40B4-BE49-F238E27FC236}">
                <a16:creationId xmlns:a16="http://schemas.microsoft.com/office/drawing/2014/main" id="{3ECFC9D1-44FF-92CD-A7ED-1F857E2536B1}"/>
              </a:ext>
            </a:extLst>
          </p:cNvPr>
          <p:cNvSpPr/>
          <p:nvPr/>
        </p:nvSpPr>
        <p:spPr>
          <a:xfrm>
            <a:off x="5029200" y="3505200"/>
            <a:ext cx="2209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6" name="Diagram 5">
            <a:extLst>
              <a:ext uri="{FF2B5EF4-FFF2-40B4-BE49-F238E27FC236}">
                <a16:creationId xmlns:a16="http://schemas.microsoft.com/office/drawing/2014/main" id="{F9F23240-9BC4-A6C7-5DF3-C1FD31065D7C}"/>
              </a:ext>
            </a:extLst>
          </p:cNvPr>
          <p:cNvGraphicFramePr/>
          <p:nvPr/>
        </p:nvGraphicFramePr>
        <p:xfrm>
          <a:off x="3200400" y="18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5DC92FF6-C787-73D5-A7EB-1B1409FAB7B2}"/>
              </a:ext>
            </a:extLst>
          </p:cNvPr>
          <p:cNvSpPr>
            <a:spLocks noGrp="1" noChangeArrowheads="1"/>
          </p:cNvSpPr>
          <p:nvPr>
            <p:ph idx="1"/>
          </p:nvPr>
        </p:nvSpPr>
        <p:spPr>
          <a:xfrm>
            <a:off x="6096000" y="620713"/>
            <a:ext cx="4114800" cy="5505450"/>
          </a:xfrm>
        </p:spPr>
        <p:txBody>
          <a:bodyPr/>
          <a:lstStyle/>
          <a:p>
            <a:pPr eaLnBrk="1" hangingPunct="1">
              <a:defRPr/>
            </a:pPr>
            <a:endParaRPr lang="en-US" b="1" dirty="0"/>
          </a:p>
          <a:p>
            <a:pPr eaLnBrk="1" hangingPunct="1">
              <a:buFont typeface="Wingdings 2" panose="05020102010507070707" pitchFamily="18" charset="2"/>
              <a:buNone/>
              <a:defRPr/>
            </a:pPr>
            <a:r>
              <a:rPr lang="en-US" b="1" dirty="0">
                <a:solidFill>
                  <a:schemeClr val="hlink"/>
                </a:solidFill>
                <a:effectLst>
                  <a:outerShdw blurRad="38100" dist="38100" dir="2700000" algn="tl">
                    <a:srgbClr val="000000">
                      <a:alpha val="43137"/>
                    </a:srgbClr>
                  </a:outerShdw>
                </a:effectLst>
              </a:rPr>
              <a:t>Preload</a:t>
            </a:r>
            <a:r>
              <a:rPr lang="en-US" dirty="0">
                <a:solidFill>
                  <a:schemeClr val="hlink"/>
                </a:solidFill>
                <a:effectLst>
                  <a:outerShdw blurRad="38100" dist="38100" dir="2700000" algn="tl">
                    <a:srgbClr val="000000">
                      <a:alpha val="43137"/>
                    </a:srgbClr>
                  </a:outerShdw>
                </a:effectLst>
              </a:rPr>
              <a:t>:</a:t>
            </a:r>
            <a:r>
              <a:rPr lang="en-US" dirty="0"/>
              <a:t>  </a:t>
            </a:r>
          </a:p>
          <a:p>
            <a:pPr eaLnBrk="1" hangingPunct="1">
              <a:buFont typeface="Wingdings 2" panose="05020102010507070707" pitchFamily="18" charset="2"/>
              <a:buNone/>
              <a:defRPr/>
            </a:pPr>
            <a:endParaRPr lang="en-US" sz="2400" dirty="0"/>
          </a:p>
          <a:p>
            <a:pPr eaLnBrk="1" hangingPunct="1">
              <a:buFont typeface="Wingdings 2" panose="05020102010507070707" pitchFamily="18" charset="2"/>
              <a:buNone/>
              <a:defRPr/>
            </a:pPr>
            <a:r>
              <a:rPr lang="en-US" sz="2400" dirty="0"/>
              <a:t>Preload is the muscle length prior to contractility. </a:t>
            </a:r>
          </a:p>
          <a:p>
            <a:pPr eaLnBrk="1" hangingPunct="1">
              <a:buFont typeface="Wingdings 2" panose="05020102010507070707" pitchFamily="18" charset="2"/>
              <a:buNone/>
              <a:defRPr/>
            </a:pPr>
            <a:r>
              <a:rPr lang="en-US" sz="2400" dirty="0"/>
              <a:t>It is dependent of ventricular filling (</a:t>
            </a:r>
            <a:r>
              <a:rPr lang="en-US" sz="2400" i="1" dirty="0"/>
              <a:t>end diastolic volume</a:t>
            </a:r>
            <a:r>
              <a:rPr lang="en-US" sz="2400" dirty="0"/>
              <a:t>.)   </a:t>
            </a:r>
          </a:p>
          <a:p>
            <a:pPr eaLnBrk="1" hangingPunct="1">
              <a:buFont typeface="Wingdings 2" panose="05020102010507070707" pitchFamily="18" charset="2"/>
              <a:buNone/>
              <a:defRPr/>
            </a:pPr>
            <a:r>
              <a:rPr lang="en-US" sz="2400" dirty="0"/>
              <a:t>The most important determining factor for preload is </a:t>
            </a:r>
            <a:r>
              <a:rPr lang="en-US" sz="2400" i="1" dirty="0">
                <a:solidFill>
                  <a:srgbClr val="66FFFF"/>
                </a:solidFill>
              </a:rPr>
              <a:t>venous return</a:t>
            </a:r>
            <a:r>
              <a:rPr lang="en-US" dirty="0"/>
              <a:t>.</a:t>
            </a:r>
          </a:p>
          <a:p>
            <a:pPr eaLnBrk="1" hangingPunct="1">
              <a:buFont typeface="Wingdings" pitchFamily="2" charset="2"/>
              <a:buNone/>
              <a:defRPr/>
            </a:pPr>
            <a:endParaRPr lang="en-US" b="1" dirty="0"/>
          </a:p>
          <a:p>
            <a:pPr eaLnBrk="1" hangingPunct="1">
              <a:buFont typeface="Wingdings" pitchFamily="2" charset="2"/>
              <a:buNone/>
              <a:defRPr/>
            </a:pPr>
            <a:endParaRPr lang="en-US" dirty="0"/>
          </a:p>
        </p:txBody>
      </p:sp>
      <p:pic>
        <p:nvPicPr>
          <p:cNvPr id="24579" name="Picture 4" descr="awmi">
            <a:extLst>
              <a:ext uri="{FF2B5EF4-FFF2-40B4-BE49-F238E27FC236}">
                <a16:creationId xmlns:a16="http://schemas.microsoft.com/office/drawing/2014/main" id="{1FE822F2-08C9-04A1-D85D-6BD7A0FCA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28800"/>
            <a:ext cx="42672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2C619178-4040-232D-BF97-1268AFB3E79E}"/>
              </a:ext>
            </a:extLst>
          </p:cNvPr>
          <p:cNvSpPr>
            <a:spLocks noGrp="1" noChangeArrowheads="1"/>
          </p:cNvSpPr>
          <p:nvPr>
            <p:ph idx="1"/>
          </p:nvPr>
        </p:nvSpPr>
        <p:spPr>
          <a:xfrm>
            <a:off x="1752600" y="1143001"/>
            <a:ext cx="4800600" cy="4525963"/>
          </a:xfrm>
        </p:spPr>
        <p:txBody>
          <a:bodyPr>
            <a:normAutofit fontScale="77500" lnSpcReduction="20000"/>
          </a:bodyPr>
          <a:lstStyle/>
          <a:p>
            <a:pPr eaLnBrk="1" hangingPunct="1">
              <a:lnSpc>
                <a:spcPct val="90000"/>
              </a:lnSpc>
              <a:buFont typeface="Wingdings" pitchFamily="2" charset="2"/>
              <a:buNone/>
              <a:defRPr/>
            </a:pPr>
            <a:r>
              <a:rPr lang="en-US" sz="2400" b="1" dirty="0" err="1">
                <a:solidFill>
                  <a:schemeClr val="hlink"/>
                </a:solidFill>
                <a:effectLst>
                  <a:outerShdw blurRad="38100" dist="38100" dir="2700000" algn="tl">
                    <a:srgbClr val="000000">
                      <a:alpha val="43137"/>
                    </a:srgbClr>
                  </a:outerShdw>
                </a:effectLst>
                <a:latin typeface="Verdana" pitchFamily="34" charset="0"/>
              </a:rPr>
              <a:t>Afterload</a:t>
            </a:r>
            <a:r>
              <a:rPr lang="en-US" sz="2400" b="1" dirty="0">
                <a:solidFill>
                  <a:schemeClr val="hlink"/>
                </a:solidFill>
                <a:effectLst>
                  <a:outerShdw blurRad="38100" dist="38100" dir="2700000" algn="tl">
                    <a:srgbClr val="000000">
                      <a:alpha val="43137"/>
                    </a:srgbClr>
                  </a:outerShdw>
                </a:effectLst>
                <a:latin typeface="Verdana" pitchFamily="34" charset="0"/>
              </a:rPr>
              <a:t>:</a:t>
            </a:r>
            <a:r>
              <a:rPr lang="en-US" sz="2000" b="1" dirty="0">
                <a:effectLst>
                  <a:outerShdw blurRad="38100" dist="38100" dir="2700000" algn="tl">
                    <a:srgbClr val="000000">
                      <a:alpha val="43137"/>
                    </a:srgbClr>
                  </a:outerShdw>
                </a:effectLst>
                <a:latin typeface="Verdana" pitchFamily="34" charset="0"/>
              </a:rPr>
              <a:t> </a:t>
            </a:r>
          </a:p>
          <a:p>
            <a:pPr eaLnBrk="1" hangingPunct="1">
              <a:lnSpc>
                <a:spcPct val="90000"/>
              </a:lnSpc>
              <a:buFont typeface="Wingdings" pitchFamily="2" charset="2"/>
              <a:buNone/>
              <a:defRPr/>
            </a:pPr>
            <a:r>
              <a:rPr lang="en-US" sz="1800" b="1" dirty="0">
                <a:latin typeface="Verdana" pitchFamily="34" charset="0"/>
              </a:rPr>
              <a:t>(Total peripheral resistance or systemic vascular resistance)</a:t>
            </a:r>
            <a:endParaRPr lang="en-US" sz="2000" b="1" dirty="0">
              <a:latin typeface="Verdana" pitchFamily="34" charset="0"/>
            </a:endParaRPr>
          </a:p>
          <a:p>
            <a:pPr eaLnBrk="1" hangingPunct="1">
              <a:lnSpc>
                <a:spcPct val="90000"/>
              </a:lnSpc>
              <a:buFont typeface="Wingdings" pitchFamily="2" charset="2"/>
              <a:buNone/>
              <a:defRPr/>
            </a:pPr>
            <a:r>
              <a:rPr lang="en-US" sz="2000" b="1" dirty="0">
                <a:latin typeface="Verdana" pitchFamily="34" charset="0"/>
              </a:rPr>
              <a:t> </a:t>
            </a:r>
          </a:p>
          <a:p>
            <a:pPr eaLnBrk="1" hangingPunct="1">
              <a:lnSpc>
                <a:spcPct val="90000"/>
              </a:lnSpc>
              <a:buFont typeface="Wingdings" pitchFamily="2" charset="2"/>
              <a:buNone/>
              <a:defRPr/>
            </a:pPr>
            <a:r>
              <a:rPr lang="en-US" sz="2000" dirty="0">
                <a:latin typeface="Verdana" pitchFamily="34" charset="0"/>
              </a:rPr>
              <a:t>It is the tension (</a:t>
            </a:r>
            <a:r>
              <a:rPr lang="en-US" sz="2000" i="1" dirty="0">
                <a:latin typeface="Verdana" pitchFamily="34" charset="0"/>
              </a:rPr>
              <a:t>arterial pressure</a:t>
            </a:r>
            <a:r>
              <a:rPr lang="en-US" sz="2000" dirty="0">
                <a:latin typeface="Verdana" pitchFamily="34" charset="0"/>
              </a:rPr>
              <a:t>) against which the ventricle must contract.  </a:t>
            </a:r>
          </a:p>
          <a:p>
            <a:pPr eaLnBrk="1" hangingPunct="1">
              <a:lnSpc>
                <a:spcPct val="90000"/>
              </a:lnSpc>
              <a:buFont typeface="Wingdings" pitchFamily="2" charset="2"/>
              <a:buNone/>
              <a:defRPr/>
            </a:pPr>
            <a:endParaRPr lang="en-US" sz="2000" dirty="0">
              <a:latin typeface="Verdana" pitchFamily="34" charset="0"/>
            </a:endParaRPr>
          </a:p>
          <a:p>
            <a:pPr eaLnBrk="1" hangingPunct="1">
              <a:lnSpc>
                <a:spcPct val="90000"/>
              </a:lnSpc>
              <a:buFont typeface="Wingdings" pitchFamily="2" charset="2"/>
              <a:buNone/>
              <a:defRPr/>
            </a:pPr>
            <a:r>
              <a:rPr lang="en-US" sz="2000" dirty="0">
                <a:latin typeface="Verdana" pitchFamily="34" charset="0"/>
              </a:rPr>
              <a:t>If arterial pressure increases, </a:t>
            </a:r>
            <a:r>
              <a:rPr lang="en-US" sz="2000" dirty="0" err="1">
                <a:latin typeface="Verdana" pitchFamily="34" charset="0"/>
              </a:rPr>
              <a:t>afterload</a:t>
            </a:r>
            <a:r>
              <a:rPr lang="en-US" sz="2000" dirty="0">
                <a:latin typeface="Verdana" pitchFamily="34" charset="0"/>
              </a:rPr>
              <a:t> also increases. </a:t>
            </a:r>
          </a:p>
          <a:p>
            <a:pPr eaLnBrk="1" hangingPunct="1">
              <a:lnSpc>
                <a:spcPct val="90000"/>
              </a:lnSpc>
              <a:buFont typeface="Wingdings" pitchFamily="2" charset="2"/>
              <a:buNone/>
              <a:defRPr/>
            </a:pPr>
            <a:endParaRPr lang="en-US" sz="2000" dirty="0">
              <a:latin typeface="Verdana" pitchFamily="34" charset="0"/>
            </a:endParaRPr>
          </a:p>
          <a:p>
            <a:pPr eaLnBrk="1" hangingPunct="1">
              <a:lnSpc>
                <a:spcPct val="90000"/>
              </a:lnSpc>
              <a:buFont typeface="Wingdings" pitchFamily="2" charset="2"/>
              <a:buNone/>
              <a:defRPr/>
            </a:pPr>
            <a:r>
              <a:rPr lang="en-US" sz="2000" dirty="0" err="1">
                <a:latin typeface="Verdana" pitchFamily="34" charset="0"/>
              </a:rPr>
              <a:t>Afterload</a:t>
            </a:r>
            <a:r>
              <a:rPr lang="en-US" sz="2000" dirty="0">
                <a:latin typeface="Verdana" pitchFamily="34" charset="0"/>
              </a:rPr>
              <a:t> for the left ventricle is determined by aortic pressure, </a:t>
            </a:r>
          </a:p>
          <a:p>
            <a:pPr eaLnBrk="1" hangingPunct="1">
              <a:lnSpc>
                <a:spcPct val="90000"/>
              </a:lnSpc>
              <a:buFont typeface="Wingdings" pitchFamily="2" charset="2"/>
              <a:buNone/>
              <a:defRPr/>
            </a:pPr>
            <a:endParaRPr lang="en-US" sz="2000" dirty="0">
              <a:latin typeface="Verdana" pitchFamily="34" charset="0"/>
            </a:endParaRPr>
          </a:p>
          <a:p>
            <a:pPr eaLnBrk="1" hangingPunct="1">
              <a:lnSpc>
                <a:spcPct val="90000"/>
              </a:lnSpc>
              <a:buFont typeface="Wingdings" pitchFamily="2" charset="2"/>
              <a:buNone/>
              <a:defRPr/>
            </a:pPr>
            <a:r>
              <a:rPr lang="en-US" sz="2000" dirty="0" err="1">
                <a:latin typeface="Verdana" pitchFamily="34" charset="0"/>
              </a:rPr>
              <a:t>Afterload</a:t>
            </a:r>
            <a:r>
              <a:rPr lang="en-US" sz="2000" dirty="0">
                <a:latin typeface="Verdana" pitchFamily="34" charset="0"/>
              </a:rPr>
              <a:t> for the right ventricle is determined by pulmonary artery pressure.</a:t>
            </a:r>
            <a:r>
              <a:rPr lang="en-US" b="1" dirty="0"/>
              <a:t> </a:t>
            </a:r>
          </a:p>
          <a:p>
            <a:pPr eaLnBrk="1" hangingPunct="1">
              <a:lnSpc>
                <a:spcPct val="90000"/>
              </a:lnSpc>
              <a:buFont typeface="Wingdings" pitchFamily="2" charset="2"/>
              <a:buNone/>
              <a:defRPr/>
            </a:pPr>
            <a:r>
              <a:rPr lang="en-US" dirty="0"/>
              <a:t>   </a:t>
            </a:r>
          </a:p>
          <a:p>
            <a:pPr eaLnBrk="1" hangingPunct="1">
              <a:lnSpc>
                <a:spcPct val="90000"/>
              </a:lnSpc>
              <a:defRPr/>
            </a:pPr>
            <a:endParaRPr lang="en-US" dirty="0"/>
          </a:p>
        </p:txBody>
      </p:sp>
      <p:pic>
        <p:nvPicPr>
          <p:cNvPr id="25603" name="Picture 7" descr="Resistance Movements Unite!">
            <a:hlinkClick r:id="rId2"/>
            <a:extLst>
              <a:ext uri="{FF2B5EF4-FFF2-40B4-BE49-F238E27FC236}">
                <a16:creationId xmlns:a16="http://schemas.microsoft.com/office/drawing/2014/main" id="{A2346658-72F9-B5F4-C523-EE3561E42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752601"/>
            <a:ext cx="39624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blood%20pressure">
            <a:extLst>
              <a:ext uri="{FF2B5EF4-FFF2-40B4-BE49-F238E27FC236}">
                <a16:creationId xmlns:a16="http://schemas.microsoft.com/office/drawing/2014/main" id="{A55C0149-8126-B317-CCBD-7BFC92C12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762000"/>
            <a:ext cx="3911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14693"/>
                                        </p:tgtEl>
                                        <p:attrNameLst>
                                          <p:attrName>style.visibility</p:attrName>
                                        </p:attrNameLst>
                                      </p:cBhvr>
                                      <p:to>
                                        <p:strVal val="visible"/>
                                      </p:to>
                                    </p:set>
                                    <p:anim calcmode="lin" valueType="num">
                                      <p:cBhvr additive="base">
                                        <p:cTn id="7" dur="500" fill="hold"/>
                                        <p:tgtEl>
                                          <p:spTgt spid="114693"/>
                                        </p:tgtEl>
                                        <p:attrNameLst>
                                          <p:attrName>ppt_x</p:attrName>
                                        </p:attrNameLst>
                                      </p:cBhvr>
                                      <p:tavLst>
                                        <p:tav tm="0">
                                          <p:val>
                                            <p:strVal val="1+#ppt_w/2"/>
                                          </p:val>
                                        </p:tav>
                                        <p:tav tm="100000">
                                          <p:val>
                                            <p:strVal val="#ppt_x"/>
                                          </p:val>
                                        </p:tav>
                                      </p:tavLst>
                                    </p:anim>
                                    <p:anim calcmode="lin" valueType="num">
                                      <p:cBhvr additive="base">
                                        <p:cTn id="8" dur="500" fill="hold"/>
                                        <p:tgtEl>
                                          <p:spTgt spid="1146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C9B9FB77-72FF-3A64-087B-952F50B1BAC5}"/>
              </a:ext>
            </a:extLst>
          </p:cNvPr>
          <p:cNvSpPr>
            <a:spLocks noGrp="1" noRot="1" noChangeArrowheads="1"/>
          </p:cNvSpPr>
          <p:nvPr>
            <p:ph type="title"/>
          </p:nvPr>
        </p:nvSpPr>
        <p:spPr/>
        <p:txBody>
          <a:bodyPr/>
          <a:lstStyle/>
          <a:p>
            <a:pPr eaLnBrk="1" hangingPunct="1"/>
            <a:endParaRPr lang="pl-PL" altLang="pl-PL"/>
          </a:p>
        </p:txBody>
      </p:sp>
      <p:sp>
        <p:nvSpPr>
          <p:cNvPr id="31747" name="Rectangle 3">
            <a:extLst>
              <a:ext uri="{FF2B5EF4-FFF2-40B4-BE49-F238E27FC236}">
                <a16:creationId xmlns:a16="http://schemas.microsoft.com/office/drawing/2014/main" id="{A91AA052-8159-D609-1D28-7964B6660911}"/>
              </a:ext>
            </a:extLst>
          </p:cNvPr>
          <p:cNvSpPr>
            <a:spLocks noGrp="1" noChangeArrowheads="1"/>
          </p:cNvSpPr>
          <p:nvPr>
            <p:ph idx="1"/>
          </p:nvPr>
        </p:nvSpPr>
        <p:spPr/>
        <p:txBody>
          <a:bodyPr/>
          <a:lstStyle/>
          <a:p>
            <a:pPr eaLnBrk="1" hangingPunct="1">
              <a:buFont typeface="Wingdings 2" panose="05020102010507070707" pitchFamily="18" charset="2"/>
              <a:buNone/>
              <a:defRPr/>
            </a:pPr>
            <a:r>
              <a:rPr lang="en-US" b="1" dirty="0">
                <a:solidFill>
                  <a:schemeClr val="hlink"/>
                </a:solidFill>
                <a:effectLst>
                  <a:outerShdw blurRad="38100" dist="38100" dir="2700000" algn="tl">
                    <a:srgbClr val="000000">
                      <a:alpha val="43137"/>
                    </a:srgbClr>
                  </a:outerShdw>
                </a:effectLst>
              </a:rPr>
              <a:t>Contractility</a:t>
            </a:r>
            <a:r>
              <a:rPr lang="en-US" dirty="0">
                <a:solidFill>
                  <a:schemeClr val="hlink"/>
                </a:solidFill>
                <a:effectLst>
                  <a:outerShdw blurRad="38100" dist="38100" dir="2700000" algn="tl">
                    <a:srgbClr val="000000">
                      <a:alpha val="43137"/>
                    </a:srgbClr>
                  </a:outerShdw>
                </a:effectLst>
              </a:rPr>
              <a:t>:</a:t>
            </a:r>
            <a:r>
              <a:rPr lang="en-US" dirty="0"/>
              <a:t>  </a:t>
            </a:r>
          </a:p>
          <a:p>
            <a:pPr eaLnBrk="1" hangingPunct="1">
              <a:buFont typeface="Wingdings 2" panose="05020102010507070707" pitchFamily="18" charset="2"/>
              <a:buNone/>
              <a:defRPr/>
            </a:pPr>
            <a:r>
              <a:rPr lang="en-US" sz="2400" dirty="0"/>
              <a:t>Contractility is the intrinsic ability of cardiac muscle to develop force for a given muscle length.  It is also referred to as </a:t>
            </a:r>
            <a:r>
              <a:rPr lang="en-US" sz="2400" i="1" dirty="0" err="1"/>
              <a:t>inotropism</a:t>
            </a:r>
            <a:endParaRPr lang="en-US" sz="2400" i="1" dirty="0"/>
          </a:p>
        </p:txBody>
      </p:sp>
      <p:pic>
        <p:nvPicPr>
          <p:cNvPr id="26628" name="Picture 5" descr="hearthomecrop3">
            <a:extLst>
              <a:ext uri="{FF2B5EF4-FFF2-40B4-BE49-F238E27FC236}">
                <a16:creationId xmlns:a16="http://schemas.microsoft.com/office/drawing/2014/main" id="{9203DF21-46A6-7437-AE52-2589EB720A3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352800"/>
            <a:ext cx="32956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EB0EF00-E2CE-0882-EAFB-7459C9413738}"/>
              </a:ext>
            </a:extLst>
          </p:cNvPr>
          <p:cNvSpPr>
            <a:spLocks noGrp="1" noChangeArrowheads="1"/>
          </p:cNvSpPr>
          <p:nvPr>
            <p:ph type="title" idx="4294967295"/>
          </p:nvPr>
        </p:nvSpPr>
        <p:spPr>
          <a:xfrm>
            <a:off x="2162176" y="274638"/>
            <a:ext cx="8048625" cy="1143000"/>
          </a:xfrm>
        </p:spPr>
        <p:txBody>
          <a:bodyPr/>
          <a:lstStyle/>
          <a:p>
            <a:pPr eaLnBrk="1" hangingPunct="1"/>
            <a:r>
              <a:rPr lang="en-CA" altLang="pl-PL" b="1"/>
              <a:t>ARTERIES</a:t>
            </a:r>
          </a:p>
        </p:txBody>
      </p:sp>
      <p:sp>
        <p:nvSpPr>
          <p:cNvPr id="17411" name="Rectangle 4">
            <a:extLst>
              <a:ext uri="{FF2B5EF4-FFF2-40B4-BE49-F238E27FC236}">
                <a16:creationId xmlns:a16="http://schemas.microsoft.com/office/drawing/2014/main" id="{ADFFCF6E-EAE9-5C46-E704-F128F867CCF0}"/>
              </a:ext>
            </a:extLst>
          </p:cNvPr>
          <p:cNvSpPr>
            <a:spLocks noGrp="1" noChangeArrowheads="1"/>
          </p:cNvSpPr>
          <p:nvPr>
            <p:ph type="body" sz="half" idx="4294967295"/>
          </p:nvPr>
        </p:nvSpPr>
        <p:spPr>
          <a:xfrm>
            <a:off x="1981200" y="1600201"/>
            <a:ext cx="4038600" cy="4525963"/>
          </a:xfrm>
        </p:spPr>
        <p:txBody>
          <a:bodyPr/>
          <a:lstStyle/>
          <a:p>
            <a:pPr marL="365125" indent="-255588" algn="just">
              <a:buFont typeface="Wingdings 3" panose="05040102010807070707" pitchFamily="18" charset="2"/>
              <a:buChar char=""/>
            </a:pPr>
            <a:r>
              <a:rPr lang="en-CA" altLang="pl-PL" b="1"/>
              <a:t>Blood vessels that carry blood away from the heart are called arteries.  </a:t>
            </a:r>
          </a:p>
          <a:p>
            <a:pPr marL="365125" indent="-255588" algn="just">
              <a:buFont typeface="Wingdings 3" panose="05040102010807070707" pitchFamily="18" charset="2"/>
              <a:buChar char=""/>
            </a:pPr>
            <a:r>
              <a:rPr lang="en-CA" altLang="pl-PL" b="1"/>
              <a:t>They are the thickest blood vessels and they carry blood high in oxygen known as oxygenated blood (oxygen rich blood).</a:t>
            </a:r>
          </a:p>
        </p:txBody>
      </p:sp>
      <p:sp>
        <p:nvSpPr>
          <p:cNvPr id="17412" name="Rectangle 5">
            <a:extLst>
              <a:ext uri="{FF2B5EF4-FFF2-40B4-BE49-F238E27FC236}">
                <a16:creationId xmlns:a16="http://schemas.microsoft.com/office/drawing/2014/main" id="{6E5A80EA-CCAC-3DF3-37C5-5982607FAD55}"/>
              </a:ext>
            </a:extLst>
          </p:cNvPr>
          <p:cNvSpPr>
            <a:spLocks noGrp="1" noChangeArrowheads="1"/>
          </p:cNvSpPr>
          <p:nvPr>
            <p:ph sz="half" idx="4294967295"/>
          </p:nvPr>
        </p:nvSpPr>
        <p:spPr>
          <a:xfrm>
            <a:off x="6024564" y="1989138"/>
            <a:ext cx="4643437" cy="3714750"/>
          </a:xfrm>
        </p:spPr>
        <p:txBody>
          <a:bodyPr/>
          <a:lstStyle/>
          <a:p>
            <a:pPr eaLnBrk="1" hangingPunct="1"/>
            <a:endParaRPr lang="pl-PL" altLang="pl-PL"/>
          </a:p>
        </p:txBody>
      </p:sp>
      <p:pic>
        <p:nvPicPr>
          <p:cNvPr id="17413" name="Picture 7" descr="19194">
            <a:extLst>
              <a:ext uri="{FF2B5EF4-FFF2-40B4-BE49-F238E27FC236}">
                <a16:creationId xmlns:a16="http://schemas.microsoft.com/office/drawing/2014/main" id="{04BA4710-7F42-CFE5-4D1A-605862771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564" y="1989138"/>
            <a:ext cx="46434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a:extLst>
              <a:ext uri="{FF2B5EF4-FFF2-40B4-BE49-F238E27FC236}">
                <a16:creationId xmlns:a16="http://schemas.microsoft.com/office/drawing/2014/main" id="{DDCBD087-B632-0208-A5B1-E7D0CE673991}"/>
              </a:ext>
            </a:extLst>
          </p:cNvPr>
          <p:cNvSpPr>
            <a:spLocks noGrp="1" noRot="1" noChangeArrowheads="1"/>
          </p:cNvSpPr>
          <p:nvPr>
            <p:ph type="title"/>
          </p:nvPr>
        </p:nvSpPr>
        <p:spPr/>
        <p:txBody>
          <a:bodyPr/>
          <a:lstStyle/>
          <a:p>
            <a:pPr eaLnBrk="1" hangingPunct="1">
              <a:defRPr/>
            </a:pPr>
            <a:r>
              <a:rPr lang="en-US" dirty="0">
                <a:solidFill>
                  <a:srgbClr val="66FFFF"/>
                </a:solidFill>
                <a:effectLst>
                  <a:outerShdw blurRad="38100" dist="38100" dir="2700000" algn="tl">
                    <a:srgbClr val="000000">
                      <a:alpha val="43137"/>
                    </a:srgbClr>
                  </a:outerShdw>
                </a:effectLst>
              </a:rPr>
              <a:t>Core </a:t>
            </a:r>
            <a:r>
              <a:rPr lang="en-US" dirty="0" err="1">
                <a:solidFill>
                  <a:srgbClr val="66FFFF"/>
                </a:solidFill>
                <a:effectLst>
                  <a:outerShdw blurRad="38100" dist="38100" dir="2700000" algn="tl">
                    <a:srgbClr val="000000">
                      <a:alpha val="43137"/>
                    </a:srgbClr>
                  </a:outerShdw>
                </a:effectLst>
              </a:rPr>
              <a:t>hemodinamic</a:t>
            </a:r>
            <a:r>
              <a:rPr lang="en-US" dirty="0">
                <a:solidFill>
                  <a:srgbClr val="66FFFF"/>
                </a:solidFill>
                <a:effectLst>
                  <a:outerShdw blurRad="38100" dist="38100" dir="2700000" algn="tl">
                    <a:srgbClr val="000000">
                      <a:alpha val="43137"/>
                    </a:srgbClr>
                  </a:outerShdw>
                </a:effectLst>
              </a:rPr>
              <a:t> variables</a:t>
            </a:r>
          </a:p>
        </p:txBody>
      </p:sp>
      <p:sp>
        <p:nvSpPr>
          <p:cNvPr id="27651" name="Rectangle 5">
            <a:extLst>
              <a:ext uri="{FF2B5EF4-FFF2-40B4-BE49-F238E27FC236}">
                <a16:creationId xmlns:a16="http://schemas.microsoft.com/office/drawing/2014/main" id="{776880F3-F0EC-455E-66A8-A83C6D9837AB}"/>
              </a:ext>
            </a:extLst>
          </p:cNvPr>
          <p:cNvSpPr>
            <a:spLocks noGrp="1" noChangeArrowheads="1"/>
          </p:cNvSpPr>
          <p:nvPr>
            <p:ph sz="half" idx="1"/>
          </p:nvPr>
        </p:nvSpPr>
        <p:spPr>
          <a:xfrm>
            <a:off x="1981200" y="1752601"/>
            <a:ext cx="4033838" cy="4525963"/>
          </a:xfrm>
        </p:spPr>
        <p:txBody>
          <a:bodyPr/>
          <a:lstStyle/>
          <a:p>
            <a:pPr eaLnBrk="1" hangingPunct="1">
              <a:lnSpc>
                <a:spcPct val="90000"/>
              </a:lnSpc>
            </a:pPr>
            <a:r>
              <a:rPr lang="en-US" altLang="pl-PL" sz="2400"/>
              <a:t>Variable</a:t>
            </a:r>
          </a:p>
          <a:p>
            <a:pPr eaLnBrk="1" hangingPunct="1">
              <a:lnSpc>
                <a:spcPct val="90000"/>
              </a:lnSpc>
            </a:pPr>
            <a:endParaRPr lang="en-US" altLang="pl-PL" sz="2400"/>
          </a:p>
          <a:p>
            <a:pPr lvl="1" eaLnBrk="1" hangingPunct="1">
              <a:lnSpc>
                <a:spcPct val="90000"/>
              </a:lnSpc>
            </a:pPr>
            <a:r>
              <a:rPr lang="en-US" altLang="pl-PL" sz="2000"/>
              <a:t>Stroke volume</a:t>
            </a:r>
          </a:p>
          <a:p>
            <a:pPr lvl="1" eaLnBrk="1" hangingPunct="1">
              <a:lnSpc>
                <a:spcPct val="90000"/>
              </a:lnSpc>
            </a:pPr>
            <a:endParaRPr lang="en-US" altLang="pl-PL" sz="2000"/>
          </a:p>
          <a:p>
            <a:pPr lvl="1" eaLnBrk="1" hangingPunct="1">
              <a:lnSpc>
                <a:spcPct val="90000"/>
              </a:lnSpc>
            </a:pPr>
            <a:r>
              <a:rPr lang="en-US" altLang="pl-PL" sz="2000"/>
              <a:t>Cardiac index</a:t>
            </a:r>
          </a:p>
          <a:p>
            <a:pPr lvl="1" eaLnBrk="1" hangingPunct="1">
              <a:lnSpc>
                <a:spcPct val="90000"/>
              </a:lnSpc>
            </a:pPr>
            <a:endParaRPr lang="en-US" altLang="pl-PL" sz="2000"/>
          </a:p>
          <a:p>
            <a:pPr lvl="1" eaLnBrk="1" hangingPunct="1">
              <a:lnSpc>
                <a:spcPct val="90000"/>
              </a:lnSpc>
            </a:pPr>
            <a:r>
              <a:rPr lang="en-US" altLang="pl-PL" sz="2000"/>
              <a:t>CVP</a:t>
            </a:r>
          </a:p>
          <a:p>
            <a:pPr lvl="1" eaLnBrk="1" hangingPunct="1">
              <a:lnSpc>
                <a:spcPct val="90000"/>
              </a:lnSpc>
            </a:pPr>
            <a:endParaRPr lang="en-US" altLang="pl-PL" sz="2000"/>
          </a:p>
          <a:p>
            <a:pPr lvl="1" eaLnBrk="1" hangingPunct="1">
              <a:lnSpc>
                <a:spcPct val="90000"/>
              </a:lnSpc>
            </a:pPr>
            <a:r>
              <a:rPr lang="en-US" altLang="pl-PL" sz="2000"/>
              <a:t>PAWP</a:t>
            </a:r>
          </a:p>
          <a:p>
            <a:pPr lvl="1" eaLnBrk="1" hangingPunct="1">
              <a:lnSpc>
                <a:spcPct val="90000"/>
              </a:lnSpc>
            </a:pPr>
            <a:endParaRPr lang="en-US" altLang="pl-PL" sz="2000"/>
          </a:p>
          <a:p>
            <a:pPr lvl="1" eaLnBrk="1" hangingPunct="1">
              <a:lnSpc>
                <a:spcPct val="90000"/>
              </a:lnSpc>
            </a:pPr>
            <a:endParaRPr lang="en-US" altLang="pl-PL" sz="2000"/>
          </a:p>
          <a:p>
            <a:pPr lvl="1" eaLnBrk="1" hangingPunct="1">
              <a:lnSpc>
                <a:spcPct val="90000"/>
              </a:lnSpc>
            </a:pPr>
            <a:r>
              <a:rPr lang="en-US" altLang="pl-PL" sz="2000"/>
              <a:t>SvO2</a:t>
            </a:r>
          </a:p>
        </p:txBody>
      </p:sp>
      <p:sp>
        <p:nvSpPr>
          <p:cNvPr id="27652" name="Rectangle 6">
            <a:extLst>
              <a:ext uri="{FF2B5EF4-FFF2-40B4-BE49-F238E27FC236}">
                <a16:creationId xmlns:a16="http://schemas.microsoft.com/office/drawing/2014/main" id="{3B105891-8BC8-A522-033D-D59A340DEFA7}"/>
              </a:ext>
            </a:extLst>
          </p:cNvPr>
          <p:cNvSpPr>
            <a:spLocks noGrp="1" noChangeArrowheads="1"/>
          </p:cNvSpPr>
          <p:nvPr>
            <p:ph sz="half" idx="2"/>
          </p:nvPr>
        </p:nvSpPr>
        <p:spPr>
          <a:xfrm>
            <a:off x="6176964" y="1600201"/>
            <a:ext cx="4033837" cy="4525963"/>
          </a:xfrm>
        </p:spPr>
        <p:txBody>
          <a:bodyPr/>
          <a:lstStyle/>
          <a:p>
            <a:pPr eaLnBrk="1" hangingPunct="1"/>
            <a:r>
              <a:rPr lang="en-US" altLang="pl-PL" sz="2400"/>
              <a:t>Assesses</a:t>
            </a:r>
          </a:p>
          <a:p>
            <a:pPr eaLnBrk="1" hangingPunct="1"/>
            <a:endParaRPr lang="en-US" altLang="pl-PL" sz="2400"/>
          </a:p>
          <a:p>
            <a:pPr lvl="1" eaLnBrk="1" hangingPunct="1"/>
            <a:r>
              <a:rPr lang="en-US" altLang="pl-PL" sz="2000"/>
              <a:t>Pump performance</a:t>
            </a:r>
          </a:p>
          <a:p>
            <a:pPr eaLnBrk="1" hangingPunct="1"/>
            <a:endParaRPr lang="en-US" altLang="pl-PL" sz="2400"/>
          </a:p>
          <a:p>
            <a:pPr lvl="1" eaLnBrk="1" hangingPunct="1"/>
            <a:r>
              <a:rPr lang="en-US" altLang="pl-PL" sz="2000"/>
              <a:t>Blood flow</a:t>
            </a:r>
          </a:p>
          <a:p>
            <a:pPr lvl="1" eaLnBrk="1" hangingPunct="1"/>
            <a:endParaRPr lang="en-US" altLang="pl-PL" sz="2000"/>
          </a:p>
          <a:p>
            <a:pPr lvl="1" eaLnBrk="1" hangingPunct="1"/>
            <a:r>
              <a:rPr lang="en-US" altLang="pl-PL" sz="2000"/>
              <a:t>Right heart filling P</a:t>
            </a:r>
          </a:p>
          <a:p>
            <a:pPr eaLnBrk="1" hangingPunct="1"/>
            <a:endParaRPr lang="en-US" altLang="pl-PL" sz="2400"/>
          </a:p>
          <a:p>
            <a:pPr lvl="1" eaLnBrk="1" hangingPunct="1"/>
            <a:r>
              <a:rPr lang="en-US" altLang="pl-PL" sz="2000"/>
              <a:t>Left heart filling P</a:t>
            </a:r>
          </a:p>
          <a:p>
            <a:pPr lvl="1" eaLnBrk="1" hangingPunct="1"/>
            <a:endParaRPr lang="en-US" altLang="pl-PL" sz="2000"/>
          </a:p>
          <a:p>
            <a:pPr lvl="1" eaLnBrk="1" hangingPunct="1"/>
            <a:r>
              <a:rPr lang="en-US" altLang="pl-PL" sz="2000"/>
              <a:t>Tissue oxygenation</a:t>
            </a:r>
          </a:p>
        </p:txBody>
      </p:sp>
      <p:sp>
        <p:nvSpPr>
          <p:cNvPr id="27653" name="Line 7">
            <a:extLst>
              <a:ext uri="{FF2B5EF4-FFF2-40B4-BE49-F238E27FC236}">
                <a16:creationId xmlns:a16="http://schemas.microsoft.com/office/drawing/2014/main" id="{1F87BCA8-0364-2737-921B-D5B087E20109}"/>
              </a:ext>
            </a:extLst>
          </p:cNvPr>
          <p:cNvSpPr>
            <a:spLocks noChangeShapeType="1"/>
          </p:cNvSpPr>
          <p:nvPr/>
        </p:nvSpPr>
        <p:spPr bwMode="auto">
          <a:xfrm>
            <a:off x="2057400" y="2362200"/>
            <a:ext cx="807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pl-PL"/>
          </a:p>
        </p:txBody>
      </p:sp>
      <p:sp>
        <p:nvSpPr>
          <p:cNvPr id="27654" name="Line 8">
            <a:extLst>
              <a:ext uri="{FF2B5EF4-FFF2-40B4-BE49-F238E27FC236}">
                <a16:creationId xmlns:a16="http://schemas.microsoft.com/office/drawing/2014/main" id="{3485654D-0389-95B6-55BF-4137F80B4E4B}"/>
              </a:ext>
            </a:extLst>
          </p:cNvPr>
          <p:cNvSpPr>
            <a:spLocks noChangeShapeType="1"/>
          </p:cNvSpPr>
          <p:nvPr/>
        </p:nvSpPr>
        <p:spPr bwMode="auto">
          <a:xfrm>
            <a:off x="2057400" y="3124200"/>
            <a:ext cx="807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pl-PL"/>
          </a:p>
        </p:txBody>
      </p:sp>
      <p:sp>
        <p:nvSpPr>
          <p:cNvPr id="27655" name="Line 9">
            <a:extLst>
              <a:ext uri="{FF2B5EF4-FFF2-40B4-BE49-F238E27FC236}">
                <a16:creationId xmlns:a16="http://schemas.microsoft.com/office/drawing/2014/main" id="{F59D4F61-7FF0-27E2-BA91-FF32DDCDD7B4}"/>
              </a:ext>
            </a:extLst>
          </p:cNvPr>
          <p:cNvSpPr>
            <a:spLocks noChangeShapeType="1"/>
          </p:cNvSpPr>
          <p:nvPr/>
        </p:nvSpPr>
        <p:spPr bwMode="auto">
          <a:xfrm>
            <a:off x="2057400" y="3810000"/>
            <a:ext cx="807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pl-PL"/>
          </a:p>
        </p:txBody>
      </p:sp>
      <p:sp>
        <p:nvSpPr>
          <p:cNvPr id="27656" name="Line 10">
            <a:extLst>
              <a:ext uri="{FF2B5EF4-FFF2-40B4-BE49-F238E27FC236}">
                <a16:creationId xmlns:a16="http://schemas.microsoft.com/office/drawing/2014/main" id="{61264C1E-A21B-C726-DEA4-FFB20ED151F9}"/>
              </a:ext>
            </a:extLst>
          </p:cNvPr>
          <p:cNvSpPr>
            <a:spLocks noChangeShapeType="1"/>
          </p:cNvSpPr>
          <p:nvPr/>
        </p:nvSpPr>
        <p:spPr bwMode="auto">
          <a:xfrm>
            <a:off x="2057400" y="4495800"/>
            <a:ext cx="807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pl-PL"/>
          </a:p>
        </p:txBody>
      </p:sp>
      <p:sp>
        <p:nvSpPr>
          <p:cNvPr id="27657" name="Line 11">
            <a:extLst>
              <a:ext uri="{FF2B5EF4-FFF2-40B4-BE49-F238E27FC236}">
                <a16:creationId xmlns:a16="http://schemas.microsoft.com/office/drawing/2014/main" id="{AA442B71-C0E4-B71D-D9CC-6F34CAF9B5A6}"/>
              </a:ext>
            </a:extLst>
          </p:cNvPr>
          <p:cNvSpPr>
            <a:spLocks noChangeShapeType="1"/>
          </p:cNvSpPr>
          <p:nvPr/>
        </p:nvSpPr>
        <p:spPr bwMode="auto">
          <a:xfrm>
            <a:off x="2057400" y="5257800"/>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pl-PL"/>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2798FE8F-DE5A-5260-3C03-60A7430A7301}"/>
              </a:ext>
            </a:extLst>
          </p:cNvPr>
          <p:cNvSpPr>
            <a:spLocks noGrp="1" noRot="1" noChangeArrowheads="1"/>
          </p:cNvSpPr>
          <p:nvPr>
            <p:ph type="title"/>
          </p:nvPr>
        </p:nvSpPr>
        <p:spPr>
          <a:xfrm>
            <a:off x="1752600" y="304800"/>
            <a:ext cx="8686800" cy="1143000"/>
          </a:xfrm>
        </p:spPr>
        <p:txBody>
          <a:bodyPr/>
          <a:lstStyle/>
          <a:p>
            <a:pPr eaLnBrk="1" hangingPunct="1">
              <a:defRPr/>
            </a:pPr>
            <a:r>
              <a:rPr lang="en-US" dirty="0">
                <a:solidFill>
                  <a:srgbClr val="66FFFF"/>
                </a:solidFill>
                <a:effectLst>
                  <a:outerShdw blurRad="38100" dist="38100" dir="2700000" algn="tl">
                    <a:srgbClr val="000000">
                      <a:alpha val="43137"/>
                    </a:srgbClr>
                  </a:outerShdw>
                </a:effectLst>
              </a:rPr>
              <a:t>Measured Hemodynamic Variables</a:t>
            </a:r>
          </a:p>
        </p:txBody>
      </p:sp>
      <p:graphicFrame>
        <p:nvGraphicFramePr>
          <p:cNvPr id="49205" name="Group 53">
            <a:extLst>
              <a:ext uri="{FF2B5EF4-FFF2-40B4-BE49-F238E27FC236}">
                <a16:creationId xmlns:a16="http://schemas.microsoft.com/office/drawing/2014/main" id="{DE67A122-BBE6-6E48-2D41-012FD7CEF313}"/>
              </a:ext>
            </a:extLst>
          </p:cNvPr>
          <p:cNvGraphicFramePr>
            <a:graphicFrameLocks noGrp="1"/>
          </p:cNvGraphicFramePr>
          <p:nvPr>
            <p:ph type="tbl" idx="1"/>
          </p:nvPr>
        </p:nvGraphicFramePr>
        <p:xfrm>
          <a:off x="1752600" y="1524000"/>
          <a:ext cx="8915400" cy="5105400"/>
        </p:xfrm>
        <a:graphic>
          <a:graphicData uri="http://schemas.openxmlformats.org/drawingml/2006/table">
            <a:tbl>
              <a:tblPr/>
              <a:tblGrid>
                <a:gridCol w="54102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982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Variable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Unit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Normal Range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227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Systolic Blood Pressure (SBP)</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Diastolic Blood Pressure (DBP)</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Pulmonary Artery SP (PASP)</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Pulmonary Artery DP (PADP)</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Right Ventricle SP (RVSP)</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Right Ventricle end-DP (RVEDP)</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Central Venous Pressure (CVP)</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Pulmonary Artery Occlusion P (PAOP)</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Cardiac Output (CO)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mmHg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mmHg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mmHg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mmHg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mmHg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mmHg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mmHg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mmHg</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l/min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100-140</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60-90</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15-30</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4-12</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15-30</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2-8</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2-8</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8-12</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Garamond" pitchFamily="18" charset="0"/>
                          <a:cs typeface="Arial" charset="0"/>
                        </a:rPr>
                        <a:t>4-8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530D7D0-3441-5B2B-0F68-326175A855F2}"/>
              </a:ext>
            </a:extLst>
          </p:cNvPr>
          <p:cNvSpPr>
            <a:spLocks noGrp="1" noRot="1" noChangeArrowheads="1"/>
          </p:cNvSpPr>
          <p:nvPr>
            <p:ph type="title"/>
          </p:nvPr>
        </p:nvSpPr>
        <p:spPr/>
        <p:txBody>
          <a:bodyPr/>
          <a:lstStyle/>
          <a:p>
            <a:pPr algn="ctr" eaLnBrk="1" hangingPunct="1">
              <a:defRPr/>
            </a:pPr>
            <a:r>
              <a:rPr lang="en-US" dirty="0">
                <a:solidFill>
                  <a:srgbClr val="66FFFF"/>
                </a:solidFill>
                <a:effectLst>
                  <a:outerShdw blurRad="38100" dist="38100" dir="2700000" algn="tl">
                    <a:srgbClr val="000000">
                      <a:alpha val="43137"/>
                    </a:srgbClr>
                  </a:outerShdw>
                </a:effectLst>
              </a:rPr>
              <a:t>Stroke Volume</a:t>
            </a:r>
          </a:p>
        </p:txBody>
      </p:sp>
      <p:sp>
        <p:nvSpPr>
          <p:cNvPr id="29699" name="Rectangle 3">
            <a:extLst>
              <a:ext uri="{FF2B5EF4-FFF2-40B4-BE49-F238E27FC236}">
                <a16:creationId xmlns:a16="http://schemas.microsoft.com/office/drawing/2014/main" id="{07552ADA-3958-2FA0-5FB8-E894518AFF21}"/>
              </a:ext>
            </a:extLst>
          </p:cNvPr>
          <p:cNvSpPr>
            <a:spLocks noGrp="1" noChangeArrowheads="1"/>
          </p:cNvSpPr>
          <p:nvPr>
            <p:ph idx="1"/>
          </p:nvPr>
        </p:nvSpPr>
        <p:spPr>
          <a:xfrm>
            <a:off x="1981200" y="1600200"/>
            <a:ext cx="8382000" cy="3581400"/>
          </a:xfrm>
        </p:spPr>
        <p:txBody>
          <a:bodyPr/>
          <a:lstStyle/>
          <a:p>
            <a:pPr eaLnBrk="1" hangingPunct="1">
              <a:buFont typeface="Wingdings" panose="05000000000000000000" pitchFamily="2" charset="2"/>
              <a:buNone/>
            </a:pPr>
            <a:r>
              <a:rPr lang="en-US" altLang="pl-PL" sz="3600" b="1">
                <a:solidFill>
                  <a:srgbClr val="FF0000"/>
                </a:solidFill>
              </a:rPr>
              <a:t>Amount of blood pumped with each heart beat</a:t>
            </a:r>
          </a:p>
          <a:p>
            <a:pPr eaLnBrk="1" hangingPunct="1"/>
            <a:r>
              <a:rPr lang="en-US" altLang="pl-PL" sz="3600"/>
              <a:t>Normal: 50-100 ml/ beat</a:t>
            </a:r>
          </a:p>
          <a:p>
            <a:pPr eaLnBrk="1" hangingPunct="1"/>
            <a:r>
              <a:rPr lang="en-US" altLang="pl-PL" sz="3600"/>
              <a:t>SVI: 25-45 ml/beat/m2</a:t>
            </a:r>
          </a:p>
          <a:p>
            <a:pPr eaLnBrk="1" hangingPunct="1"/>
            <a:endParaRPr lang="en-US" altLang="pl-PL" sz="3600"/>
          </a:p>
          <a:p>
            <a:pPr eaLnBrk="1" hangingPunct="1"/>
            <a:r>
              <a:rPr lang="en-US" altLang="pl-PL" sz="3600"/>
              <a:t>SV= (CO x 1000) / HR</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D2C6A494-2466-B6DB-AC91-2EB781DAE33F}"/>
              </a:ext>
            </a:extLst>
          </p:cNvPr>
          <p:cNvSpPr>
            <a:spLocks noGrp="1" noChangeArrowheads="1"/>
          </p:cNvSpPr>
          <p:nvPr>
            <p:ph idx="1"/>
          </p:nvPr>
        </p:nvSpPr>
        <p:spPr>
          <a:xfrm>
            <a:off x="2209800" y="609600"/>
            <a:ext cx="7772400" cy="5486400"/>
          </a:xfrm>
        </p:spPr>
        <p:txBody>
          <a:bodyPr/>
          <a:lstStyle/>
          <a:p>
            <a:pPr eaLnBrk="1" hangingPunct="1"/>
            <a:r>
              <a:rPr lang="en-US" altLang="pl-PL" u="sng"/>
              <a:t>Decreased:</a:t>
            </a:r>
          </a:p>
          <a:p>
            <a:pPr lvl="1" eaLnBrk="1" hangingPunct="1"/>
            <a:r>
              <a:rPr lang="en-US" altLang="pl-PL"/>
              <a:t>Inadequate blood volume</a:t>
            </a:r>
          </a:p>
          <a:p>
            <a:pPr lvl="2" eaLnBrk="1" hangingPunct="1"/>
            <a:r>
              <a:rPr lang="en-US" altLang="pl-PL"/>
              <a:t>Bleeding</a:t>
            </a:r>
          </a:p>
          <a:p>
            <a:pPr lvl="1" eaLnBrk="1" hangingPunct="1"/>
            <a:r>
              <a:rPr lang="en-US" altLang="pl-PL"/>
              <a:t>Impaired ventricular contractility</a:t>
            </a:r>
          </a:p>
          <a:p>
            <a:pPr lvl="2" eaLnBrk="1" hangingPunct="1"/>
            <a:r>
              <a:rPr lang="en-US" altLang="pl-PL"/>
              <a:t>Ischemia, infarction, MCD….</a:t>
            </a:r>
          </a:p>
          <a:p>
            <a:pPr lvl="1" eaLnBrk="1" hangingPunct="1"/>
            <a:r>
              <a:rPr lang="en-US" altLang="pl-PL"/>
              <a:t>Increased SVR/PVR</a:t>
            </a:r>
          </a:p>
          <a:p>
            <a:pPr lvl="1" eaLnBrk="1" hangingPunct="1"/>
            <a:r>
              <a:rPr lang="en-US" altLang="pl-PL"/>
              <a:t>Cardiac valve dysfunction</a:t>
            </a:r>
          </a:p>
          <a:p>
            <a:pPr lvl="1" eaLnBrk="1" hangingPunct="1"/>
            <a:endParaRPr lang="en-US" altLang="pl-PL"/>
          </a:p>
          <a:p>
            <a:pPr eaLnBrk="1" hangingPunct="1"/>
            <a:r>
              <a:rPr lang="en-US" altLang="pl-PL" u="sng"/>
              <a:t>Increased</a:t>
            </a:r>
          </a:p>
          <a:p>
            <a:pPr lvl="1" eaLnBrk="1" hangingPunct="1"/>
            <a:r>
              <a:rPr lang="en-US" altLang="pl-PL"/>
              <a:t>Decreased SVR</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0921509-456E-47D2-AE73-64AED2726C2D}"/>
              </a:ext>
            </a:extLst>
          </p:cNvPr>
          <p:cNvSpPr>
            <a:spLocks noGrp="1" noRot="1" noChangeArrowheads="1"/>
          </p:cNvSpPr>
          <p:nvPr>
            <p:ph type="title"/>
          </p:nvPr>
        </p:nvSpPr>
        <p:spPr/>
        <p:txBody>
          <a:bodyPr/>
          <a:lstStyle/>
          <a:p>
            <a:pPr algn="ctr" eaLnBrk="1" hangingPunct="1">
              <a:defRPr/>
            </a:pPr>
            <a:r>
              <a:rPr lang="en-US" dirty="0">
                <a:solidFill>
                  <a:srgbClr val="66FFFF"/>
                </a:solidFill>
                <a:effectLst>
                  <a:outerShdw blurRad="38100" dist="38100" dir="2700000" algn="tl">
                    <a:srgbClr val="000000">
                      <a:alpha val="43137"/>
                    </a:srgbClr>
                  </a:outerShdw>
                </a:effectLst>
              </a:rPr>
              <a:t>Cardiac output/index</a:t>
            </a:r>
          </a:p>
        </p:txBody>
      </p:sp>
      <p:sp>
        <p:nvSpPr>
          <p:cNvPr id="31747" name="Rectangle 3">
            <a:extLst>
              <a:ext uri="{FF2B5EF4-FFF2-40B4-BE49-F238E27FC236}">
                <a16:creationId xmlns:a16="http://schemas.microsoft.com/office/drawing/2014/main" id="{E472DE1E-10C4-3D8C-A366-3A58D101BFFB}"/>
              </a:ext>
            </a:extLst>
          </p:cNvPr>
          <p:cNvSpPr>
            <a:spLocks noGrp="1" noChangeArrowheads="1"/>
          </p:cNvSpPr>
          <p:nvPr>
            <p:ph idx="1"/>
          </p:nvPr>
        </p:nvSpPr>
        <p:spPr/>
        <p:txBody>
          <a:bodyPr/>
          <a:lstStyle/>
          <a:p>
            <a:pPr eaLnBrk="1" hangingPunct="1"/>
            <a:r>
              <a:rPr lang="en-US" altLang="pl-PL"/>
              <a:t>Amount of blood pumped in one minute</a:t>
            </a:r>
          </a:p>
          <a:p>
            <a:pPr eaLnBrk="1" hangingPunct="1"/>
            <a:r>
              <a:rPr lang="en-US" altLang="pl-PL"/>
              <a:t>Normal CO: 4-8 L/min</a:t>
            </a:r>
          </a:p>
          <a:p>
            <a:pPr eaLnBrk="1" hangingPunct="1"/>
            <a:r>
              <a:rPr lang="en-US" altLang="pl-PL"/>
              <a:t>Normal CI: 2.5-4L/min/m2</a:t>
            </a:r>
          </a:p>
          <a:p>
            <a:pPr eaLnBrk="1" hangingPunct="1"/>
            <a:endParaRPr lang="en-US" altLang="pl-PL"/>
          </a:p>
          <a:p>
            <a:pPr eaLnBrk="1" hangingPunct="1"/>
            <a:r>
              <a:rPr lang="en-US" altLang="pl-PL"/>
              <a:t>Abnormal values should be evaluated with SV/I and Sv02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93D9F6C-4CF8-3744-CD36-C2116957FD9B}"/>
              </a:ext>
            </a:extLst>
          </p:cNvPr>
          <p:cNvSpPr>
            <a:spLocks noGrp="1" noRot="1" noChangeArrowheads="1"/>
          </p:cNvSpPr>
          <p:nvPr>
            <p:ph type="title"/>
          </p:nvPr>
        </p:nvSpPr>
        <p:spPr>
          <a:xfrm>
            <a:off x="2133600" y="457200"/>
            <a:ext cx="7467600" cy="1143000"/>
          </a:xfrm>
        </p:spPr>
        <p:txBody>
          <a:bodyPr/>
          <a:lstStyle/>
          <a:p>
            <a:pPr algn="ctr" eaLnBrk="1" hangingPunct="1">
              <a:defRPr/>
            </a:pPr>
            <a:r>
              <a:rPr lang="en-US" dirty="0">
                <a:solidFill>
                  <a:srgbClr val="66FFFF"/>
                </a:solidFill>
                <a:effectLst>
                  <a:outerShdw blurRad="38100" dist="38100" dir="2700000" algn="tl">
                    <a:srgbClr val="000000">
                      <a:alpha val="43137"/>
                    </a:srgbClr>
                  </a:outerShdw>
                </a:effectLst>
              </a:rPr>
              <a:t>CVP/Right heart filling pressure</a:t>
            </a:r>
          </a:p>
        </p:txBody>
      </p:sp>
      <p:sp>
        <p:nvSpPr>
          <p:cNvPr id="32771" name="Rectangle 3">
            <a:extLst>
              <a:ext uri="{FF2B5EF4-FFF2-40B4-BE49-F238E27FC236}">
                <a16:creationId xmlns:a16="http://schemas.microsoft.com/office/drawing/2014/main" id="{5A2A71FF-9A15-9305-3EC3-D287EB32215D}"/>
              </a:ext>
            </a:extLst>
          </p:cNvPr>
          <p:cNvSpPr>
            <a:spLocks noGrp="1" noChangeArrowheads="1"/>
          </p:cNvSpPr>
          <p:nvPr>
            <p:ph idx="1"/>
          </p:nvPr>
        </p:nvSpPr>
        <p:spPr>
          <a:xfrm>
            <a:off x="1828800" y="1981201"/>
            <a:ext cx="7467600" cy="4525963"/>
          </a:xfrm>
        </p:spPr>
        <p:txBody>
          <a:bodyPr/>
          <a:lstStyle/>
          <a:p>
            <a:pPr eaLnBrk="1" hangingPunct="1"/>
            <a:r>
              <a:rPr lang="en-US" altLang="pl-PL"/>
              <a:t>Reflects right heart diastolic function</a:t>
            </a:r>
          </a:p>
          <a:p>
            <a:pPr eaLnBrk="1" hangingPunct="1"/>
            <a:r>
              <a:rPr lang="en-US" altLang="pl-PL"/>
              <a:t>Normal CVP: 2-8 mm Hg</a:t>
            </a:r>
          </a:p>
          <a:p>
            <a:pPr eaLnBrk="1" hangingPunct="1"/>
            <a:r>
              <a:rPr lang="en-US" altLang="pl-PL"/>
              <a:t>Assess with SV/SVI</a:t>
            </a:r>
          </a:p>
          <a:p>
            <a:pPr lvl="1" eaLnBrk="1" hangingPunct="1"/>
            <a:r>
              <a:rPr lang="en-US" altLang="pl-PL"/>
              <a:t>&gt;6mm Hg –RV failure if SV is low</a:t>
            </a:r>
          </a:p>
          <a:p>
            <a:pPr lvl="1" eaLnBrk="1" hangingPunct="1"/>
            <a:r>
              <a:rPr lang="en-US" altLang="pl-PL"/>
              <a:t>&lt;2 – hypovolemia if SV is low</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5808FCC-6CA1-40F2-9C98-55592C7C826E}"/>
              </a:ext>
            </a:extLst>
          </p:cNvPr>
          <p:cNvSpPr>
            <a:spLocks noGrp="1" noRot="1" noChangeArrowheads="1"/>
          </p:cNvSpPr>
          <p:nvPr>
            <p:ph type="title"/>
          </p:nvPr>
        </p:nvSpPr>
        <p:spPr>
          <a:xfrm>
            <a:off x="2133600" y="381000"/>
            <a:ext cx="7467600" cy="1143000"/>
          </a:xfrm>
        </p:spPr>
        <p:txBody>
          <a:bodyPr/>
          <a:lstStyle/>
          <a:p>
            <a:pPr algn="ctr" eaLnBrk="1" hangingPunct="1">
              <a:defRPr/>
            </a:pPr>
            <a:r>
              <a:rPr lang="en-US" dirty="0">
                <a:solidFill>
                  <a:srgbClr val="66FFFF"/>
                </a:solidFill>
                <a:effectLst>
                  <a:outerShdw blurRad="38100" dist="38100" dir="2700000" algn="tl">
                    <a:srgbClr val="000000">
                      <a:alpha val="43137"/>
                    </a:srgbClr>
                  </a:outerShdw>
                </a:effectLst>
              </a:rPr>
              <a:t>PAWP</a:t>
            </a:r>
          </a:p>
        </p:txBody>
      </p:sp>
      <p:sp>
        <p:nvSpPr>
          <p:cNvPr id="33795" name="Rectangle 3">
            <a:extLst>
              <a:ext uri="{FF2B5EF4-FFF2-40B4-BE49-F238E27FC236}">
                <a16:creationId xmlns:a16="http://schemas.microsoft.com/office/drawing/2014/main" id="{EACD18A4-3B88-C723-5D96-816C47815F37}"/>
              </a:ext>
            </a:extLst>
          </p:cNvPr>
          <p:cNvSpPr>
            <a:spLocks noGrp="1" noChangeArrowheads="1"/>
          </p:cNvSpPr>
          <p:nvPr>
            <p:ph idx="1"/>
          </p:nvPr>
        </p:nvSpPr>
        <p:spPr>
          <a:xfrm>
            <a:off x="2362200" y="1905001"/>
            <a:ext cx="7467600" cy="4525963"/>
          </a:xfrm>
        </p:spPr>
        <p:txBody>
          <a:bodyPr/>
          <a:lstStyle/>
          <a:p>
            <a:pPr eaLnBrk="1" hangingPunct="1"/>
            <a:r>
              <a:rPr lang="en-US" altLang="pl-PL"/>
              <a:t>End diastolic LV pressure</a:t>
            </a:r>
          </a:p>
          <a:p>
            <a:pPr eaLnBrk="1" hangingPunct="1"/>
            <a:r>
              <a:rPr lang="en-US" altLang="pl-PL"/>
              <a:t>Normal: 8-12 mm Hg</a:t>
            </a:r>
          </a:p>
          <a:p>
            <a:pPr eaLnBrk="1" hangingPunct="1"/>
            <a:r>
              <a:rPr lang="en-US" altLang="pl-PL"/>
              <a:t>Assess with SV/SVI</a:t>
            </a:r>
          </a:p>
          <a:p>
            <a:pPr lvl="1" eaLnBrk="1" hangingPunct="1"/>
            <a:r>
              <a:rPr lang="en-US" altLang="pl-PL"/>
              <a:t>&gt;18 – LV impairment if SV is low</a:t>
            </a:r>
          </a:p>
          <a:p>
            <a:pPr lvl="1" eaLnBrk="1" hangingPunct="1"/>
            <a:r>
              <a:rPr lang="en-US" altLang="pl-PL"/>
              <a:t> &lt;8 – Hypovolemia if SV is low</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7BD4CA4-B4CC-A94B-26F9-5A491425BE4D}"/>
              </a:ext>
            </a:extLst>
          </p:cNvPr>
          <p:cNvSpPr>
            <a:spLocks noGrp="1" noRot="1" noChangeArrowheads="1"/>
          </p:cNvSpPr>
          <p:nvPr>
            <p:ph type="title"/>
          </p:nvPr>
        </p:nvSpPr>
        <p:spPr/>
        <p:txBody>
          <a:bodyPr/>
          <a:lstStyle/>
          <a:p>
            <a:pPr algn="ctr" eaLnBrk="1" hangingPunct="1">
              <a:defRPr/>
            </a:pPr>
            <a:r>
              <a:rPr lang="en-US" dirty="0">
                <a:solidFill>
                  <a:srgbClr val="66FFFF"/>
                </a:solidFill>
                <a:effectLst>
                  <a:outerShdw blurRad="38100" dist="38100" dir="2700000" algn="tl">
                    <a:srgbClr val="000000">
                      <a:alpha val="43137"/>
                    </a:srgbClr>
                  </a:outerShdw>
                </a:effectLst>
              </a:rPr>
              <a:t>SvO2</a:t>
            </a:r>
          </a:p>
        </p:txBody>
      </p:sp>
      <p:sp>
        <p:nvSpPr>
          <p:cNvPr id="34819" name="Rectangle 3">
            <a:extLst>
              <a:ext uri="{FF2B5EF4-FFF2-40B4-BE49-F238E27FC236}">
                <a16:creationId xmlns:a16="http://schemas.microsoft.com/office/drawing/2014/main" id="{48518573-C823-8B0B-CD1D-482FA2386614}"/>
              </a:ext>
            </a:extLst>
          </p:cNvPr>
          <p:cNvSpPr>
            <a:spLocks noGrp="1" noChangeArrowheads="1"/>
          </p:cNvSpPr>
          <p:nvPr>
            <p:ph idx="1"/>
          </p:nvPr>
        </p:nvSpPr>
        <p:spPr>
          <a:xfrm>
            <a:off x="2209800" y="1905001"/>
            <a:ext cx="7467600" cy="4525963"/>
          </a:xfrm>
        </p:spPr>
        <p:txBody>
          <a:bodyPr/>
          <a:lstStyle/>
          <a:p>
            <a:pPr eaLnBrk="1" hangingPunct="1"/>
            <a:r>
              <a:rPr lang="en-US" altLang="pl-PL"/>
              <a:t>Reflects balance between O2 delivery and demand.</a:t>
            </a:r>
          </a:p>
          <a:p>
            <a:pPr eaLnBrk="1" hangingPunct="1"/>
            <a:r>
              <a:rPr lang="en-US" altLang="pl-PL"/>
              <a:t>Normal 0.6 - 0.8</a:t>
            </a:r>
          </a:p>
          <a:p>
            <a:pPr eaLnBrk="1" hangingPunct="1"/>
            <a:endParaRPr lang="en-US" altLang="pl-PL"/>
          </a:p>
          <a:p>
            <a:pPr eaLnBrk="1" hangingPunct="1"/>
            <a:endParaRPr lang="en-US" altLang="pl-PL"/>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2">
            <a:extLst>
              <a:ext uri="{FF2B5EF4-FFF2-40B4-BE49-F238E27FC236}">
                <a16:creationId xmlns:a16="http://schemas.microsoft.com/office/drawing/2014/main" id="{C2052459-CCBE-C4C6-842C-FC5B7B79D77C}"/>
              </a:ext>
            </a:extLst>
          </p:cNvPr>
          <p:cNvSpPr>
            <a:spLocks noChangeShapeType="1"/>
          </p:cNvSpPr>
          <p:nvPr/>
        </p:nvSpPr>
        <p:spPr bwMode="auto">
          <a:xfrm flipH="1">
            <a:off x="7386639" y="4516438"/>
            <a:ext cx="9525" cy="1263650"/>
          </a:xfrm>
          <a:prstGeom prst="line">
            <a:avLst/>
          </a:prstGeom>
          <a:noFill/>
          <a:ln w="28575">
            <a:solidFill>
              <a:srgbClr val="C0C0C0"/>
            </a:solidFill>
            <a:prstDash val="dashDot"/>
            <a:round/>
            <a:headEnd/>
            <a:tailEnd/>
          </a:ln>
          <a:extLst>
            <a:ext uri="{909E8E84-426E-40DD-AFC4-6F175D3DCCD1}">
              <a14:hiddenFill xmlns:a14="http://schemas.microsoft.com/office/drawing/2010/main">
                <a:noFill/>
              </a14:hiddenFill>
            </a:ext>
          </a:extLst>
        </p:spPr>
        <p:txBody>
          <a:bodyPr/>
          <a:lstStyle/>
          <a:p>
            <a:endParaRPr lang="pl-PL"/>
          </a:p>
        </p:txBody>
      </p:sp>
      <p:sp>
        <p:nvSpPr>
          <p:cNvPr id="35843" name="Line 3">
            <a:extLst>
              <a:ext uri="{FF2B5EF4-FFF2-40B4-BE49-F238E27FC236}">
                <a16:creationId xmlns:a16="http://schemas.microsoft.com/office/drawing/2014/main" id="{E5AF59AF-4B8F-46A6-867F-D627D240BC1C}"/>
              </a:ext>
            </a:extLst>
          </p:cNvPr>
          <p:cNvSpPr>
            <a:spLocks noChangeShapeType="1"/>
          </p:cNvSpPr>
          <p:nvPr/>
        </p:nvSpPr>
        <p:spPr bwMode="auto">
          <a:xfrm flipH="1">
            <a:off x="5045076" y="4508500"/>
            <a:ext cx="9525" cy="1263650"/>
          </a:xfrm>
          <a:prstGeom prst="line">
            <a:avLst/>
          </a:prstGeom>
          <a:noFill/>
          <a:ln w="28575">
            <a:solidFill>
              <a:srgbClr val="C0C0C0"/>
            </a:solidFill>
            <a:prstDash val="dashDot"/>
            <a:round/>
            <a:headEnd/>
            <a:tailEnd/>
          </a:ln>
          <a:extLst>
            <a:ext uri="{909E8E84-426E-40DD-AFC4-6F175D3DCCD1}">
              <a14:hiddenFill xmlns:a14="http://schemas.microsoft.com/office/drawing/2010/main">
                <a:noFill/>
              </a14:hiddenFill>
            </a:ext>
          </a:extLst>
        </p:spPr>
        <p:txBody>
          <a:bodyPr/>
          <a:lstStyle/>
          <a:p>
            <a:endParaRPr lang="pl-PL"/>
          </a:p>
        </p:txBody>
      </p:sp>
      <p:sp>
        <p:nvSpPr>
          <p:cNvPr id="35844" name="Line 4">
            <a:extLst>
              <a:ext uri="{FF2B5EF4-FFF2-40B4-BE49-F238E27FC236}">
                <a16:creationId xmlns:a16="http://schemas.microsoft.com/office/drawing/2014/main" id="{C6BB9C0E-C812-71A7-744F-603813464792}"/>
              </a:ext>
            </a:extLst>
          </p:cNvPr>
          <p:cNvSpPr>
            <a:spLocks noChangeShapeType="1"/>
          </p:cNvSpPr>
          <p:nvPr/>
        </p:nvSpPr>
        <p:spPr bwMode="auto">
          <a:xfrm flipH="1">
            <a:off x="2598739" y="4598988"/>
            <a:ext cx="9525" cy="1263650"/>
          </a:xfrm>
          <a:prstGeom prst="line">
            <a:avLst/>
          </a:prstGeom>
          <a:noFill/>
          <a:ln w="28575">
            <a:solidFill>
              <a:srgbClr val="C0C0C0"/>
            </a:solidFill>
            <a:prstDash val="dashDot"/>
            <a:round/>
            <a:headEnd/>
            <a:tailEnd/>
          </a:ln>
          <a:extLst>
            <a:ext uri="{909E8E84-426E-40DD-AFC4-6F175D3DCCD1}">
              <a14:hiddenFill xmlns:a14="http://schemas.microsoft.com/office/drawing/2010/main">
                <a:noFill/>
              </a14:hiddenFill>
            </a:ext>
          </a:extLst>
        </p:spPr>
        <p:txBody>
          <a:bodyPr/>
          <a:lstStyle/>
          <a:p>
            <a:endParaRPr lang="pl-PL"/>
          </a:p>
        </p:txBody>
      </p:sp>
      <p:sp>
        <p:nvSpPr>
          <p:cNvPr id="50182" name="Text Box 5">
            <a:extLst>
              <a:ext uri="{FF2B5EF4-FFF2-40B4-BE49-F238E27FC236}">
                <a16:creationId xmlns:a16="http://schemas.microsoft.com/office/drawing/2014/main" id="{05F384CF-78C4-718C-1401-CF22B447E0D9}"/>
              </a:ext>
            </a:extLst>
          </p:cNvPr>
          <p:cNvSpPr txBox="1">
            <a:spLocks noChangeArrowheads="1"/>
          </p:cNvSpPr>
          <p:nvPr/>
        </p:nvSpPr>
        <p:spPr bwMode="auto">
          <a:xfrm>
            <a:off x="2743201" y="381000"/>
            <a:ext cx="6380163" cy="369888"/>
          </a:xfrm>
          <a:prstGeom prst="rect">
            <a:avLst/>
          </a:prstGeom>
          <a:noFill/>
          <a:ln w="9525">
            <a:noFill/>
            <a:miter lim="800000"/>
            <a:headEnd/>
            <a:tailEnd/>
          </a:ln>
        </p:spPr>
        <p:txBody>
          <a:bodyPr lIns="0" tIns="0" rIns="0" bIns="0"/>
          <a:lstStyle/>
          <a:p>
            <a:pPr algn="ctr">
              <a:spcBef>
                <a:spcPct val="50000"/>
              </a:spcBef>
              <a:defRPr/>
            </a:pPr>
            <a:r>
              <a:rPr lang="en-GB" sz="4000" dirty="0">
                <a:solidFill>
                  <a:srgbClr val="66FFFF"/>
                </a:solidFill>
                <a:effectLst>
                  <a:outerShdw blurRad="38100" dist="38100" dir="2700000" algn="tl">
                    <a:srgbClr val="000000">
                      <a:alpha val="43137"/>
                    </a:srgbClr>
                  </a:outerShdw>
                </a:effectLst>
                <a:cs typeface="Arial" charset="0"/>
              </a:rPr>
              <a:t>Parameter  physiology</a:t>
            </a:r>
          </a:p>
        </p:txBody>
      </p:sp>
      <p:sp>
        <p:nvSpPr>
          <p:cNvPr id="35846" name="AutoShape 6">
            <a:extLst>
              <a:ext uri="{FF2B5EF4-FFF2-40B4-BE49-F238E27FC236}">
                <a16:creationId xmlns:a16="http://schemas.microsoft.com/office/drawing/2014/main" id="{4FC1828C-E1BC-DBB2-2FA9-E377D7D81450}"/>
              </a:ext>
            </a:extLst>
          </p:cNvPr>
          <p:cNvSpPr>
            <a:spLocks noChangeArrowheads="1"/>
          </p:cNvSpPr>
          <p:nvPr/>
        </p:nvSpPr>
        <p:spPr bwMode="auto">
          <a:xfrm>
            <a:off x="2798764" y="2516188"/>
            <a:ext cx="2041525" cy="431800"/>
          </a:xfrm>
          <a:prstGeom prst="roundRect">
            <a:avLst>
              <a:gd name="adj" fmla="val 16667"/>
            </a:avLst>
          </a:prstGeom>
          <a:solidFill>
            <a:srgbClr val="DDDDDD"/>
          </a:solidFill>
          <a:ln w="19050">
            <a:solidFill>
              <a:schemeClr val="bg2"/>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47" name="AutoShape 7">
            <a:extLst>
              <a:ext uri="{FF2B5EF4-FFF2-40B4-BE49-F238E27FC236}">
                <a16:creationId xmlns:a16="http://schemas.microsoft.com/office/drawing/2014/main" id="{3BA8AF7C-FF5E-414A-77D4-D6D5DF6FA772}"/>
              </a:ext>
            </a:extLst>
          </p:cNvPr>
          <p:cNvSpPr>
            <a:spLocks noChangeArrowheads="1"/>
          </p:cNvSpPr>
          <p:nvPr/>
        </p:nvSpPr>
        <p:spPr bwMode="auto">
          <a:xfrm>
            <a:off x="7386639" y="2516188"/>
            <a:ext cx="2041525" cy="431800"/>
          </a:xfrm>
          <a:prstGeom prst="roundRect">
            <a:avLst>
              <a:gd name="adj" fmla="val 16667"/>
            </a:avLst>
          </a:prstGeom>
          <a:solidFill>
            <a:srgbClr val="DDDDDD">
              <a:alpha val="50195"/>
            </a:srgbClr>
          </a:solidFill>
          <a:ln w="19050">
            <a:solidFill>
              <a:schemeClr val="bg2"/>
            </a:solidFill>
            <a:prstDash val="sysDot"/>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48" name="AutoShape 8">
            <a:extLst>
              <a:ext uri="{FF2B5EF4-FFF2-40B4-BE49-F238E27FC236}">
                <a16:creationId xmlns:a16="http://schemas.microsoft.com/office/drawing/2014/main" id="{F55EAC1D-1897-9B71-9699-3F432EC4F0ED}"/>
              </a:ext>
            </a:extLst>
          </p:cNvPr>
          <p:cNvSpPr>
            <a:spLocks noChangeArrowheads="1"/>
          </p:cNvSpPr>
          <p:nvPr/>
        </p:nvSpPr>
        <p:spPr bwMode="auto">
          <a:xfrm>
            <a:off x="1760539" y="3278188"/>
            <a:ext cx="2041525" cy="514350"/>
          </a:xfrm>
          <a:prstGeom prst="roundRect">
            <a:avLst>
              <a:gd name="adj" fmla="val 16667"/>
            </a:avLst>
          </a:prstGeom>
          <a:solidFill>
            <a:srgbClr val="DDDDDD"/>
          </a:solidFill>
          <a:ln w="19050">
            <a:solidFill>
              <a:schemeClr val="bg2"/>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49" name="AutoShape 9">
            <a:extLst>
              <a:ext uri="{FF2B5EF4-FFF2-40B4-BE49-F238E27FC236}">
                <a16:creationId xmlns:a16="http://schemas.microsoft.com/office/drawing/2014/main" id="{C6A35523-475A-0E26-82AA-B598C410B163}"/>
              </a:ext>
            </a:extLst>
          </p:cNvPr>
          <p:cNvSpPr>
            <a:spLocks noChangeArrowheads="1"/>
          </p:cNvSpPr>
          <p:nvPr/>
        </p:nvSpPr>
        <p:spPr bwMode="auto">
          <a:xfrm>
            <a:off x="3911601" y="3282950"/>
            <a:ext cx="2041525" cy="496888"/>
          </a:xfrm>
          <a:prstGeom prst="roundRect">
            <a:avLst>
              <a:gd name="adj" fmla="val 16667"/>
            </a:avLst>
          </a:prstGeom>
          <a:solidFill>
            <a:srgbClr val="DDDDDD"/>
          </a:solidFill>
          <a:ln w="19050">
            <a:solidFill>
              <a:schemeClr val="bg2"/>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50" name="AutoShape 10">
            <a:extLst>
              <a:ext uri="{FF2B5EF4-FFF2-40B4-BE49-F238E27FC236}">
                <a16:creationId xmlns:a16="http://schemas.microsoft.com/office/drawing/2014/main" id="{784F6172-05B3-E3A8-E212-DB6432E2D3B9}"/>
              </a:ext>
            </a:extLst>
          </p:cNvPr>
          <p:cNvSpPr>
            <a:spLocks noChangeArrowheads="1"/>
          </p:cNvSpPr>
          <p:nvPr/>
        </p:nvSpPr>
        <p:spPr bwMode="auto">
          <a:xfrm>
            <a:off x="6278564" y="3278188"/>
            <a:ext cx="2041525" cy="514350"/>
          </a:xfrm>
          <a:prstGeom prst="roundRect">
            <a:avLst>
              <a:gd name="adj" fmla="val 16667"/>
            </a:avLst>
          </a:prstGeom>
          <a:solidFill>
            <a:srgbClr val="DDDDDD">
              <a:alpha val="50195"/>
            </a:srgbClr>
          </a:solidFill>
          <a:ln w="19050">
            <a:solidFill>
              <a:schemeClr val="bg2"/>
            </a:solidFill>
            <a:prstDash val="sysDot"/>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51" name="AutoShape 11">
            <a:extLst>
              <a:ext uri="{FF2B5EF4-FFF2-40B4-BE49-F238E27FC236}">
                <a16:creationId xmlns:a16="http://schemas.microsoft.com/office/drawing/2014/main" id="{E3EC0006-D2A2-0FDD-8DE7-A0A7DEC241BD}"/>
              </a:ext>
            </a:extLst>
          </p:cNvPr>
          <p:cNvSpPr>
            <a:spLocks noChangeArrowheads="1"/>
          </p:cNvSpPr>
          <p:nvPr/>
        </p:nvSpPr>
        <p:spPr bwMode="auto">
          <a:xfrm>
            <a:off x="8429626" y="3282950"/>
            <a:ext cx="2041525" cy="496888"/>
          </a:xfrm>
          <a:prstGeom prst="roundRect">
            <a:avLst>
              <a:gd name="adj" fmla="val 16667"/>
            </a:avLst>
          </a:prstGeom>
          <a:solidFill>
            <a:srgbClr val="DDDDDD">
              <a:alpha val="50195"/>
            </a:srgbClr>
          </a:solidFill>
          <a:ln w="19050">
            <a:solidFill>
              <a:schemeClr val="bg2"/>
            </a:solidFill>
            <a:prstDash val="sysDot"/>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52" name="AutoShape 12">
            <a:extLst>
              <a:ext uri="{FF2B5EF4-FFF2-40B4-BE49-F238E27FC236}">
                <a16:creationId xmlns:a16="http://schemas.microsoft.com/office/drawing/2014/main" id="{EA583B67-3501-53A9-D3F4-5059AACAE821}"/>
              </a:ext>
            </a:extLst>
          </p:cNvPr>
          <p:cNvSpPr>
            <a:spLocks noChangeArrowheads="1"/>
          </p:cNvSpPr>
          <p:nvPr/>
        </p:nvSpPr>
        <p:spPr bwMode="auto">
          <a:xfrm>
            <a:off x="1927226" y="4276726"/>
            <a:ext cx="1395413" cy="608013"/>
          </a:xfrm>
          <a:prstGeom prst="roundRect">
            <a:avLst>
              <a:gd name="adj" fmla="val 16667"/>
            </a:avLst>
          </a:prstGeom>
          <a:solidFill>
            <a:srgbClr val="DDDDDD"/>
          </a:solidFill>
          <a:ln w="19050">
            <a:solidFill>
              <a:schemeClr val="bg2"/>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53" name="AutoShape 13">
            <a:extLst>
              <a:ext uri="{FF2B5EF4-FFF2-40B4-BE49-F238E27FC236}">
                <a16:creationId xmlns:a16="http://schemas.microsoft.com/office/drawing/2014/main" id="{3E7BFF8E-2A43-EFCB-24A1-7A193B3D1F61}"/>
              </a:ext>
            </a:extLst>
          </p:cNvPr>
          <p:cNvSpPr>
            <a:spLocks noChangeArrowheads="1"/>
          </p:cNvSpPr>
          <p:nvPr/>
        </p:nvSpPr>
        <p:spPr bwMode="auto">
          <a:xfrm>
            <a:off x="4273550" y="4289426"/>
            <a:ext cx="1544638" cy="581025"/>
          </a:xfrm>
          <a:prstGeom prst="roundRect">
            <a:avLst>
              <a:gd name="adj" fmla="val 16667"/>
            </a:avLst>
          </a:prstGeom>
          <a:solidFill>
            <a:srgbClr val="DDDDDD"/>
          </a:solidFill>
          <a:ln w="19050">
            <a:solidFill>
              <a:schemeClr val="bg2"/>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54" name="AutoShape 14">
            <a:extLst>
              <a:ext uri="{FF2B5EF4-FFF2-40B4-BE49-F238E27FC236}">
                <a16:creationId xmlns:a16="http://schemas.microsoft.com/office/drawing/2014/main" id="{3DA0F665-1F23-87EE-A409-45A7884BF9A7}"/>
              </a:ext>
            </a:extLst>
          </p:cNvPr>
          <p:cNvSpPr>
            <a:spLocks noChangeArrowheads="1"/>
          </p:cNvSpPr>
          <p:nvPr/>
        </p:nvSpPr>
        <p:spPr bwMode="auto">
          <a:xfrm>
            <a:off x="6781800" y="4283075"/>
            <a:ext cx="1371600" cy="585788"/>
          </a:xfrm>
          <a:prstGeom prst="roundRect">
            <a:avLst>
              <a:gd name="adj" fmla="val 16667"/>
            </a:avLst>
          </a:prstGeom>
          <a:solidFill>
            <a:srgbClr val="DDDDDD"/>
          </a:solidFill>
          <a:ln w="19050">
            <a:solidFill>
              <a:schemeClr val="bg2"/>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55" name="AutoShape 15">
            <a:extLst>
              <a:ext uri="{FF2B5EF4-FFF2-40B4-BE49-F238E27FC236}">
                <a16:creationId xmlns:a16="http://schemas.microsoft.com/office/drawing/2014/main" id="{FA79BD12-5F79-1223-B559-DC56EA27E554}"/>
              </a:ext>
            </a:extLst>
          </p:cNvPr>
          <p:cNvSpPr>
            <a:spLocks noChangeArrowheads="1"/>
          </p:cNvSpPr>
          <p:nvPr/>
        </p:nvSpPr>
        <p:spPr bwMode="auto">
          <a:xfrm>
            <a:off x="1752600" y="5105400"/>
            <a:ext cx="2057400" cy="501650"/>
          </a:xfrm>
          <a:prstGeom prst="roundRect">
            <a:avLst>
              <a:gd name="adj" fmla="val 16667"/>
            </a:avLst>
          </a:prstGeom>
          <a:solidFill>
            <a:srgbClr val="DDDDDD"/>
          </a:solidFill>
          <a:ln w="15875">
            <a:solidFill>
              <a:schemeClr val="bg2"/>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56" name="Rectangle 16">
            <a:extLst>
              <a:ext uri="{FF2B5EF4-FFF2-40B4-BE49-F238E27FC236}">
                <a16:creationId xmlns:a16="http://schemas.microsoft.com/office/drawing/2014/main" id="{2BDA0329-B255-CCF3-05F8-BB9103052D25}"/>
              </a:ext>
            </a:extLst>
          </p:cNvPr>
          <p:cNvSpPr>
            <a:spLocks noChangeArrowheads="1"/>
          </p:cNvSpPr>
          <p:nvPr/>
        </p:nvSpPr>
        <p:spPr bwMode="auto">
          <a:xfrm>
            <a:off x="3175001" y="2568575"/>
            <a:ext cx="15160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solidFill>
                  <a:schemeClr val="bg1"/>
                </a:solidFill>
              </a:rPr>
              <a:t>Cardiac output</a:t>
            </a:r>
          </a:p>
        </p:txBody>
      </p:sp>
      <p:sp>
        <p:nvSpPr>
          <p:cNvPr id="35857" name="Rectangle 17">
            <a:extLst>
              <a:ext uri="{FF2B5EF4-FFF2-40B4-BE49-F238E27FC236}">
                <a16:creationId xmlns:a16="http://schemas.microsoft.com/office/drawing/2014/main" id="{C2374159-1FD8-FB85-C524-34E945B1B29F}"/>
              </a:ext>
            </a:extLst>
          </p:cNvPr>
          <p:cNvSpPr>
            <a:spLocks noChangeArrowheads="1"/>
          </p:cNvSpPr>
          <p:nvPr/>
        </p:nvSpPr>
        <p:spPr bwMode="auto">
          <a:xfrm>
            <a:off x="7054851" y="2592388"/>
            <a:ext cx="2689225" cy="31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sz="1700"/>
              <a:t>Arterial oxygen content</a:t>
            </a:r>
          </a:p>
        </p:txBody>
      </p:sp>
      <p:sp>
        <p:nvSpPr>
          <p:cNvPr id="35858" name="Rectangle 18">
            <a:extLst>
              <a:ext uri="{FF2B5EF4-FFF2-40B4-BE49-F238E27FC236}">
                <a16:creationId xmlns:a16="http://schemas.microsoft.com/office/drawing/2014/main" id="{F4F44C11-DC7B-DD03-F395-5923B47BF909}"/>
              </a:ext>
            </a:extLst>
          </p:cNvPr>
          <p:cNvSpPr>
            <a:spLocks noChangeArrowheads="1"/>
          </p:cNvSpPr>
          <p:nvPr/>
        </p:nvSpPr>
        <p:spPr bwMode="auto">
          <a:xfrm>
            <a:off x="1824038" y="3381375"/>
            <a:ext cx="19224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solidFill>
                  <a:schemeClr val="bg1"/>
                </a:solidFill>
              </a:rPr>
              <a:t>Stroke volume</a:t>
            </a:r>
          </a:p>
        </p:txBody>
      </p:sp>
      <p:sp>
        <p:nvSpPr>
          <p:cNvPr id="35859" name="Rectangle 19">
            <a:extLst>
              <a:ext uri="{FF2B5EF4-FFF2-40B4-BE49-F238E27FC236}">
                <a16:creationId xmlns:a16="http://schemas.microsoft.com/office/drawing/2014/main" id="{D71629F3-768A-BAD7-67B9-27223871382B}"/>
              </a:ext>
            </a:extLst>
          </p:cNvPr>
          <p:cNvSpPr>
            <a:spLocks noChangeArrowheads="1"/>
          </p:cNvSpPr>
          <p:nvPr/>
        </p:nvSpPr>
        <p:spPr bwMode="auto">
          <a:xfrm>
            <a:off x="4097339" y="3367088"/>
            <a:ext cx="16144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solidFill>
                  <a:schemeClr val="bg1"/>
                </a:solidFill>
              </a:rPr>
              <a:t>Heart rate</a:t>
            </a:r>
          </a:p>
        </p:txBody>
      </p:sp>
      <p:sp>
        <p:nvSpPr>
          <p:cNvPr id="35860" name="Rectangle 20">
            <a:extLst>
              <a:ext uri="{FF2B5EF4-FFF2-40B4-BE49-F238E27FC236}">
                <a16:creationId xmlns:a16="http://schemas.microsoft.com/office/drawing/2014/main" id="{78075E0E-C376-E988-5509-66901353DB7F}"/>
              </a:ext>
            </a:extLst>
          </p:cNvPr>
          <p:cNvSpPr>
            <a:spLocks noChangeArrowheads="1"/>
          </p:cNvSpPr>
          <p:nvPr/>
        </p:nvSpPr>
        <p:spPr bwMode="auto">
          <a:xfrm>
            <a:off x="6353175" y="3287714"/>
            <a:ext cx="1924050" cy="49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t>Oxygenation</a:t>
            </a:r>
          </a:p>
          <a:p>
            <a:pPr algn="ctr" eaLnBrk="1" hangingPunct="1">
              <a:lnSpc>
                <a:spcPct val="80000"/>
              </a:lnSpc>
            </a:pPr>
            <a:r>
              <a:rPr lang="en-GB" altLang="pl-PL" sz="1400"/>
              <a:t>SaO</a:t>
            </a:r>
            <a:r>
              <a:rPr lang="en-GB" altLang="pl-PL" sz="1400" baseline="-25000"/>
              <a:t>2</a:t>
            </a:r>
          </a:p>
        </p:txBody>
      </p:sp>
      <p:sp>
        <p:nvSpPr>
          <p:cNvPr id="35861" name="Rectangle 21">
            <a:extLst>
              <a:ext uri="{FF2B5EF4-FFF2-40B4-BE49-F238E27FC236}">
                <a16:creationId xmlns:a16="http://schemas.microsoft.com/office/drawing/2014/main" id="{8EB687BA-3ECC-A9B5-FA4F-C137B95DFF0B}"/>
              </a:ext>
            </a:extLst>
          </p:cNvPr>
          <p:cNvSpPr>
            <a:spLocks noChangeArrowheads="1"/>
          </p:cNvSpPr>
          <p:nvPr/>
        </p:nvSpPr>
        <p:spPr bwMode="auto">
          <a:xfrm>
            <a:off x="8561388" y="3284539"/>
            <a:ext cx="1778000" cy="49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t>Haemoglobine</a:t>
            </a:r>
          </a:p>
          <a:p>
            <a:pPr algn="ctr" eaLnBrk="1" hangingPunct="1">
              <a:lnSpc>
                <a:spcPct val="80000"/>
              </a:lnSpc>
            </a:pPr>
            <a:r>
              <a:rPr lang="en-GB" altLang="pl-PL" sz="1400"/>
              <a:t>Hb</a:t>
            </a:r>
          </a:p>
        </p:txBody>
      </p:sp>
      <p:sp>
        <p:nvSpPr>
          <p:cNvPr id="35862" name="Rectangle 22">
            <a:extLst>
              <a:ext uri="{FF2B5EF4-FFF2-40B4-BE49-F238E27FC236}">
                <a16:creationId xmlns:a16="http://schemas.microsoft.com/office/drawing/2014/main" id="{1A3D5936-60A5-B5EC-A824-C6E423E5F680}"/>
              </a:ext>
            </a:extLst>
          </p:cNvPr>
          <p:cNvSpPr>
            <a:spLocks noChangeArrowheads="1"/>
          </p:cNvSpPr>
          <p:nvPr/>
        </p:nvSpPr>
        <p:spPr bwMode="auto">
          <a:xfrm>
            <a:off x="1905000" y="4343401"/>
            <a:ext cx="15255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solidFill>
                  <a:schemeClr val="bg1"/>
                </a:solidFill>
              </a:rPr>
              <a:t>Preload</a:t>
            </a:r>
          </a:p>
          <a:p>
            <a:pPr algn="ctr" eaLnBrk="1" hangingPunct="1">
              <a:lnSpc>
                <a:spcPct val="80000"/>
              </a:lnSpc>
            </a:pPr>
            <a:r>
              <a:rPr lang="en-GB" altLang="pl-PL" sz="1400">
                <a:solidFill>
                  <a:schemeClr val="bg1"/>
                </a:solidFill>
              </a:rPr>
              <a:t>GEDI; SVV; PPV</a:t>
            </a:r>
          </a:p>
        </p:txBody>
      </p:sp>
      <p:sp>
        <p:nvSpPr>
          <p:cNvPr id="35863" name="Rectangle 23">
            <a:extLst>
              <a:ext uri="{FF2B5EF4-FFF2-40B4-BE49-F238E27FC236}">
                <a16:creationId xmlns:a16="http://schemas.microsoft.com/office/drawing/2014/main" id="{F6936077-3CF6-77BA-37A1-2563BF897C02}"/>
              </a:ext>
            </a:extLst>
          </p:cNvPr>
          <p:cNvSpPr>
            <a:spLocks noChangeArrowheads="1"/>
          </p:cNvSpPr>
          <p:nvPr/>
        </p:nvSpPr>
        <p:spPr bwMode="auto">
          <a:xfrm>
            <a:off x="4265613" y="4321176"/>
            <a:ext cx="15922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solidFill>
                  <a:schemeClr val="bg1"/>
                </a:solidFill>
              </a:rPr>
              <a:t>Afterload</a:t>
            </a:r>
          </a:p>
          <a:p>
            <a:pPr algn="ctr" eaLnBrk="1" hangingPunct="1">
              <a:lnSpc>
                <a:spcPct val="80000"/>
              </a:lnSpc>
            </a:pPr>
            <a:r>
              <a:rPr lang="en-GB" altLang="pl-PL" sz="1400">
                <a:solidFill>
                  <a:schemeClr val="bg1"/>
                </a:solidFill>
              </a:rPr>
              <a:t>SVRI; MAP</a:t>
            </a:r>
          </a:p>
        </p:txBody>
      </p:sp>
      <p:sp>
        <p:nvSpPr>
          <p:cNvPr id="35864" name="Rectangle 24">
            <a:extLst>
              <a:ext uri="{FF2B5EF4-FFF2-40B4-BE49-F238E27FC236}">
                <a16:creationId xmlns:a16="http://schemas.microsoft.com/office/drawing/2014/main" id="{85E2D8A7-B4C8-6367-9E74-653E0F9C08FF}"/>
              </a:ext>
            </a:extLst>
          </p:cNvPr>
          <p:cNvSpPr>
            <a:spLocks noChangeArrowheads="1"/>
          </p:cNvSpPr>
          <p:nvPr/>
        </p:nvSpPr>
        <p:spPr bwMode="auto">
          <a:xfrm>
            <a:off x="6551614" y="4351338"/>
            <a:ext cx="17430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tabLst>
                <a:tab pos="182563" algn="l"/>
              </a:tabLst>
              <a:defRPr>
                <a:solidFill>
                  <a:schemeClr val="tx1"/>
                </a:solidFill>
                <a:latin typeface="Garamond" panose="02020404030301010803" pitchFamily="18" charset="0"/>
                <a:cs typeface="Arial" panose="020B0604020202020204" pitchFamily="34" charset="0"/>
              </a:defRPr>
            </a:lvl1pPr>
            <a:lvl2pPr marL="742950" indent="-285750" eaLnBrk="0" hangingPunct="0">
              <a:tabLst>
                <a:tab pos="182563" algn="l"/>
              </a:tabLst>
              <a:defRPr>
                <a:solidFill>
                  <a:schemeClr val="tx1"/>
                </a:solidFill>
                <a:latin typeface="Garamond" panose="02020404030301010803" pitchFamily="18" charset="0"/>
                <a:cs typeface="Arial" panose="020B0604020202020204" pitchFamily="34" charset="0"/>
              </a:defRPr>
            </a:lvl2pPr>
            <a:lvl3pPr marL="1143000" indent="-228600" eaLnBrk="0" hangingPunct="0">
              <a:tabLst>
                <a:tab pos="182563" algn="l"/>
              </a:tabLst>
              <a:defRPr>
                <a:solidFill>
                  <a:schemeClr val="tx1"/>
                </a:solidFill>
                <a:latin typeface="Garamond" panose="02020404030301010803" pitchFamily="18" charset="0"/>
                <a:cs typeface="Arial" panose="020B0604020202020204" pitchFamily="34" charset="0"/>
              </a:defRPr>
            </a:lvl3pPr>
            <a:lvl4pPr marL="1600200" indent="-228600" eaLnBrk="0" hangingPunct="0">
              <a:tabLst>
                <a:tab pos="182563" algn="l"/>
              </a:tabLst>
              <a:defRPr>
                <a:solidFill>
                  <a:schemeClr val="tx1"/>
                </a:solidFill>
                <a:latin typeface="Garamond" panose="02020404030301010803" pitchFamily="18" charset="0"/>
                <a:cs typeface="Arial" panose="020B0604020202020204" pitchFamily="34" charset="0"/>
              </a:defRPr>
            </a:lvl4pPr>
            <a:lvl5pPr marL="2057400" indent="-228600" eaLnBrk="0" hangingPunct="0">
              <a:tabLst>
                <a:tab pos="182563" algn="l"/>
              </a:tabLst>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tabLst>
                <a:tab pos="182563" algn="l"/>
              </a:tabLs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tabLst>
                <a:tab pos="182563" algn="l"/>
              </a:tabLs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tabLst>
                <a:tab pos="182563" algn="l"/>
              </a:tabLs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tabLst>
                <a:tab pos="182563" algn="l"/>
              </a:tabLs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solidFill>
                  <a:schemeClr val="bg1"/>
                </a:solidFill>
              </a:rPr>
              <a:t>Contractility</a:t>
            </a:r>
          </a:p>
          <a:p>
            <a:pPr algn="ctr" eaLnBrk="1" hangingPunct="1">
              <a:lnSpc>
                <a:spcPct val="80000"/>
              </a:lnSpc>
            </a:pPr>
            <a:r>
              <a:rPr lang="en-GB" altLang="pl-PL" sz="1400">
                <a:solidFill>
                  <a:schemeClr val="bg1"/>
                </a:solidFill>
              </a:rPr>
              <a:t>GEF; CFI; dPmx</a:t>
            </a:r>
          </a:p>
        </p:txBody>
      </p:sp>
      <p:sp>
        <p:nvSpPr>
          <p:cNvPr id="35865" name="Rectangle 25">
            <a:extLst>
              <a:ext uri="{FF2B5EF4-FFF2-40B4-BE49-F238E27FC236}">
                <a16:creationId xmlns:a16="http://schemas.microsoft.com/office/drawing/2014/main" id="{5417FB45-834A-B32D-78B7-ED4AD8A9A421}"/>
              </a:ext>
            </a:extLst>
          </p:cNvPr>
          <p:cNvSpPr>
            <a:spLocks noChangeArrowheads="1"/>
          </p:cNvSpPr>
          <p:nvPr/>
        </p:nvSpPr>
        <p:spPr bwMode="auto">
          <a:xfrm>
            <a:off x="1752601" y="5105401"/>
            <a:ext cx="2068513" cy="49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solidFill>
                  <a:schemeClr val="bg1"/>
                </a:solidFill>
              </a:rPr>
              <a:t>Pulmonary Oedema</a:t>
            </a:r>
          </a:p>
          <a:p>
            <a:pPr algn="ctr" eaLnBrk="1" hangingPunct="1">
              <a:lnSpc>
                <a:spcPct val="80000"/>
              </a:lnSpc>
            </a:pPr>
            <a:r>
              <a:rPr lang="en-GB" altLang="pl-PL" sz="1400">
                <a:solidFill>
                  <a:schemeClr val="bg1"/>
                </a:solidFill>
              </a:rPr>
              <a:t>ELWI; PVPI</a:t>
            </a:r>
          </a:p>
        </p:txBody>
      </p:sp>
      <p:sp>
        <p:nvSpPr>
          <p:cNvPr id="35866" name="Text Box 26">
            <a:extLst>
              <a:ext uri="{FF2B5EF4-FFF2-40B4-BE49-F238E27FC236}">
                <a16:creationId xmlns:a16="http://schemas.microsoft.com/office/drawing/2014/main" id="{56DB4A64-26FB-B5B5-00DE-A9C974FE9E2A}"/>
              </a:ext>
            </a:extLst>
          </p:cNvPr>
          <p:cNvSpPr txBox="1">
            <a:spLocks noChangeArrowheads="1"/>
          </p:cNvSpPr>
          <p:nvPr/>
        </p:nvSpPr>
        <p:spPr bwMode="auto">
          <a:xfrm>
            <a:off x="2181226" y="6359526"/>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GB" altLang="pl-PL" sz="2000"/>
              <a:t>Volume</a:t>
            </a:r>
          </a:p>
        </p:txBody>
      </p:sp>
      <p:pic>
        <p:nvPicPr>
          <p:cNvPr id="35867" name="Picture 27" descr="Silver_Button_FIN Kopie">
            <a:extLst>
              <a:ext uri="{FF2B5EF4-FFF2-40B4-BE49-F238E27FC236}">
                <a16:creationId xmlns:a16="http://schemas.microsoft.com/office/drawing/2014/main" id="{EC661069-A795-6051-84BB-0537D9A73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639" y="5848351"/>
            <a:ext cx="5984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8" name="Text Box 28">
            <a:extLst>
              <a:ext uri="{FF2B5EF4-FFF2-40B4-BE49-F238E27FC236}">
                <a16:creationId xmlns:a16="http://schemas.microsoft.com/office/drawing/2014/main" id="{41CCB35A-49E8-7E7E-114B-3C563D1B12B0}"/>
              </a:ext>
            </a:extLst>
          </p:cNvPr>
          <p:cNvSpPr txBox="1">
            <a:spLocks noChangeArrowheads="1"/>
          </p:cNvSpPr>
          <p:nvPr/>
        </p:nvSpPr>
        <p:spPr bwMode="auto">
          <a:xfrm>
            <a:off x="4222750" y="6335714"/>
            <a:ext cx="1728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GB" altLang="pl-PL" sz="2000"/>
              <a:t>Vasopressors</a:t>
            </a:r>
          </a:p>
        </p:txBody>
      </p:sp>
      <p:sp>
        <p:nvSpPr>
          <p:cNvPr id="35869" name="Text Box 29">
            <a:extLst>
              <a:ext uri="{FF2B5EF4-FFF2-40B4-BE49-F238E27FC236}">
                <a16:creationId xmlns:a16="http://schemas.microsoft.com/office/drawing/2014/main" id="{73EBD690-345E-8D7E-51F7-24711AB7FBFD}"/>
              </a:ext>
            </a:extLst>
          </p:cNvPr>
          <p:cNvSpPr txBox="1">
            <a:spLocks noChangeArrowheads="1"/>
          </p:cNvSpPr>
          <p:nvPr/>
        </p:nvSpPr>
        <p:spPr bwMode="auto">
          <a:xfrm>
            <a:off x="6777038" y="6346825"/>
            <a:ext cx="127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pPr>
            <a:r>
              <a:rPr lang="en-GB" altLang="pl-PL" sz="2000"/>
              <a:t>Inotropics</a:t>
            </a:r>
          </a:p>
        </p:txBody>
      </p:sp>
      <p:sp>
        <p:nvSpPr>
          <p:cNvPr id="35870" name="Text Box 30">
            <a:extLst>
              <a:ext uri="{FF2B5EF4-FFF2-40B4-BE49-F238E27FC236}">
                <a16:creationId xmlns:a16="http://schemas.microsoft.com/office/drawing/2014/main" id="{3E128517-5560-3A8C-336D-8C67350B3C51}"/>
              </a:ext>
            </a:extLst>
          </p:cNvPr>
          <p:cNvSpPr txBox="1">
            <a:spLocks noChangeArrowheads="1"/>
          </p:cNvSpPr>
          <p:nvPr/>
        </p:nvSpPr>
        <p:spPr bwMode="auto">
          <a:xfrm>
            <a:off x="8618538" y="6361113"/>
            <a:ext cx="195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GB" altLang="pl-PL" sz="2000"/>
              <a:t>Blood transfusion</a:t>
            </a:r>
          </a:p>
        </p:txBody>
      </p:sp>
      <p:cxnSp>
        <p:nvCxnSpPr>
          <p:cNvPr id="35871" name="AutoShape 31">
            <a:extLst>
              <a:ext uri="{FF2B5EF4-FFF2-40B4-BE49-F238E27FC236}">
                <a16:creationId xmlns:a16="http://schemas.microsoft.com/office/drawing/2014/main" id="{282B5E6D-9184-B709-885B-A84401C0D260}"/>
              </a:ext>
            </a:extLst>
          </p:cNvPr>
          <p:cNvCxnSpPr>
            <a:cxnSpLocks noChangeShapeType="1"/>
          </p:cNvCxnSpPr>
          <p:nvPr/>
        </p:nvCxnSpPr>
        <p:spPr bwMode="auto">
          <a:xfrm rot="5400000">
            <a:off x="3633788" y="2306638"/>
            <a:ext cx="392113" cy="7938"/>
          </a:xfrm>
          <a:prstGeom prst="bentConnector3">
            <a:avLst>
              <a:gd name="adj1" fmla="val 49796"/>
            </a:avLst>
          </a:prstGeom>
          <a:noFill/>
          <a:ln w="50800">
            <a:solidFill>
              <a:srgbClr val="C0C0C0"/>
            </a:solidFill>
            <a:miter lim="800000"/>
            <a:headEnd/>
            <a:tailEnd/>
          </a:ln>
          <a:extLst>
            <a:ext uri="{909E8E84-426E-40DD-AFC4-6F175D3DCCD1}">
              <a14:hiddenFill xmlns:a14="http://schemas.microsoft.com/office/drawing/2010/main">
                <a:noFill/>
              </a14:hiddenFill>
            </a:ext>
          </a:extLst>
        </p:spPr>
      </p:cxnSp>
      <p:cxnSp>
        <p:nvCxnSpPr>
          <p:cNvPr id="35872" name="AutoShape 33">
            <a:extLst>
              <a:ext uri="{FF2B5EF4-FFF2-40B4-BE49-F238E27FC236}">
                <a16:creationId xmlns:a16="http://schemas.microsoft.com/office/drawing/2014/main" id="{F12FD7E6-472F-AF4A-6AF5-ABD76FF4BB00}"/>
              </a:ext>
            </a:extLst>
          </p:cNvPr>
          <p:cNvCxnSpPr>
            <a:cxnSpLocks noChangeShapeType="1"/>
            <a:stCxn id="35848" idx="2"/>
            <a:endCxn id="35854" idx="0"/>
          </p:cNvCxnSpPr>
          <p:nvPr/>
        </p:nvCxnSpPr>
        <p:spPr bwMode="auto">
          <a:xfrm rot="16200000" flipH="1">
            <a:off x="4879182" y="1694657"/>
            <a:ext cx="490537" cy="4686300"/>
          </a:xfrm>
          <a:prstGeom prst="bentConnector3">
            <a:avLst>
              <a:gd name="adj1" fmla="val 50000"/>
            </a:avLst>
          </a:prstGeom>
          <a:noFill/>
          <a:ln w="57150">
            <a:solidFill>
              <a:srgbClr val="C0C0C0"/>
            </a:solidFill>
            <a:miter lim="800000"/>
            <a:headEnd/>
            <a:tailEnd/>
          </a:ln>
          <a:extLst>
            <a:ext uri="{909E8E84-426E-40DD-AFC4-6F175D3DCCD1}">
              <a14:hiddenFill xmlns:a14="http://schemas.microsoft.com/office/drawing/2010/main">
                <a:noFill/>
              </a14:hiddenFill>
            </a:ext>
          </a:extLst>
        </p:spPr>
      </p:cxnSp>
      <p:cxnSp>
        <p:nvCxnSpPr>
          <p:cNvPr id="35873" name="AutoShape 34">
            <a:extLst>
              <a:ext uri="{FF2B5EF4-FFF2-40B4-BE49-F238E27FC236}">
                <a16:creationId xmlns:a16="http://schemas.microsoft.com/office/drawing/2014/main" id="{B0322BAE-423F-8DFB-B16A-50DAC22FA200}"/>
              </a:ext>
            </a:extLst>
          </p:cNvPr>
          <p:cNvCxnSpPr>
            <a:cxnSpLocks noChangeShapeType="1"/>
          </p:cNvCxnSpPr>
          <p:nvPr/>
        </p:nvCxnSpPr>
        <p:spPr bwMode="auto">
          <a:xfrm rot="5400000">
            <a:off x="2470151" y="3959226"/>
            <a:ext cx="465137" cy="157162"/>
          </a:xfrm>
          <a:prstGeom prst="bentConnector3">
            <a:avLst>
              <a:gd name="adj1" fmla="val 49829"/>
            </a:avLst>
          </a:prstGeom>
          <a:noFill/>
          <a:ln w="57150">
            <a:solidFill>
              <a:srgbClr val="C0C0C0"/>
            </a:solidFill>
            <a:miter lim="800000"/>
            <a:headEnd/>
            <a:tailEnd/>
          </a:ln>
          <a:extLst>
            <a:ext uri="{909E8E84-426E-40DD-AFC4-6F175D3DCCD1}">
              <a14:hiddenFill xmlns:a14="http://schemas.microsoft.com/office/drawing/2010/main">
                <a:noFill/>
              </a14:hiddenFill>
            </a:ext>
          </a:extLst>
        </p:spPr>
      </p:cxnSp>
      <p:cxnSp>
        <p:nvCxnSpPr>
          <p:cNvPr id="35874" name="AutoShape 35">
            <a:extLst>
              <a:ext uri="{FF2B5EF4-FFF2-40B4-BE49-F238E27FC236}">
                <a16:creationId xmlns:a16="http://schemas.microsoft.com/office/drawing/2014/main" id="{D66E7343-FCE4-0886-FBDA-C4F67C534717}"/>
              </a:ext>
            </a:extLst>
          </p:cNvPr>
          <p:cNvCxnSpPr>
            <a:cxnSpLocks noChangeShapeType="1"/>
          </p:cNvCxnSpPr>
          <p:nvPr/>
        </p:nvCxnSpPr>
        <p:spPr bwMode="auto">
          <a:xfrm rot="16200000" flipH="1">
            <a:off x="3674270" y="2915445"/>
            <a:ext cx="477837" cy="2263775"/>
          </a:xfrm>
          <a:prstGeom prst="bentConnector3">
            <a:avLst>
              <a:gd name="adj1" fmla="val 47838"/>
            </a:avLst>
          </a:prstGeom>
          <a:noFill/>
          <a:ln w="57150">
            <a:solidFill>
              <a:srgbClr val="C0C0C0"/>
            </a:solidFill>
            <a:miter lim="800000"/>
            <a:headEnd/>
            <a:tailEnd/>
          </a:ln>
          <a:extLst>
            <a:ext uri="{909E8E84-426E-40DD-AFC4-6F175D3DCCD1}">
              <a14:hiddenFill xmlns:a14="http://schemas.microsoft.com/office/drawing/2010/main">
                <a:noFill/>
              </a14:hiddenFill>
            </a:ext>
          </a:extLst>
        </p:spPr>
      </p:cxnSp>
      <p:sp>
        <p:nvSpPr>
          <p:cNvPr id="35875" name="Line 36">
            <a:extLst>
              <a:ext uri="{FF2B5EF4-FFF2-40B4-BE49-F238E27FC236}">
                <a16:creationId xmlns:a16="http://schemas.microsoft.com/office/drawing/2014/main" id="{9AE83B3A-4E30-B894-4AFF-D48BBB2EF9F6}"/>
              </a:ext>
            </a:extLst>
          </p:cNvPr>
          <p:cNvSpPr>
            <a:spLocks noChangeShapeType="1"/>
          </p:cNvSpPr>
          <p:nvPr/>
        </p:nvSpPr>
        <p:spPr bwMode="auto">
          <a:xfrm>
            <a:off x="9439276" y="3775076"/>
            <a:ext cx="11113" cy="1985963"/>
          </a:xfrm>
          <a:prstGeom prst="line">
            <a:avLst/>
          </a:prstGeom>
          <a:noFill/>
          <a:ln w="57150">
            <a:solidFill>
              <a:srgbClr val="C0C0C0"/>
            </a:solidFill>
            <a:prstDash val="dash"/>
            <a:round/>
            <a:headEnd/>
            <a:tailEnd/>
          </a:ln>
          <a:extLst>
            <a:ext uri="{909E8E84-426E-40DD-AFC4-6F175D3DCCD1}">
              <a14:hiddenFill xmlns:a14="http://schemas.microsoft.com/office/drawing/2010/main">
                <a:noFill/>
              </a14:hiddenFill>
            </a:ext>
          </a:extLst>
        </p:spPr>
        <p:txBody>
          <a:bodyPr/>
          <a:lstStyle/>
          <a:p>
            <a:endParaRPr lang="pl-PL"/>
          </a:p>
        </p:txBody>
      </p:sp>
      <p:cxnSp>
        <p:nvCxnSpPr>
          <p:cNvPr id="35876" name="AutoShape 37">
            <a:extLst>
              <a:ext uri="{FF2B5EF4-FFF2-40B4-BE49-F238E27FC236}">
                <a16:creationId xmlns:a16="http://schemas.microsoft.com/office/drawing/2014/main" id="{841B6DA9-32B6-8300-B821-C386CFE50812}"/>
              </a:ext>
            </a:extLst>
          </p:cNvPr>
          <p:cNvCxnSpPr>
            <a:cxnSpLocks noChangeShapeType="1"/>
            <a:stCxn id="35847" idx="2"/>
            <a:endCxn id="35860" idx="0"/>
          </p:cNvCxnSpPr>
          <p:nvPr/>
        </p:nvCxnSpPr>
        <p:spPr bwMode="auto">
          <a:xfrm rot="5400000">
            <a:off x="7691440" y="2571751"/>
            <a:ext cx="339725" cy="1092201"/>
          </a:xfrm>
          <a:prstGeom prst="bentConnector3">
            <a:avLst>
              <a:gd name="adj1" fmla="val 50000"/>
            </a:avLst>
          </a:prstGeom>
          <a:noFill/>
          <a:ln w="50800">
            <a:solidFill>
              <a:srgbClr val="C0C0C0"/>
            </a:solidFill>
            <a:miter lim="800000"/>
            <a:headEnd/>
            <a:tailEnd/>
          </a:ln>
          <a:extLst>
            <a:ext uri="{909E8E84-426E-40DD-AFC4-6F175D3DCCD1}">
              <a14:hiddenFill xmlns:a14="http://schemas.microsoft.com/office/drawing/2010/main">
                <a:noFill/>
              </a14:hiddenFill>
            </a:ext>
          </a:extLst>
        </p:spPr>
      </p:cxnSp>
      <p:pic>
        <p:nvPicPr>
          <p:cNvPr id="35877" name="Picture 39" descr="Silver_Button_FIN Kopie">
            <a:extLst>
              <a:ext uri="{FF2B5EF4-FFF2-40B4-BE49-F238E27FC236}">
                <a16:creationId xmlns:a16="http://schemas.microsoft.com/office/drawing/2014/main" id="{F7E1F5DF-C9D4-D20C-9177-33F097B2F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025" y="5837239"/>
            <a:ext cx="59848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8" name="Picture 40" descr="Silver_Button_FIN Kopie">
            <a:extLst>
              <a:ext uri="{FF2B5EF4-FFF2-40B4-BE49-F238E27FC236}">
                <a16:creationId xmlns:a16="http://schemas.microsoft.com/office/drawing/2014/main" id="{170844CB-F771-9B84-43D1-04D17D383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5837239"/>
            <a:ext cx="5969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9" name="Picture 41" descr="Silver_Button_FIN Kopie">
            <a:extLst>
              <a:ext uri="{FF2B5EF4-FFF2-40B4-BE49-F238E27FC236}">
                <a16:creationId xmlns:a16="http://schemas.microsoft.com/office/drawing/2014/main" id="{038E8B49-D501-B0B5-71A6-729FB3AB9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4314" y="5837239"/>
            <a:ext cx="5984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80" name="AutoShape 42">
            <a:extLst>
              <a:ext uri="{FF2B5EF4-FFF2-40B4-BE49-F238E27FC236}">
                <a16:creationId xmlns:a16="http://schemas.microsoft.com/office/drawing/2014/main" id="{8359DBEA-D01D-2BE7-4421-8588782B1CEF}"/>
              </a:ext>
            </a:extLst>
          </p:cNvPr>
          <p:cNvSpPr>
            <a:spLocks noChangeArrowheads="1"/>
          </p:cNvSpPr>
          <p:nvPr/>
        </p:nvSpPr>
        <p:spPr bwMode="auto">
          <a:xfrm>
            <a:off x="5162550" y="1203326"/>
            <a:ext cx="1847850" cy="568325"/>
          </a:xfrm>
          <a:prstGeom prst="roundRect">
            <a:avLst>
              <a:gd name="adj" fmla="val 16667"/>
            </a:avLst>
          </a:prstGeom>
          <a:solidFill>
            <a:srgbClr val="DDDDDD"/>
          </a:solidFill>
          <a:ln w="19050">
            <a:solidFill>
              <a:schemeClr val="bg2"/>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81" name="Rectangle 43">
            <a:extLst>
              <a:ext uri="{FF2B5EF4-FFF2-40B4-BE49-F238E27FC236}">
                <a16:creationId xmlns:a16="http://schemas.microsoft.com/office/drawing/2014/main" id="{8D9F2529-A483-0851-6F3E-DB922AD9A3F0}"/>
              </a:ext>
            </a:extLst>
          </p:cNvPr>
          <p:cNvSpPr>
            <a:spLocks noChangeArrowheads="1"/>
          </p:cNvSpPr>
          <p:nvPr/>
        </p:nvSpPr>
        <p:spPr bwMode="auto">
          <a:xfrm>
            <a:off x="5105401" y="1219200"/>
            <a:ext cx="199072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95000"/>
              </a:lnSpc>
            </a:pPr>
            <a:r>
              <a:rPr lang="en-GB" altLang="pl-PL">
                <a:solidFill>
                  <a:schemeClr val="bg1"/>
                </a:solidFill>
              </a:rPr>
              <a:t>Global oxygenation</a:t>
            </a:r>
            <a:br>
              <a:rPr lang="en-GB" altLang="pl-PL">
                <a:solidFill>
                  <a:schemeClr val="bg1"/>
                </a:solidFill>
              </a:rPr>
            </a:br>
            <a:r>
              <a:rPr lang="en-GB" altLang="pl-PL" sz="1400">
                <a:solidFill>
                  <a:schemeClr val="bg1"/>
                </a:solidFill>
              </a:rPr>
              <a:t>ScvO</a:t>
            </a:r>
            <a:r>
              <a:rPr lang="en-GB" altLang="pl-PL" sz="1400" baseline="-25000">
                <a:solidFill>
                  <a:schemeClr val="bg1"/>
                </a:solidFill>
              </a:rPr>
              <a:t>2</a:t>
            </a:r>
          </a:p>
        </p:txBody>
      </p:sp>
      <p:sp>
        <p:nvSpPr>
          <p:cNvPr id="35882" name="AutoShape 44">
            <a:extLst>
              <a:ext uri="{FF2B5EF4-FFF2-40B4-BE49-F238E27FC236}">
                <a16:creationId xmlns:a16="http://schemas.microsoft.com/office/drawing/2014/main" id="{8A2B1004-1CDE-897C-94CF-F63A2EAF1483}"/>
              </a:ext>
            </a:extLst>
          </p:cNvPr>
          <p:cNvSpPr>
            <a:spLocks noChangeArrowheads="1"/>
          </p:cNvSpPr>
          <p:nvPr/>
        </p:nvSpPr>
        <p:spPr bwMode="auto">
          <a:xfrm>
            <a:off x="2819401" y="1676400"/>
            <a:ext cx="2041525" cy="431800"/>
          </a:xfrm>
          <a:prstGeom prst="roundRect">
            <a:avLst>
              <a:gd name="adj" fmla="val 16667"/>
            </a:avLst>
          </a:prstGeom>
          <a:solidFill>
            <a:srgbClr val="DDDDDD"/>
          </a:solidFill>
          <a:ln w="19050">
            <a:solidFill>
              <a:schemeClr val="bg2"/>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83" name="Rectangle 45">
            <a:extLst>
              <a:ext uri="{FF2B5EF4-FFF2-40B4-BE49-F238E27FC236}">
                <a16:creationId xmlns:a16="http://schemas.microsoft.com/office/drawing/2014/main" id="{CBC28BEE-6A15-A961-1B13-DF91950E9391}"/>
              </a:ext>
            </a:extLst>
          </p:cNvPr>
          <p:cNvSpPr>
            <a:spLocks noChangeArrowheads="1"/>
          </p:cNvSpPr>
          <p:nvPr/>
        </p:nvSpPr>
        <p:spPr bwMode="auto">
          <a:xfrm>
            <a:off x="3122614" y="1725613"/>
            <a:ext cx="1639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solidFill>
                  <a:schemeClr val="bg1"/>
                </a:solidFill>
              </a:rPr>
              <a:t>Oxygen delivery</a:t>
            </a:r>
          </a:p>
        </p:txBody>
      </p:sp>
      <p:sp>
        <p:nvSpPr>
          <p:cNvPr id="35884" name="AutoShape 46">
            <a:extLst>
              <a:ext uri="{FF2B5EF4-FFF2-40B4-BE49-F238E27FC236}">
                <a16:creationId xmlns:a16="http://schemas.microsoft.com/office/drawing/2014/main" id="{AD1DEDF0-E359-B52A-2AC5-90B251F6CA7E}"/>
              </a:ext>
            </a:extLst>
          </p:cNvPr>
          <p:cNvSpPr>
            <a:spLocks noChangeArrowheads="1"/>
          </p:cNvSpPr>
          <p:nvPr/>
        </p:nvSpPr>
        <p:spPr bwMode="auto">
          <a:xfrm>
            <a:off x="7343775" y="1701800"/>
            <a:ext cx="2039938" cy="431800"/>
          </a:xfrm>
          <a:prstGeom prst="roundRect">
            <a:avLst>
              <a:gd name="adj" fmla="val 16667"/>
            </a:avLst>
          </a:prstGeom>
          <a:solidFill>
            <a:srgbClr val="DDDDDD"/>
          </a:solidFill>
          <a:ln w="19050">
            <a:solidFill>
              <a:schemeClr val="bg2"/>
            </a:solidFill>
            <a:round/>
            <a:headEnd/>
            <a:tailEnd/>
          </a:ln>
        </p:spPr>
        <p:txBody>
          <a:bodyPr wrap="none"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endParaRPr lang="pl-PL" altLang="pl-PL"/>
          </a:p>
        </p:txBody>
      </p:sp>
      <p:sp>
        <p:nvSpPr>
          <p:cNvPr id="35885" name="Rectangle 47">
            <a:extLst>
              <a:ext uri="{FF2B5EF4-FFF2-40B4-BE49-F238E27FC236}">
                <a16:creationId xmlns:a16="http://schemas.microsoft.com/office/drawing/2014/main" id="{7B9BCFF5-05AA-C020-416F-3353DF753A8A}"/>
              </a:ext>
            </a:extLst>
          </p:cNvPr>
          <p:cNvSpPr>
            <a:spLocks noChangeArrowheads="1"/>
          </p:cNvSpPr>
          <p:nvPr/>
        </p:nvSpPr>
        <p:spPr bwMode="auto">
          <a:xfrm>
            <a:off x="7315200" y="1752600"/>
            <a:ext cx="21224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3" tIns="45712" rIns="91423" bIns="45712">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lnSpc>
                <a:spcPct val="80000"/>
              </a:lnSpc>
            </a:pPr>
            <a:r>
              <a:rPr lang="en-GB" altLang="pl-PL">
                <a:solidFill>
                  <a:schemeClr val="bg1"/>
                </a:solidFill>
              </a:rPr>
              <a:t>Oxygen consumption</a:t>
            </a:r>
          </a:p>
        </p:txBody>
      </p:sp>
      <p:cxnSp>
        <p:nvCxnSpPr>
          <p:cNvPr id="35886" name="AutoShape 48">
            <a:extLst>
              <a:ext uri="{FF2B5EF4-FFF2-40B4-BE49-F238E27FC236}">
                <a16:creationId xmlns:a16="http://schemas.microsoft.com/office/drawing/2014/main" id="{758490CE-11DF-7F3E-8626-5BF27F273742}"/>
              </a:ext>
            </a:extLst>
          </p:cNvPr>
          <p:cNvCxnSpPr>
            <a:cxnSpLocks noChangeShapeType="1"/>
            <a:stCxn id="35882" idx="0"/>
            <a:endCxn id="35880" idx="1"/>
          </p:cNvCxnSpPr>
          <p:nvPr/>
        </p:nvCxnSpPr>
        <p:spPr bwMode="auto">
          <a:xfrm rot="5400000" flipH="1" flipV="1">
            <a:off x="4406901" y="920751"/>
            <a:ext cx="188912" cy="1322387"/>
          </a:xfrm>
          <a:prstGeom prst="bentConnector2">
            <a:avLst/>
          </a:prstGeom>
          <a:noFill/>
          <a:ln w="19050">
            <a:solidFill>
              <a:srgbClr val="C0C0C0"/>
            </a:solidFill>
            <a:miter lim="800000"/>
            <a:headEnd/>
            <a:tailEnd/>
          </a:ln>
          <a:extLst>
            <a:ext uri="{909E8E84-426E-40DD-AFC4-6F175D3DCCD1}">
              <a14:hiddenFill xmlns:a14="http://schemas.microsoft.com/office/drawing/2010/main">
                <a:noFill/>
              </a14:hiddenFill>
            </a:ext>
          </a:extLst>
        </p:spPr>
      </p:cxnSp>
      <p:cxnSp>
        <p:nvCxnSpPr>
          <p:cNvPr id="35887" name="AutoShape 49">
            <a:extLst>
              <a:ext uri="{FF2B5EF4-FFF2-40B4-BE49-F238E27FC236}">
                <a16:creationId xmlns:a16="http://schemas.microsoft.com/office/drawing/2014/main" id="{F710F123-293A-32D2-885A-83846ECD8453}"/>
              </a:ext>
            </a:extLst>
          </p:cNvPr>
          <p:cNvCxnSpPr>
            <a:cxnSpLocks noChangeShapeType="1"/>
            <a:stCxn id="35884" idx="0"/>
            <a:endCxn id="35880" idx="3"/>
          </p:cNvCxnSpPr>
          <p:nvPr/>
        </p:nvCxnSpPr>
        <p:spPr bwMode="auto">
          <a:xfrm rot="5400000" flipH="1">
            <a:off x="7589839" y="917576"/>
            <a:ext cx="204787" cy="1344613"/>
          </a:xfrm>
          <a:prstGeom prst="bentConnector2">
            <a:avLst/>
          </a:prstGeom>
          <a:noFill/>
          <a:ln w="19050">
            <a:solidFill>
              <a:srgbClr val="C0C0C0"/>
            </a:solidFill>
            <a:miter lim="800000"/>
            <a:headEnd/>
            <a:tailEnd/>
          </a:ln>
          <a:extLst>
            <a:ext uri="{909E8E84-426E-40DD-AFC4-6F175D3DCCD1}">
              <a14:hiddenFill xmlns:a14="http://schemas.microsoft.com/office/drawing/2010/main">
                <a:noFill/>
              </a14:hiddenFill>
            </a:ext>
          </a:extLst>
        </p:spPr>
      </p:cxnSp>
      <p:cxnSp>
        <p:nvCxnSpPr>
          <p:cNvPr id="35888" name="AutoShape 50">
            <a:extLst>
              <a:ext uri="{FF2B5EF4-FFF2-40B4-BE49-F238E27FC236}">
                <a16:creationId xmlns:a16="http://schemas.microsoft.com/office/drawing/2014/main" id="{D4BA3970-A563-ABBA-A21E-44098C085931}"/>
              </a:ext>
            </a:extLst>
          </p:cNvPr>
          <p:cNvCxnSpPr>
            <a:cxnSpLocks noChangeShapeType="1"/>
            <a:stCxn id="35882" idx="2"/>
            <a:endCxn id="35847" idx="0"/>
          </p:cNvCxnSpPr>
          <p:nvPr/>
        </p:nvCxnSpPr>
        <p:spPr bwMode="auto">
          <a:xfrm rot="16200000" flipH="1">
            <a:off x="5919788" y="28576"/>
            <a:ext cx="407988" cy="4567237"/>
          </a:xfrm>
          <a:prstGeom prst="bentConnector3">
            <a:avLst>
              <a:gd name="adj1" fmla="val 50000"/>
            </a:avLst>
          </a:prstGeom>
          <a:noFill/>
          <a:ln w="50800">
            <a:solidFill>
              <a:srgbClr val="C0C0C0"/>
            </a:solidFill>
            <a:miter lim="800000"/>
            <a:headEnd/>
            <a:tailEnd/>
          </a:ln>
          <a:extLst>
            <a:ext uri="{909E8E84-426E-40DD-AFC4-6F175D3DCCD1}">
              <a14:hiddenFill xmlns:a14="http://schemas.microsoft.com/office/drawing/2010/main">
                <a:noFill/>
              </a14:hiddenFill>
            </a:ext>
          </a:extLst>
        </p:spPr>
      </p:cxnSp>
      <p:cxnSp>
        <p:nvCxnSpPr>
          <p:cNvPr id="35889" name="AutoShape 53">
            <a:extLst>
              <a:ext uri="{FF2B5EF4-FFF2-40B4-BE49-F238E27FC236}">
                <a16:creationId xmlns:a16="http://schemas.microsoft.com/office/drawing/2014/main" id="{D4648F98-B1D5-3227-A10D-0B4D1DA40A13}"/>
              </a:ext>
            </a:extLst>
          </p:cNvPr>
          <p:cNvCxnSpPr>
            <a:cxnSpLocks noChangeShapeType="1"/>
            <a:stCxn id="35847" idx="2"/>
            <a:endCxn id="35861" idx="0"/>
          </p:cNvCxnSpPr>
          <p:nvPr/>
        </p:nvCxnSpPr>
        <p:spPr bwMode="auto">
          <a:xfrm rot="16200000" flipH="1">
            <a:off x="8760619" y="2594770"/>
            <a:ext cx="336550" cy="1042987"/>
          </a:xfrm>
          <a:prstGeom prst="bentConnector3">
            <a:avLst>
              <a:gd name="adj1" fmla="val 50000"/>
            </a:avLst>
          </a:prstGeom>
          <a:noFill/>
          <a:ln w="50800">
            <a:solidFill>
              <a:srgbClr val="C0C0C0"/>
            </a:solidFill>
            <a:miter lim="800000"/>
            <a:headEnd/>
            <a:tailEnd/>
          </a:ln>
          <a:extLst>
            <a:ext uri="{909E8E84-426E-40DD-AFC4-6F175D3DCCD1}">
              <a14:hiddenFill xmlns:a14="http://schemas.microsoft.com/office/drawing/2010/main">
                <a:noFill/>
              </a14:hiddenFill>
            </a:ext>
          </a:extLst>
        </p:spPr>
      </p:cxnSp>
      <p:cxnSp>
        <p:nvCxnSpPr>
          <p:cNvPr id="35890" name="AutoShape 54">
            <a:extLst>
              <a:ext uri="{FF2B5EF4-FFF2-40B4-BE49-F238E27FC236}">
                <a16:creationId xmlns:a16="http://schemas.microsoft.com/office/drawing/2014/main" id="{2B9831D0-AA6F-9C2B-7C09-730F298A4139}"/>
              </a:ext>
            </a:extLst>
          </p:cNvPr>
          <p:cNvCxnSpPr>
            <a:cxnSpLocks noChangeShapeType="1"/>
            <a:stCxn id="35846" idx="2"/>
            <a:endCxn id="35848" idx="0"/>
          </p:cNvCxnSpPr>
          <p:nvPr/>
        </p:nvCxnSpPr>
        <p:spPr bwMode="auto">
          <a:xfrm rot="5400000">
            <a:off x="3144838" y="2593976"/>
            <a:ext cx="311150" cy="1038225"/>
          </a:xfrm>
          <a:prstGeom prst="bentConnector3">
            <a:avLst>
              <a:gd name="adj1" fmla="val 50000"/>
            </a:avLst>
          </a:prstGeom>
          <a:noFill/>
          <a:ln w="50800">
            <a:solidFill>
              <a:srgbClr val="C0C0C0"/>
            </a:solidFill>
            <a:miter lim="800000"/>
            <a:headEnd/>
            <a:tailEnd/>
          </a:ln>
          <a:extLst>
            <a:ext uri="{909E8E84-426E-40DD-AFC4-6F175D3DCCD1}">
              <a14:hiddenFill xmlns:a14="http://schemas.microsoft.com/office/drawing/2010/main">
                <a:noFill/>
              </a14:hiddenFill>
            </a:ext>
          </a:extLst>
        </p:spPr>
      </p:cxnSp>
      <p:cxnSp>
        <p:nvCxnSpPr>
          <p:cNvPr id="35891" name="AutoShape 56">
            <a:extLst>
              <a:ext uri="{FF2B5EF4-FFF2-40B4-BE49-F238E27FC236}">
                <a16:creationId xmlns:a16="http://schemas.microsoft.com/office/drawing/2014/main" id="{02B2D557-D45A-5303-0585-42DF450BC202}"/>
              </a:ext>
            </a:extLst>
          </p:cNvPr>
          <p:cNvCxnSpPr>
            <a:cxnSpLocks noChangeShapeType="1"/>
            <a:stCxn id="35846" idx="2"/>
            <a:endCxn id="35849" idx="0"/>
          </p:cNvCxnSpPr>
          <p:nvPr/>
        </p:nvCxnSpPr>
        <p:spPr bwMode="auto">
          <a:xfrm rot="16200000" flipH="1">
            <a:off x="4217988" y="2559050"/>
            <a:ext cx="315912" cy="1112838"/>
          </a:xfrm>
          <a:prstGeom prst="bentConnector3">
            <a:avLst>
              <a:gd name="adj1" fmla="val 49750"/>
            </a:avLst>
          </a:prstGeom>
          <a:noFill/>
          <a:ln w="50800">
            <a:solidFill>
              <a:srgbClr val="C0C0C0"/>
            </a:solidFill>
            <a:miter lim="800000"/>
            <a:headEnd/>
            <a:tailEnd/>
          </a:ln>
          <a:extLst>
            <a:ext uri="{909E8E84-426E-40DD-AFC4-6F175D3DCCD1}">
              <a14:hiddenFill xmlns:a14="http://schemas.microsoft.com/office/drawing/2010/main">
                <a:noFill/>
              </a14:hiddenFill>
            </a:ext>
          </a:extLst>
        </p:spPr>
      </p:cxn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80C3FF8-0063-A295-C17E-C876AB02D1BC}"/>
              </a:ext>
            </a:extLst>
          </p:cNvPr>
          <p:cNvSpPr>
            <a:spLocks noGrp="1" noRot="1" noChangeArrowheads="1"/>
          </p:cNvSpPr>
          <p:nvPr>
            <p:ph type="title"/>
          </p:nvPr>
        </p:nvSpPr>
        <p:spPr/>
        <p:txBody>
          <a:bodyPr/>
          <a:lstStyle/>
          <a:p>
            <a:pPr eaLnBrk="1" hangingPunct="1"/>
            <a:endParaRPr lang="pl-PL" altLang="pl-PL"/>
          </a:p>
        </p:txBody>
      </p:sp>
      <p:sp>
        <p:nvSpPr>
          <p:cNvPr id="36867" name="Rectangle 3">
            <a:extLst>
              <a:ext uri="{FF2B5EF4-FFF2-40B4-BE49-F238E27FC236}">
                <a16:creationId xmlns:a16="http://schemas.microsoft.com/office/drawing/2014/main" id="{510AB774-71AA-6E6C-BB63-D08F3D0B33F6}"/>
              </a:ext>
            </a:extLst>
          </p:cNvPr>
          <p:cNvSpPr>
            <a:spLocks noGrp="1" noChangeArrowheads="1"/>
          </p:cNvSpPr>
          <p:nvPr>
            <p:ph idx="1"/>
          </p:nvPr>
        </p:nvSpPr>
        <p:spPr/>
        <p:txBody>
          <a:bodyPr/>
          <a:lstStyle/>
          <a:p>
            <a:pPr eaLnBrk="1" hangingPunct="1"/>
            <a:endParaRPr lang="pl-PL" altLang="pl-PL"/>
          </a:p>
        </p:txBody>
      </p:sp>
      <p:pic>
        <p:nvPicPr>
          <p:cNvPr id="36868" name="Picture 5" descr="NewOrleansBus">
            <a:extLst>
              <a:ext uri="{FF2B5EF4-FFF2-40B4-BE49-F238E27FC236}">
                <a16:creationId xmlns:a16="http://schemas.microsoft.com/office/drawing/2014/main" id="{AC3F5E94-9E36-78A6-CE94-FB4FAC0EF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685801"/>
            <a:ext cx="85217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
            <a:extLst>
              <a:ext uri="{FF2B5EF4-FFF2-40B4-BE49-F238E27FC236}">
                <a16:creationId xmlns:a16="http://schemas.microsoft.com/office/drawing/2014/main" id="{DB764ABA-6F93-54ED-1220-DC7E07B4DAB2}"/>
              </a:ext>
            </a:extLst>
          </p:cNvPr>
          <p:cNvSpPr>
            <a:spLocks noGrp="1"/>
          </p:cNvSpPr>
          <p:nvPr>
            <p:ph type="title" idx="4294967295"/>
          </p:nvPr>
        </p:nvSpPr>
        <p:spPr/>
        <p:txBody>
          <a:bodyPr/>
          <a:lstStyle/>
          <a:p>
            <a:pPr eaLnBrk="1" hangingPunct="1"/>
            <a:r>
              <a:rPr lang="en-CA" altLang="pl-PL" b="1">
                <a:solidFill>
                  <a:srgbClr val="464646"/>
                </a:solidFill>
              </a:rPr>
              <a:t>ARTERIES</a:t>
            </a:r>
            <a:endParaRPr lang="en-CA" altLang="pl-PL" b="1"/>
          </a:p>
        </p:txBody>
      </p:sp>
      <p:sp>
        <p:nvSpPr>
          <p:cNvPr id="18435" name="Content Placeholder 1">
            <a:extLst>
              <a:ext uri="{FF2B5EF4-FFF2-40B4-BE49-F238E27FC236}">
                <a16:creationId xmlns:a16="http://schemas.microsoft.com/office/drawing/2014/main" id="{B73B508D-C9ED-F571-397C-4D080B5FD8F2}"/>
              </a:ext>
            </a:extLst>
          </p:cNvPr>
          <p:cNvSpPr>
            <a:spLocks noGrp="1"/>
          </p:cNvSpPr>
          <p:nvPr>
            <p:ph idx="4294967295"/>
          </p:nvPr>
        </p:nvSpPr>
        <p:spPr/>
        <p:txBody>
          <a:bodyPr/>
          <a:lstStyle/>
          <a:p>
            <a:pPr eaLnBrk="1" hangingPunct="1"/>
            <a:endParaRPr lang="en-IN" altLang="en-US" b="1"/>
          </a:p>
          <a:p>
            <a:pPr eaLnBrk="1" hangingPunct="1"/>
            <a:r>
              <a:rPr lang="en-IN" altLang="en-US" b="1"/>
              <a:t>Accompanied by vein and nerves</a:t>
            </a:r>
          </a:p>
          <a:p>
            <a:pPr eaLnBrk="1" hangingPunct="1"/>
            <a:r>
              <a:rPr lang="en-IN" altLang="en-US" b="1"/>
              <a:t>Lumen is small</a:t>
            </a:r>
          </a:p>
          <a:p>
            <a:pPr eaLnBrk="1" hangingPunct="1"/>
            <a:r>
              <a:rPr lang="en-IN" altLang="en-US" b="1"/>
              <a:t>No valves</a:t>
            </a:r>
          </a:p>
          <a:p>
            <a:pPr eaLnBrk="1" hangingPunct="1"/>
            <a:r>
              <a:rPr lang="en-IN" altLang="en-US" b="1"/>
              <a:t>Repeated branching</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0EA614F-5889-5576-F20D-94541762E1E1}"/>
              </a:ext>
            </a:extLst>
          </p:cNvPr>
          <p:cNvSpPr>
            <a:spLocks noGrp="1" noRot="1" noChangeArrowheads="1"/>
          </p:cNvSpPr>
          <p:nvPr>
            <p:ph type="title"/>
          </p:nvPr>
        </p:nvSpPr>
        <p:spPr/>
        <p:txBody>
          <a:bodyPr/>
          <a:lstStyle/>
          <a:p>
            <a:pPr eaLnBrk="1" hangingPunct="1"/>
            <a:endParaRPr lang="pl-PL" altLang="pl-PL"/>
          </a:p>
        </p:txBody>
      </p:sp>
      <p:sp>
        <p:nvSpPr>
          <p:cNvPr id="37891" name="Rectangle 3">
            <a:extLst>
              <a:ext uri="{FF2B5EF4-FFF2-40B4-BE49-F238E27FC236}">
                <a16:creationId xmlns:a16="http://schemas.microsoft.com/office/drawing/2014/main" id="{D49ECBBB-F459-8931-9C45-0336D1EF5D9E}"/>
              </a:ext>
            </a:extLst>
          </p:cNvPr>
          <p:cNvSpPr>
            <a:spLocks noGrp="1" noChangeArrowheads="1"/>
          </p:cNvSpPr>
          <p:nvPr>
            <p:ph idx="1"/>
          </p:nvPr>
        </p:nvSpPr>
        <p:spPr>
          <a:xfrm>
            <a:off x="2209800" y="381000"/>
            <a:ext cx="8153400" cy="5715000"/>
          </a:xfrm>
        </p:spPr>
        <p:txBody>
          <a:bodyPr/>
          <a:lstStyle/>
          <a:p>
            <a:pPr eaLnBrk="1" hangingPunct="1"/>
            <a:r>
              <a:rPr lang="en-US" altLang="pl-PL" sz="2400"/>
              <a:t>A 24-year-old man is brought to the emergency department following a car accident. He is unconscious and has an obvious fractured right femur, as well as a taunt abdomen. His BP is 92/58 and pulse 110. Prior to going to CT, radiology, and then surgery, the anesthesiologist requests that a PA catheter be inserted. This is done, and the following values are obtained:</a:t>
            </a:r>
            <a:br>
              <a:rPr lang="en-US" altLang="pl-PL"/>
            </a:br>
            <a:br>
              <a:rPr lang="en-US" altLang="pl-PL"/>
            </a:br>
            <a:r>
              <a:rPr lang="en-US" altLang="pl-PL" sz="2400"/>
              <a:t>SvO2 = 0.54</a:t>
            </a:r>
            <a:br>
              <a:rPr lang="en-US" altLang="pl-PL" sz="2400"/>
            </a:br>
            <a:r>
              <a:rPr lang="en-US" altLang="pl-PL" sz="2400"/>
              <a:t>CI = 2.5 L/min/M2</a:t>
            </a:r>
            <a:br>
              <a:rPr lang="en-US" altLang="pl-PL" sz="2400"/>
            </a:br>
            <a:r>
              <a:rPr lang="en-US" altLang="pl-PL" sz="2400"/>
              <a:t>SI = 18 mL / beat/M2</a:t>
            </a:r>
            <a:br>
              <a:rPr lang="en-US" altLang="pl-PL" sz="2400"/>
            </a:br>
            <a:r>
              <a:rPr lang="en-US" altLang="pl-PL" sz="2400"/>
              <a:t>PAOP = 3 mm Hg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a:extLst>
              <a:ext uri="{FF2B5EF4-FFF2-40B4-BE49-F238E27FC236}">
                <a16:creationId xmlns:a16="http://schemas.microsoft.com/office/drawing/2014/main" id="{3C1B7934-0DB0-7486-E4FC-F7D712D5AC5D}"/>
              </a:ext>
            </a:extLst>
          </p:cNvPr>
          <p:cNvSpPr>
            <a:spLocks noGrp="1" noChangeArrowheads="1"/>
          </p:cNvSpPr>
          <p:nvPr>
            <p:ph sz="half" idx="1"/>
          </p:nvPr>
        </p:nvSpPr>
        <p:spPr>
          <a:xfrm>
            <a:off x="2286000" y="4114800"/>
            <a:ext cx="7772400" cy="1981200"/>
          </a:xfrm>
        </p:spPr>
        <p:txBody>
          <a:bodyPr>
            <a:normAutofit fontScale="85000" lnSpcReduction="20000"/>
          </a:bodyPr>
          <a:lstStyle/>
          <a:p>
            <a:pPr eaLnBrk="1" hangingPunct="1">
              <a:buFont typeface="Wingdings" pitchFamily="2" charset="2"/>
              <a:buNone/>
              <a:defRPr/>
            </a:pPr>
            <a:r>
              <a:rPr lang="en-US" sz="2000" dirty="0"/>
              <a:t>     </a:t>
            </a:r>
          </a:p>
          <a:p>
            <a:pPr marL="493712" indent="-457200">
              <a:buFont typeface="+mj-lt"/>
              <a:buAutoNum type="alphaUcPeriod"/>
              <a:defRPr/>
            </a:pPr>
            <a:r>
              <a:rPr lang="en-US" sz="2000" dirty="0"/>
              <a:t>Left ventricular failure</a:t>
            </a:r>
          </a:p>
          <a:p>
            <a:pPr marL="493712" indent="-457200">
              <a:buFont typeface="Wingdings" pitchFamily="2" charset="2"/>
              <a:buAutoNum type="alphaUcPeriod"/>
              <a:defRPr/>
            </a:pPr>
            <a:r>
              <a:rPr lang="en-US" sz="2000" dirty="0"/>
              <a:t>Fluid overload</a:t>
            </a:r>
          </a:p>
          <a:p>
            <a:pPr marL="493712" indent="-457200">
              <a:buFont typeface="Wingdings" pitchFamily="2" charset="2"/>
              <a:buAutoNum type="alphaUcPeriod"/>
              <a:defRPr/>
            </a:pPr>
            <a:r>
              <a:rPr lang="en-US" sz="2000" dirty="0"/>
              <a:t>Sepsis</a:t>
            </a:r>
          </a:p>
          <a:p>
            <a:pPr marL="493712" indent="-457200">
              <a:buFont typeface="Wingdings" pitchFamily="2" charset="2"/>
              <a:buAutoNum type="alphaUcPeriod"/>
              <a:defRPr/>
            </a:pPr>
            <a:r>
              <a:rPr lang="en-US" sz="2000" dirty="0"/>
              <a:t>Aspiration pneumonia</a:t>
            </a:r>
          </a:p>
          <a:p>
            <a:pPr marL="493712" indent="-457200">
              <a:buNone/>
              <a:defRPr/>
            </a:pPr>
            <a:r>
              <a:rPr lang="en-US" dirty="0"/>
              <a:t> </a:t>
            </a:r>
          </a:p>
        </p:txBody>
      </p:sp>
      <p:sp>
        <p:nvSpPr>
          <p:cNvPr id="38915" name="Rectangle 3">
            <a:extLst>
              <a:ext uri="{FF2B5EF4-FFF2-40B4-BE49-F238E27FC236}">
                <a16:creationId xmlns:a16="http://schemas.microsoft.com/office/drawing/2014/main" id="{0238837E-EDB3-57D9-C9D4-47A24BB0EB70}"/>
              </a:ext>
            </a:extLst>
          </p:cNvPr>
          <p:cNvSpPr>
            <a:spLocks noGrp="1" noChangeArrowheads="1"/>
          </p:cNvSpPr>
          <p:nvPr>
            <p:ph type="body" sz="half" idx="2"/>
          </p:nvPr>
        </p:nvSpPr>
        <p:spPr>
          <a:xfrm>
            <a:off x="2209800" y="304800"/>
            <a:ext cx="7772400" cy="4419600"/>
          </a:xfrm>
        </p:spPr>
        <p:txBody>
          <a:bodyPr/>
          <a:lstStyle/>
          <a:p>
            <a:pPr eaLnBrk="1" hangingPunct="1">
              <a:lnSpc>
                <a:spcPct val="90000"/>
              </a:lnSpc>
            </a:pPr>
            <a:r>
              <a:rPr lang="en-US" altLang="pl-PL" sz="2000"/>
              <a:t>A 64 year old female is brought into the hospital by ambulance after resuscitation from a witnessed arrest. After stabilization in the ER she is transferred to the ICU. No history is available. Her examination is remarkable for some crackles in her lungs posteriorly and a trace of pretibial edema. Because of persistent hypotension and concern about fluid administration, a PA catheter is inserted and the following values are obtained.</a:t>
            </a:r>
            <a:br>
              <a:rPr lang="en-US" altLang="pl-PL" sz="2000"/>
            </a:br>
            <a:br>
              <a:rPr lang="en-US" altLang="pl-PL" sz="2000"/>
            </a:br>
            <a:r>
              <a:rPr lang="en-US" altLang="pl-PL" sz="2000"/>
              <a:t>SvO2 = 0.46</a:t>
            </a:r>
            <a:br>
              <a:rPr lang="en-US" altLang="pl-PL" sz="2000"/>
            </a:br>
            <a:r>
              <a:rPr lang="en-US" altLang="pl-PL" sz="2000"/>
              <a:t>CI = 2.1 L/min/M2</a:t>
            </a:r>
            <a:br>
              <a:rPr lang="en-US" altLang="pl-PL" sz="2000"/>
            </a:br>
            <a:r>
              <a:rPr lang="en-US" altLang="pl-PL" sz="2000"/>
              <a:t>SI = 22 mL / beat/M2</a:t>
            </a:r>
            <a:br>
              <a:rPr lang="en-US" altLang="pl-PL" sz="2000"/>
            </a:br>
            <a:r>
              <a:rPr lang="en-US" altLang="pl-PL" sz="2000"/>
              <a:t>PAOP = 19 mm Hg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id="{207BE224-ADEB-B462-29A0-5359E81668C4}"/>
              </a:ext>
            </a:extLst>
          </p:cNvPr>
          <p:cNvSpPr>
            <a:spLocks noGrp="1" noChangeArrowheads="1"/>
          </p:cNvSpPr>
          <p:nvPr>
            <p:ph sz="half" idx="1"/>
          </p:nvPr>
        </p:nvSpPr>
        <p:spPr>
          <a:xfrm>
            <a:off x="2133600" y="4648200"/>
            <a:ext cx="7772400" cy="1981200"/>
          </a:xfrm>
        </p:spPr>
        <p:txBody>
          <a:bodyPr>
            <a:normAutofit fontScale="92500" lnSpcReduction="20000"/>
          </a:bodyPr>
          <a:lstStyle/>
          <a:p>
            <a:pPr marL="492125" indent="-457200">
              <a:buFont typeface="Franklin Gothic Book" panose="020B0503020102020204" pitchFamily="34" charset="0"/>
              <a:buAutoNum type="alphaUcPeriod"/>
            </a:pPr>
            <a:r>
              <a:rPr lang="en-US" altLang="pl-PL" sz="2000"/>
              <a:t>Sepsis</a:t>
            </a:r>
          </a:p>
          <a:p>
            <a:pPr marL="492125" indent="-457200">
              <a:buFont typeface="Franklin Gothic Book" panose="020B0503020102020204" pitchFamily="34" charset="0"/>
              <a:buAutoNum type="alphaUcPeriod"/>
            </a:pPr>
            <a:r>
              <a:rPr lang="en-US" altLang="pl-PL" sz="2000"/>
              <a:t>Left ventricular failure</a:t>
            </a:r>
          </a:p>
          <a:p>
            <a:pPr marL="492125" indent="-457200">
              <a:buFont typeface="Franklin Gothic Book" panose="020B0503020102020204" pitchFamily="34" charset="0"/>
              <a:buAutoNum type="alphaUcPeriod"/>
            </a:pPr>
            <a:r>
              <a:rPr lang="en-US" altLang="pl-PL" sz="2000"/>
              <a:t>Combined right and left ventricular failure</a:t>
            </a:r>
          </a:p>
          <a:p>
            <a:pPr marL="492125" indent="-457200">
              <a:buFont typeface="Franklin Gothic Book" panose="020B0503020102020204" pitchFamily="34" charset="0"/>
              <a:buAutoNum type="alphaUcPeriod"/>
            </a:pPr>
            <a:r>
              <a:rPr lang="en-US" altLang="pl-PL" sz="2000"/>
              <a:t>Hypovolemia</a:t>
            </a:r>
            <a:br>
              <a:rPr lang="en-US" altLang="pl-PL" sz="2000"/>
            </a:br>
            <a:br>
              <a:rPr lang="en-US" altLang="pl-PL"/>
            </a:br>
            <a:endParaRPr lang="en-US" altLang="pl-PL"/>
          </a:p>
        </p:txBody>
      </p:sp>
      <p:sp>
        <p:nvSpPr>
          <p:cNvPr id="39939" name="Rectangle 3">
            <a:extLst>
              <a:ext uri="{FF2B5EF4-FFF2-40B4-BE49-F238E27FC236}">
                <a16:creationId xmlns:a16="http://schemas.microsoft.com/office/drawing/2014/main" id="{E4C0CA3D-0D31-EC6A-F976-27F7AFDD5CB8}"/>
              </a:ext>
            </a:extLst>
          </p:cNvPr>
          <p:cNvSpPr>
            <a:spLocks noGrp="1" noChangeArrowheads="1"/>
          </p:cNvSpPr>
          <p:nvPr>
            <p:ph type="body" sz="half" idx="2"/>
          </p:nvPr>
        </p:nvSpPr>
        <p:spPr>
          <a:xfrm>
            <a:off x="2209800" y="304800"/>
            <a:ext cx="7772400" cy="4495800"/>
          </a:xfrm>
        </p:spPr>
        <p:txBody>
          <a:bodyPr/>
          <a:lstStyle/>
          <a:p>
            <a:pPr eaLnBrk="1" hangingPunct="1">
              <a:lnSpc>
                <a:spcPct val="90000"/>
              </a:lnSpc>
            </a:pPr>
            <a:r>
              <a:rPr lang="en-US" altLang="pl-PL" sz="2000"/>
              <a:t>You have been following a 73 year old man with COPD and a history of a 4 vessel CABG 10 years ago. He had called you three days ago because of fever, increased dyspnea and cough. You had prescribed an oral antibiotic. His family brought him into the hospital because of increasing dyspnea. You admit him to the ICU. Because of some evidence of hypoperfusion without an obvious explanation, you place a PA catheter and find the following values.</a:t>
            </a:r>
            <a:br>
              <a:rPr lang="en-US" altLang="pl-PL" sz="2000"/>
            </a:br>
            <a:br>
              <a:rPr lang="en-US" altLang="pl-PL" sz="2000"/>
            </a:br>
            <a:r>
              <a:rPr lang="en-US" altLang="pl-PL" sz="2000"/>
              <a:t>SvO2 = 0.52</a:t>
            </a:r>
            <a:br>
              <a:rPr lang="en-US" altLang="pl-PL" sz="2000"/>
            </a:br>
            <a:r>
              <a:rPr lang="en-US" altLang="pl-PL" sz="2000"/>
              <a:t>CI = 2.7 L/min/M2</a:t>
            </a:r>
            <a:br>
              <a:rPr lang="en-US" altLang="pl-PL" sz="2000"/>
            </a:br>
            <a:r>
              <a:rPr lang="en-US" altLang="pl-PL" sz="2000"/>
              <a:t>SI = 19 mL/beat/M2</a:t>
            </a:r>
            <a:br>
              <a:rPr lang="en-US" altLang="pl-PL" sz="2000"/>
            </a:br>
            <a:r>
              <a:rPr lang="en-US" altLang="pl-PL" sz="2000"/>
              <a:t>PAOP = 21 mm Hg</a:t>
            </a:r>
            <a:br>
              <a:rPr lang="en-US" altLang="pl-PL" sz="2000"/>
            </a:br>
            <a:r>
              <a:rPr lang="en-US" altLang="pl-PL" sz="2000"/>
              <a:t>CVP = 14 mm Hg</a:t>
            </a:r>
            <a:br>
              <a:rPr lang="en-US" altLang="pl-PL" sz="2000"/>
            </a:br>
            <a:br>
              <a:rPr lang="en-US" altLang="pl-PL" sz="2000"/>
            </a:br>
            <a:endParaRPr lang="en-US" altLang="pl-PL" sz="200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a:extLst>
              <a:ext uri="{FF2B5EF4-FFF2-40B4-BE49-F238E27FC236}">
                <a16:creationId xmlns:a16="http://schemas.microsoft.com/office/drawing/2014/main" id="{87E0E61B-DB53-BAE0-A673-5D836F4A9C47}"/>
              </a:ext>
            </a:extLst>
          </p:cNvPr>
          <p:cNvSpPr>
            <a:spLocks noGrp="1" noChangeArrowheads="1"/>
          </p:cNvSpPr>
          <p:nvPr>
            <p:ph sz="half" idx="1"/>
          </p:nvPr>
        </p:nvSpPr>
        <p:spPr>
          <a:xfrm>
            <a:off x="2209800" y="457200"/>
            <a:ext cx="7772400" cy="1981200"/>
          </a:xfrm>
        </p:spPr>
        <p:txBody>
          <a:bodyPr>
            <a:normAutofit fontScale="77500" lnSpcReduction="20000"/>
          </a:bodyPr>
          <a:lstStyle/>
          <a:p>
            <a:pPr eaLnBrk="1" hangingPunct="1"/>
            <a:r>
              <a:rPr lang="en-US" altLang="pl-PL" sz="2000"/>
              <a:t>You are called to provide an ICU consult on a 46 year old with chronic renal failure on dialysis. He had dialysis today but has had persistent hypotension since returning. He is afebrile but his WBC’s have risen to 14,000/mm3. In order to sort out some diagnostic possibilities, you insert a PA catheter and obtain the following values.</a:t>
            </a:r>
            <a:br>
              <a:rPr lang="en-US" altLang="pl-PL" sz="2000"/>
            </a:br>
            <a:br>
              <a:rPr lang="en-US" altLang="pl-PL" sz="2000"/>
            </a:br>
            <a:r>
              <a:rPr lang="en-US" altLang="pl-PL" sz="2000"/>
              <a:t>SvO2 = 0.38</a:t>
            </a:r>
            <a:br>
              <a:rPr lang="en-US" altLang="pl-PL" sz="2000"/>
            </a:br>
            <a:r>
              <a:rPr lang="en-US" altLang="pl-PL" sz="2000"/>
              <a:t>CI = 1.9 L/min/M2</a:t>
            </a:r>
            <a:br>
              <a:rPr lang="en-US" altLang="pl-PL" sz="2000"/>
            </a:br>
            <a:r>
              <a:rPr lang="en-US" altLang="pl-PL" sz="2000"/>
              <a:t>SI = 21 mL/beat/M2</a:t>
            </a:r>
            <a:br>
              <a:rPr lang="en-US" altLang="pl-PL" sz="2000"/>
            </a:br>
            <a:r>
              <a:rPr lang="en-US" altLang="pl-PL" sz="2000"/>
              <a:t>PAOP = 2 mm Hg </a:t>
            </a:r>
            <a:br>
              <a:rPr lang="en-US" altLang="pl-PL" sz="2000"/>
            </a:br>
            <a:r>
              <a:rPr lang="en-US" altLang="pl-PL" sz="2000"/>
              <a:t>CVP = 3 mm Hg </a:t>
            </a:r>
          </a:p>
        </p:txBody>
      </p:sp>
      <p:sp>
        <p:nvSpPr>
          <p:cNvPr id="40963" name="Rectangle 6">
            <a:extLst>
              <a:ext uri="{FF2B5EF4-FFF2-40B4-BE49-F238E27FC236}">
                <a16:creationId xmlns:a16="http://schemas.microsoft.com/office/drawing/2014/main" id="{DE0D1F50-8A04-97FE-17EE-0A6336B5469C}"/>
              </a:ext>
            </a:extLst>
          </p:cNvPr>
          <p:cNvSpPr>
            <a:spLocks noGrp="1" noChangeArrowheads="1"/>
          </p:cNvSpPr>
          <p:nvPr>
            <p:ph type="body" sz="half" idx="2"/>
          </p:nvPr>
        </p:nvSpPr>
        <p:spPr>
          <a:xfrm>
            <a:off x="2286000" y="4572000"/>
            <a:ext cx="7772400" cy="1981200"/>
          </a:xfrm>
        </p:spPr>
        <p:txBody>
          <a:bodyPr>
            <a:normAutofit lnSpcReduction="10000"/>
          </a:bodyPr>
          <a:lstStyle/>
          <a:p>
            <a:pPr marL="492125" indent="-457200">
              <a:buFont typeface="Franklin Gothic Book" panose="020B0503020102020204" pitchFamily="34" charset="0"/>
              <a:buAutoNum type="alphaUcPeriod"/>
            </a:pPr>
            <a:r>
              <a:rPr lang="en-US" altLang="pl-PL" sz="2000"/>
              <a:t>Sepsis</a:t>
            </a:r>
          </a:p>
          <a:p>
            <a:pPr marL="492125" indent="-457200">
              <a:buFont typeface="Franklin Gothic Book" panose="020B0503020102020204" pitchFamily="34" charset="0"/>
              <a:buAutoNum type="alphaUcPeriod"/>
            </a:pPr>
            <a:r>
              <a:rPr lang="en-US" altLang="pl-PL" sz="2000"/>
              <a:t>Fluid overload</a:t>
            </a:r>
          </a:p>
          <a:p>
            <a:pPr marL="492125" indent="-457200">
              <a:buFont typeface="Franklin Gothic Book" panose="020B0503020102020204" pitchFamily="34" charset="0"/>
              <a:buAutoNum type="alphaUcPeriod"/>
            </a:pPr>
            <a:r>
              <a:rPr lang="en-US" altLang="pl-PL" sz="2000"/>
              <a:t>Hypovolemia</a:t>
            </a:r>
          </a:p>
          <a:p>
            <a:pPr marL="492125" indent="-457200">
              <a:buFont typeface="Franklin Gothic Book" panose="020B0503020102020204" pitchFamily="34" charset="0"/>
              <a:buAutoNum type="alphaUcPeriod"/>
            </a:pPr>
            <a:r>
              <a:rPr lang="en-US" altLang="pl-PL" sz="2000"/>
              <a:t>LV failure</a:t>
            </a:r>
          </a:p>
          <a:p>
            <a:pPr marL="492125" indent="-457200">
              <a:buNone/>
            </a:pPr>
            <a:r>
              <a:rPr lang="en-US" altLang="pl-PL"/>
              <a:t>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id="{E4BE08F2-2594-7CA4-9471-6A818101B0A6}"/>
              </a:ext>
            </a:extLst>
          </p:cNvPr>
          <p:cNvSpPr>
            <a:spLocks noGrp="1" noChangeArrowheads="1"/>
          </p:cNvSpPr>
          <p:nvPr>
            <p:ph type="body" sz="half" idx="1"/>
          </p:nvPr>
        </p:nvSpPr>
        <p:spPr>
          <a:xfrm>
            <a:off x="2209800" y="457200"/>
            <a:ext cx="7772400" cy="3505200"/>
          </a:xfrm>
        </p:spPr>
        <p:txBody>
          <a:bodyPr/>
          <a:lstStyle/>
          <a:p>
            <a:pPr eaLnBrk="1" hangingPunct="1">
              <a:lnSpc>
                <a:spcPct val="80000"/>
              </a:lnSpc>
            </a:pPr>
            <a:r>
              <a:rPr lang="en-US" altLang="pl-PL" sz="2000"/>
              <a:t>You are asked to see a 48-year-old woman who is now 36 hours posthysterectomy and bilateral oophorectomy. She has been febrile since surgery. Her WBC count has gone from 12,000 to 16,000/cu mm. She has continued to have some blood from some drains placed during surgery. Her urine is cloudy, and you send a UA. However, because of hypotension that has not been responsive to aggressive fluid replacement, you place a PA catheter and obtain the following results:</a:t>
            </a:r>
            <a:br>
              <a:rPr lang="en-US" altLang="pl-PL" sz="2000"/>
            </a:br>
            <a:br>
              <a:rPr lang="en-US" altLang="pl-PL" sz="2000"/>
            </a:br>
            <a:r>
              <a:rPr lang="en-US" altLang="pl-PL" sz="2000"/>
              <a:t>SvO2 = 0.83</a:t>
            </a:r>
            <a:br>
              <a:rPr lang="en-US" altLang="pl-PL" sz="2000"/>
            </a:br>
            <a:r>
              <a:rPr lang="en-US" altLang="pl-PL" sz="2000"/>
              <a:t>CI = 5.6 L/min/M2</a:t>
            </a:r>
            <a:br>
              <a:rPr lang="en-US" altLang="pl-PL" sz="2000"/>
            </a:br>
            <a:r>
              <a:rPr lang="en-US" altLang="pl-PL" sz="2000"/>
              <a:t>SI = 54 mL/beat/M2</a:t>
            </a:r>
            <a:br>
              <a:rPr lang="en-US" altLang="pl-PL" sz="2000"/>
            </a:br>
            <a:r>
              <a:rPr lang="en-US" altLang="pl-PL" sz="2000"/>
              <a:t>PAOP = 7 mm Hg</a:t>
            </a:r>
            <a:br>
              <a:rPr lang="en-US" altLang="pl-PL" sz="2000"/>
            </a:br>
            <a:r>
              <a:rPr lang="en-US" altLang="pl-PL" sz="2000"/>
              <a:t>CVP = 4 mm Hg </a:t>
            </a:r>
          </a:p>
        </p:txBody>
      </p:sp>
      <p:sp>
        <p:nvSpPr>
          <p:cNvPr id="41987" name="Rectangle 6">
            <a:extLst>
              <a:ext uri="{FF2B5EF4-FFF2-40B4-BE49-F238E27FC236}">
                <a16:creationId xmlns:a16="http://schemas.microsoft.com/office/drawing/2014/main" id="{1A036B12-0CC6-9332-B36B-A0C55F213F40}"/>
              </a:ext>
            </a:extLst>
          </p:cNvPr>
          <p:cNvSpPr>
            <a:spLocks noGrp="1" noChangeArrowheads="1"/>
          </p:cNvSpPr>
          <p:nvPr>
            <p:ph sz="half" idx="2"/>
          </p:nvPr>
        </p:nvSpPr>
        <p:spPr>
          <a:xfrm>
            <a:off x="2438400" y="4114800"/>
            <a:ext cx="8229600" cy="2179638"/>
          </a:xfrm>
        </p:spPr>
        <p:txBody>
          <a:bodyPr/>
          <a:lstStyle/>
          <a:p>
            <a:pPr marL="492125" indent="-457200">
              <a:buFont typeface="Franklin Gothic Book" panose="020B0503020102020204" pitchFamily="34" charset="0"/>
              <a:buAutoNum type="alphaUcPeriod"/>
            </a:pPr>
            <a:r>
              <a:rPr lang="en-US" altLang="pl-PL" sz="2000"/>
              <a:t>Fluid overload</a:t>
            </a:r>
          </a:p>
          <a:p>
            <a:pPr marL="492125" indent="-457200">
              <a:buFont typeface="Franklin Gothic Book" panose="020B0503020102020204" pitchFamily="34" charset="0"/>
              <a:buAutoNum type="alphaUcPeriod"/>
            </a:pPr>
            <a:r>
              <a:rPr lang="en-US" altLang="pl-PL" sz="2000"/>
              <a:t>Sepsis</a:t>
            </a:r>
          </a:p>
          <a:p>
            <a:pPr marL="492125" indent="-457200">
              <a:buFont typeface="Franklin Gothic Book" panose="020B0503020102020204" pitchFamily="34" charset="0"/>
              <a:buAutoNum type="alphaUcPeriod"/>
            </a:pPr>
            <a:r>
              <a:rPr lang="en-US" altLang="pl-PL" sz="2000"/>
              <a:t>Hypovolemia</a:t>
            </a:r>
          </a:p>
          <a:p>
            <a:pPr marL="492125" indent="-457200">
              <a:buFont typeface="Franklin Gothic Book" panose="020B0503020102020204" pitchFamily="34" charset="0"/>
              <a:buAutoNum type="alphaUcPeriod"/>
            </a:pPr>
            <a:r>
              <a:rPr lang="en-US" altLang="pl-PL" sz="2000"/>
              <a:t>Combined Right and left ventricular failure</a:t>
            </a:r>
          </a:p>
          <a:p>
            <a:pPr marL="492125" indent="-457200">
              <a:buNone/>
            </a:pPr>
            <a:r>
              <a:rPr lang="en-US" altLang="pl-PL"/>
              <a:t>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5E195488-8270-F425-CB86-6EDA937FFA8A}"/>
              </a:ext>
            </a:extLst>
          </p:cNvPr>
          <p:cNvSpPr>
            <a:spLocks noGrp="1" noRot="1" noChangeArrowheads="1"/>
          </p:cNvSpPr>
          <p:nvPr>
            <p:ph type="title"/>
          </p:nvPr>
        </p:nvSpPr>
        <p:spPr>
          <a:xfrm>
            <a:off x="1981201" y="274638"/>
            <a:ext cx="7470775" cy="1143000"/>
          </a:xfrm>
        </p:spPr>
        <p:txBody>
          <a:bodyPr/>
          <a:lstStyle/>
          <a:p>
            <a:pPr algn="ctr" eaLnBrk="1" hangingPunct="1">
              <a:defRPr/>
            </a:pPr>
            <a:r>
              <a:rPr lang="en-US" dirty="0">
                <a:solidFill>
                  <a:srgbClr val="66FFFF"/>
                </a:solidFill>
                <a:effectLst>
                  <a:outerShdw blurRad="38100" dist="38100" dir="2700000" algn="tl">
                    <a:srgbClr val="000000">
                      <a:alpha val="43137"/>
                    </a:srgbClr>
                  </a:outerShdw>
                </a:effectLst>
              </a:rPr>
              <a:t>Therapeutic Interventions</a:t>
            </a:r>
          </a:p>
        </p:txBody>
      </p:sp>
      <p:sp>
        <p:nvSpPr>
          <p:cNvPr id="43011" name="Text Box 3">
            <a:extLst>
              <a:ext uri="{FF2B5EF4-FFF2-40B4-BE49-F238E27FC236}">
                <a16:creationId xmlns:a16="http://schemas.microsoft.com/office/drawing/2014/main" id="{9F7E2E8E-3F82-DD48-ED63-D232F362634C}"/>
              </a:ext>
            </a:extLst>
          </p:cNvPr>
          <p:cNvSpPr txBox="1">
            <a:spLocks noChangeArrowheads="1"/>
          </p:cNvSpPr>
          <p:nvPr/>
        </p:nvSpPr>
        <p:spPr bwMode="auto">
          <a:xfrm>
            <a:off x="4953001" y="2057400"/>
            <a:ext cx="19351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Garamond" panose="02020404030301010803" pitchFamily="18" charset="0"/>
                <a:cs typeface="Arial" panose="020B0604020202020204" pitchFamily="34" charset="0"/>
              </a:defRPr>
            </a:lvl1pPr>
            <a:lvl2pPr marL="742950" indent="-285750" defTabSz="912813" eaLnBrk="0" hangingPunct="0">
              <a:defRPr>
                <a:solidFill>
                  <a:schemeClr val="tx1"/>
                </a:solidFill>
                <a:latin typeface="Garamond" panose="02020404030301010803" pitchFamily="18" charset="0"/>
                <a:cs typeface="Arial" panose="020B0604020202020204" pitchFamily="34" charset="0"/>
              </a:defRPr>
            </a:lvl2pPr>
            <a:lvl3pPr marL="1143000" indent="-228600" defTabSz="912813" eaLnBrk="0" hangingPunct="0">
              <a:defRPr>
                <a:solidFill>
                  <a:schemeClr val="tx1"/>
                </a:solidFill>
                <a:latin typeface="Garamond" panose="02020404030301010803" pitchFamily="18" charset="0"/>
                <a:cs typeface="Arial" panose="020B0604020202020204" pitchFamily="34" charset="0"/>
              </a:defRPr>
            </a:lvl3pPr>
            <a:lvl4pPr marL="1600200" indent="-228600" defTabSz="912813" eaLnBrk="0" hangingPunct="0">
              <a:defRPr>
                <a:solidFill>
                  <a:schemeClr val="tx1"/>
                </a:solidFill>
                <a:latin typeface="Garamond" panose="02020404030301010803" pitchFamily="18" charset="0"/>
                <a:cs typeface="Arial" panose="020B0604020202020204" pitchFamily="34" charset="0"/>
              </a:defRPr>
            </a:lvl4pPr>
            <a:lvl5pPr marL="2057400" indent="-228600" defTabSz="912813" eaLnBrk="0" hangingPunct="0">
              <a:defRPr>
                <a:solidFill>
                  <a:schemeClr val="tx1"/>
                </a:solidFill>
                <a:latin typeface="Garamond" panose="02020404030301010803" pitchFamily="18"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3200" u="sng">
                <a:solidFill>
                  <a:schemeClr val="folHlink"/>
                </a:solidFill>
                <a:latin typeface="Times New Roman" panose="02020603050405020304" pitchFamily="18" charset="0"/>
              </a:rPr>
              <a:t>Heart Rate</a:t>
            </a:r>
          </a:p>
        </p:txBody>
      </p:sp>
      <p:sp>
        <p:nvSpPr>
          <p:cNvPr id="43012" name="Text Box 4">
            <a:extLst>
              <a:ext uri="{FF2B5EF4-FFF2-40B4-BE49-F238E27FC236}">
                <a16:creationId xmlns:a16="http://schemas.microsoft.com/office/drawing/2014/main" id="{23562092-4C06-EC2D-C5DD-B92F078B4A63}"/>
              </a:ext>
            </a:extLst>
          </p:cNvPr>
          <p:cNvSpPr txBox="1">
            <a:spLocks noChangeArrowheads="1"/>
          </p:cNvSpPr>
          <p:nvPr/>
        </p:nvSpPr>
        <p:spPr bwMode="auto">
          <a:xfrm>
            <a:off x="5105401" y="3276600"/>
            <a:ext cx="1425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3200" u="sng">
                <a:solidFill>
                  <a:schemeClr val="folHlink"/>
                </a:solidFill>
                <a:latin typeface="Times New Roman" panose="02020603050405020304" pitchFamily="18" charset="0"/>
              </a:rPr>
              <a:t>Preload</a:t>
            </a:r>
          </a:p>
        </p:txBody>
      </p:sp>
      <p:sp>
        <p:nvSpPr>
          <p:cNvPr id="43013" name="Text Box 5">
            <a:extLst>
              <a:ext uri="{FF2B5EF4-FFF2-40B4-BE49-F238E27FC236}">
                <a16:creationId xmlns:a16="http://schemas.microsoft.com/office/drawing/2014/main" id="{BC7A8556-382B-586D-B77B-D73CED5E4EB8}"/>
              </a:ext>
            </a:extLst>
          </p:cNvPr>
          <p:cNvSpPr txBox="1">
            <a:spLocks noChangeArrowheads="1"/>
          </p:cNvSpPr>
          <p:nvPr/>
        </p:nvSpPr>
        <p:spPr bwMode="auto">
          <a:xfrm>
            <a:off x="4953000" y="4495800"/>
            <a:ext cx="17414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3200" u="sng">
                <a:solidFill>
                  <a:schemeClr val="folHlink"/>
                </a:solidFill>
                <a:latin typeface="Times New Roman" panose="02020603050405020304" pitchFamily="18" charset="0"/>
              </a:rPr>
              <a:t>Afterload</a:t>
            </a:r>
          </a:p>
        </p:txBody>
      </p:sp>
      <p:sp>
        <p:nvSpPr>
          <p:cNvPr id="43014" name="Text Box 6">
            <a:extLst>
              <a:ext uri="{FF2B5EF4-FFF2-40B4-BE49-F238E27FC236}">
                <a16:creationId xmlns:a16="http://schemas.microsoft.com/office/drawing/2014/main" id="{D4672BFA-F267-49DE-49E7-1E3859DFECD0}"/>
              </a:ext>
            </a:extLst>
          </p:cNvPr>
          <p:cNvSpPr txBox="1">
            <a:spLocks noChangeArrowheads="1"/>
          </p:cNvSpPr>
          <p:nvPr/>
        </p:nvSpPr>
        <p:spPr bwMode="auto">
          <a:xfrm>
            <a:off x="4800601" y="5638800"/>
            <a:ext cx="22383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3200" u="sng">
                <a:solidFill>
                  <a:schemeClr val="folHlink"/>
                </a:solidFill>
                <a:latin typeface="Times New Roman" panose="02020603050405020304" pitchFamily="18" charset="0"/>
              </a:rPr>
              <a:t>Contractility</a:t>
            </a:r>
          </a:p>
        </p:txBody>
      </p:sp>
      <p:sp>
        <p:nvSpPr>
          <p:cNvPr id="43015" name="Text Box 7">
            <a:extLst>
              <a:ext uri="{FF2B5EF4-FFF2-40B4-BE49-F238E27FC236}">
                <a16:creationId xmlns:a16="http://schemas.microsoft.com/office/drawing/2014/main" id="{A5DD5767-F496-56ED-29C7-3ECF3A549084}"/>
              </a:ext>
            </a:extLst>
          </p:cNvPr>
          <p:cNvSpPr txBox="1">
            <a:spLocks noChangeArrowheads="1"/>
          </p:cNvSpPr>
          <p:nvPr/>
        </p:nvSpPr>
        <p:spPr bwMode="auto">
          <a:xfrm>
            <a:off x="6858001" y="1828801"/>
            <a:ext cx="1032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b="1">
                <a:solidFill>
                  <a:schemeClr val="tx2"/>
                </a:solidFill>
                <a:latin typeface="Times New Roman" panose="02020603050405020304" pitchFamily="18" charset="0"/>
              </a:rPr>
              <a:t>High</a:t>
            </a:r>
            <a:r>
              <a:rPr lang="en-US" altLang="pl-PL" sz="2400" b="1">
                <a:solidFill>
                  <a:schemeClr val="tx2"/>
                </a:solidFill>
                <a:latin typeface="Times New Roman" panose="02020603050405020304" pitchFamily="18" charset="0"/>
                <a:sym typeface="Monotype Sorts" pitchFamily="2" charset="2"/>
              </a:rPr>
              <a:t></a:t>
            </a:r>
          </a:p>
        </p:txBody>
      </p:sp>
      <p:sp>
        <p:nvSpPr>
          <p:cNvPr id="43016" name="Rectangle 8">
            <a:extLst>
              <a:ext uri="{FF2B5EF4-FFF2-40B4-BE49-F238E27FC236}">
                <a16:creationId xmlns:a16="http://schemas.microsoft.com/office/drawing/2014/main" id="{3D69503E-F9DC-92EA-A196-7FB67BAAB980}"/>
              </a:ext>
            </a:extLst>
          </p:cNvPr>
          <p:cNvSpPr>
            <a:spLocks noChangeArrowheads="1"/>
          </p:cNvSpPr>
          <p:nvPr/>
        </p:nvSpPr>
        <p:spPr bwMode="auto">
          <a:xfrm>
            <a:off x="6553201" y="3124201"/>
            <a:ext cx="1032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b="1">
                <a:solidFill>
                  <a:schemeClr val="tx2"/>
                </a:solidFill>
                <a:latin typeface="Times New Roman" panose="02020603050405020304" pitchFamily="18" charset="0"/>
              </a:rPr>
              <a:t>High</a:t>
            </a:r>
            <a:r>
              <a:rPr lang="en-US" altLang="pl-PL" sz="2400" b="1">
                <a:solidFill>
                  <a:schemeClr val="tx2"/>
                </a:solidFill>
                <a:latin typeface="Times New Roman" panose="02020603050405020304" pitchFamily="18" charset="0"/>
                <a:sym typeface="Monotype Sorts" pitchFamily="2" charset="2"/>
              </a:rPr>
              <a:t></a:t>
            </a:r>
          </a:p>
        </p:txBody>
      </p:sp>
      <p:sp>
        <p:nvSpPr>
          <p:cNvPr id="43017" name="Rectangle 9">
            <a:extLst>
              <a:ext uri="{FF2B5EF4-FFF2-40B4-BE49-F238E27FC236}">
                <a16:creationId xmlns:a16="http://schemas.microsoft.com/office/drawing/2014/main" id="{C6632480-751F-E979-ACB9-F57751537611}"/>
              </a:ext>
            </a:extLst>
          </p:cNvPr>
          <p:cNvSpPr>
            <a:spLocks noChangeArrowheads="1"/>
          </p:cNvSpPr>
          <p:nvPr/>
        </p:nvSpPr>
        <p:spPr bwMode="auto">
          <a:xfrm>
            <a:off x="6629401" y="4267201"/>
            <a:ext cx="1032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b="1">
                <a:solidFill>
                  <a:schemeClr val="tx2"/>
                </a:solidFill>
                <a:latin typeface="Times New Roman" panose="02020603050405020304" pitchFamily="18" charset="0"/>
              </a:rPr>
              <a:t>High</a:t>
            </a:r>
            <a:r>
              <a:rPr lang="en-US" altLang="pl-PL" sz="2400" b="1">
                <a:solidFill>
                  <a:schemeClr val="tx2"/>
                </a:solidFill>
                <a:latin typeface="Times New Roman" panose="02020603050405020304" pitchFamily="18" charset="0"/>
                <a:sym typeface="Monotype Sorts" pitchFamily="2" charset="2"/>
              </a:rPr>
              <a:t></a:t>
            </a:r>
          </a:p>
        </p:txBody>
      </p:sp>
      <p:sp>
        <p:nvSpPr>
          <p:cNvPr id="43018" name="Text Box 10">
            <a:extLst>
              <a:ext uri="{FF2B5EF4-FFF2-40B4-BE49-F238E27FC236}">
                <a16:creationId xmlns:a16="http://schemas.microsoft.com/office/drawing/2014/main" id="{B002D6AA-0421-6853-8EDB-D37A83ACC190}"/>
              </a:ext>
            </a:extLst>
          </p:cNvPr>
          <p:cNvSpPr txBox="1">
            <a:spLocks noChangeArrowheads="1"/>
          </p:cNvSpPr>
          <p:nvPr/>
        </p:nvSpPr>
        <p:spPr bwMode="auto">
          <a:xfrm>
            <a:off x="7985125" y="1641476"/>
            <a:ext cx="17219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a:latin typeface="Times New Roman" panose="02020603050405020304" pitchFamily="18" charset="0"/>
              </a:rPr>
              <a:t>B-Blockers</a:t>
            </a:r>
          </a:p>
          <a:p>
            <a:pPr eaLnBrk="1" hangingPunct="1"/>
            <a:r>
              <a:rPr lang="en-US" altLang="pl-PL" sz="2400">
                <a:latin typeface="Times New Roman" panose="02020603050405020304" pitchFamily="18" charset="0"/>
              </a:rPr>
              <a:t>Ca-Blockers</a:t>
            </a:r>
          </a:p>
        </p:txBody>
      </p:sp>
      <p:sp>
        <p:nvSpPr>
          <p:cNvPr id="43019" name="Text Box 11">
            <a:extLst>
              <a:ext uri="{FF2B5EF4-FFF2-40B4-BE49-F238E27FC236}">
                <a16:creationId xmlns:a16="http://schemas.microsoft.com/office/drawing/2014/main" id="{C7C6E9BF-E2F2-D223-C6A4-FCB6E053E0AC}"/>
              </a:ext>
            </a:extLst>
          </p:cNvPr>
          <p:cNvSpPr txBox="1">
            <a:spLocks noChangeArrowheads="1"/>
          </p:cNvSpPr>
          <p:nvPr/>
        </p:nvSpPr>
        <p:spPr bwMode="auto">
          <a:xfrm>
            <a:off x="7756525" y="2936876"/>
            <a:ext cx="17391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a:latin typeface="Times New Roman" panose="02020603050405020304" pitchFamily="18" charset="0"/>
              </a:rPr>
              <a:t>Diuretics</a:t>
            </a:r>
          </a:p>
          <a:p>
            <a:pPr eaLnBrk="1" hangingPunct="1"/>
            <a:r>
              <a:rPr lang="en-US" altLang="pl-PL" sz="2400">
                <a:latin typeface="Times New Roman" panose="02020603050405020304" pitchFamily="18" charset="0"/>
              </a:rPr>
              <a:t>Venodilators</a:t>
            </a:r>
          </a:p>
        </p:txBody>
      </p:sp>
      <p:sp>
        <p:nvSpPr>
          <p:cNvPr id="43020" name="Text Box 12">
            <a:extLst>
              <a:ext uri="{FF2B5EF4-FFF2-40B4-BE49-F238E27FC236}">
                <a16:creationId xmlns:a16="http://schemas.microsoft.com/office/drawing/2014/main" id="{9872F6E5-F5FB-9F88-7A5A-567D2FBEC73E}"/>
              </a:ext>
            </a:extLst>
          </p:cNvPr>
          <p:cNvSpPr txBox="1">
            <a:spLocks noChangeArrowheads="1"/>
          </p:cNvSpPr>
          <p:nvPr/>
        </p:nvSpPr>
        <p:spPr bwMode="auto">
          <a:xfrm>
            <a:off x="7832725" y="4079876"/>
            <a:ext cx="22076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a:latin typeface="Times New Roman" panose="02020603050405020304" pitchFamily="18" charset="0"/>
              </a:rPr>
              <a:t>Arterial Dilators</a:t>
            </a:r>
          </a:p>
          <a:p>
            <a:pPr eaLnBrk="1" hangingPunct="1"/>
            <a:r>
              <a:rPr lang="en-US" altLang="pl-PL" sz="2400">
                <a:latin typeface="Times New Roman" panose="02020603050405020304" pitchFamily="18" charset="0"/>
              </a:rPr>
              <a:t>Ca-Blockers</a:t>
            </a:r>
          </a:p>
          <a:p>
            <a:pPr eaLnBrk="1" hangingPunct="1"/>
            <a:r>
              <a:rPr lang="en-US" altLang="pl-PL" sz="2400">
                <a:latin typeface="Times New Roman" panose="02020603050405020304" pitchFamily="18" charset="0"/>
              </a:rPr>
              <a:t>ACE-inhibitors</a:t>
            </a:r>
          </a:p>
        </p:txBody>
      </p:sp>
      <p:sp>
        <p:nvSpPr>
          <p:cNvPr id="43021" name="Text Box 13">
            <a:extLst>
              <a:ext uri="{FF2B5EF4-FFF2-40B4-BE49-F238E27FC236}">
                <a16:creationId xmlns:a16="http://schemas.microsoft.com/office/drawing/2014/main" id="{A28403B1-C723-EDFD-1EA1-BA959CB94EDA}"/>
              </a:ext>
            </a:extLst>
          </p:cNvPr>
          <p:cNvSpPr txBox="1">
            <a:spLocks noChangeArrowheads="1"/>
          </p:cNvSpPr>
          <p:nvPr/>
        </p:nvSpPr>
        <p:spPr bwMode="auto">
          <a:xfrm>
            <a:off x="3886201" y="2438401"/>
            <a:ext cx="998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b="1">
                <a:solidFill>
                  <a:srgbClr val="66FFFF"/>
                </a:solidFill>
                <a:latin typeface="Times New Roman" panose="02020603050405020304" pitchFamily="18" charset="0"/>
                <a:sym typeface="Arial Alternative" pitchFamily="49" charset="2"/>
              </a:rPr>
              <a:t> Low</a:t>
            </a:r>
            <a:endParaRPr lang="en-US" altLang="pl-PL" sz="2400" b="1">
              <a:solidFill>
                <a:srgbClr val="66FFFF"/>
              </a:solidFill>
              <a:latin typeface="Times New Roman" panose="02020603050405020304" pitchFamily="18" charset="0"/>
            </a:endParaRPr>
          </a:p>
        </p:txBody>
      </p:sp>
      <p:sp>
        <p:nvSpPr>
          <p:cNvPr id="43022" name="Rectangle 14">
            <a:extLst>
              <a:ext uri="{FF2B5EF4-FFF2-40B4-BE49-F238E27FC236}">
                <a16:creationId xmlns:a16="http://schemas.microsoft.com/office/drawing/2014/main" id="{3B16CEB8-A348-BDF8-6018-69C1A6FC1565}"/>
              </a:ext>
            </a:extLst>
          </p:cNvPr>
          <p:cNvSpPr>
            <a:spLocks noChangeArrowheads="1"/>
          </p:cNvSpPr>
          <p:nvPr/>
        </p:nvSpPr>
        <p:spPr bwMode="auto">
          <a:xfrm>
            <a:off x="3810001" y="4953001"/>
            <a:ext cx="998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b="1">
                <a:solidFill>
                  <a:srgbClr val="66FFFF"/>
                </a:solidFill>
                <a:latin typeface="Times New Roman" panose="02020603050405020304" pitchFamily="18" charset="0"/>
                <a:sym typeface="Arial Alternative" pitchFamily="49" charset="2"/>
              </a:rPr>
              <a:t> Low</a:t>
            </a:r>
          </a:p>
        </p:txBody>
      </p:sp>
      <p:sp>
        <p:nvSpPr>
          <p:cNvPr id="43023" name="Rectangle 15">
            <a:extLst>
              <a:ext uri="{FF2B5EF4-FFF2-40B4-BE49-F238E27FC236}">
                <a16:creationId xmlns:a16="http://schemas.microsoft.com/office/drawing/2014/main" id="{971C933E-9CE4-C6CD-5B00-75E374415351}"/>
              </a:ext>
            </a:extLst>
          </p:cNvPr>
          <p:cNvSpPr>
            <a:spLocks noChangeArrowheads="1"/>
          </p:cNvSpPr>
          <p:nvPr/>
        </p:nvSpPr>
        <p:spPr bwMode="auto">
          <a:xfrm>
            <a:off x="3962401" y="3733801"/>
            <a:ext cx="998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b="1">
                <a:solidFill>
                  <a:srgbClr val="66FFFF"/>
                </a:solidFill>
                <a:latin typeface="Times New Roman" panose="02020603050405020304" pitchFamily="18" charset="0"/>
                <a:sym typeface="Arial Alternative" pitchFamily="49" charset="2"/>
              </a:rPr>
              <a:t> Low</a:t>
            </a:r>
          </a:p>
        </p:txBody>
      </p:sp>
      <p:sp>
        <p:nvSpPr>
          <p:cNvPr id="43024" name="Rectangle 16">
            <a:extLst>
              <a:ext uri="{FF2B5EF4-FFF2-40B4-BE49-F238E27FC236}">
                <a16:creationId xmlns:a16="http://schemas.microsoft.com/office/drawing/2014/main" id="{9B149F7C-D755-AD90-CEF1-09EDCE0386A6}"/>
              </a:ext>
            </a:extLst>
          </p:cNvPr>
          <p:cNvSpPr>
            <a:spLocks noChangeArrowheads="1"/>
          </p:cNvSpPr>
          <p:nvPr/>
        </p:nvSpPr>
        <p:spPr bwMode="auto">
          <a:xfrm>
            <a:off x="3581401" y="6096001"/>
            <a:ext cx="998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b="1">
                <a:solidFill>
                  <a:srgbClr val="66FFFF"/>
                </a:solidFill>
                <a:latin typeface="Times New Roman" panose="02020603050405020304" pitchFamily="18" charset="0"/>
                <a:sym typeface="Arial Alternative" pitchFamily="49" charset="2"/>
              </a:rPr>
              <a:t> Low</a:t>
            </a:r>
          </a:p>
        </p:txBody>
      </p:sp>
      <p:sp>
        <p:nvSpPr>
          <p:cNvPr id="43025" name="Text Box 17">
            <a:extLst>
              <a:ext uri="{FF2B5EF4-FFF2-40B4-BE49-F238E27FC236}">
                <a16:creationId xmlns:a16="http://schemas.microsoft.com/office/drawing/2014/main" id="{04E6BFAD-B656-EC5E-EF66-48033D924714}"/>
              </a:ext>
            </a:extLst>
          </p:cNvPr>
          <p:cNvSpPr txBox="1">
            <a:spLocks noChangeArrowheads="1"/>
          </p:cNvSpPr>
          <p:nvPr/>
        </p:nvSpPr>
        <p:spPr bwMode="auto">
          <a:xfrm>
            <a:off x="2193925" y="2251076"/>
            <a:ext cx="16353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a:latin typeface="Times New Roman" panose="02020603050405020304" pitchFamily="18" charset="0"/>
              </a:rPr>
              <a:t>Atropine</a:t>
            </a:r>
          </a:p>
          <a:p>
            <a:pPr eaLnBrk="1" hangingPunct="1"/>
            <a:r>
              <a:rPr lang="en-US" altLang="pl-PL" sz="2400">
                <a:latin typeface="Times New Roman" panose="02020603050405020304" pitchFamily="18" charset="0"/>
              </a:rPr>
              <a:t>Pace-maker</a:t>
            </a:r>
          </a:p>
        </p:txBody>
      </p:sp>
      <p:sp>
        <p:nvSpPr>
          <p:cNvPr id="43026" name="Text Box 18">
            <a:extLst>
              <a:ext uri="{FF2B5EF4-FFF2-40B4-BE49-F238E27FC236}">
                <a16:creationId xmlns:a16="http://schemas.microsoft.com/office/drawing/2014/main" id="{6611167A-1EC0-9DB1-85AB-755C877C49C3}"/>
              </a:ext>
            </a:extLst>
          </p:cNvPr>
          <p:cNvSpPr txBox="1">
            <a:spLocks noChangeArrowheads="1"/>
          </p:cNvSpPr>
          <p:nvPr/>
        </p:nvSpPr>
        <p:spPr bwMode="auto">
          <a:xfrm>
            <a:off x="2895600" y="365760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a:latin typeface="Times New Roman" panose="02020603050405020304" pitchFamily="18" charset="0"/>
              </a:rPr>
              <a:t>Fluids</a:t>
            </a:r>
          </a:p>
        </p:txBody>
      </p:sp>
      <p:sp>
        <p:nvSpPr>
          <p:cNvPr id="43027" name="Text Box 19">
            <a:extLst>
              <a:ext uri="{FF2B5EF4-FFF2-40B4-BE49-F238E27FC236}">
                <a16:creationId xmlns:a16="http://schemas.microsoft.com/office/drawing/2014/main" id="{996AA6E7-F285-5595-5A64-DF1441010503}"/>
              </a:ext>
            </a:extLst>
          </p:cNvPr>
          <p:cNvSpPr txBox="1">
            <a:spLocks noChangeArrowheads="1"/>
          </p:cNvSpPr>
          <p:nvPr/>
        </p:nvSpPr>
        <p:spPr bwMode="auto">
          <a:xfrm>
            <a:off x="2057400" y="4876800"/>
            <a:ext cx="1811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a:latin typeface="Times New Roman" panose="02020603050405020304" pitchFamily="18" charset="0"/>
              </a:rPr>
              <a:t>Vasopressors</a:t>
            </a:r>
          </a:p>
        </p:txBody>
      </p:sp>
      <p:sp>
        <p:nvSpPr>
          <p:cNvPr id="43028" name="Text Box 20">
            <a:extLst>
              <a:ext uri="{FF2B5EF4-FFF2-40B4-BE49-F238E27FC236}">
                <a16:creationId xmlns:a16="http://schemas.microsoft.com/office/drawing/2014/main" id="{1542F801-D734-2199-0E67-B457E4FEE373}"/>
              </a:ext>
            </a:extLst>
          </p:cNvPr>
          <p:cNvSpPr txBox="1">
            <a:spLocks noChangeArrowheads="1"/>
          </p:cNvSpPr>
          <p:nvPr/>
        </p:nvSpPr>
        <p:spPr bwMode="auto">
          <a:xfrm>
            <a:off x="2209800" y="5791201"/>
            <a:ext cx="13885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pl-PL" sz="2400">
                <a:latin typeface="Times New Roman" panose="02020603050405020304" pitchFamily="18" charset="0"/>
              </a:rPr>
              <a:t>Inotropic </a:t>
            </a:r>
          </a:p>
          <a:p>
            <a:pPr eaLnBrk="1" hangingPunct="1"/>
            <a:r>
              <a:rPr lang="en-US" altLang="pl-PL" sz="2400">
                <a:latin typeface="Times New Roman" panose="02020603050405020304" pitchFamily="18" charset="0"/>
              </a:rPr>
              <a:t>agents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1C56366-CDAB-A6DA-29A6-E59DA9174923}"/>
              </a:ext>
            </a:extLst>
          </p:cNvPr>
          <p:cNvSpPr>
            <a:spLocks noGrp="1" noChangeArrowheads="1"/>
          </p:cNvSpPr>
          <p:nvPr>
            <p:ph type="ctrTitle"/>
          </p:nvPr>
        </p:nvSpPr>
        <p:spPr>
          <a:xfrm>
            <a:off x="2209800" y="2286000"/>
            <a:ext cx="7772400" cy="1143000"/>
          </a:xfrm>
        </p:spPr>
        <p:txBody>
          <a:bodyPr anchor="ctr"/>
          <a:lstStyle/>
          <a:p>
            <a:r>
              <a:rPr lang="en-US" altLang="pl-PL" sz="4400"/>
              <a:t>Circulatory </a:t>
            </a:r>
            <a:r>
              <a:rPr lang="en-US" altLang="pl-PL" sz="5400">
                <a:latin typeface="Haettenschweiler" panose="020F0502020204030204" pitchFamily="34" charset="0"/>
              </a:rPr>
              <a:t>SHOCK</a:t>
            </a:r>
          </a:p>
        </p:txBody>
      </p:sp>
      <p:sp>
        <p:nvSpPr>
          <p:cNvPr id="23555" name="Rectangle 3">
            <a:extLst>
              <a:ext uri="{FF2B5EF4-FFF2-40B4-BE49-F238E27FC236}">
                <a16:creationId xmlns:a16="http://schemas.microsoft.com/office/drawing/2014/main" id="{2FCCDD3F-8196-A004-B309-55823F44746B}"/>
              </a:ext>
            </a:extLst>
          </p:cNvPr>
          <p:cNvSpPr>
            <a:spLocks noGrp="1" noChangeArrowheads="1"/>
          </p:cNvSpPr>
          <p:nvPr>
            <p:ph type="subTitle" idx="1"/>
          </p:nvPr>
        </p:nvSpPr>
        <p:spPr>
          <a:xfrm>
            <a:off x="2895600" y="3886200"/>
            <a:ext cx="6400800" cy="1752600"/>
          </a:xfrm>
        </p:spPr>
        <p:txBody>
          <a:bodyPr/>
          <a:lstStyle/>
          <a:p>
            <a:r>
              <a:rPr lang="en-US" altLang="pl-PL" sz="3200"/>
              <a:t>MAP = CO * TPR</a:t>
            </a:r>
          </a:p>
          <a:p>
            <a:r>
              <a:rPr lang="en-US" altLang="pl-PL" sz="3200"/>
              <a:t>CO = SV * HR</a:t>
            </a:r>
          </a:p>
          <a:p>
            <a:r>
              <a:rPr lang="en-US" altLang="pl-PL" sz="3200"/>
              <a:t>SV = EDV - ESV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0-#ppt_w/2"/>
                                          </p:val>
                                        </p:tav>
                                        <p:tav tm="100000">
                                          <p:val>
                                            <p:strVal val="#ppt_x"/>
                                          </p:val>
                                        </p:tav>
                                      </p:tavLst>
                                    </p:anim>
                                    <p:anim calcmode="lin" valueType="num">
                                      <p:cBhvr additive="base">
                                        <p:cTn id="8" dur="500" fill="hold"/>
                                        <p:tgtEl>
                                          <p:spTgt spid="235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E6BB773-64A4-662F-3142-5FCE717C1B44}"/>
              </a:ext>
            </a:extLst>
          </p:cNvPr>
          <p:cNvSpPr>
            <a:spLocks noGrp="1" noChangeArrowheads="1"/>
          </p:cNvSpPr>
          <p:nvPr>
            <p:ph type="title"/>
          </p:nvPr>
        </p:nvSpPr>
        <p:spPr/>
        <p:txBody>
          <a:bodyPr/>
          <a:lstStyle/>
          <a:p>
            <a:r>
              <a:rPr lang="en-US" altLang="pl-PL"/>
              <a:t>Definition</a:t>
            </a:r>
          </a:p>
        </p:txBody>
      </p:sp>
      <p:sp>
        <p:nvSpPr>
          <p:cNvPr id="8195" name="Rectangle 3">
            <a:extLst>
              <a:ext uri="{FF2B5EF4-FFF2-40B4-BE49-F238E27FC236}">
                <a16:creationId xmlns:a16="http://schemas.microsoft.com/office/drawing/2014/main" id="{F2F0C6B9-46AB-F669-E298-2B9B361303EA}"/>
              </a:ext>
            </a:extLst>
          </p:cNvPr>
          <p:cNvSpPr>
            <a:spLocks noGrp="1" noChangeArrowheads="1"/>
          </p:cNvSpPr>
          <p:nvPr>
            <p:ph type="body" idx="1"/>
          </p:nvPr>
        </p:nvSpPr>
        <p:spPr/>
        <p:txBody>
          <a:bodyPr/>
          <a:lstStyle/>
          <a:p>
            <a:r>
              <a:rPr lang="en-US" altLang="pl-PL"/>
              <a:t>Inadequate perfusion (oxygen supply) of tissues, resulting in:</a:t>
            </a:r>
          </a:p>
          <a:p>
            <a:pPr lvl="1"/>
            <a:r>
              <a:rPr lang="en-US" altLang="pl-PL"/>
              <a:t>Organ dysfunction</a:t>
            </a:r>
          </a:p>
          <a:p>
            <a:pPr lvl="1"/>
            <a:r>
              <a:rPr lang="en-US" altLang="pl-PL"/>
              <a:t>Cellular and organ damage</a:t>
            </a:r>
          </a:p>
          <a:p>
            <a:pPr lvl="1">
              <a:buFontTx/>
              <a:buNone/>
            </a:pPr>
            <a:r>
              <a:rPr lang="en-US" altLang="pl-PL"/>
              <a:t>And if not quickly corrected…</a:t>
            </a:r>
          </a:p>
          <a:p>
            <a:pPr lvl="1"/>
            <a:r>
              <a:rPr lang="en-US" altLang="pl-PL"/>
              <a:t>Death</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12462B8-9EF9-44AE-12EE-00E0B5B8AE75}"/>
              </a:ext>
            </a:extLst>
          </p:cNvPr>
          <p:cNvSpPr>
            <a:spLocks noGrp="1" noChangeArrowheads="1"/>
          </p:cNvSpPr>
          <p:nvPr>
            <p:ph type="title"/>
          </p:nvPr>
        </p:nvSpPr>
        <p:spPr/>
        <p:txBody>
          <a:bodyPr/>
          <a:lstStyle/>
          <a:p>
            <a:r>
              <a:rPr lang="en-US" altLang="pl-PL"/>
              <a:t>Causes of Shock – a quick list:</a:t>
            </a:r>
          </a:p>
        </p:txBody>
      </p:sp>
      <p:sp>
        <p:nvSpPr>
          <p:cNvPr id="3075" name="Rectangle 3">
            <a:extLst>
              <a:ext uri="{FF2B5EF4-FFF2-40B4-BE49-F238E27FC236}">
                <a16:creationId xmlns:a16="http://schemas.microsoft.com/office/drawing/2014/main" id="{13694D60-0B2E-38DA-E7E0-00E1D12792C9}"/>
              </a:ext>
            </a:extLst>
          </p:cNvPr>
          <p:cNvSpPr>
            <a:spLocks noGrp="1" noChangeArrowheads="1"/>
          </p:cNvSpPr>
          <p:nvPr>
            <p:ph type="body" idx="1"/>
          </p:nvPr>
        </p:nvSpPr>
        <p:spPr/>
        <p:txBody>
          <a:bodyPr/>
          <a:lstStyle/>
          <a:p>
            <a:r>
              <a:rPr lang="en-US" altLang="pl-PL"/>
              <a:t>Heart Attack</a:t>
            </a:r>
          </a:p>
          <a:p>
            <a:r>
              <a:rPr lang="en-US" altLang="pl-PL"/>
              <a:t>Anaphylaxis</a:t>
            </a:r>
          </a:p>
          <a:p>
            <a:r>
              <a:rPr lang="en-US" altLang="pl-PL"/>
              <a:t>Loss of Circulating Blood Volume (bleeding , burns, dehydration)</a:t>
            </a:r>
          </a:p>
          <a:p>
            <a:r>
              <a:rPr lang="en-US" altLang="pl-PL"/>
              <a:t>Venous Dilation (allergy, pain, drugs, heat stroke, infection)</a:t>
            </a:r>
          </a:p>
          <a:p>
            <a:r>
              <a:rPr lang="en-US" altLang="pl-PL"/>
              <a:t>High or Low Body Temperature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427A5DA-BE91-0EEF-73BE-C29C267E7E7B}"/>
              </a:ext>
            </a:extLst>
          </p:cNvPr>
          <p:cNvSpPr>
            <a:spLocks noGrp="1" noChangeArrowheads="1"/>
          </p:cNvSpPr>
          <p:nvPr>
            <p:ph type="title"/>
          </p:nvPr>
        </p:nvSpPr>
        <p:spPr/>
        <p:txBody>
          <a:bodyPr/>
          <a:lstStyle/>
          <a:p>
            <a:r>
              <a:rPr lang="en-US" altLang="pl-PL"/>
              <a:t>Signs of Shock</a:t>
            </a:r>
          </a:p>
        </p:txBody>
      </p:sp>
      <p:sp>
        <p:nvSpPr>
          <p:cNvPr id="24579" name="Rectangle 3">
            <a:extLst>
              <a:ext uri="{FF2B5EF4-FFF2-40B4-BE49-F238E27FC236}">
                <a16:creationId xmlns:a16="http://schemas.microsoft.com/office/drawing/2014/main" id="{710155AE-4C4E-A837-C71C-6449AF2D22A0}"/>
              </a:ext>
            </a:extLst>
          </p:cNvPr>
          <p:cNvSpPr>
            <a:spLocks noGrp="1" noChangeArrowheads="1"/>
          </p:cNvSpPr>
          <p:nvPr>
            <p:ph type="body" idx="1"/>
          </p:nvPr>
        </p:nvSpPr>
        <p:spPr/>
        <p:txBody>
          <a:bodyPr/>
          <a:lstStyle/>
          <a:p>
            <a:r>
              <a:rPr lang="en-US" altLang="pl-PL"/>
              <a:t>Pulse: Rapid, weak, thready </a:t>
            </a:r>
          </a:p>
          <a:p>
            <a:r>
              <a:rPr lang="en-US" altLang="pl-PL"/>
              <a:t>Tachycardia</a:t>
            </a:r>
          </a:p>
          <a:p>
            <a:r>
              <a:rPr lang="en-US" altLang="pl-PL" i="1"/>
              <a:t>Why?</a:t>
            </a:r>
            <a:endParaRPr lang="en-US" altLang="pl-PL"/>
          </a:p>
          <a:p>
            <a:r>
              <a:rPr lang="en-US" altLang="pl-PL" i="1"/>
              <a:t>Compensation for decreased MAP sensed by ___________ </a:t>
            </a:r>
          </a:p>
          <a:p>
            <a:r>
              <a:rPr lang="en-US" altLang="pl-PL" i="1"/>
              <a:t>Baroreceptors</a:t>
            </a:r>
          </a:p>
          <a:p>
            <a:pPr lvl="1">
              <a:buFontTx/>
              <a:buNone/>
            </a:pPr>
            <a:endParaRPr lang="en-US" altLang="pl-P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a:extLst>
              <a:ext uri="{FF2B5EF4-FFF2-40B4-BE49-F238E27FC236}">
                <a16:creationId xmlns:a16="http://schemas.microsoft.com/office/drawing/2014/main" id="{AF30D3DF-D27A-1F99-A444-F567B237D03E}"/>
              </a:ext>
            </a:extLst>
          </p:cNvPr>
          <p:cNvSpPr>
            <a:spLocks noGrp="1"/>
          </p:cNvSpPr>
          <p:nvPr>
            <p:ph type="title" idx="4294967295"/>
          </p:nvPr>
        </p:nvSpPr>
        <p:spPr/>
        <p:txBody>
          <a:bodyPr/>
          <a:lstStyle/>
          <a:p>
            <a:pPr eaLnBrk="1" hangingPunct="1"/>
            <a:r>
              <a:rPr lang="en-CA" altLang="pl-PL" b="1"/>
              <a:t>CLASSIFICATION OF ARTEIES</a:t>
            </a:r>
          </a:p>
        </p:txBody>
      </p:sp>
      <p:sp>
        <p:nvSpPr>
          <p:cNvPr id="19459" name="Content Placeholder 1">
            <a:extLst>
              <a:ext uri="{FF2B5EF4-FFF2-40B4-BE49-F238E27FC236}">
                <a16:creationId xmlns:a16="http://schemas.microsoft.com/office/drawing/2014/main" id="{3B719449-1E32-7B9E-AABB-B91336EF513F}"/>
              </a:ext>
            </a:extLst>
          </p:cNvPr>
          <p:cNvSpPr>
            <a:spLocks noGrp="1"/>
          </p:cNvSpPr>
          <p:nvPr>
            <p:ph idx="4294967295"/>
          </p:nvPr>
        </p:nvSpPr>
        <p:spPr/>
        <p:txBody>
          <a:bodyPr/>
          <a:lstStyle/>
          <a:p>
            <a:pPr eaLnBrk="1" hangingPunct="1">
              <a:lnSpc>
                <a:spcPct val="90000"/>
              </a:lnSpc>
            </a:pPr>
            <a:r>
              <a:rPr lang="en-IN" altLang="en-US" b="1"/>
              <a:t>Elastic- e.g. (Aorta &amp; its Major branches)</a:t>
            </a:r>
          </a:p>
          <a:p>
            <a:pPr eaLnBrk="1" hangingPunct="1">
              <a:lnSpc>
                <a:spcPct val="90000"/>
              </a:lnSpc>
            </a:pPr>
            <a:r>
              <a:rPr lang="en-IN" altLang="en-US" b="1"/>
              <a:t>Muscular -e.g.(Renal, Testicular, Radial, Tibial etc.)</a:t>
            </a:r>
          </a:p>
          <a:p>
            <a:pPr eaLnBrk="1" hangingPunct="1">
              <a:lnSpc>
                <a:spcPct val="90000"/>
              </a:lnSpc>
            </a:pPr>
            <a:r>
              <a:rPr lang="en-IN" altLang="en-US" b="1"/>
              <a:t>Arterioles (&lt;0.1 mm)-</a:t>
            </a:r>
          </a:p>
          <a:p>
            <a:pPr eaLnBrk="1" hangingPunct="1">
              <a:lnSpc>
                <a:spcPct val="90000"/>
              </a:lnSpc>
              <a:buFont typeface="Wingdings 3" panose="05040102010807070707" pitchFamily="18" charset="2"/>
              <a:buNone/>
            </a:pPr>
            <a:r>
              <a:rPr lang="en-IN" altLang="en-US" b="1"/>
              <a:t>                                     Terminal arterioles</a:t>
            </a:r>
          </a:p>
          <a:p>
            <a:pPr eaLnBrk="1" hangingPunct="1">
              <a:lnSpc>
                <a:spcPct val="90000"/>
              </a:lnSpc>
              <a:buFont typeface="Wingdings 3" panose="05040102010807070707" pitchFamily="18" charset="2"/>
              <a:buNone/>
            </a:pPr>
            <a:r>
              <a:rPr lang="en-IN" altLang="en-US" b="1"/>
              <a:t>                                      Meta-arterioles</a:t>
            </a:r>
          </a:p>
          <a:p>
            <a:pPr eaLnBrk="1" hangingPunct="1">
              <a:lnSpc>
                <a:spcPct val="90000"/>
              </a:lnSpc>
              <a:buFont typeface="Wingdings 3" panose="05040102010807070707" pitchFamily="18" charset="2"/>
              <a:buNone/>
            </a:pPr>
            <a:r>
              <a:rPr lang="en-IN" altLang="en-US" b="1"/>
              <a:t>                                      Thoroughfare</a:t>
            </a:r>
          </a:p>
          <a:p>
            <a:pPr eaLnBrk="1" hangingPunct="1">
              <a:lnSpc>
                <a:spcPct val="90000"/>
              </a:lnSpc>
              <a:buFont typeface="Wingdings 3" panose="05040102010807070707" pitchFamily="18" charset="2"/>
              <a:buNone/>
            </a:pPr>
            <a:r>
              <a:rPr lang="en-IN" altLang="en-US" b="1"/>
              <a:t>                                      channel/ preferred</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951EB3C-89B4-E694-40C3-0AF0EBD17156}"/>
              </a:ext>
            </a:extLst>
          </p:cNvPr>
          <p:cNvSpPr>
            <a:spLocks noGrp="1" noChangeArrowheads="1"/>
          </p:cNvSpPr>
          <p:nvPr>
            <p:ph type="title"/>
          </p:nvPr>
        </p:nvSpPr>
        <p:spPr/>
        <p:txBody>
          <a:bodyPr/>
          <a:lstStyle/>
          <a:p>
            <a:r>
              <a:rPr lang="en-US" altLang="pl-PL"/>
              <a:t>Signs of Shock</a:t>
            </a:r>
          </a:p>
        </p:txBody>
      </p:sp>
      <p:sp>
        <p:nvSpPr>
          <p:cNvPr id="25603" name="Rectangle 3">
            <a:extLst>
              <a:ext uri="{FF2B5EF4-FFF2-40B4-BE49-F238E27FC236}">
                <a16:creationId xmlns:a16="http://schemas.microsoft.com/office/drawing/2014/main" id="{D555C167-E1E1-7E8C-F983-67BE8A5DA679}"/>
              </a:ext>
            </a:extLst>
          </p:cNvPr>
          <p:cNvSpPr>
            <a:spLocks noGrp="1" noChangeArrowheads="1"/>
          </p:cNvSpPr>
          <p:nvPr>
            <p:ph type="body" idx="1"/>
          </p:nvPr>
        </p:nvSpPr>
        <p:spPr/>
        <p:txBody>
          <a:bodyPr/>
          <a:lstStyle/>
          <a:p>
            <a:r>
              <a:rPr lang="en-US" altLang="pl-PL"/>
              <a:t>Respirations</a:t>
            </a:r>
          </a:p>
          <a:p>
            <a:pPr lvl="1"/>
            <a:r>
              <a:rPr lang="en-US" altLang="pl-PL"/>
              <a:t>Shallow, irregular, labored</a:t>
            </a:r>
          </a:p>
          <a:p>
            <a:r>
              <a:rPr lang="en-US" altLang="pl-PL"/>
              <a:t>May be tachypnea (increased respiratory rate.)  </a:t>
            </a:r>
            <a:r>
              <a:rPr lang="en-US" altLang="pl-PL" i="1"/>
              <a:t>Why?</a:t>
            </a:r>
          </a:p>
          <a:p>
            <a:r>
              <a:rPr lang="en-US" altLang="pl-PL" i="1"/>
              <a:t>Compensation for hypoxia sensed by:</a:t>
            </a:r>
          </a:p>
          <a:p>
            <a:r>
              <a:rPr lang="en-US" altLang="pl-PL" i="1"/>
              <a:t>Chemoreceptors</a:t>
            </a:r>
            <a:endParaRPr lang="en-US" altLang="pl-PL"/>
          </a:p>
          <a:p>
            <a:pPr lvl="1">
              <a:buFontTx/>
              <a:buNone/>
            </a:pPr>
            <a:endParaRPr lang="en-US" altLang="pl-P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5AB3CA4-267F-AB26-7D46-B1F390D3B52D}"/>
              </a:ext>
            </a:extLst>
          </p:cNvPr>
          <p:cNvSpPr>
            <a:spLocks noGrp="1" noChangeArrowheads="1"/>
          </p:cNvSpPr>
          <p:nvPr>
            <p:ph type="title"/>
          </p:nvPr>
        </p:nvSpPr>
        <p:spPr/>
        <p:txBody>
          <a:bodyPr/>
          <a:lstStyle/>
          <a:p>
            <a:r>
              <a:rPr lang="en-US" altLang="pl-PL"/>
              <a:t>Signs of Shock:  MAP</a:t>
            </a:r>
          </a:p>
        </p:txBody>
      </p:sp>
      <p:sp>
        <p:nvSpPr>
          <p:cNvPr id="26627" name="Rectangle 3">
            <a:extLst>
              <a:ext uri="{FF2B5EF4-FFF2-40B4-BE49-F238E27FC236}">
                <a16:creationId xmlns:a16="http://schemas.microsoft.com/office/drawing/2014/main" id="{F3B4A62F-6615-F50E-E249-42E3A349E142}"/>
              </a:ext>
            </a:extLst>
          </p:cNvPr>
          <p:cNvSpPr>
            <a:spLocks noGrp="1" noChangeArrowheads="1"/>
          </p:cNvSpPr>
          <p:nvPr>
            <p:ph type="body" idx="1"/>
          </p:nvPr>
        </p:nvSpPr>
        <p:spPr/>
        <p:txBody>
          <a:bodyPr/>
          <a:lstStyle/>
          <a:p>
            <a:r>
              <a:rPr lang="en-US" altLang="pl-PL"/>
              <a:t>Blood Pressure</a:t>
            </a:r>
          </a:p>
          <a:p>
            <a:pPr lvl="1"/>
            <a:r>
              <a:rPr lang="en-US" altLang="pl-PL"/>
              <a:t>Low, Falling</a:t>
            </a:r>
          </a:p>
          <a:p>
            <a:r>
              <a:rPr lang="en-US" altLang="pl-PL"/>
              <a:t>Hypotension is a late finding: </a:t>
            </a:r>
            <a:r>
              <a:rPr lang="en-US" altLang="pl-PL" i="1"/>
              <a:t>why?</a:t>
            </a:r>
          </a:p>
          <a:p>
            <a:r>
              <a:rPr lang="en-US" altLang="pl-PL" i="1"/>
              <a:t>Compensatory mechanisms work at first to maintain MAP</a:t>
            </a:r>
            <a:endParaRPr lang="en-US" altLang="pl-PL"/>
          </a:p>
          <a:p>
            <a:pPr lvl="1"/>
            <a:endParaRPr lang="en-US" altLang="pl-PL"/>
          </a:p>
          <a:p>
            <a:pPr lvl="1">
              <a:buFontTx/>
              <a:buNone/>
            </a:pPr>
            <a:endParaRPr lang="en-US" altLang="pl-P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6C85C25-1B13-EA1B-A267-EF5B6E1B33C8}"/>
              </a:ext>
            </a:extLst>
          </p:cNvPr>
          <p:cNvSpPr>
            <a:spLocks noGrp="1" noChangeArrowheads="1"/>
          </p:cNvSpPr>
          <p:nvPr>
            <p:ph type="title"/>
          </p:nvPr>
        </p:nvSpPr>
        <p:spPr/>
        <p:txBody>
          <a:bodyPr/>
          <a:lstStyle/>
          <a:p>
            <a:r>
              <a:rPr lang="en-US" altLang="pl-PL"/>
              <a:t>Signs of Shock</a:t>
            </a:r>
          </a:p>
        </p:txBody>
      </p:sp>
      <p:sp>
        <p:nvSpPr>
          <p:cNvPr id="5123" name="Rectangle 3">
            <a:extLst>
              <a:ext uri="{FF2B5EF4-FFF2-40B4-BE49-F238E27FC236}">
                <a16:creationId xmlns:a16="http://schemas.microsoft.com/office/drawing/2014/main" id="{8B9FB869-7DFA-0F82-9BFD-7330977B16CB}"/>
              </a:ext>
            </a:extLst>
          </p:cNvPr>
          <p:cNvSpPr>
            <a:spLocks noGrp="1" noChangeArrowheads="1"/>
          </p:cNvSpPr>
          <p:nvPr>
            <p:ph type="body" idx="1"/>
          </p:nvPr>
        </p:nvSpPr>
        <p:spPr/>
        <p:txBody>
          <a:bodyPr/>
          <a:lstStyle/>
          <a:p>
            <a:r>
              <a:rPr lang="en-US" altLang="pl-PL"/>
              <a:t>Due to hypoperfusion:</a:t>
            </a:r>
          </a:p>
          <a:p>
            <a:pPr lvl="1"/>
            <a:r>
              <a:rPr lang="en-US" altLang="pl-PL"/>
              <a:t>Decreased “mentation” - confused, sluggish, anxious</a:t>
            </a:r>
          </a:p>
          <a:p>
            <a:pPr lvl="1"/>
            <a:r>
              <a:rPr lang="en-US" altLang="pl-PL"/>
              <a:t>Skin cold, mottled</a:t>
            </a:r>
          </a:p>
          <a:p>
            <a:pPr lvl="1">
              <a:buFontTx/>
              <a:buNone/>
            </a:pPr>
            <a:endParaRPr lang="en-US" altLang="pl-PL"/>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F00CDFA-B836-C135-EA52-E0B7C6DAF9DF}"/>
              </a:ext>
            </a:extLst>
          </p:cNvPr>
          <p:cNvSpPr>
            <a:spLocks noGrp="1" noChangeArrowheads="1"/>
          </p:cNvSpPr>
          <p:nvPr>
            <p:ph type="title"/>
          </p:nvPr>
        </p:nvSpPr>
        <p:spPr/>
        <p:txBody>
          <a:bodyPr/>
          <a:lstStyle/>
          <a:p>
            <a:r>
              <a:rPr lang="en-US" altLang="pl-PL"/>
              <a:t>Emergency Treatment</a:t>
            </a:r>
          </a:p>
        </p:txBody>
      </p:sp>
      <p:sp>
        <p:nvSpPr>
          <p:cNvPr id="6147" name="Rectangle 3">
            <a:extLst>
              <a:ext uri="{FF2B5EF4-FFF2-40B4-BE49-F238E27FC236}">
                <a16:creationId xmlns:a16="http://schemas.microsoft.com/office/drawing/2014/main" id="{32908D4C-17F3-26AA-1145-7D77E08F717E}"/>
              </a:ext>
            </a:extLst>
          </p:cNvPr>
          <p:cNvSpPr>
            <a:spLocks noGrp="1" noChangeArrowheads="1"/>
          </p:cNvSpPr>
          <p:nvPr>
            <p:ph type="body" idx="1"/>
          </p:nvPr>
        </p:nvSpPr>
        <p:spPr/>
        <p:txBody>
          <a:bodyPr/>
          <a:lstStyle/>
          <a:p>
            <a:r>
              <a:rPr lang="en-US" altLang="pl-PL"/>
              <a:t>Evaluate vital signs</a:t>
            </a:r>
          </a:p>
          <a:p>
            <a:pPr lvl="1"/>
            <a:r>
              <a:rPr lang="en-US" altLang="pl-PL"/>
              <a:t>BP, Respiration Rate, Pulse Oximeter, Temp.</a:t>
            </a:r>
          </a:p>
          <a:p>
            <a:r>
              <a:rPr lang="en-US" altLang="pl-PL"/>
              <a:t>Control bleeding</a:t>
            </a:r>
          </a:p>
          <a:p>
            <a:r>
              <a:rPr lang="en-US" altLang="pl-PL"/>
              <a:t>Prevent loss of body heat</a:t>
            </a:r>
          </a:p>
          <a:p>
            <a:pPr>
              <a:buFontTx/>
              <a:buNone/>
            </a:pPr>
            <a:endParaRPr lang="en-US" altLang="pl-PL"/>
          </a:p>
        </p:txBody>
      </p:sp>
      <p:pic>
        <p:nvPicPr>
          <p:cNvPr id="6148" name="Picture 4">
            <a:extLst>
              <a:ext uri="{FF2B5EF4-FFF2-40B4-BE49-F238E27FC236}">
                <a16:creationId xmlns:a16="http://schemas.microsoft.com/office/drawing/2014/main" id="{34E484DC-27AA-59C6-4270-731D68483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505200"/>
            <a:ext cx="3048000" cy="1989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0FA7C96-A6EF-13C8-7E87-190AF96B59B1}"/>
              </a:ext>
            </a:extLst>
          </p:cNvPr>
          <p:cNvSpPr>
            <a:spLocks noGrp="1" noChangeArrowheads="1"/>
          </p:cNvSpPr>
          <p:nvPr>
            <p:ph type="title"/>
          </p:nvPr>
        </p:nvSpPr>
        <p:spPr/>
        <p:txBody>
          <a:bodyPr/>
          <a:lstStyle/>
          <a:p>
            <a:r>
              <a:rPr lang="en-US" altLang="pl-PL"/>
              <a:t>Causes of Shock:</a:t>
            </a:r>
            <a:br>
              <a:rPr lang="en-US" altLang="pl-PL"/>
            </a:br>
            <a:r>
              <a:rPr lang="en-US" altLang="pl-PL"/>
              <a:t>Classification (the real list)</a:t>
            </a:r>
          </a:p>
        </p:txBody>
      </p:sp>
      <p:sp>
        <p:nvSpPr>
          <p:cNvPr id="9219" name="Rectangle 3">
            <a:extLst>
              <a:ext uri="{FF2B5EF4-FFF2-40B4-BE49-F238E27FC236}">
                <a16:creationId xmlns:a16="http://schemas.microsoft.com/office/drawing/2014/main" id="{D228B80F-4640-36AF-9BDE-8CE0C0109FA2}"/>
              </a:ext>
            </a:extLst>
          </p:cNvPr>
          <p:cNvSpPr>
            <a:spLocks noGrp="1" noChangeArrowheads="1"/>
          </p:cNvSpPr>
          <p:nvPr>
            <p:ph type="body" idx="1"/>
          </p:nvPr>
        </p:nvSpPr>
        <p:spPr/>
        <p:txBody>
          <a:bodyPr/>
          <a:lstStyle/>
          <a:p>
            <a:pPr>
              <a:lnSpc>
                <a:spcPct val="90000"/>
              </a:lnSpc>
            </a:pPr>
            <a:r>
              <a:rPr lang="en-US" altLang="pl-PL"/>
              <a:t>Low Output Circulatory Failure</a:t>
            </a:r>
          </a:p>
          <a:p>
            <a:pPr lvl="1">
              <a:lnSpc>
                <a:spcPct val="90000"/>
              </a:lnSpc>
            </a:pPr>
            <a:r>
              <a:rPr lang="en-US" altLang="pl-PL"/>
              <a:t>Hypovolemic shock (too little volume)</a:t>
            </a:r>
          </a:p>
          <a:p>
            <a:pPr lvl="1">
              <a:lnSpc>
                <a:spcPct val="90000"/>
              </a:lnSpc>
            </a:pPr>
            <a:r>
              <a:rPr lang="en-US" altLang="pl-PL"/>
              <a:t>Cardiogenic shock (pump failure)</a:t>
            </a:r>
          </a:p>
          <a:p>
            <a:pPr lvl="1">
              <a:lnSpc>
                <a:spcPct val="90000"/>
              </a:lnSpc>
            </a:pPr>
            <a:r>
              <a:rPr lang="en-US" altLang="pl-PL"/>
              <a:t>Obstructive shock</a:t>
            </a:r>
          </a:p>
          <a:p>
            <a:pPr lvl="1">
              <a:lnSpc>
                <a:spcPct val="90000"/>
              </a:lnSpc>
            </a:pPr>
            <a:r>
              <a:rPr lang="en-US" altLang="pl-PL"/>
              <a:t>Distributive shock: Venous pooling</a:t>
            </a:r>
          </a:p>
          <a:p>
            <a:pPr>
              <a:lnSpc>
                <a:spcPct val="90000"/>
              </a:lnSpc>
            </a:pPr>
            <a:r>
              <a:rPr lang="en-US" altLang="pl-PL"/>
              <a:t>High Output Circulatory Failure</a:t>
            </a:r>
          </a:p>
          <a:p>
            <a:pPr lvl="1">
              <a:lnSpc>
                <a:spcPct val="90000"/>
              </a:lnSpc>
            </a:pPr>
            <a:r>
              <a:rPr lang="en-US" altLang="pl-PL"/>
              <a:t>Distributive Shock:   Sepsis, toxic shock, anaphylaxis:</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FC1A8FC-A91A-F991-B338-563F61520B54}"/>
              </a:ext>
            </a:extLst>
          </p:cNvPr>
          <p:cNvSpPr>
            <a:spLocks noGrp="1" noChangeArrowheads="1"/>
          </p:cNvSpPr>
          <p:nvPr>
            <p:ph type="title"/>
          </p:nvPr>
        </p:nvSpPr>
        <p:spPr/>
        <p:txBody>
          <a:bodyPr/>
          <a:lstStyle/>
          <a:p>
            <a:r>
              <a:rPr lang="en-US" altLang="pl-PL"/>
              <a:t>Hypovolemic Shock</a:t>
            </a:r>
          </a:p>
        </p:txBody>
      </p:sp>
      <p:sp>
        <p:nvSpPr>
          <p:cNvPr id="7171" name="Rectangle 3">
            <a:extLst>
              <a:ext uri="{FF2B5EF4-FFF2-40B4-BE49-F238E27FC236}">
                <a16:creationId xmlns:a16="http://schemas.microsoft.com/office/drawing/2014/main" id="{F6F440E0-491D-5C64-FC50-BF878E206EBA}"/>
              </a:ext>
            </a:extLst>
          </p:cNvPr>
          <p:cNvSpPr>
            <a:spLocks noGrp="1" noChangeArrowheads="1"/>
          </p:cNvSpPr>
          <p:nvPr>
            <p:ph type="body" sz="half" idx="1"/>
          </p:nvPr>
        </p:nvSpPr>
        <p:spPr/>
        <p:txBody>
          <a:bodyPr/>
          <a:lstStyle/>
          <a:p>
            <a:r>
              <a:rPr lang="en-US" altLang="pl-PL"/>
              <a:t>CO reduced due to loss of intravascular VOLUME</a:t>
            </a:r>
          </a:p>
          <a:p>
            <a:pPr lvl="1"/>
            <a:r>
              <a:rPr lang="en-US" altLang="pl-PL"/>
              <a:t>Reduced venous return</a:t>
            </a:r>
          </a:p>
          <a:p>
            <a:r>
              <a:rPr lang="en-US" altLang="pl-PL"/>
              <a:t>Causes</a:t>
            </a:r>
          </a:p>
          <a:p>
            <a:pPr lvl="1"/>
            <a:r>
              <a:rPr lang="en-US" altLang="pl-PL"/>
              <a:t>Most often, blood loss (hemorrhage)</a:t>
            </a:r>
          </a:p>
          <a:p>
            <a:pPr lvl="1"/>
            <a:r>
              <a:rPr lang="en-US" altLang="pl-PL"/>
              <a:t>Dehydration</a:t>
            </a:r>
          </a:p>
          <a:p>
            <a:pPr lvl="1"/>
            <a:r>
              <a:rPr lang="en-US" altLang="pl-PL"/>
              <a:t>Burns</a:t>
            </a:r>
          </a:p>
          <a:p>
            <a:pPr lvl="1"/>
            <a:r>
              <a:rPr lang="en-US" altLang="pl-PL"/>
              <a:t>Fluid lost into peritoneal cavity w/ pancreatitis</a:t>
            </a:r>
          </a:p>
          <a:p>
            <a:pPr lvl="1">
              <a:buFontTx/>
              <a:buNone/>
            </a:pPr>
            <a:endParaRPr lang="en-US" altLang="pl-PL"/>
          </a:p>
          <a:p>
            <a:pPr lvl="1" algn="ctr">
              <a:buFontTx/>
              <a:buNone/>
            </a:pPr>
            <a:r>
              <a:rPr lang="en-US" altLang="pl-PL" sz="1800" i="1">
                <a:solidFill>
                  <a:srgbClr val="FF00FF"/>
                </a:solidFill>
              </a:rPr>
              <a:t>MAP = CO * TPR</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B986221-6B4B-F05C-F911-0D1E797239F8}"/>
              </a:ext>
            </a:extLst>
          </p:cNvPr>
          <p:cNvSpPr>
            <a:spLocks noGrp="1" noChangeArrowheads="1"/>
          </p:cNvSpPr>
          <p:nvPr>
            <p:ph type="title"/>
          </p:nvPr>
        </p:nvSpPr>
        <p:spPr/>
        <p:txBody>
          <a:bodyPr/>
          <a:lstStyle/>
          <a:p>
            <a:r>
              <a:rPr lang="en-US" altLang="pl-PL"/>
              <a:t>Hypovolemic Shock</a:t>
            </a:r>
          </a:p>
        </p:txBody>
      </p:sp>
      <p:sp>
        <p:nvSpPr>
          <p:cNvPr id="45059" name="Rectangle 3">
            <a:extLst>
              <a:ext uri="{FF2B5EF4-FFF2-40B4-BE49-F238E27FC236}">
                <a16:creationId xmlns:a16="http://schemas.microsoft.com/office/drawing/2014/main" id="{E5D07FE3-C80A-1933-CA3B-5AE6528FDB6A}"/>
              </a:ext>
            </a:extLst>
          </p:cNvPr>
          <p:cNvSpPr>
            <a:spLocks noGrp="1" noChangeArrowheads="1"/>
          </p:cNvSpPr>
          <p:nvPr>
            <p:ph type="body" sz="half" idx="1"/>
          </p:nvPr>
        </p:nvSpPr>
        <p:spPr/>
        <p:txBody>
          <a:bodyPr/>
          <a:lstStyle/>
          <a:p>
            <a:r>
              <a:rPr lang="en-US" altLang="pl-PL"/>
              <a:t>CO reduced due to loss of intravascular VOLUME</a:t>
            </a:r>
          </a:p>
          <a:p>
            <a:pPr lvl="1"/>
            <a:r>
              <a:rPr lang="en-US" altLang="pl-PL"/>
              <a:t>Reduced venous return</a:t>
            </a:r>
          </a:p>
          <a:p>
            <a:r>
              <a:rPr lang="en-US" altLang="pl-PL"/>
              <a:t>Causes</a:t>
            </a:r>
          </a:p>
          <a:p>
            <a:pPr lvl="1"/>
            <a:r>
              <a:rPr lang="en-US" altLang="pl-PL"/>
              <a:t>Most often, blood loss (hemorrhage)</a:t>
            </a:r>
          </a:p>
          <a:p>
            <a:pPr lvl="1"/>
            <a:r>
              <a:rPr lang="en-US" altLang="pl-PL"/>
              <a:t>Dehydration</a:t>
            </a:r>
          </a:p>
          <a:p>
            <a:pPr lvl="1"/>
            <a:r>
              <a:rPr lang="en-US" altLang="pl-PL"/>
              <a:t>Burns</a:t>
            </a:r>
          </a:p>
          <a:p>
            <a:pPr lvl="1"/>
            <a:r>
              <a:rPr lang="en-US" altLang="pl-PL"/>
              <a:t>Fluid lost into peritoneal cavity w/ pancreatitis</a:t>
            </a:r>
          </a:p>
          <a:p>
            <a:pPr lvl="1"/>
            <a:endParaRPr lang="en-US" altLang="pl-PL"/>
          </a:p>
          <a:p>
            <a:pPr lvl="1" algn="ctr">
              <a:buFontTx/>
              <a:buNone/>
            </a:pPr>
            <a:r>
              <a:rPr lang="en-US" altLang="pl-PL" sz="1800" i="1">
                <a:solidFill>
                  <a:srgbClr val="FF00FF"/>
                </a:solidFill>
              </a:rPr>
              <a:t>MAP = </a:t>
            </a:r>
            <a:r>
              <a:rPr lang="en-US" altLang="pl-PL" sz="1800" b="1" i="1" u="sng">
                <a:solidFill>
                  <a:srgbClr val="FF00FF"/>
                </a:solidFill>
              </a:rPr>
              <a:t>CO</a:t>
            </a:r>
            <a:r>
              <a:rPr lang="en-US" altLang="pl-PL" sz="1800" i="1">
                <a:solidFill>
                  <a:srgbClr val="FF00FF"/>
                </a:solidFill>
              </a:rPr>
              <a:t> * TPR</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796D0D4-18FC-6EC7-28C3-34D3B6299687}"/>
              </a:ext>
            </a:extLst>
          </p:cNvPr>
          <p:cNvSpPr>
            <a:spLocks noGrp="1" noChangeArrowheads="1"/>
          </p:cNvSpPr>
          <p:nvPr>
            <p:ph type="title"/>
          </p:nvPr>
        </p:nvSpPr>
        <p:spPr/>
        <p:txBody>
          <a:bodyPr/>
          <a:lstStyle/>
          <a:p>
            <a:r>
              <a:rPr lang="en-US" altLang="pl-PL"/>
              <a:t>Cardiogenic Shock</a:t>
            </a:r>
          </a:p>
        </p:txBody>
      </p:sp>
      <p:sp>
        <p:nvSpPr>
          <p:cNvPr id="11267" name="Rectangle 3">
            <a:extLst>
              <a:ext uri="{FF2B5EF4-FFF2-40B4-BE49-F238E27FC236}">
                <a16:creationId xmlns:a16="http://schemas.microsoft.com/office/drawing/2014/main" id="{F5460768-4200-1A15-A827-2876A444A1BA}"/>
              </a:ext>
            </a:extLst>
          </p:cNvPr>
          <p:cNvSpPr>
            <a:spLocks noGrp="1" noChangeArrowheads="1"/>
          </p:cNvSpPr>
          <p:nvPr>
            <p:ph type="body" idx="1"/>
          </p:nvPr>
        </p:nvSpPr>
        <p:spPr/>
        <p:txBody>
          <a:bodyPr/>
          <a:lstStyle/>
          <a:p>
            <a:r>
              <a:rPr lang="en-US" altLang="pl-PL"/>
              <a:t>Myocardial Infarction (most frequent cause)</a:t>
            </a:r>
          </a:p>
          <a:p>
            <a:r>
              <a:rPr lang="en-US" altLang="pl-PL"/>
              <a:t>Acute Valvular Dysfunction – e.g. papillary muscle rupture post-MI</a:t>
            </a:r>
          </a:p>
          <a:p>
            <a:r>
              <a:rPr lang="en-US" altLang="pl-PL"/>
              <a:t>Arrhythmia – e.g., heart block, ventricular tachycardia</a:t>
            </a:r>
          </a:p>
          <a:p>
            <a:pPr algn="ctr">
              <a:buFontTx/>
              <a:buNone/>
            </a:pPr>
            <a:endParaRPr lang="en-US" altLang="pl-PL" sz="2000" i="1">
              <a:solidFill>
                <a:srgbClr val="FF00FF"/>
              </a:solidFill>
            </a:endParaRPr>
          </a:p>
          <a:p>
            <a:pPr algn="ctr">
              <a:buFontTx/>
              <a:buNone/>
            </a:pPr>
            <a:r>
              <a:rPr lang="en-US" altLang="pl-PL" sz="2000" i="1">
                <a:solidFill>
                  <a:srgbClr val="FF00FF"/>
                </a:solidFill>
              </a:rPr>
              <a:t>MAP = CO * TPR</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87CA54C-95F8-5F08-4767-B904824297FF}"/>
              </a:ext>
            </a:extLst>
          </p:cNvPr>
          <p:cNvSpPr>
            <a:spLocks noGrp="1" noChangeArrowheads="1"/>
          </p:cNvSpPr>
          <p:nvPr>
            <p:ph type="title"/>
          </p:nvPr>
        </p:nvSpPr>
        <p:spPr/>
        <p:txBody>
          <a:bodyPr/>
          <a:lstStyle/>
          <a:p>
            <a:r>
              <a:rPr lang="en-US" altLang="pl-PL"/>
              <a:t>Cardiogenic Shock</a:t>
            </a:r>
          </a:p>
        </p:txBody>
      </p:sp>
      <p:sp>
        <p:nvSpPr>
          <p:cNvPr id="47107" name="Rectangle 3">
            <a:extLst>
              <a:ext uri="{FF2B5EF4-FFF2-40B4-BE49-F238E27FC236}">
                <a16:creationId xmlns:a16="http://schemas.microsoft.com/office/drawing/2014/main" id="{19EFFCE0-2A8E-F240-7AB0-C15604A87431}"/>
              </a:ext>
            </a:extLst>
          </p:cNvPr>
          <p:cNvSpPr>
            <a:spLocks noGrp="1" noChangeArrowheads="1"/>
          </p:cNvSpPr>
          <p:nvPr>
            <p:ph type="body" idx="1"/>
          </p:nvPr>
        </p:nvSpPr>
        <p:spPr/>
        <p:txBody>
          <a:bodyPr/>
          <a:lstStyle/>
          <a:p>
            <a:r>
              <a:rPr lang="en-US" altLang="pl-PL"/>
              <a:t>Myocardial Infarction (most frequent cause)</a:t>
            </a:r>
          </a:p>
          <a:p>
            <a:r>
              <a:rPr lang="en-US" altLang="pl-PL"/>
              <a:t>Acute Valvular Dysfunction – e.g. papillary muscle rupture post-MI</a:t>
            </a:r>
          </a:p>
          <a:p>
            <a:r>
              <a:rPr lang="en-US" altLang="pl-PL"/>
              <a:t>Arrhythmia – e.g., heart block, ventricular tachycardia</a:t>
            </a:r>
          </a:p>
          <a:p>
            <a:pPr algn="ctr">
              <a:buFontTx/>
              <a:buNone/>
            </a:pPr>
            <a:endParaRPr lang="en-US" altLang="pl-PL" sz="2000" i="1">
              <a:solidFill>
                <a:srgbClr val="FF00FF"/>
              </a:solidFill>
            </a:endParaRPr>
          </a:p>
          <a:p>
            <a:pPr algn="ctr">
              <a:buFontTx/>
              <a:buNone/>
            </a:pPr>
            <a:r>
              <a:rPr lang="en-US" altLang="pl-PL" sz="2000" i="1">
                <a:solidFill>
                  <a:srgbClr val="FF00FF"/>
                </a:solidFill>
              </a:rPr>
              <a:t>MAP = </a:t>
            </a:r>
            <a:r>
              <a:rPr lang="en-US" altLang="pl-PL" sz="2000" b="1" i="1" u="sng">
                <a:solidFill>
                  <a:srgbClr val="FF00FF"/>
                </a:solidFill>
              </a:rPr>
              <a:t>CO</a:t>
            </a:r>
            <a:r>
              <a:rPr lang="en-US" altLang="pl-PL" sz="2000" i="1">
                <a:solidFill>
                  <a:srgbClr val="FF00FF"/>
                </a:solidFill>
              </a:rPr>
              <a:t> * TPR</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ED1BD792-9EC7-6048-9228-AC5ED418B23E}"/>
              </a:ext>
            </a:extLst>
          </p:cNvPr>
          <p:cNvSpPr>
            <a:spLocks noGrp="1" noChangeArrowheads="1"/>
          </p:cNvSpPr>
          <p:nvPr>
            <p:ph type="title"/>
          </p:nvPr>
        </p:nvSpPr>
        <p:spPr/>
        <p:txBody>
          <a:bodyPr/>
          <a:lstStyle/>
          <a:p>
            <a:r>
              <a:rPr lang="en-US" altLang="pl-PL"/>
              <a:t>Obstructive Shock</a:t>
            </a:r>
          </a:p>
        </p:txBody>
      </p:sp>
      <p:sp>
        <p:nvSpPr>
          <p:cNvPr id="12291" name="Rectangle 3">
            <a:extLst>
              <a:ext uri="{FF2B5EF4-FFF2-40B4-BE49-F238E27FC236}">
                <a16:creationId xmlns:a16="http://schemas.microsoft.com/office/drawing/2014/main" id="{B0C30B8F-16F6-951B-6B07-BC1A457EE7A7}"/>
              </a:ext>
            </a:extLst>
          </p:cNvPr>
          <p:cNvSpPr>
            <a:spLocks noGrp="1" noChangeArrowheads="1"/>
          </p:cNvSpPr>
          <p:nvPr>
            <p:ph type="body" idx="1"/>
          </p:nvPr>
        </p:nvSpPr>
        <p:spPr/>
        <p:txBody>
          <a:bodyPr/>
          <a:lstStyle/>
          <a:p>
            <a:r>
              <a:rPr lang="en-US" altLang="pl-PL"/>
              <a:t>CO reduced by vascular obstruction:</a:t>
            </a:r>
          </a:p>
          <a:p>
            <a:pPr lvl="1"/>
            <a:r>
              <a:rPr lang="en-US" altLang="pl-PL"/>
              <a:t>Obstruction of Venous return (vena cava syndrome – usually neoplasms)</a:t>
            </a:r>
          </a:p>
          <a:p>
            <a:pPr lvl="1"/>
            <a:r>
              <a:rPr lang="en-US" altLang="pl-PL"/>
              <a:t>Compression of the heart (pericardial tamponade*)</a:t>
            </a:r>
          </a:p>
          <a:p>
            <a:pPr lvl="1"/>
            <a:r>
              <a:rPr lang="en-US" altLang="pl-PL"/>
              <a:t>Outflow from heart (Massive pulmonary embolism, aortic dissection)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a:extLst>
              <a:ext uri="{FF2B5EF4-FFF2-40B4-BE49-F238E27FC236}">
                <a16:creationId xmlns:a16="http://schemas.microsoft.com/office/drawing/2014/main" id="{11F92428-BFBD-51E3-8466-DAD5984B5E32}"/>
              </a:ext>
            </a:extLst>
          </p:cNvPr>
          <p:cNvSpPr>
            <a:spLocks noGrp="1" noChangeArrowheads="1"/>
          </p:cNvSpPr>
          <p:nvPr>
            <p:ph type="title" idx="4294967295"/>
          </p:nvPr>
        </p:nvSpPr>
        <p:spPr>
          <a:xfrm>
            <a:off x="1981200" y="44450"/>
            <a:ext cx="8229600" cy="1143000"/>
          </a:xfrm>
        </p:spPr>
        <p:txBody>
          <a:bodyPr/>
          <a:lstStyle/>
          <a:p>
            <a:pPr eaLnBrk="1" hangingPunct="1"/>
            <a:r>
              <a:rPr lang="en-CA" altLang="pl-PL" b="1"/>
              <a:t>CAPILLARIES </a:t>
            </a:r>
            <a:r>
              <a:rPr lang="en-CA" altLang="pl-PL" b="1">
                <a:sym typeface="Wingdings" panose="05000000000000000000" pitchFamily="2" charset="2"/>
              </a:rPr>
              <a:t>(5-8 micron)</a:t>
            </a:r>
            <a:endParaRPr lang="en-CA" altLang="pl-PL" b="1"/>
          </a:p>
        </p:txBody>
      </p:sp>
      <p:sp>
        <p:nvSpPr>
          <p:cNvPr id="20483" name="Rectangle 5">
            <a:extLst>
              <a:ext uri="{FF2B5EF4-FFF2-40B4-BE49-F238E27FC236}">
                <a16:creationId xmlns:a16="http://schemas.microsoft.com/office/drawing/2014/main" id="{7167490E-C78A-2D6C-99A5-3EFB6C030AF7}"/>
              </a:ext>
            </a:extLst>
          </p:cNvPr>
          <p:cNvSpPr>
            <a:spLocks noGrp="1" noChangeArrowheads="1"/>
          </p:cNvSpPr>
          <p:nvPr>
            <p:ph type="body" sz="half" idx="4294967295"/>
          </p:nvPr>
        </p:nvSpPr>
        <p:spPr>
          <a:xfrm>
            <a:off x="1847850" y="1639888"/>
            <a:ext cx="4038600" cy="4525962"/>
          </a:xfrm>
        </p:spPr>
        <p:txBody>
          <a:bodyPr/>
          <a:lstStyle/>
          <a:p>
            <a:pPr algn="just" eaLnBrk="1" hangingPunct="1">
              <a:lnSpc>
                <a:spcPct val="90000"/>
              </a:lnSpc>
            </a:pPr>
            <a:r>
              <a:rPr lang="en-CA" altLang="pl-PL" b="1"/>
              <a:t>The smallest blood vessels are capillaries and they connect the arteries and veins.</a:t>
            </a:r>
          </a:p>
          <a:p>
            <a:pPr algn="just" eaLnBrk="1" hangingPunct="1">
              <a:lnSpc>
                <a:spcPct val="90000"/>
              </a:lnSpc>
            </a:pPr>
            <a:r>
              <a:rPr lang="en-CA" altLang="pl-PL" b="1"/>
              <a:t>This is where the exchange of nutrients and gases occurs.</a:t>
            </a:r>
          </a:p>
          <a:p>
            <a:pPr eaLnBrk="1" hangingPunct="1">
              <a:lnSpc>
                <a:spcPct val="90000"/>
              </a:lnSpc>
              <a:buFont typeface="Wingdings 3" panose="05040102010807070707" pitchFamily="18" charset="2"/>
              <a:buNone/>
            </a:pPr>
            <a:endParaRPr lang="en-CA" altLang="pl-PL"/>
          </a:p>
        </p:txBody>
      </p:sp>
      <p:sp>
        <p:nvSpPr>
          <p:cNvPr id="20484" name="Rectangle 6">
            <a:extLst>
              <a:ext uri="{FF2B5EF4-FFF2-40B4-BE49-F238E27FC236}">
                <a16:creationId xmlns:a16="http://schemas.microsoft.com/office/drawing/2014/main" id="{D9B1BF70-242C-2D63-27BE-2863B7FD1C32}"/>
              </a:ext>
            </a:extLst>
          </p:cNvPr>
          <p:cNvSpPr>
            <a:spLocks noGrp="1" noChangeArrowheads="1"/>
          </p:cNvSpPr>
          <p:nvPr>
            <p:ph sz="half" idx="4294967295"/>
          </p:nvPr>
        </p:nvSpPr>
        <p:spPr>
          <a:xfrm>
            <a:off x="6172200" y="1600201"/>
            <a:ext cx="4038600" cy="4525963"/>
          </a:xfrm>
        </p:spPr>
        <p:txBody>
          <a:bodyPr/>
          <a:lstStyle/>
          <a:p>
            <a:pPr eaLnBrk="1" hangingPunct="1"/>
            <a:endParaRPr lang="pl-PL" altLang="pl-PL"/>
          </a:p>
        </p:txBody>
      </p:sp>
      <p:pic>
        <p:nvPicPr>
          <p:cNvPr id="20485" name="Picture 8" descr="image004">
            <a:extLst>
              <a:ext uri="{FF2B5EF4-FFF2-40B4-BE49-F238E27FC236}">
                <a16:creationId xmlns:a16="http://schemas.microsoft.com/office/drawing/2014/main" id="{B1F79CAB-072A-4ECB-A2E3-AD88E5597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64" y="1628775"/>
            <a:ext cx="485933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A18D385-7108-95F4-E884-201F60770084}"/>
              </a:ext>
            </a:extLst>
          </p:cNvPr>
          <p:cNvSpPr>
            <a:spLocks noGrp="1" noChangeArrowheads="1"/>
          </p:cNvSpPr>
          <p:nvPr>
            <p:ph type="title"/>
          </p:nvPr>
        </p:nvSpPr>
        <p:spPr/>
        <p:txBody>
          <a:bodyPr/>
          <a:lstStyle/>
          <a:p>
            <a:r>
              <a:rPr lang="en-US" altLang="pl-PL"/>
              <a:t>Pericardial Tamponade</a:t>
            </a:r>
          </a:p>
        </p:txBody>
      </p:sp>
      <p:sp>
        <p:nvSpPr>
          <p:cNvPr id="30723" name="Rectangle 3">
            <a:extLst>
              <a:ext uri="{FF2B5EF4-FFF2-40B4-BE49-F238E27FC236}">
                <a16:creationId xmlns:a16="http://schemas.microsoft.com/office/drawing/2014/main" id="{EFA7FFEC-4B44-3AD8-41A9-41BF6408A42E}"/>
              </a:ext>
            </a:extLst>
          </p:cNvPr>
          <p:cNvSpPr>
            <a:spLocks noGrp="1" noChangeArrowheads="1"/>
          </p:cNvSpPr>
          <p:nvPr>
            <p:ph type="body" sz="half" idx="1"/>
          </p:nvPr>
        </p:nvSpPr>
        <p:spPr/>
        <p:txBody>
          <a:bodyPr/>
          <a:lstStyle/>
          <a:p>
            <a:r>
              <a:rPr lang="en-US" altLang="pl-PL"/>
              <a:t>Life threatening condition caused by fluid (blood, effusion fluid) under pressure around the heart.</a:t>
            </a:r>
          </a:p>
          <a:p>
            <a:r>
              <a:rPr lang="en-US" altLang="pl-PL"/>
              <a:t>Decreases CO by decreasing filling</a:t>
            </a:r>
          </a:p>
          <a:p>
            <a:r>
              <a:rPr lang="en-US" altLang="pl-PL"/>
              <a:t>Causes include pericarditis and MI</a:t>
            </a:r>
          </a:p>
          <a:p>
            <a:endParaRPr lang="en-US" altLang="pl-PL"/>
          </a:p>
        </p:txBody>
      </p:sp>
      <p:pic>
        <p:nvPicPr>
          <p:cNvPr id="30727" name="Picture 7">
            <a:extLst>
              <a:ext uri="{FF2B5EF4-FFF2-40B4-BE49-F238E27FC236}">
                <a16:creationId xmlns:a16="http://schemas.microsoft.com/office/drawing/2014/main" id="{12C043AE-4931-FC25-FC6B-D0E15A7C6CCE}"/>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172200" y="2516189"/>
            <a:ext cx="3810000" cy="3043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7" name="Picture 9">
            <a:extLst>
              <a:ext uri="{FF2B5EF4-FFF2-40B4-BE49-F238E27FC236}">
                <a16:creationId xmlns:a16="http://schemas.microsoft.com/office/drawing/2014/main" id="{86EC628B-158E-2241-4CCC-B9CAF53E22DC}"/>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3124200" y="396876"/>
            <a:ext cx="6477000" cy="599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31B5984A-85A9-F3BD-7F89-7859A6903947}"/>
              </a:ext>
            </a:extLst>
          </p:cNvPr>
          <p:cNvSpPr>
            <a:spLocks noGrp="1" noChangeArrowheads="1"/>
          </p:cNvSpPr>
          <p:nvPr>
            <p:ph type="title"/>
          </p:nvPr>
        </p:nvSpPr>
        <p:spPr/>
        <p:txBody>
          <a:bodyPr/>
          <a:lstStyle/>
          <a:p>
            <a:r>
              <a:rPr lang="en-US" altLang="pl-PL"/>
              <a:t>Distributive Shock</a:t>
            </a:r>
          </a:p>
        </p:txBody>
      </p:sp>
      <p:sp>
        <p:nvSpPr>
          <p:cNvPr id="38915" name="Rectangle 3">
            <a:extLst>
              <a:ext uri="{FF2B5EF4-FFF2-40B4-BE49-F238E27FC236}">
                <a16:creationId xmlns:a16="http://schemas.microsoft.com/office/drawing/2014/main" id="{27359945-6E4A-1A59-BA51-FA0C6104562D}"/>
              </a:ext>
            </a:extLst>
          </p:cNvPr>
          <p:cNvSpPr>
            <a:spLocks noGrp="1" noChangeArrowheads="1"/>
          </p:cNvSpPr>
          <p:nvPr>
            <p:ph type="body" idx="1"/>
          </p:nvPr>
        </p:nvSpPr>
        <p:spPr/>
        <p:txBody>
          <a:bodyPr/>
          <a:lstStyle/>
          <a:p>
            <a:r>
              <a:rPr lang="en-US" altLang="pl-PL"/>
              <a:t>Maldistribution of flow</a:t>
            </a:r>
          </a:p>
          <a:p>
            <a:r>
              <a:rPr lang="en-US" altLang="pl-PL"/>
              <a:t>Two Categories:  </a:t>
            </a:r>
          </a:p>
          <a:p>
            <a:pPr lvl="1"/>
            <a:r>
              <a:rPr lang="en-US" altLang="pl-PL"/>
              <a:t>Low Output - Venous pooling due to loss of venous tone</a:t>
            </a:r>
          </a:p>
          <a:p>
            <a:pPr lvl="1"/>
            <a:r>
              <a:rPr lang="en-US" altLang="pl-PL"/>
              <a:t>High Output Circulatory Failure</a:t>
            </a:r>
          </a:p>
          <a:p>
            <a:pPr lvl="1"/>
            <a:endParaRPr lang="en-US" altLang="pl-PL"/>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4B17AAA-6452-27CB-4E35-89781B87E53B}"/>
              </a:ext>
            </a:extLst>
          </p:cNvPr>
          <p:cNvSpPr>
            <a:spLocks noGrp="1" noChangeArrowheads="1"/>
          </p:cNvSpPr>
          <p:nvPr>
            <p:ph type="title"/>
          </p:nvPr>
        </p:nvSpPr>
        <p:spPr/>
        <p:txBody>
          <a:bodyPr/>
          <a:lstStyle/>
          <a:p>
            <a:r>
              <a:rPr lang="en-US" altLang="pl-PL"/>
              <a:t>Venous Pooling</a:t>
            </a:r>
          </a:p>
        </p:txBody>
      </p:sp>
      <p:sp>
        <p:nvSpPr>
          <p:cNvPr id="14339" name="Rectangle 3">
            <a:extLst>
              <a:ext uri="{FF2B5EF4-FFF2-40B4-BE49-F238E27FC236}">
                <a16:creationId xmlns:a16="http://schemas.microsoft.com/office/drawing/2014/main" id="{0E69D5C7-C1B5-FCA0-FA45-8AD09C327B24}"/>
              </a:ext>
            </a:extLst>
          </p:cNvPr>
          <p:cNvSpPr>
            <a:spLocks noGrp="1" noChangeArrowheads="1"/>
          </p:cNvSpPr>
          <p:nvPr>
            <p:ph type="body" idx="1"/>
          </p:nvPr>
        </p:nvSpPr>
        <p:spPr/>
        <p:txBody>
          <a:bodyPr/>
          <a:lstStyle/>
          <a:p>
            <a:r>
              <a:rPr lang="en-US" altLang="pl-PL"/>
              <a:t>A Low Output Circulatory Failure</a:t>
            </a:r>
          </a:p>
          <a:p>
            <a:r>
              <a:rPr lang="en-US" altLang="pl-PL"/>
              <a:t>Often due to spinal shock or drug overdose</a:t>
            </a:r>
          </a:p>
          <a:p>
            <a:r>
              <a:rPr lang="en-US" altLang="pl-PL"/>
              <a:t>Behaves like hypovolemic shock</a:t>
            </a:r>
          </a:p>
          <a:p>
            <a:pPr lvl="1"/>
            <a:r>
              <a:rPr lang="en-US" altLang="pl-PL"/>
              <a:t>CO severely reduced because blood is pooled in peripheral veins, rather than returned to heart</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6CCBDC2-839F-7C7B-C303-80BCCF99400E}"/>
              </a:ext>
            </a:extLst>
          </p:cNvPr>
          <p:cNvSpPr>
            <a:spLocks noGrp="1" noChangeArrowheads="1"/>
          </p:cNvSpPr>
          <p:nvPr>
            <p:ph type="title"/>
          </p:nvPr>
        </p:nvSpPr>
        <p:spPr/>
        <p:txBody>
          <a:bodyPr/>
          <a:lstStyle/>
          <a:p>
            <a:r>
              <a:rPr lang="en-US" altLang="pl-PL"/>
              <a:t>Distributive Shock:  High Output</a:t>
            </a:r>
          </a:p>
        </p:txBody>
      </p:sp>
      <p:sp>
        <p:nvSpPr>
          <p:cNvPr id="37891" name="Rectangle 3">
            <a:extLst>
              <a:ext uri="{FF2B5EF4-FFF2-40B4-BE49-F238E27FC236}">
                <a16:creationId xmlns:a16="http://schemas.microsoft.com/office/drawing/2014/main" id="{A6DB1F5D-55F3-8785-3735-87C7CF557FE3}"/>
              </a:ext>
            </a:extLst>
          </p:cNvPr>
          <p:cNvSpPr>
            <a:spLocks noGrp="1" noChangeArrowheads="1"/>
          </p:cNvSpPr>
          <p:nvPr>
            <p:ph type="body" idx="1"/>
          </p:nvPr>
        </p:nvSpPr>
        <p:spPr>
          <a:xfrm>
            <a:off x="2209800" y="1981200"/>
            <a:ext cx="7772400" cy="4419600"/>
          </a:xfrm>
        </p:spPr>
        <p:txBody>
          <a:bodyPr/>
          <a:lstStyle/>
          <a:p>
            <a:r>
              <a:rPr lang="en-US" altLang="pl-PL"/>
              <a:t>CO is normal or elevated; distribution inappropriate</a:t>
            </a:r>
          </a:p>
          <a:p>
            <a:r>
              <a:rPr lang="en-US" altLang="pl-PL"/>
              <a:t>Shock is due to loss of vascular resistance</a:t>
            </a:r>
          </a:p>
          <a:p>
            <a:r>
              <a:rPr lang="en-US" altLang="pl-PL"/>
              <a:t>Examples:  </a:t>
            </a:r>
          </a:p>
          <a:p>
            <a:pPr lvl="1"/>
            <a:r>
              <a:rPr lang="en-US" altLang="pl-PL"/>
              <a:t>Sepsis, Toxic Shock: </a:t>
            </a:r>
          </a:p>
          <a:p>
            <a:pPr lvl="2"/>
            <a:r>
              <a:rPr lang="en-US" altLang="pl-PL"/>
              <a:t>Bacterial endotoxin triggers vasodilation</a:t>
            </a:r>
          </a:p>
          <a:p>
            <a:pPr lvl="1"/>
            <a:r>
              <a:rPr lang="en-US" altLang="pl-PL"/>
              <a:t>Anaphylaxis</a:t>
            </a:r>
          </a:p>
          <a:p>
            <a:pPr lvl="1" algn="ctr">
              <a:buFontTx/>
              <a:buNone/>
            </a:pPr>
            <a:endParaRPr lang="en-US" altLang="pl-PL" sz="1800" i="1">
              <a:solidFill>
                <a:srgbClr val="FF00FF"/>
              </a:solidFill>
            </a:endParaRPr>
          </a:p>
          <a:p>
            <a:pPr lvl="1" algn="ctr">
              <a:buFontTx/>
              <a:buNone/>
            </a:pPr>
            <a:r>
              <a:rPr lang="en-US" altLang="pl-PL" sz="1800" i="1">
                <a:solidFill>
                  <a:srgbClr val="FF00FF"/>
                </a:solidFill>
              </a:rPr>
              <a:t>MAP = CO * TPR</a:t>
            </a:r>
          </a:p>
          <a:p>
            <a:pPr lvl="1" algn="ctr">
              <a:buFontTx/>
              <a:buNone/>
            </a:pPr>
            <a:endParaRPr lang="en-US" altLang="pl-PL"/>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A9CF3CDC-DB7E-2421-23A3-71DDADA3EF9C}"/>
              </a:ext>
            </a:extLst>
          </p:cNvPr>
          <p:cNvSpPr>
            <a:spLocks noGrp="1" noChangeArrowheads="1"/>
          </p:cNvSpPr>
          <p:nvPr>
            <p:ph type="title"/>
          </p:nvPr>
        </p:nvSpPr>
        <p:spPr/>
        <p:txBody>
          <a:bodyPr/>
          <a:lstStyle/>
          <a:p>
            <a:r>
              <a:rPr lang="en-US" altLang="pl-PL"/>
              <a:t>Distributive Shock:  High Output</a:t>
            </a:r>
          </a:p>
        </p:txBody>
      </p:sp>
      <p:sp>
        <p:nvSpPr>
          <p:cNvPr id="49155" name="Rectangle 3">
            <a:extLst>
              <a:ext uri="{FF2B5EF4-FFF2-40B4-BE49-F238E27FC236}">
                <a16:creationId xmlns:a16="http://schemas.microsoft.com/office/drawing/2014/main" id="{49840B06-4C73-9AE2-4AD5-FA41E2D6CE8E}"/>
              </a:ext>
            </a:extLst>
          </p:cNvPr>
          <p:cNvSpPr>
            <a:spLocks noGrp="1" noChangeArrowheads="1"/>
          </p:cNvSpPr>
          <p:nvPr>
            <p:ph type="body" idx="1"/>
          </p:nvPr>
        </p:nvSpPr>
        <p:spPr>
          <a:xfrm>
            <a:off x="2209800" y="1981200"/>
            <a:ext cx="7772400" cy="4419600"/>
          </a:xfrm>
        </p:spPr>
        <p:txBody>
          <a:bodyPr/>
          <a:lstStyle/>
          <a:p>
            <a:r>
              <a:rPr lang="en-US" altLang="pl-PL"/>
              <a:t>CO is normal or elevated; distribution inappropriate</a:t>
            </a:r>
          </a:p>
          <a:p>
            <a:r>
              <a:rPr lang="en-US" altLang="pl-PL"/>
              <a:t>Shock is due to loss of vascular resistance</a:t>
            </a:r>
          </a:p>
          <a:p>
            <a:r>
              <a:rPr lang="en-US" altLang="pl-PL"/>
              <a:t>Examples:  </a:t>
            </a:r>
          </a:p>
          <a:p>
            <a:pPr lvl="1"/>
            <a:r>
              <a:rPr lang="en-US" altLang="pl-PL"/>
              <a:t>Sepsis, Toxic Shock: </a:t>
            </a:r>
          </a:p>
          <a:p>
            <a:pPr lvl="2"/>
            <a:r>
              <a:rPr lang="en-US" altLang="pl-PL"/>
              <a:t>Bacterial endotoxin triggers vasodilation</a:t>
            </a:r>
          </a:p>
          <a:p>
            <a:pPr lvl="1"/>
            <a:r>
              <a:rPr lang="en-US" altLang="pl-PL"/>
              <a:t>Anaphylaxis</a:t>
            </a:r>
          </a:p>
          <a:p>
            <a:pPr lvl="1" algn="ctr">
              <a:buFontTx/>
              <a:buNone/>
            </a:pPr>
            <a:endParaRPr lang="en-US" altLang="pl-PL" sz="1800" i="1">
              <a:solidFill>
                <a:srgbClr val="FF00FF"/>
              </a:solidFill>
            </a:endParaRPr>
          </a:p>
          <a:p>
            <a:pPr lvl="1" algn="ctr">
              <a:buFontTx/>
              <a:buNone/>
            </a:pPr>
            <a:r>
              <a:rPr lang="en-US" altLang="pl-PL" sz="1800" i="1">
                <a:solidFill>
                  <a:srgbClr val="FF00FF"/>
                </a:solidFill>
              </a:rPr>
              <a:t>MAP = CO * </a:t>
            </a:r>
            <a:r>
              <a:rPr lang="en-US" altLang="pl-PL" sz="1800" b="1" i="1" u="sng">
                <a:solidFill>
                  <a:srgbClr val="FF00FF"/>
                </a:solidFill>
              </a:rPr>
              <a:t>TPR</a:t>
            </a:r>
          </a:p>
          <a:p>
            <a:pPr lvl="1" algn="ctr">
              <a:buFontTx/>
              <a:buNone/>
            </a:pPr>
            <a:endParaRPr lang="en-US" altLang="pl-PL"/>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17CA0A5-C411-A817-9A90-8E0995182409}"/>
              </a:ext>
            </a:extLst>
          </p:cNvPr>
          <p:cNvSpPr>
            <a:spLocks noGrp="1" noChangeArrowheads="1"/>
          </p:cNvSpPr>
          <p:nvPr>
            <p:ph type="title"/>
          </p:nvPr>
        </p:nvSpPr>
        <p:spPr/>
        <p:txBody>
          <a:bodyPr/>
          <a:lstStyle/>
          <a:p>
            <a:r>
              <a:rPr lang="en-US" altLang="pl-PL"/>
              <a:t>Anaphylaxis</a:t>
            </a:r>
          </a:p>
        </p:txBody>
      </p:sp>
      <p:pic>
        <p:nvPicPr>
          <p:cNvPr id="39939" name="Picture 3">
            <a:extLst>
              <a:ext uri="{FF2B5EF4-FFF2-40B4-BE49-F238E27FC236}">
                <a16:creationId xmlns:a16="http://schemas.microsoft.com/office/drawing/2014/main" id="{664F063F-5ADA-1C50-8BA4-13FF5023A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286000"/>
            <a:ext cx="457200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BCBF3EB-894D-2583-D555-BD141CB53971}"/>
              </a:ext>
            </a:extLst>
          </p:cNvPr>
          <p:cNvSpPr>
            <a:spLocks noGrp="1" noChangeArrowheads="1"/>
          </p:cNvSpPr>
          <p:nvPr>
            <p:ph type="title"/>
          </p:nvPr>
        </p:nvSpPr>
        <p:spPr/>
        <p:txBody>
          <a:bodyPr/>
          <a:lstStyle/>
          <a:p>
            <a:r>
              <a:rPr lang="en-US" altLang="pl-PL"/>
              <a:t>Anaphylactic Shock</a:t>
            </a:r>
          </a:p>
        </p:txBody>
      </p:sp>
      <p:sp>
        <p:nvSpPr>
          <p:cNvPr id="18435" name="Rectangle 3">
            <a:extLst>
              <a:ext uri="{FF2B5EF4-FFF2-40B4-BE49-F238E27FC236}">
                <a16:creationId xmlns:a16="http://schemas.microsoft.com/office/drawing/2014/main" id="{630FD8B9-89F7-06B3-A61A-13AC192BB049}"/>
              </a:ext>
            </a:extLst>
          </p:cNvPr>
          <p:cNvSpPr>
            <a:spLocks noGrp="1" noChangeArrowheads="1"/>
          </p:cNvSpPr>
          <p:nvPr>
            <p:ph type="body" idx="1"/>
          </p:nvPr>
        </p:nvSpPr>
        <p:spPr/>
        <p:txBody>
          <a:bodyPr/>
          <a:lstStyle/>
          <a:p>
            <a:r>
              <a:rPr lang="en-US" altLang="pl-PL"/>
              <a:t>Histamine triggers vasodilation, increased capillary permeability</a:t>
            </a:r>
          </a:p>
          <a:p>
            <a:pPr lvl="1"/>
            <a:r>
              <a:rPr lang="en-US" altLang="pl-PL"/>
              <a:t>Can lead to low-output distributive shock</a:t>
            </a:r>
          </a:p>
        </p:txBody>
      </p:sp>
      <p:pic>
        <p:nvPicPr>
          <p:cNvPr id="18436" name="Picture 4">
            <a:extLst>
              <a:ext uri="{FF2B5EF4-FFF2-40B4-BE49-F238E27FC236}">
                <a16:creationId xmlns:a16="http://schemas.microsoft.com/office/drawing/2014/main" id="{D609EA49-C40E-6D12-2A06-81FBABDDD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38200"/>
            <a:ext cx="1143000" cy="81280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a:extLst>
              <a:ext uri="{FF2B5EF4-FFF2-40B4-BE49-F238E27FC236}">
                <a16:creationId xmlns:a16="http://schemas.microsoft.com/office/drawing/2014/main" id="{C3D5C1EC-F9D5-907B-C760-6FD4D4D120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3733801"/>
            <a:ext cx="2130425" cy="1808163"/>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FEC81AD5-FCD6-2FCE-65DA-8CE83A9DB8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762000"/>
            <a:ext cx="56515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a:extLst>
              <a:ext uri="{FF2B5EF4-FFF2-40B4-BE49-F238E27FC236}">
                <a16:creationId xmlns:a16="http://schemas.microsoft.com/office/drawing/2014/main" id="{8CA7709C-5D65-27AA-44ED-778CCC43D5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572000"/>
            <a:ext cx="1911350" cy="191135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a:extLst>
              <a:ext uri="{FF2B5EF4-FFF2-40B4-BE49-F238E27FC236}">
                <a16:creationId xmlns:a16="http://schemas.microsoft.com/office/drawing/2014/main" id="{1AE6A2D6-E3FA-576C-E76E-A5F9EC57E5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35814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57ECFFE-AEC3-A7F4-526F-FE6DD1800D4F}"/>
              </a:ext>
            </a:extLst>
          </p:cNvPr>
          <p:cNvSpPr>
            <a:spLocks noGrp="1" noChangeArrowheads="1"/>
          </p:cNvSpPr>
          <p:nvPr>
            <p:ph type="title"/>
          </p:nvPr>
        </p:nvSpPr>
        <p:spPr/>
        <p:txBody>
          <a:bodyPr/>
          <a:lstStyle/>
          <a:p>
            <a:r>
              <a:rPr lang="en-US" altLang="pl-PL"/>
              <a:t>Physiological Response to Shock</a:t>
            </a:r>
          </a:p>
        </p:txBody>
      </p:sp>
      <p:sp>
        <p:nvSpPr>
          <p:cNvPr id="16387" name="Rectangle 3">
            <a:extLst>
              <a:ext uri="{FF2B5EF4-FFF2-40B4-BE49-F238E27FC236}">
                <a16:creationId xmlns:a16="http://schemas.microsoft.com/office/drawing/2014/main" id="{63AC7868-06B0-7F36-47F3-7F604860CDD4}"/>
              </a:ext>
            </a:extLst>
          </p:cNvPr>
          <p:cNvSpPr>
            <a:spLocks noGrp="1" noChangeArrowheads="1"/>
          </p:cNvSpPr>
          <p:nvPr>
            <p:ph type="body" idx="1"/>
          </p:nvPr>
        </p:nvSpPr>
        <p:spPr/>
        <p:txBody>
          <a:bodyPr/>
          <a:lstStyle/>
          <a:p>
            <a:r>
              <a:rPr lang="en-US" altLang="pl-PL"/>
              <a:t>MAP = CO * TPR</a:t>
            </a:r>
          </a:p>
          <a:p>
            <a:r>
              <a:rPr lang="en-US" altLang="pl-PL"/>
              <a:t>The pressure drop is compensated for by regulatory mechanisms</a:t>
            </a:r>
          </a:p>
          <a:p>
            <a:r>
              <a:rPr lang="en-US" altLang="pl-PL"/>
              <a:t>This = “Nonprogressive” / “Compensated” Shock</a:t>
            </a:r>
          </a:p>
          <a:p>
            <a:pPr lvl="1"/>
            <a:endParaRPr lang="en-US" altLang="pl-PL"/>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6D848E0-2056-3D8C-05D7-6AFBDA804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6039"/>
            <a:ext cx="7772400" cy="6764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50BCAC16-D52E-3B88-E518-41870F4A5AC5}"/>
              </a:ext>
            </a:extLst>
          </p:cNvPr>
          <p:cNvSpPr>
            <a:spLocks noGrp="1" noChangeArrowheads="1"/>
          </p:cNvSpPr>
          <p:nvPr>
            <p:ph idx="4294967295"/>
          </p:nvPr>
        </p:nvSpPr>
        <p:spPr>
          <a:xfrm>
            <a:off x="1981200" y="304800"/>
            <a:ext cx="8686800" cy="6019800"/>
          </a:xfrm>
        </p:spPr>
        <p:txBody>
          <a:bodyPr/>
          <a:lstStyle/>
          <a:p>
            <a:pPr algn="ctr" eaLnBrk="1" hangingPunct="1">
              <a:lnSpc>
                <a:spcPct val="90000"/>
              </a:lnSpc>
              <a:buFont typeface="Arial" panose="020B0604020202020204" pitchFamily="34" charset="0"/>
              <a:buNone/>
            </a:pPr>
            <a:endParaRPr lang="en-CA" altLang="pl-PL" b="1"/>
          </a:p>
          <a:p>
            <a:pPr algn="ctr" eaLnBrk="1" hangingPunct="1">
              <a:lnSpc>
                <a:spcPct val="90000"/>
              </a:lnSpc>
              <a:buFont typeface="Arial" panose="020B0604020202020204" pitchFamily="34" charset="0"/>
              <a:buNone/>
            </a:pPr>
            <a:endParaRPr lang="en-CA" altLang="pl-PL" b="1"/>
          </a:p>
          <a:p>
            <a:pPr algn="ctr" eaLnBrk="1" hangingPunct="1">
              <a:lnSpc>
                <a:spcPct val="90000"/>
              </a:lnSpc>
              <a:buFont typeface="Arial" panose="020B0604020202020204" pitchFamily="34" charset="0"/>
              <a:buNone/>
            </a:pPr>
            <a:r>
              <a:rPr lang="en-CA" altLang="pl-PL" b="1"/>
              <a:t>BODY CONTAINS TWO KINDS OF CAPILLARIES</a:t>
            </a:r>
          </a:p>
          <a:p>
            <a:pPr eaLnBrk="1" hangingPunct="1">
              <a:lnSpc>
                <a:spcPct val="90000"/>
              </a:lnSpc>
            </a:pPr>
            <a:endParaRPr lang="en-CA" altLang="pl-PL" b="1"/>
          </a:p>
          <a:p>
            <a:pPr eaLnBrk="1" hangingPunct="1">
              <a:lnSpc>
                <a:spcPct val="90000"/>
              </a:lnSpc>
            </a:pPr>
            <a:r>
              <a:rPr lang="en-CA" altLang="pl-PL" b="1"/>
              <a:t>CONTINUOUS-SKIN, LUNG, SMMOTH MUSCLE, CONNECTIVE TISSUES</a:t>
            </a:r>
          </a:p>
          <a:p>
            <a:pPr eaLnBrk="1" hangingPunct="1">
              <a:lnSpc>
                <a:spcPct val="90000"/>
              </a:lnSpc>
              <a:buFont typeface="Arial" panose="020B0604020202020204" pitchFamily="34" charset="0"/>
              <a:buNone/>
            </a:pPr>
            <a:endParaRPr lang="en-CA" altLang="pl-PL" b="1"/>
          </a:p>
          <a:p>
            <a:pPr eaLnBrk="1" hangingPunct="1">
              <a:lnSpc>
                <a:spcPct val="90000"/>
              </a:lnSpc>
            </a:pPr>
            <a:r>
              <a:rPr lang="en-CA" altLang="pl-PL" b="1"/>
              <a:t>FENESTRATED- PANCREAS,ENDOCRINE GLANDS, SMALL INTESTINE,CHOROID PLEXUS,CILLIARY PROCESS etc.</a:t>
            </a:r>
          </a:p>
          <a:p>
            <a:pPr eaLnBrk="1" hangingPunct="1">
              <a:lnSpc>
                <a:spcPct val="90000"/>
              </a:lnSpc>
            </a:pPr>
            <a:endParaRPr lang="en-CA" altLang="pl-PL" b="1"/>
          </a:p>
          <a:p>
            <a:pPr eaLnBrk="1" hangingPunct="1">
              <a:lnSpc>
                <a:spcPct val="90000"/>
              </a:lnSpc>
              <a:buFont typeface="Arial" panose="020B0604020202020204" pitchFamily="34" charset="0"/>
              <a:buNone/>
            </a:pPr>
            <a:endParaRPr lang="en-CA" altLang="pl-PL" b="1"/>
          </a:p>
          <a:p>
            <a:pPr eaLnBrk="1" hangingPunct="1">
              <a:lnSpc>
                <a:spcPct val="90000"/>
              </a:lnSpc>
              <a:buFont typeface="Arial" panose="020B0604020202020204" pitchFamily="34" charset="0"/>
              <a:buNone/>
            </a:pPr>
            <a:endParaRPr lang="en-CA" altLang="pl-PL"/>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D628067-EAC7-58BD-A547-6BE5AF8C930D}"/>
              </a:ext>
            </a:extLst>
          </p:cNvPr>
          <p:cNvSpPr>
            <a:spLocks noGrp="1" noChangeArrowheads="1"/>
          </p:cNvSpPr>
          <p:nvPr>
            <p:ph type="title"/>
          </p:nvPr>
        </p:nvSpPr>
        <p:spPr/>
        <p:txBody>
          <a:bodyPr/>
          <a:lstStyle/>
          <a:p>
            <a:r>
              <a:rPr lang="en-US" altLang="pl-PL"/>
              <a:t>Additional Compensatory Mechanisms</a:t>
            </a:r>
          </a:p>
        </p:txBody>
      </p:sp>
      <p:sp>
        <p:nvSpPr>
          <p:cNvPr id="41987" name="Rectangle 3">
            <a:extLst>
              <a:ext uri="{FF2B5EF4-FFF2-40B4-BE49-F238E27FC236}">
                <a16:creationId xmlns:a16="http://schemas.microsoft.com/office/drawing/2014/main" id="{353A6C74-2C6B-169E-A745-F2DFA36390A9}"/>
              </a:ext>
            </a:extLst>
          </p:cNvPr>
          <p:cNvSpPr>
            <a:spLocks noGrp="1" noChangeArrowheads="1"/>
          </p:cNvSpPr>
          <p:nvPr>
            <p:ph type="body" idx="1"/>
          </p:nvPr>
        </p:nvSpPr>
        <p:spPr/>
        <p:txBody>
          <a:bodyPr/>
          <a:lstStyle/>
          <a:p>
            <a:r>
              <a:rPr lang="en-US" altLang="pl-PL"/>
              <a:t>Renin-Angiotensin Mechanism</a:t>
            </a:r>
          </a:p>
          <a:p>
            <a:pPr lvl="1"/>
            <a:r>
              <a:rPr lang="en-US" altLang="pl-PL"/>
              <a:t>AII : vasoconstrictor</a:t>
            </a:r>
          </a:p>
          <a:p>
            <a:pPr lvl="1"/>
            <a:r>
              <a:rPr lang="en-US" altLang="pl-PL"/>
              <a:t>Aldosterone: Water conservation</a:t>
            </a:r>
          </a:p>
          <a:p>
            <a:r>
              <a:rPr lang="en-US" altLang="pl-PL"/>
              <a:t>ADH:  Water retention and thirst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93973B4-F828-C2AE-EBB8-33D906B4ABCF}"/>
              </a:ext>
            </a:extLst>
          </p:cNvPr>
          <p:cNvSpPr>
            <a:spLocks noGrp="1" noChangeArrowheads="1"/>
          </p:cNvSpPr>
          <p:nvPr>
            <p:ph type="title"/>
          </p:nvPr>
        </p:nvSpPr>
        <p:spPr/>
        <p:txBody>
          <a:bodyPr/>
          <a:lstStyle/>
          <a:p>
            <a:r>
              <a:rPr lang="en-US" altLang="pl-PL"/>
              <a:t>Progressive Shock</a:t>
            </a:r>
          </a:p>
        </p:txBody>
      </p:sp>
      <p:sp>
        <p:nvSpPr>
          <p:cNvPr id="43011" name="Rectangle 3">
            <a:extLst>
              <a:ext uri="{FF2B5EF4-FFF2-40B4-BE49-F238E27FC236}">
                <a16:creationId xmlns:a16="http://schemas.microsoft.com/office/drawing/2014/main" id="{1021DB47-6BF2-5EB1-4837-0BD167757336}"/>
              </a:ext>
            </a:extLst>
          </p:cNvPr>
          <p:cNvSpPr>
            <a:spLocks noGrp="1" noChangeArrowheads="1"/>
          </p:cNvSpPr>
          <p:nvPr>
            <p:ph type="body" idx="1"/>
          </p:nvPr>
        </p:nvSpPr>
        <p:spPr/>
        <p:txBody>
          <a:bodyPr/>
          <a:lstStyle/>
          <a:p>
            <a:pPr>
              <a:lnSpc>
                <a:spcPct val="90000"/>
              </a:lnSpc>
            </a:pPr>
            <a:r>
              <a:rPr lang="en-US" altLang="pl-PL"/>
              <a:t>Compensatory mechanisms inadequate to compensate for loss of blood volume</a:t>
            </a:r>
          </a:p>
          <a:p>
            <a:pPr>
              <a:lnSpc>
                <a:spcPct val="90000"/>
              </a:lnSpc>
            </a:pPr>
            <a:r>
              <a:rPr lang="en-US" altLang="pl-PL"/>
              <a:t>Cardiac circulation compromised </a:t>
            </a:r>
            <a:r>
              <a:rPr lang="en-US" altLang="pl-PL">
                <a:sym typeface="Wingdings" panose="05000000000000000000" pitchFamily="2" charset="2"/>
              </a:rPr>
              <a:t> decreased  heart function  decreased flow</a:t>
            </a:r>
            <a:endParaRPr lang="en-US" altLang="pl-PL"/>
          </a:p>
          <a:p>
            <a:pPr>
              <a:lnSpc>
                <a:spcPct val="90000"/>
              </a:lnSpc>
            </a:pPr>
            <a:r>
              <a:rPr lang="en-US" altLang="pl-PL"/>
              <a:t>Positive feedback cycle:  Shock worsens </a:t>
            </a:r>
            <a:r>
              <a:rPr lang="en-US" altLang="pl-PL">
                <a:sym typeface="Wingdings" panose="05000000000000000000" pitchFamily="2" charset="2"/>
              </a:rPr>
              <a:t> less compensation  shock worsens…</a:t>
            </a:r>
          </a:p>
          <a:p>
            <a:pPr lvl="1">
              <a:lnSpc>
                <a:spcPct val="90000"/>
              </a:lnSpc>
            </a:pPr>
            <a:r>
              <a:rPr lang="en-US" altLang="pl-PL"/>
              <a:t>Clotting in small vessels</a:t>
            </a:r>
          </a:p>
          <a:p>
            <a:pPr lvl="1">
              <a:lnSpc>
                <a:spcPct val="90000"/>
              </a:lnSpc>
            </a:pPr>
            <a:r>
              <a:rPr lang="en-US" altLang="pl-PL"/>
              <a:t>Vessels dilate and permeability increases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6D9DD83-0D77-2118-13C8-BA737EE0F365}"/>
              </a:ext>
            </a:extLst>
          </p:cNvPr>
          <p:cNvSpPr>
            <a:spLocks noGrp="1" noChangeArrowheads="1"/>
          </p:cNvSpPr>
          <p:nvPr>
            <p:ph type="title"/>
          </p:nvPr>
        </p:nvSpPr>
        <p:spPr/>
        <p:txBody>
          <a:bodyPr/>
          <a:lstStyle/>
          <a:p>
            <a:r>
              <a:rPr lang="en-US" altLang="pl-PL"/>
              <a:t>Irreversible Shock</a:t>
            </a:r>
          </a:p>
        </p:txBody>
      </p:sp>
      <p:sp>
        <p:nvSpPr>
          <p:cNvPr id="44035" name="Rectangle 3">
            <a:extLst>
              <a:ext uri="{FF2B5EF4-FFF2-40B4-BE49-F238E27FC236}">
                <a16:creationId xmlns:a16="http://schemas.microsoft.com/office/drawing/2014/main" id="{4396ADD8-0A6E-4141-D3B7-AAEC9C5F42D8}"/>
              </a:ext>
            </a:extLst>
          </p:cNvPr>
          <p:cNvSpPr>
            <a:spLocks noGrp="1" noChangeArrowheads="1"/>
          </p:cNvSpPr>
          <p:nvPr>
            <p:ph type="body" idx="1"/>
          </p:nvPr>
        </p:nvSpPr>
        <p:spPr/>
        <p:txBody>
          <a:bodyPr/>
          <a:lstStyle/>
          <a:p>
            <a:r>
              <a:rPr lang="en-US" altLang="pl-PL"/>
              <a:t>Cardiac and other tissue irreversibly damaged</a:t>
            </a:r>
          </a:p>
          <a:p>
            <a:r>
              <a:rPr lang="en-US" altLang="pl-PL"/>
              <a:t>Characterized by:</a:t>
            </a:r>
          </a:p>
          <a:p>
            <a:pPr lvl="1"/>
            <a:r>
              <a:rPr lang="en-US" altLang="pl-PL"/>
              <a:t>Decreasing cardiac function</a:t>
            </a:r>
          </a:p>
          <a:p>
            <a:pPr lvl="1"/>
            <a:r>
              <a:rPr lang="en-US" altLang="pl-PL"/>
              <a:t>Progressive blood vessel dilation</a:t>
            </a:r>
          </a:p>
          <a:p>
            <a:pPr lvl="1"/>
            <a:r>
              <a:rPr lang="en-US" altLang="pl-PL"/>
              <a:t>Progressive increase in vessel permeability</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ED180A6-27CF-9230-FD7E-5352FD012208}"/>
              </a:ext>
            </a:extLst>
          </p:cNvPr>
          <p:cNvSpPr>
            <a:spLocks noGrp="1" noChangeArrowheads="1"/>
          </p:cNvSpPr>
          <p:nvPr>
            <p:ph type="title"/>
          </p:nvPr>
        </p:nvSpPr>
        <p:spPr/>
        <p:txBody>
          <a:bodyPr/>
          <a:lstStyle/>
          <a:p>
            <a:pPr eaLnBrk="1" hangingPunct="1"/>
            <a:r>
              <a:rPr lang="en-US" altLang="pl-PL"/>
              <a:t>Hemodynamic Monitoring</a:t>
            </a:r>
          </a:p>
        </p:txBody>
      </p:sp>
    </p:spTree>
    <p:custDataLst>
      <p:tags r:id="rId1"/>
    </p:custData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19820EF-48F0-F579-8412-D86DEE88987E}"/>
              </a:ext>
            </a:extLst>
          </p:cNvPr>
          <p:cNvSpPr>
            <a:spLocks noGrp="1" noChangeArrowheads="1"/>
          </p:cNvSpPr>
          <p:nvPr>
            <p:ph type="title"/>
          </p:nvPr>
        </p:nvSpPr>
        <p:spPr/>
        <p:txBody>
          <a:bodyPr/>
          <a:lstStyle/>
          <a:p>
            <a:pPr eaLnBrk="1" hangingPunct="1"/>
            <a:r>
              <a:rPr lang="en-US" altLang="pl-PL"/>
              <a:t>What is Hemodynamic Monitoring?</a:t>
            </a:r>
          </a:p>
        </p:txBody>
      </p:sp>
      <p:sp>
        <p:nvSpPr>
          <p:cNvPr id="4099" name="Text Box 3">
            <a:extLst>
              <a:ext uri="{FF2B5EF4-FFF2-40B4-BE49-F238E27FC236}">
                <a16:creationId xmlns:a16="http://schemas.microsoft.com/office/drawing/2014/main" id="{1F74B1E7-F223-A7E3-4F7C-ED0C9EFDF7CC}"/>
              </a:ext>
            </a:extLst>
          </p:cNvPr>
          <p:cNvSpPr txBox="1">
            <a:spLocks noChangeArrowheads="1"/>
          </p:cNvSpPr>
          <p:nvPr/>
        </p:nvSpPr>
        <p:spPr bwMode="auto">
          <a:xfrm>
            <a:off x="3581400" y="2819400"/>
            <a:ext cx="640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eaLnBrk="1" hangingPunct="1"/>
            <a:r>
              <a:rPr lang="en-US" altLang="pl-PL" sz="3200">
                <a:solidFill>
                  <a:schemeClr val="tx1"/>
                </a:solidFill>
              </a:rPr>
              <a:t>It is measuring the pressures in the 		      heart</a:t>
            </a:r>
          </a:p>
        </p:txBody>
      </p:sp>
    </p:spTree>
    <p:custDataLst>
      <p:tags r:id="rId1"/>
    </p:custData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38360BA-5DDE-09FD-9C3B-A300F7C2811B}"/>
              </a:ext>
            </a:extLst>
          </p:cNvPr>
          <p:cNvSpPr>
            <a:spLocks noGrp="1" noChangeArrowheads="1"/>
          </p:cNvSpPr>
          <p:nvPr>
            <p:ph type="title"/>
          </p:nvPr>
        </p:nvSpPr>
        <p:spPr/>
        <p:txBody>
          <a:bodyPr/>
          <a:lstStyle/>
          <a:p>
            <a:pPr eaLnBrk="1" hangingPunct="1"/>
            <a:br>
              <a:rPr lang="en-US" altLang="pl-PL"/>
            </a:br>
            <a:r>
              <a:rPr lang="en-US" altLang="pl-PL" i="1">
                <a:solidFill>
                  <a:schemeClr val="accent1"/>
                </a:solidFill>
              </a:rPr>
              <a:t>Hemodynamic Monitoring</a:t>
            </a:r>
          </a:p>
        </p:txBody>
      </p:sp>
      <p:sp>
        <p:nvSpPr>
          <p:cNvPr id="5123" name="Rectangle 3">
            <a:extLst>
              <a:ext uri="{FF2B5EF4-FFF2-40B4-BE49-F238E27FC236}">
                <a16:creationId xmlns:a16="http://schemas.microsoft.com/office/drawing/2014/main" id="{5C7EDC95-67E5-5EE6-D9D4-E2FCC48A3025}"/>
              </a:ext>
            </a:extLst>
          </p:cNvPr>
          <p:cNvSpPr>
            <a:spLocks noGrp="1" noChangeArrowheads="1"/>
          </p:cNvSpPr>
          <p:nvPr>
            <p:ph type="body" idx="1"/>
          </p:nvPr>
        </p:nvSpPr>
        <p:spPr/>
        <p:txBody>
          <a:bodyPr/>
          <a:lstStyle/>
          <a:p>
            <a:pPr eaLnBrk="1" hangingPunct="1"/>
            <a:r>
              <a:rPr lang="en-US" altLang="pl-PL"/>
              <a:t>Baseline data obtained (low cardiac output)</a:t>
            </a:r>
          </a:p>
          <a:p>
            <a:pPr lvl="1" eaLnBrk="1" hangingPunct="1"/>
            <a:r>
              <a:rPr lang="en-US" altLang="pl-PL"/>
              <a:t>General appearance</a:t>
            </a:r>
          </a:p>
          <a:p>
            <a:pPr lvl="1" eaLnBrk="1" hangingPunct="1"/>
            <a:r>
              <a:rPr lang="en-US" altLang="pl-PL"/>
              <a:t>Level of consciousness</a:t>
            </a:r>
          </a:p>
          <a:p>
            <a:pPr lvl="1" eaLnBrk="1" hangingPunct="1"/>
            <a:r>
              <a:rPr lang="en-US" altLang="pl-PL"/>
              <a:t>Skin color/temperature</a:t>
            </a:r>
          </a:p>
          <a:p>
            <a:pPr lvl="1" eaLnBrk="1" hangingPunct="1"/>
            <a:r>
              <a:rPr lang="en-US" altLang="pl-PL"/>
              <a:t>Vital signs</a:t>
            </a:r>
          </a:p>
          <a:p>
            <a:pPr lvl="1" eaLnBrk="1" hangingPunct="1"/>
            <a:r>
              <a:rPr lang="en-US" altLang="pl-PL"/>
              <a:t>Peripheral pulses</a:t>
            </a:r>
          </a:p>
          <a:p>
            <a:pPr lvl="1" eaLnBrk="1" hangingPunct="1"/>
            <a:r>
              <a:rPr lang="en-US" altLang="pl-PL"/>
              <a:t>Urine output</a:t>
            </a:r>
          </a:p>
        </p:txBody>
      </p:sp>
    </p:spTree>
    <p:custDataLst>
      <p:tags r:id="rId1"/>
    </p:custData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9667B0A-C2D8-45B9-1508-939937A3B70A}"/>
              </a:ext>
            </a:extLst>
          </p:cNvPr>
          <p:cNvSpPr>
            <a:spLocks noGrp="1" noChangeArrowheads="1"/>
          </p:cNvSpPr>
          <p:nvPr>
            <p:ph type="title"/>
          </p:nvPr>
        </p:nvSpPr>
        <p:spPr/>
        <p:txBody>
          <a:bodyPr/>
          <a:lstStyle/>
          <a:p>
            <a:pPr eaLnBrk="1" hangingPunct="1"/>
            <a:br>
              <a:rPr lang="en-US" altLang="pl-PL"/>
            </a:br>
            <a:r>
              <a:rPr lang="en-US" altLang="pl-PL" i="1">
                <a:solidFill>
                  <a:schemeClr val="accent1"/>
                </a:solidFill>
              </a:rPr>
              <a:t>Hemodynamic Monitoring</a:t>
            </a:r>
          </a:p>
        </p:txBody>
      </p:sp>
      <p:sp>
        <p:nvSpPr>
          <p:cNvPr id="6147" name="Rectangle 3">
            <a:extLst>
              <a:ext uri="{FF2B5EF4-FFF2-40B4-BE49-F238E27FC236}">
                <a16:creationId xmlns:a16="http://schemas.microsoft.com/office/drawing/2014/main" id="{10BC49D1-5762-1C9B-E8CB-018635477736}"/>
              </a:ext>
            </a:extLst>
          </p:cNvPr>
          <p:cNvSpPr>
            <a:spLocks noGrp="1" noChangeArrowheads="1"/>
          </p:cNvSpPr>
          <p:nvPr>
            <p:ph type="body" idx="1"/>
          </p:nvPr>
        </p:nvSpPr>
        <p:spPr/>
        <p:txBody>
          <a:bodyPr/>
          <a:lstStyle/>
          <a:p>
            <a:pPr eaLnBrk="1" hangingPunct="1"/>
            <a:r>
              <a:rPr lang="en-US" altLang="pl-PL"/>
              <a:t>Baseline data correlated with data obtained from technology </a:t>
            </a:r>
            <a:br>
              <a:rPr lang="en-US" altLang="pl-PL"/>
            </a:br>
            <a:r>
              <a:rPr lang="en-US" altLang="pl-PL"/>
              <a:t>(e.g., ECG; arterial, CVP, PA, and PAWP pressures </a:t>
            </a:r>
            <a:endParaRPr lang="en-US" altLang="pl-PL" baseline="-25000"/>
          </a:p>
          <a:p>
            <a:pPr eaLnBrk="1" hangingPunct="1">
              <a:buFont typeface="Wingdings" panose="05000000000000000000" pitchFamily="2" charset="2"/>
              <a:buNone/>
            </a:pPr>
            <a:r>
              <a:rPr lang="en-US" altLang="pl-PL"/>
              <a:t>  **Single hemodynamic values are rarely significant. Look at trends!!</a:t>
            </a:r>
          </a:p>
        </p:txBody>
      </p:sp>
    </p:spTree>
    <p:custDataLst>
      <p:tags r:id="rId1"/>
    </p:custData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3B309CD-B603-B343-5744-1135395B194E}"/>
              </a:ext>
            </a:extLst>
          </p:cNvPr>
          <p:cNvSpPr>
            <a:spLocks noGrp="1" noChangeArrowheads="1"/>
          </p:cNvSpPr>
          <p:nvPr>
            <p:ph type="title"/>
          </p:nvPr>
        </p:nvSpPr>
        <p:spPr/>
        <p:txBody>
          <a:bodyPr/>
          <a:lstStyle/>
          <a:p>
            <a:pPr eaLnBrk="1" hangingPunct="1"/>
            <a:r>
              <a:rPr lang="en-US" altLang="pl-PL"/>
              <a:t>Purpose of Hemodynamic Monitoring</a:t>
            </a:r>
          </a:p>
        </p:txBody>
      </p:sp>
      <p:sp>
        <p:nvSpPr>
          <p:cNvPr id="7171" name="Text Box 3">
            <a:extLst>
              <a:ext uri="{FF2B5EF4-FFF2-40B4-BE49-F238E27FC236}">
                <a16:creationId xmlns:a16="http://schemas.microsoft.com/office/drawing/2014/main" id="{DE11449D-5863-22B9-4E18-F784A48513D5}"/>
              </a:ext>
            </a:extLst>
          </p:cNvPr>
          <p:cNvSpPr txBox="1">
            <a:spLocks noChangeArrowheads="1"/>
          </p:cNvSpPr>
          <p:nvPr/>
        </p:nvSpPr>
        <p:spPr bwMode="auto">
          <a:xfrm>
            <a:off x="3352800" y="1676401"/>
            <a:ext cx="685800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1"/>
                </a:solidFill>
                <a:latin typeface="Times New Roman" panose="02020603050405020304" pitchFamily="18" charset="0"/>
              </a:defRPr>
            </a:lvl1pPr>
            <a:lvl2pPr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eaLnBrk="1" hangingPunct="1">
              <a:spcBef>
                <a:spcPct val="20000"/>
              </a:spcBef>
              <a:buClr>
                <a:schemeClr val="accent2"/>
              </a:buClr>
              <a:buSzPct val="85000"/>
              <a:buFont typeface="Wingdings" panose="05000000000000000000" pitchFamily="2" charset="2"/>
              <a:buChar char="n"/>
            </a:pPr>
            <a:r>
              <a:rPr lang="en-US" altLang="pl-PL" sz="3200" b="1">
                <a:solidFill>
                  <a:schemeClr val="tx1"/>
                </a:solidFill>
                <a:latin typeface="Palatino Linotype" panose="02040502050505030304" pitchFamily="18" charset="0"/>
              </a:rPr>
              <a:t>Evaluate cardiovascular system</a:t>
            </a:r>
          </a:p>
          <a:p>
            <a:pPr lvl="1" eaLnBrk="1" hangingPunct="1">
              <a:spcBef>
                <a:spcPct val="20000"/>
              </a:spcBef>
              <a:buClr>
                <a:schemeClr val="folHlink"/>
              </a:buClr>
              <a:buSzPct val="80000"/>
              <a:buFont typeface="Wingdings" panose="05000000000000000000" pitchFamily="2" charset="2"/>
              <a:buChar char="n"/>
            </a:pPr>
            <a:r>
              <a:rPr lang="en-US" altLang="pl-PL" sz="2800" b="1">
                <a:solidFill>
                  <a:schemeClr val="tx1"/>
                </a:solidFill>
                <a:latin typeface="Palatino Linotype" panose="02040502050505030304" pitchFamily="18" charset="0"/>
              </a:rPr>
              <a:t>Pressure, flow, resistance</a:t>
            </a:r>
          </a:p>
          <a:p>
            <a:pPr eaLnBrk="1" hangingPunct="1">
              <a:spcBef>
                <a:spcPct val="20000"/>
              </a:spcBef>
              <a:buClr>
                <a:schemeClr val="accent2"/>
              </a:buClr>
              <a:buSzPct val="85000"/>
              <a:buFont typeface="Wingdings" panose="05000000000000000000" pitchFamily="2" charset="2"/>
              <a:buChar char="n"/>
            </a:pPr>
            <a:r>
              <a:rPr lang="en-US" altLang="pl-PL" sz="3200" b="1">
                <a:solidFill>
                  <a:schemeClr val="tx1"/>
                </a:solidFill>
                <a:latin typeface="Palatino Linotype" panose="02040502050505030304" pitchFamily="18" charset="0"/>
              </a:rPr>
              <a:t>Establish baseline values and evaluate trends</a:t>
            </a:r>
          </a:p>
          <a:p>
            <a:pPr lvl="1" eaLnBrk="1" hangingPunct="1">
              <a:spcBef>
                <a:spcPct val="20000"/>
              </a:spcBef>
              <a:buClr>
                <a:schemeClr val="folHlink"/>
              </a:buClr>
              <a:buSzPct val="80000"/>
              <a:buFont typeface="Wingdings" panose="05000000000000000000" pitchFamily="2" charset="2"/>
              <a:buChar char="n"/>
            </a:pPr>
            <a:r>
              <a:rPr lang="en-US" altLang="pl-PL" sz="2800" b="1">
                <a:solidFill>
                  <a:schemeClr val="tx1"/>
                </a:solidFill>
                <a:latin typeface="Palatino Linotype" panose="02040502050505030304" pitchFamily="18" charset="0"/>
              </a:rPr>
              <a:t>Determine presence and degree of dysfunction</a:t>
            </a:r>
          </a:p>
          <a:p>
            <a:pPr eaLnBrk="1" hangingPunct="1">
              <a:spcBef>
                <a:spcPct val="20000"/>
              </a:spcBef>
              <a:buClr>
                <a:schemeClr val="accent2"/>
              </a:buClr>
              <a:buSzPct val="85000"/>
              <a:buFont typeface="Wingdings" panose="05000000000000000000" pitchFamily="2" charset="2"/>
              <a:buChar char="n"/>
            </a:pPr>
            <a:r>
              <a:rPr lang="en-US" altLang="pl-PL" sz="3200" b="1">
                <a:solidFill>
                  <a:schemeClr val="tx1"/>
                </a:solidFill>
                <a:latin typeface="Palatino Linotype" panose="02040502050505030304" pitchFamily="18" charset="0"/>
              </a:rPr>
              <a:t>Implement and guide interventions early to prevent problems</a:t>
            </a:r>
          </a:p>
          <a:p>
            <a:pPr eaLnBrk="1" hangingPunct="1"/>
            <a:endParaRPr lang="en-US" altLang="pl-PL" sz="2400">
              <a:solidFill>
                <a:schemeClr val="tx1"/>
              </a:solidFill>
            </a:endParaRPr>
          </a:p>
        </p:txBody>
      </p:sp>
    </p:spTree>
    <p:custDataLst>
      <p:tags r:id="rId1"/>
    </p:custData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CD9AD6C-1C8B-E631-2B95-8197CD628A5B}"/>
              </a:ext>
            </a:extLst>
          </p:cNvPr>
          <p:cNvSpPr>
            <a:spLocks noGrp="1" noChangeArrowheads="1"/>
          </p:cNvSpPr>
          <p:nvPr>
            <p:ph type="title"/>
          </p:nvPr>
        </p:nvSpPr>
        <p:spPr/>
        <p:txBody>
          <a:bodyPr/>
          <a:lstStyle/>
          <a:p>
            <a:pPr eaLnBrk="1" hangingPunct="1"/>
            <a:r>
              <a:rPr lang="en-US" altLang="pl-PL"/>
              <a:t>Hemodynamic Monitoring Components</a:t>
            </a:r>
          </a:p>
        </p:txBody>
      </p:sp>
      <p:sp>
        <p:nvSpPr>
          <p:cNvPr id="8195" name="Text Box 3">
            <a:extLst>
              <a:ext uri="{FF2B5EF4-FFF2-40B4-BE49-F238E27FC236}">
                <a16:creationId xmlns:a16="http://schemas.microsoft.com/office/drawing/2014/main" id="{2240C787-27EE-79C1-46BD-529C00E7914B}"/>
              </a:ext>
            </a:extLst>
          </p:cNvPr>
          <p:cNvSpPr txBox="1">
            <a:spLocks noChangeArrowheads="1"/>
          </p:cNvSpPr>
          <p:nvPr/>
        </p:nvSpPr>
        <p:spPr bwMode="auto">
          <a:xfrm>
            <a:off x="2895600" y="1828800"/>
            <a:ext cx="624840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r>
              <a:rPr lang="en-US" altLang="pl-PL" sz="2800">
                <a:solidFill>
                  <a:schemeClr val="tx1"/>
                </a:solidFill>
              </a:rPr>
              <a:t>Heart Rate</a:t>
            </a:r>
          </a:p>
          <a:p>
            <a:r>
              <a:rPr lang="en-US" altLang="pl-PL" sz="2800">
                <a:solidFill>
                  <a:schemeClr val="tx1"/>
                </a:solidFill>
              </a:rPr>
              <a:t>Blood Pressure and MAP</a:t>
            </a:r>
          </a:p>
          <a:p>
            <a:r>
              <a:rPr lang="en-US" altLang="pl-PL" sz="2800">
                <a:solidFill>
                  <a:schemeClr val="tx1"/>
                </a:solidFill>
              </a:rPr>
              <a:t>CVP</a:t>
            </a:r>
          </a:p>
          <a:p>
            <a:r>
              <a:rPr lang="en-US" altLang="pl-PL" sz="2800">
                <a:solidFill>
                  <a:schemeClr val="tx1"/>
                </a:solidFill>
              </a:rPr>
              <a:t>Pulmonary Artery Pressures</a:t>
            </a:r>
          </a:p>
          <a:p>
            <a:r>
              <a:rPr lang="en-US" altLang="pl-PL" sz="2800">
                <a:solidFill>
                  <a:schemeClr val="tx1"/>
                </a:solidFill>
              </a:rPr>
              <a:t>Systemic Vascular Pressure (SVR)</a:t>
            </a:r>
          </a:p>
          <a:p>
            <a:r>
              <a:rPr lang="en-US" altLang="pl-PL" sz="2800">
                <a:solidFill>
                  <a:schemeClr val="tx1"/>
                </a:solidFill>
              </a:rPr>
              <a:t>Pulmonary Vascular Pressure (PVR)</a:t>
            </a:r>
          </a:p>
          <a:p>
            <a:r>
              <a:rPr lang="en-US" altLang="pl-PL" sz="2800">
                <a:solidFill>
                  <a:schemeClr val="tx1"/>
                </a:solidFill>
              </a:rPr>
              <a:t>Cardiac Output/ Cardiac Index</a:t>
            </a:r>
          </a:p>
          <a:p>
            <a:r>
              <a:rPr lang="en-US" altLang="pl-PL" sz="2800">
                <a:solidFill>
                  <a:schemeClr val="tx1"/>
                </a:solidFill>
              </a:rPr>
              <a:t>Stroke Volume</a:t>
            </a:r>
          </a:p>
          <a:p>
            <a:endParaRPr lang="en-US" altLang="pl-PL" sz="2800">
              <a:solidFill>
                <a:schemeClr val="tx1"/>
              </a:solidFill>
            </a:endParaRPr>
          </a:p>
          <a:p>
            <a:endParaRPr lang="en-US" altLang="pl-PL" sz="3200">
              <a:solidFill>
                <a:schemeClr val="tx1"/>
              </a:solidFill>
            </a:endParaRPr>
          </a:p>
        </p:txBody>
      </p:sp>
    </p:spTree>
    <p:custDataLst>
      <p:tags r:id="rId1"/>
    </p:custData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emo CO=SVXHR">
            <a:extLst>
              <a:ext uri="{FF2B5EF4-FFF2-40B4-BE49-F238E27FC236}">
                <a16:creationId xmlns:a16="http://schemas.microsoft.com/office/drawing/2014/main" id="{3C50F2AF-4DE4-00DA-6F56-0F0166D9B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a:extLst>
              <a:ext uri="{FF2B5EF4-FFF2-40B4-BE49-F238E27FC236}">
                <a16:creationId xmlns:a16="http://schemas.microsoft.com/office/drawing/2014/main" id="{27B348DE-6090-047A-1149-9B9EA2B015F1}"/>
              </a:ext>
            </a:extLst>
          </p:cNvPr>
          <p:cNvSpPr>
            <a:spLocks noGrp="1"/>
          </p:cNvSpPr>
          <p:nvPr>
            <p:ph type="title" idx="4294967295"/>
          </p:nvPr>
        </p:nvSpPr>
        <p:spPr/>
        <p:txBody>
          <a:bodyPr/>
          <a:lstStyle/>
          <a:p>
            <a:pPr eaLnBrk="1" hangingPunct="1"/>
            <a:r>
              <a:rPr lang="en-CA" altLang="pl-PL" b="1"/>
              <a:t>SINUSOIDS</a:t>
            </a:r>
          </a:p>
        </p:txBody>
      </p:sp>
      <p:sp>
        <p:nvSpPr>
          <p:cNvPr id="22531" name="Content Placeholder 1">
            <a:extLst>
              <a:ext uri="{FF2B5EF4-FFF2-40B4-BE49-F238E27FC236}">
                <a16:creationId xmlns:a16="http://schemas.microsoft.com/office/drawing/2014/main" id="{62CE97AF-A698-B8A6-A255-8F8F675E21E8}"/>
              </a:ext>
            </a:extLst>
          </p:cNvPr>
          <p:cNvSpPr>
            <a:spLocks noGrp="1"/>
          </p:cNvSpPr>
          <p:nvPr>
            <p:ph idx="4294967295"/>
          </p:nvPr>
        </p:nvSpPr>
        <p:spPr/>
        <p:txBody>
          <a:bodyPr/>
          <a:lstStyle/>
          <a:p>
            <a:pPr marL="0" indent="0">
              <a:buNone/>
            </a:pPr>
            <a:endParaRPr lang="pl-PL" altLang="en-US" b="1"/>
          </a:p>
          <a:p>
            <a:pPr marL="0" indent="0">
              <a:buNone/>
            </a:pPr>
            <a:endParaRPr lang="pl-PL" altLang="en-US" b="1"/>
          </a:p>
          <a:p>
            <a:pPr marL="0" indent="0" algn="just"/>
            <a:r>
              <a:rPr lang="pl-PL" altLang="en-US" b="1"/>
              <a:t>SINUSOIDS- </a:t>
            </a:r>
            <a:r>
              <a:rPr lang="en-IN" altLang="en-US" b="1"/>
              <a:t>Large irregular vascular space </a:t>
            </a:r>
            <a:r>
              <a:rPr lang="en-IN" altLang="en-US" b="1">
                <a:sym typeface="Wingdings" panose="05000000000000000000" pitchFamily="2" charset="2"/>
              </a:rPr>
              <a:t>(30-40 micron) eg.</a:t>
            </a:r>
            <a:r>
              <a:rPr lang="en-IN" altLang="en-US" b="1"/>
              <a:t>Liver, Spleen, Bone marrow, suprarenal, Parathyroid etc.</a:t>
            </a:r>
          </a:p>
          <a:p>
            <a:pPr marL="0" indent="0">
              <a:buNone/>
            </a:pPr>
            <a:endParaRPr lang="en-IN" altLang="en-US"/>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FA326E5-2705-23EC-8034-FA3C90FB4167}"/>
              </a:ext>
            </a:extLst>
          </p:cNvPr>
          <p:cNvSpPr>
            <a:spLocks noGrp="1" noChangeArrowheads="1"/>
          </p:cNvSpPr>
          <p:nvPr>
            <p:ph type="title"/>
          </p:nvPr>
        </p:nvSpPr>
        <p:spPr/>
        <p:txBody>
          <a:bodyPr/>
          <a:lstStyle/>
          <a:p>
            <a:pPr eaLnBrk="1" hangingPunct="1"/>
            <a:r>
              <a:rPr lang="en-US" altLang="pl-PL"/>
              <a:t>Comparing Hemodynamics to IV pump</a:t>
            </a:r>
          </a:p>
        </p:txBody>
      </p:sp>
      <p:sp>
        <p:nvSpPr>
          <p:cNvPr id="10243" name="Rectangle 3">
            <a:extLst>
              <a:ext uri="{FF2B5EF4-FFF2-40B4-BE49-F238E27FC236}">
                <a16:creationId xmlns:a16="http://schemas.microsoft.com/office/drawing/2014/main" id="{1C0F0C34-BC4E-E816-C67A-9805C1965203}"/>
              </a:ext>
            </a:extLst>
          </p:cNvPr>
          <p:cNvSpPr>
            <a:spLocks noGrp="1" noChangeArrowheads="1"/>
          </p:cNvSpPr>
          <p:nvPr>
            <p:ph type="body" sz="half" idx="1"/>
          </p:nvPr>
        </p:nvSpPr>
        <p:spPr/>
        <p:txBody>
          <a:bodyPr/>
          <a:lstStyle/>
          <a:p>
            <a:pPr eaLnBrk="1" hangingPunct="1"/>
            <a:r>
              <a:rPr lang="en-US" altLang="pl-PL"/>
              <a:t>Fluid =preload</a:t>
            </a:r>
          </a:p>
          <a:p>
            <a:pPr eaLnBrk="1" hangingPunct="1"/>
            <a:endParaRPr lang="en-US" altLang="pl-PL"/>
          </a:p>
          <a:p>
            <a:pPr eaLnBrk="1" hangingPunct="1"/>
            <a:r>
              <a:rPr lang="en-US" altLang="pl-PL"/>
              <a:t>Pump=  CO or contractility (needs electricity)</a:t>
            </a:r>
          </a:p>
          <a:p>
            <a:pPr eaLnBrk="1" hangingPunct="1"/>
            <a:endParaRPr lang="en-US" altLang="pl-PL"/>
          </a:p>
          <a:p>
            <a:pPr eaLnBrk="1" hangingPunct="1"/>
            <a:r>
              <a:rPr lang="en-US" altLang="pl-PL"/>
              <a:t>Tubing =afterload</a:t>
            </a:r>
          </a:p>
        </p:txBody>
      </p:sp>
      <p:pic>
        <p:nvPicPr>
          <p:cNvPr id="10244" name="Picture 6" descr="IV pump">
            <a:extLst>
              <a:ext uri="{FF2B5EF4-FFF2-40B4-BE49-F238E27FC236}">
                <a16:creationId xmlns:a16="http://schemas.microsoft.com/office/drawing/2014/main" id="{3454E36E-151C-F025-6724-89B1C27B50F4}"/>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553200" y="1981200"/>
            <a:ext cx="3962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064D6C7-7E3B-90B1-FD45-29A6E7F77AE1}"/>
              </a:ext>
            </a:extLst>
          </p:cNvPr>
          <p:cNvSpPr>
            <a:spLocks noGrp="1" noChangeArrowheads="1"/>
          </p:cNvSpPr>
          <p:nvPr>
            <p:ph type="title"/>
          </p:nvPr>
        </p:nvSpPr>
        <p:spPr/>
        <p:txBody>
          <a:bodyPr/>
          <a:lstStyle/>
          <a:p>
            <a:pPr eaLnBrk="1" hangingPunct="1"/>
            <a:endParaRPr lang="pl-PL" altLang="pl-PL"/>
          </a:p>
        </p:txBody>
      </p:sp>
      <p:pic>
        <p:nvPicPr>
          <p:cNvPr id="11267" name="Picture 3" descr="hemo preload">
            <a:extLst>
              <a:ext uri="{FF2B5EF4-FFF2-40B4-BE49-F238E27FC236}">
                <a16:creationId xmlns:a16="http://schemas.microsoft.com/office/drawing/2014/main" id="{95736519-9C52-1670-CDCD-58182BFBA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descr="hemo afterload">
            <a:extLst>
              <a:ext uri="{FF2B5EF4-FFF2-40B4-BE49-F238E27FC236}">
                <a16:creationId xmlns:a16="http://schemas.microsoft.com/office/drawing/2014/main" id="{37AE1EAF-8DA5-D2C8-598F-54C5D0FCC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1026" descr="hemo vasoconstriction">
            <a:extLst>
              <a:ext uri="{FF2B5EF4-FFF2-40B4-BE49-F238E27FC236}">
                <a16:creationId xmlns:a16="http://schemas.microsoft.com/office/drawing/2014/main" id="{D6660858-47CC-3E1C-7087-137E27232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descr="hemo cardiac output">
            <a:extLst>
              <a:ext uri="{FF2B5EF4-FFF2-40B4-BE49-F238E27FC236}">
                <a16:creationId xmlns:a16="http://schemas.microsoft.com/office/drawing/2014/main" id="{16E49527-CF89-F316-A08C-2E36BC754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42D7C90-90D1-0B2E-655B-016076A99FB7}"/>
              </a:ext>
            </a:extLst>
          </p:cNvPr>
          <p:cNvSpPr>
            <a:spLocks noGrp="1" noChangeArrowheads="1"/>
          </p:cNvSpPr>
          <p:nvPr>
            <p:ph type="title"/>
          </p:nvPr>
        </p:nvSpPr>
        <p:spPr/>
        <p:txBody>
          <a:bodyPr/>
          <a:lstStyle/>
          <a:p>
            <a:pPr eaLnBrk="1" hangingPunct="1"/>
            <a:r>
              <a:rPr lang="en-US" altLang="pl-PL"/>
              <a:t>Types of Invasive Pressure Monitoring</a:t>
            </a:r>
          </a:p>
        </p:txBody>
      </p:sp>
      <p:sp>
        <p:nvSpPr>
          <p:cNvPr id="15363" name="Rectangle 3">
            <a:extLst>
              <a:ext uri="{FF2B5EF4-FFF2-40B4-BE49-F238E27FC236}">
                <a16:creationId xmlns:a16="http://schemas.microsoft.com/office/drawing/2014/main" id="{42086437-D3BE-C1D1-80BD-0D29762B8A6C}"/>
              </a:ext>
            </a:extLst>
          </p:cNvPr>
          <p:cNvSpPr>
            <a:spLocks noGrp="1" noChangeArrowheads="1"/>
          </p:cNvSpPr>
          <p:nvPr>
            <p:ph type="body" idx="1"/>
          </p:nvPr>
        </p:nvSpPr>
        <p:spPr/>
        <p:txBody>
          <a:bodyPr/>
          <a:lstStyle/>
          <a:p>
            <a:pPr eaLnBrk="1" hangingPunct="1"/>
            <a:r>
              <a:rPr lang="en-US" altLang="pl-PL"/>
              <a:t>Continuous arterial pressure monitoring</a:t>
            </a:r>
          </a:p>
          <a:p>
            <a:pPr lvl="1" eaLnBrk="1" hangingPunct="1"/>
            <a:r>
              <a:rPr lang="en-US" altLang="pl-PL"/>
              <a:t>Acute hypertension/hypotension</a:t>
            </a:r>
          </a:p>
          <a:p>
            <a:pPr lvl="1" eaLnBrk="1" hangingPunct="1"/>
            <a:r>
              <a:rPr lang="en-US" altLang="pl-PL"/>
              <a:t>Respiratory failure</a:t>
            </a:r>
          </a:p>
          <a:p>
            <a:pPr lvl="1" eaLnBrk="1" hangingPunct="1"/>
            <a:r>
              <a:rPr lang="en-US" altLang="pl-PL"/>
              <a:t>Shock</a:t>
            </a:r>
          </a:p>
          <a:p>
            <a:pPr lvl="1" eaLnBrk="1" hangingPunct="1"/>
            <a:r>
              <a:rPr lang="en-US" altLang="pl-PL"/>
              <a:t>Neurologic shock </a:t>
            </a:r>
          </a:p>
          <a:p>
            <a:pPr lvl="1" eaLnBrk="1" hangingPunct="1"/>
            <a:r>
              <a:rPr lang="en-US" altLang="pl-PL"/>
              <a:t>Coronary interventional procedures</a:t>
            </a:r>
          </a:p>
          <a:p>
            <a:pPr lvl="1" eaLnBrk="1" hangingPunct="1"/>
            <a:r>
              <a:rPr lang="en-US" altLang="pl-PL"/>
              <a:t>Continuous infusion of vasoactive drugs </a:t>
            </a:r>
          </a:p>
          <a:p>
            <a:pPr lvl="1" eaLnBrk="1" hangingPunct="1"/>
            <a:r>
              <a:rPr lang="en-US" altLang="pl-PL"/>
              <a:t>Frequent ABG sampling</a:t>
            </a:r>
          </a:p>
          <a:p>
            <a:pPr lvl="1" eaLnBrk="1" hangingPunct="1"/>
            <a:endParaRPr lang="en-US" altLang="pl-PL"/>
          </a:p>
          <a:p>
            <a:pPr lvl="1" eaLnBrk="1" hangingPunct="1">
              <a:buFontTx/>
              <a:buNone/>
            </a:pPr>
            <a:endParaRPr lang="en-US" altLang="pl-PL"/>
          </a:p>
        </p:txBody>
      </p:sp>
    </p:spTree>
    <p:custDataLst>
      <p:tags r:id="rId1"/>
    </p:custData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CDBA1E3-E7FA-6F22-0FFC-0636CC2985E0}"/>
              </a:ext>
            </a:extLst>
          </p:cNvPr>
          <p:cNvSpPr>
            <a:spLocks noGrp="1" noChangeArrowheads="1"/>
          </p:cNvSpPr>
          <p:nvPr>
            <p:ph type="title"/>
          </p:nvPr>
        </p:nvSpPr>
        <p:spPr/>
        <p:txBody>
          <a:bodyPr/>
          <a:lstStyle/>
          <a:p>
            <a:pPr eaLnBrk="1" hangingPunct="1"/>
            <a:r>
              <a:rPr lang="en-US" altLang="pl-PL"/>
              <a:t>Components of an Arterial Pressure Monitoring System </a:t>
            </a:r>
          </a:p>
        </p:txBody>
      </p:sp>
      <p:sp>
        <p:nvSpPr>
          <p:cNvPr id="16387" name="Text Box 3">
            <a:extLst>
              <a:ext uri="{FF2B5EF4-FFF2-40B4-BE49-F238E27FC236}">
                <a16:creationId xmlns:a16="http://schemas.microsoft.com/office/drawing/2014/main" id="{2B9990FB-C492-2016-7051-8CD5EF6FC918}"/>
              </a:ext>
            </a:extLst>
          </p:cNvPr>
          <p:cNvSpPr txBox="1">
            <a:spLocks noChangeArrowheads="1"/>
          </p:cNvSpPr>
          <p:nvPr/>
        </p:nvSpPr>
        <p:spPr bwMode="auto">
          <a:xfrm>
            <a:off x="7939088" y="5715001"/>
            <a:ext cx="1128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a:spcBef>
                <a:spcPct val="0"/>
              </a:spcBef>
            </a:pPr>
            <a:r>
              <a:rPr lang="en-US" altLang="pl-PL" sz="2000" b="1">
                <a:solidFill>
                  <a:schemeClr val="tx1"/>
                </a:solidFill>
              </a:rPr>
              <a:t>Fig. 66-3</a:t>
            </a:r>
          </a:p>
        </p:txBody>
      </p:sp>
      <p:pic>
        <p:nvPicPr>
          <p:cNvPr id="16388" name="Picture 4" descr="066003">
            <a:extLst>
              <a:ext uri="{FF2B5EF4-FFF2-40B4-BE49-F238E27FC236}">
                <a16:creationId xmlns:a16="http://schemas.microsoft.com/office/drawing/2014/main" id="{3298E9E9-3EE3-405B-493B-47076138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905000"/>
            <a:ext cx="31623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descr="hemodynamics-art line">
            <a:extLst>
              <a:ext uri="{FF2B5EF4-FFF2-40B4-BE49-F238E27FC236}">
                <a16:creationId xmlns:a16="http://schemas.microsoft.com/office/drawing/2014/main" id="{35F4F20C-EF7C-CA3F-F3CB-B8574DB402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1816100"/>
            <a:ext cx="43434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4CD9382-CC9D-393D-0C21-4B310E26CF0B}"/>
              </a:ext>
            </a:extLst>
          </p:cNvPr>
          <p:cNvSpPr>
            <a:spLocks noGrp="1" noChangeArrowheads="1"/>
          </p:cNvSpPr>
          <p:nvPr>
            <p:ph type="title"/>
          </p:nvPr>
        </p:nvSpPr>
        <p:spPr/>
        <p:txBody>
          <a:bodyPr/>
          <a:lstStyle/>
          <a:p>
            <a:pPr eaLnBrk="1" hangingPunct="1"/>
            <a:r>
              <a:rPr lang="en-US" altLang="pl-PL"/>
              <a:t>Arterial Pressure Monitoring</a:t>
            </a:r>
          </a:p>
        </p:txBody>
      </p:sp>
      <p:sp>
        <p:nvSpPr>
          <p:cNvPr id="17411" name="Rectangle 3">
            <a:extLst>
              <a:ext uri="{FF2B5EF4-FFF2-40B4-BE49-F238E27FC236}">
                <a16:creationId xmlns:a16="http://schemas.microsoft.com/office/drawing/2014/main" id="{BC564795-B4FD-785E-D7CF-317EFBF76793}"/>
              </a:ext>
            </a:extLst>
          </p:cNvPr>
          <p:cNvSpPr>
            <a:spLocks noGrp="1" noChangeArrowheads="1"/>
          </p:cNvSpPr>
          <p:nvPr>
            <p:ph type="body" idx="1"/>
          </p:nvPr>
        </p:nvSpPr>
        <p:spPr/>
        <p:txBody>
          <a:bodyPr/>
          <a:lstStyle/>
          <a:p>
            <a:pPr eaLnBrk="1" hangingPunct="1"/>
            <a:r>
              <a:rPr lang="en-US" altLang="pl-PL"/>
              <a:t>High- and low-pressure alarms based on patient’s status </a:t>
            </a:r>
          </a:p>
          <a:p>
            <a:pPr eaLnBrk="1" hangingPunct="1">
              <a:buFont typeface="Wingdings" panose="05000000000000000000" pitchFamily="2" charset="2"/>
              <a:buNone/>
            </a:pPr>
            <a:endParaRPr lang="en-US" altLang="pl-PL" baseline="30000"/>
          </a:p>
          <a:p>
            <a:pPr eaLnBrk="1" hangingPunct="1"/>
            <a:r>
              <a:rPr lang="en-US" altLang="pl-PL"/>
              <a:t>Risks</a:t>
            </a:r>
          </a:p>
          <a:p>
            <a:pPr lvl="1" eaLnBrk="1" hangingPunct="1"/>
            <a:r>
              <a:rPr lang="en-US" altLang="pl-PL"/>
              <a:t>Hemorrhage, infection, thrombus formation, neurovascular impairment, loss of limb (Assess 5 P’s)</a:t>
            </a:r>
          </a:p>
        </p:txBody>
      </p:sp>
    </p:spTree>
    <p:custDataLst>
      <p:tags r:id="rId1"/>
    </p:custData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629D8C2-264B-1200-4E07-FC9A9DCACAB4}"/>
              </a:ext>
            </a:extLst>
          </p:cNvPr>
          <p:cNvSpPr>
            <a:spLocks noGrp="1" noChangeArrowheads="1"/>
          </p:cNvSpPr>
          <p:nvPr>
            <p:ph type="title"/>
          </p:nvPr>
        </p:nvSpPr>
        <p:spPr/>
        <p:txBody>
          <a:bodyPr/>
          <a:lstStyle/>
          <a:p>
            <a:pPr eaLnBrk="1" hangingPunct="1"/>
            <a:r>
              <a:rPr lang="en-US" altLang="pl-PL"/>
              <a:t>Arterial Pressure Tracing</a:t>
            </a:r>
          </a:p>
        </p:txBody>
      </p:sp>
      <p:sp>
        <p:nvSpPr>
          <p:cNvPr id="18435" name="Text Box 3">
            <a:extLst>
              <a:ext uri="{FF2B5EF4-FFF2-40B4-BE49-F238E27FC236}">
                <a16:creationId xmlns:a16="http://schemas.microsoft.com/office/drawing/2014/main" id="{C25F4505-17BD-7FDF-E1DE-672325DD9A5A}"/>
              </a:ext>
            </a:extLst>
          </p:cNvPr>
          <p:cNvSpPr txBox="1">
            <a:spLocks noChangeArrowheads="1"/>
          </p:cNvSpPr>
          <p:nvPr/>
        </p:nvSpPr>
        <p:spPr bwMode="auto">
          <a:xfrm>
            <a:off x="8686801" y="5927726"/>
            <a:ext cx="1128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a:spcBef>
                <a:spcPct val="0"/>
              </a:spcBef>
            </a:pPr>
            <a:r>
              <a:rPr lang="en-US" altLang="pl-PL" sz="2000" b="1">
                <a:solidFill>
                  <a:schemeClr val="tx1"/>
                </a:solidFill>
              </a:rPr>
              <a:t>Fig. 66-6</a:t>
            </a:r>
          </a:p>
        </p:txBody>
      </p:sp>
      <p:pic>
        <p:nvPicPr>
          <p:cNvPr id="18436" name="Picture 4" descr="066006">
            <a:extLst>
              <a:ext uri="{FF2B5EF4-FFF2-40B4-BE49-F238E27FC236}">
                <a16:creationId xmlns:a16="http://schemas.microsoft.com/office/drawing/2014/main" id="{A63C1190-6425-BFE0-16A8-B1DCE742E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464" y="1752601"/>
            <a:ext cx="7331075"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a:extLst>
              <a:ext uri="{FF2B5EF4-FFF2-40B4-BE49-F238E27FC236}">
                <a16:creationId xmlns:a16="http://schemas.microsoft.com/office/drawing/2014/main" id="{DA9A019A-9D70-C384-5D80-399BA43B777D}"/>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19458" name="Object 2">
                        <a:extLst>
                          <a:ext uri="{FF2B5EF4-FFF2-40B4-BE49-F238E27FC236}">
                            <a16:creationId xmlns:a16="http://schemas.microsoft.com/office/drawing/2014/main" id="{DA9A019A-9D70-C384-5D80-399BA43B7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9757854-CE91-A62B-48E6-D1D6AE659687}"/>
              </a:ext>
            </a:extLst>
          </p:cNvPr>
          <p:cNvSpPr>
            <a:spLocks noGrp="1" noChangeArrowheads="1"/>
          </p:cNvSpPr>
          <p:nvPr>
            <p:ph type="title" idx="4294967295"/>
          </p:nvPr>
        </p:nvSpPr>
        <p:spPr>
          <a:xfrm>
            <a:off x="1981200" y="115888"/>
            <a:ext cx="8229600" cy="1143000"/>
          </a:xfrm>
        </p:spPr>
        <p:txBody>
          <a:bodyPr/>
          <a:lstStyle/>
          <a:p>
            <a:pPr eaLnBrk="1" hangingPunct="1"/>
            <a:r>
              <a:rPr lang="en-US" altLang="pl-PL" b="1"/>
              <a:t>INTRODUCTION</a:t>
            </a:r>
          </a:p>
        </p:txBody>
      </p:sp>
      <p:sp>
        <p:nvSpPr>
          <p:cNvPr id="5123" name="Rectangle 3">
            <a:extLst>
              <a:ext uri="{FF2B5EF4-FFF2-40B4-BE49-F238E27FC236}">
                <a16:creationId xmlns:a16="http://schemas.microsoft.com/office/drawing/2014/main" id="{BD8ECDAC-6C79-CCE9-9A32-1153F24BFB9A}"/>
              </a:ext>
            </a:extLst>
          </p:cNvPr>
          <p:cNvSpPr>
            <a:spLocks noGrp="1" noChangeArrowheads="1"/>
          </p:cNvSpPr>
          <p:nvPr>
            <p:ph idx="4294967295"/>
          </p:nvPr>
        </p:nvSpPr>
        <p:spPr>
          <a:xfrm>
            <a:off x="2063750" y="1196976"/>
            <a:ext cx="4718050" cy="4824413"/>
          </a:xfrm>
        </p:spPr>
        <p:txBody>
          <a:bodyPr/>
          <a:lstStyle/>
          <a:p>
            <a:pPr marL="365125" indent="-255588" algn="just">
              <a:buFont typeface="Wingdings 3" panose="05040102010807070707" pitchFamily="18" charset="2"/>
              <a:buChar char=""/>
            </a:pPr>
            <a:r>
              <a:rPr lang="en-CA" altLang="pl-PL" sz="2600" b="1"/>
              <a:t>The cardiovascular system is transport system of body</a:t>
            </a:r>
          </a:p>
          <a:p>
            <a:pPr marL="365125" indent="-255588" algn="just">
              <a:buFont typeface="Wingdings 3" panose="05040102010807070707" pitchFamily="18" charset="2"/>
              <a:buChar char=""/>
            </a:pPr>
            <a:r>
              <a:rPr lang="en-CA" altLang="pl-PL" sz="2600" b="1"/>
              <a:t>It comprises blood, heart and blood vessels. </a:t>
            </a:r>
          </a:p>
          <a:p>
            <a:pPr marL="365125" indent="-255588" algn="just">
              <a:buFont typeface="Wingdings 3" panose="05040102010807070707" pitchFamily="18" charset="2"/>
              <a:buChar char=""/>
            </a:pPr>
            <a:r>
              <a:rPr lang="en-CA" altLang="pl-PL" sz="2600" b="1"/>
              <a:t>The system supplies nutrients to and remove waste products  from various tissue of body.</a:t>
            </a:r>
          </a:p>
          <a:p>
            <a:pPr marL="365125" indent="-255588" algn="just">
              <a:buFont typeface="Wingdings 3" panose="05040102010807070707" pitchFamily="18" charset="2"/>
              <a:buChar char=""/>
            </a:pPr>
            <a:r>
              <a:rPr lang="en-CA" altLang="pl-PL" sz="2600" b="1"/>
              <a:t>The conveying media is liquid  in form of blood which flows in close tubular system.</a:t>
            </a:r>
          </a:p>
          <a:p>
            <a:pPr marL="365125" indent="-255588">
              <a:buFont typeface="Wingdings 3" panose="05040102010807070707" pitchFamily="18" charset="2"/>
              <a:buChar char=""/>
            </a:pPr>
            <a:endParaRPr lang="en-CA" altLang="pl-PL" sz="2400"/>
          </a:p>
        </p:txBody>
      </p:sp>
      <p:sp>
        <p:nvSpPr>
          <p:cNvPr id="5124" name="Text Box 4">
            <a:extLst>
              <a:ext uri="{FF2B5EF4-FFF2-40B4-BE49-F238E27FC236}">
                <a16:creationId xmlns:a16="http://schemas.microsoft.com/office/drawing/2014/main" id="{E8B731D7-A276-B629-0D80-1C99960852E2}"/>
              </a:ext>
            </a:extLst>
          </p:cNvPr>
          <p:cNvSpPr txBox="1">
            <a:spLocks noChangeArrowheads="1"/>
          </p:cNvSpPr>
          <p:nvPr/>
        </p:nvSpPr>
        <p:spPr bwMode="auto">
          <a:xfrm>
            <a:off x="9144000" y="6172200"/>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1" hangingPunct="1">
              <a:spcBef>
                <a:spcPct val="20000"/>
              </a:spcBef>
            </a:pPr>
            <a:r>
              <a:rPr lang="en-US" altLang="pl-PL" sz="1400" b="1"/>
              <a:t>Figure 1-2(f)</a:t>
            </a:r>
            <a:endParaRPr lang="en-US" altLang="pl-PL" sz="2400"/>
          </a:p>
        </p:txBody>
      </p:sp>
      <p:pic>
        <p:nvPicPr>
          <p:cNvPr id="5125" name="Picture 5" descr="01_02fOrgSysCardiovasclr_L">
            <a:extLst>
              <a:ext uri="{FF2B5EF4-FFF2-40B4-BE49-F238E27FC236}">
                <a16:creationId xmlns:a16="http://schemas.microsoft.com/office/drawing/2014/main" id="{EC4D1585-B1ED-6DE8-1896-AC65DA51D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6563" y="1371600"/>
            <a:ext cx="37195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3313A9AB-CBE5-044A-FB6B-3A95849AC525}"/>
              </a:ext>
            </a:extLst>
          </p:cNvPr>
          <p:cNvSpPr>
            <a:spLocks noGrp="1" noChangeArrowheads="1"/>
          </p:cNvSpPr>
          <p:nvPr>
            <p:ph type="title" idx="4294967295"/>
          </p:nvPr>
        </p:nvSpPr>
        <p:spPr/>
        <p:txBody>
          <a:bodyPr/>
          <a:lstStyle/>
          <a:p>
            <a:pPr eaLnBrk="1" hangingPunct="1"/>
            <a:r>
              <a:rPr lang="en-CA" altLang="pl-PL" b="1"/>
              <a:t>VEINS</a:t>
            </a:r>
          </a:p>
        </p:txBody>
      </p:sp>
      <p:sp>
        <p:nvSpPr>
          <p:cNvPr id="23555" name="Rectangle 5">
            <a:extLst>
              <a:ext uri="{FF2B5EF4-FFF2-40B4-BE49-F238E27FC236}">
                <a16:creationId xmlns:a16="http://schemas.microsoft.com/office/drawing/2014/main" id="{7ECA68D1-928F-4618-7356-7D303FFC6F8D}"/>
              </a:ext>
            </a:extLst>
          </p:cNvPr>
          <p:cNvSpPr>
            <a:spLocks noGrp="1" noChangeArrowheads="1"/>
          </p:cNvSpPr>
          <p:nvPr>
            <p:ph type="body" sz="half" idx="4294967295"/>
          </p:nvPr>
        </p:nvSpPr>
        <p:spPr>
          <a:xfrm>
            <a:off x="1981201" y="1341438"/>
            <a:ext cx="4259263" cy="4895850"/>
          </a:xfrm>
        </p:spPr>
        <p:txBody>
          <a:bodyPr/>
          <a:lstStyle/>
          <a:p>
            <a:pPr algn="just" eaLnBrk="1" hangingPunct="1">
              <a:lnSpc>
                <a:spcPct val="90000"/>
              </a:lnSpc>
            </a:pPr>
            <a:r>
              <a:rPr lang="en-CA" altLang="pl-PL" b="1"/>
              <a:t>Blood vessels that carry blood back to the heart are called veins.  </a:t>
            </a:r>
          </a:p>
          <a:p>
            <a:pPr algn="just" eaLnBrk="1" hangingPunct="1">
              <a:lnSpc>
                <a:spcPct val="90000"/>
              </a:lnSpc>
            </a:pPr>
            <a:r>
              <a:rPr lang="en-CA" altLang="pl-PL" b="1"/>
              <a:t>They have one-way valves which prevent blood from flowing backwards. </a:t>
            </a:r>
          </a:p>
          <a:p>
            <a:pPr algn="just" eaLnBrk="1" hangingPunct="1">
              <a:lnSpc>
                <a:spcPct val="90000"/>
              </a:lnSpc>
            </a:pPr>
            <a:r>
              <a:rPr lang="en-CA" altLang="pl-PL" b="1"/>
              <a:t>They carry blood that is high in carbon dioxide known as deoxygenated blood (oxygen poor blood).</a:t>
            </a:r>
          </a:p>
        </p:txBody>
      </p:sp>
      <p:sp>
        <p:nvSpPr>
          <p:cNvPr id="23556" name="Rectangle 6">
            <a:extLst>
              <a:ext uri="{FF2B5EF4-FFF2-40B4-BE49-F238E27FC236}">
                <a16:creationId xmlns:a16="http://schemas.microsoft.com/office/drawing/2014/main" id="{57FB9C88-D399-E7EE-3300-6110CC1C63C2}"/>
              </a:ext>
            </a:extLst>
          </p:cNvPr>
          <p:cNvSpPr>
            <a:spLocks noGrp="1" noChangeArrowheads="1"/>
          </p:cNvSpPr>
          <p:nvPr>
            <p:ph sz="half" idx="4294967295"/>
          </p:nvPr>
        </p:nvSpPr>
        <p:spPr>
          <a:xfrm>
            <a:off x="6172200" y="1600201"/>
            <a:ext cx="4038600" cy="4525963"/>
          </a:xfrm>
        </p:spPr>
        <p:txBody>
          <a:bodyPr/>
          <a:lstStyle/>
          <a:p>
            <a:pPr eaLnBrk="1" hangingPunct="1">
              <a:lnSpc>
                <a:spcPct val="90000"/>
              </a:lnSpc>
            </a:pPr>
            <a:endParaRPr lang="pl-PL" altLang="pl-PL" sz="2400"/>
          </a:p>
        </p:txBody>
      </p:sp>
      <p:pic>
        <p:nvPicPr>
          <p:cNvPr id="23557" name="Picture 8" descr="19705">
            <a:extLst>
              <a:ext uri="{FF2B5EF4-FFF2-40B4-BE49-F238E27FC236}">
                <a16:creationId xmlns:a16="http://schemas.microsoft.com/office/drawing/2014/main" id="{EBF6011D-4EBF-FAC5-D03B-BB55981A6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901" y="1557338"/>
            <a:ext cx="43211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a:extLst>
              <a:ext uri="{FF2B5EF4-FFF2-40B4-BE49-F238E27FC236}">
                <a16:creationId xmlns:a16="http://schemas.microsoft.com/office/drawing/2014/main" id="{6EEA88C9-2F3C-41F0-5AE6-C2425BBACF99}"/>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20482" name="Object 2">
                        <a:extLst>
                          <a:ext uri="{FF2B5EF4-FFF2-40B4-BE49-F238E27FC236}">
                            <a16:creationId xmlns:a16="http://schemas.microsoft.com/office/drawing/2014/main" id="{6EEA88C9-2F3C-41F0-5AE6-C2425BBAC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1"/>
    </p:custData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074" descr="ap3">
            <a:extLst>
              <a:ext uri="{FF2B5EF4-FFF2-40B4-BE49-F238E27FC236}">
                <a16:creationId xmlns:a16="http://schemas.microsoft.com/office/drawing/2014/main" id="{730E73A9-F8B0-F473-87A2-F0F985204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57200"/>
            <a:ext cx="381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075">
            <a:extLst>
              <a:ext uri="{FF2B5EF4-FFF2-40B4-BE49-F238E27FC236}">
                <a16:creationId xmlns:a16="http://schemas.microsoft.com/office/drawing/2014/main" id="{6E8494C3-63F0-0C39-D4A1-F9261508FC90}"/>
              </a:ext>
            </a:extLst>
          </p:cNvPr>
          <p:cNvSpPr txBox="1">
            <a:spLocks noChangeArrowheads="1"/>
          </p:cNvSpPr>
          <p:nvPr/>
        </p:nvSpPr>
        <p:spPr bwMode="auto">
          <a:xfrm>
            <a:off x="3733800" y="4953001"/>
            <a:ext cx="5562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eaLnBrk="1" hangingPunct="1"/>
            <a:r>
              <a:rPr lang="en-US" altLang="pl-PL" sz="2400">
                <a:solidFill>
                  <a:schemeClr val="tx1"/>
                </a:solidFill>
              </a:rPr>
              <a:t>Dicrotic notch signifies the closure of the 		aortic valve.</a:t>
            </a:r>
          </a:p>
        </p:txBody>
      </p:sp>
      <p:pic>
        <p:nvPicPr>
          <p:cNvPr id="21508" name="Picture 3077" descr="dicrotic_notch">
            <a:extLst>
              <a:ext uri="{FF2B5EF4-FFF2-40B4-BE49-F238E27FC236}">
                <a16:creationId xmlns:a16="http://schemas.microsoft.com/office/drawing/2014/main" id="{EE2989EC-54DD-CF70-D5C7-15373A5E1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57200"/>
            <a:ext cx="3505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A38AB9D5-A10D-3E99-294D-C9E29BF1A9FB}"/>
              </a:ext>
            </a:extLst>
          </p:cNvPr>
          <p:cNvSpPr>
            <a:spLocks noGrp="1" noChangeArrowheads="1"/>
          </p:cNvSpPr>
          <p:nvPr>
            <p:ph type="title"/>
          </p:nvPr>
        </p:nvSpPr>
        <p:spPr/>
        <p:txBody>
          <a:bodyPr/>
          <a:lstStyle/>
          <a:p>
            <a:pPr eaLnBrk="1" hangingPunct="1"/>
            <a:r>
              <a:rPr lang="en-US" altLang="pl-PL"/>
              <a:t>Pulmonary Artery Pressure Monitoring</a:t>
            </a:r>
            <a:endParaRPr lang="en-US" altLang="pl-PL" baseline="30000"/>
          </a:p>
        </p:txBody>
      </p:sp>
      <p:sp>
        <p:nvSpPr>
          <p:cNvPr id="22531" name="Rectangle 3">
            <a:extLst>
              <a:ext uri="{FF2B5EF4-FFF2-40B4-BE49-F238E27FC236}">
                <a16:creationId xmlns:a16="http://schemas.microsoft.com/office/drawing/2014/main" id="{DB80E065-14A2-A592-A4C2-CDA5BA1307AA}"/>
              </a:ext>
            </a:extLst>
          </p:cNvPr>
          <p:cNvSpPr>
            <a:spLocks noGrp="1" noChangeArrowheads="1"/>
          </p:cNvSpPr>
          <p:nvPr>
            <p:ph type="body" idx="1"/>
          </p:nvPr>
        </p:nvSpPr>
        <p:spPr/>
        <p:txBody>
          <a:bodyPr/>
          <a:lstStyle/>
          <a:p>
            <a:pPr eaLnBrk="1" hangingPunct="1"/>
            <a:r>
              <a:rPr lang="en-US" altLang="pl-PL"/>
              <a:t>Guides management of patients with complicated cardiac, pulmonary, and intravascular volume problems</a:t>
            </a:r>
          </a:p>
          <a:p>
            <a:pPr lvl="1" eaLnBrk="1" hangingPunct="1"/>
            <a:r>
              <a:rPr lang="en-US" altLang="pl-PL"/>
              <a:t>PA diastolic (PAD) pressure and PAWP: Indicators of cardiac function and fluid volume status </a:t>
            </a:r>
          </a:p>
          <a:p>
            <a:pPr lvl="1" eaLnBrk="1" hangingPunct="1"/>
            <a:r>
              <a:rPr lang="en-US" altLang="pl-PL"/>
              <a:t>Monitoring PA pressures allows for therapeutic manipulation of preload</a:t>
            </a:r>
          </a:p>
        </p:txBody>
      </p:sp>
    </p:spTree>
    <p:custDataLst>
      <p:tags r:id="rId1"/>
    </p:custData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TPQuestion">
            <a:extLst>
              <a:ext uri="{FF2B5EF4-FFF2-40B4-BE49-F238E27FC236}">
                <a16:creationId xmlns:a16="http://schemas.microsoft.com/office/drawing/2014/main" id="{907BCBEF-8BED-65CC-EB03-8C3F84F94CB5}"/>
              </a:ext>
            </a:extLst>
          </p:cNvPr>
          <p:cNvSpPr>
            <a:spLocks noGrp="1" noChangeArrowheads="1"/>
          </p:cNvSpPr>
          <p:nvPr>
            <p:ph type="title"/>
          </p:nvPr>
        </p:nvSpPr>
        <p:spPr/>
        <p:txBody>
          <a:bodyPr/>
          <a:lstStyle/>
          <a:p>
            <a:pPr eaLnBrk="1" hangingPunct="1"/>
            <a:r>
              <a:rPr lang="en-US" altLang="pl-PL" sz="4000"/>
              <a:t>Manipulating the PA pressures affects the preload</a:t>
            </a:r>
          </a:p>
        </p:txBody>
      </p:sp>
      <p:graphicFrame>
        <p:nvGraphicFramePr>
          <p:cNvPr id="149508" name="TPChart">
            <a:extLst>
              <a:ext uri="{FF2B5EF4-FFF2-40B4-BE49-F238E27FC236}">
                <a16:creationId xmlns:a16="http://schemas.microsoft.com/office/drawing/2014/main" id="{23DBAAFF-4224-6604-C092-7D489AB23F4D}"/>
              </a:ext>
            </a:extLst>
          </p:cNvPr>
          <p:cNvGraphicFramePr>
            <a:graphicFrameLocks noChangeAspect="1"/>
          </p:cNvGraphicFramePr>
          <p:nvPr>
            <p:custDataLst>
              <p:tags r:id="rId2"/>
            </p:custDataLst>
            <p:extLst>
              <p:ext uri="{D42A27DB-BD31-4B8C-83A1-F6EECF244321}">
                <p14:modId xmlns:p14="http://schemas.microsoft.com/office/powerpoint/2010/main" val="3704826991"/>
              </p:ext>
            </p:extLst>
          </p:nvPr>
        </p:nvGraphicFramePr>
        <p:xfrm>
          <a:off x="6032500" y="1651000"/>
          <a:ext cx="4572000" cy="5143500"/>
        </p:xfrm>
        <a:graphic>
          <a:graphicData uri="http://schemas.openxmlformats.org/presentationml/2006/ole">
            <mc:AlternateContent xmlns:mc="http://schemas.openxmlformats.org/markup-compatibility/2006">
              <mc:Choice xmlns:v="urn:schemas-microsoft-com:vml" Requires="v">
                <p:oleObj name="Chart" r:id="rId5" imgW="4572000" imgH="5143500" progId="MSGraph.Chart.8">
                  <p:embed followColorScheme="full"/>
                </p:oleObj>
              </mc:Choice>
              <mc:Fallback>
                <p:oleObj name="Chart" r:id="rId5" imgW="4572000" imgH="5143500" progId="MSGraph.Chart.8">
                  <p:embed followColorScheme="full"/>
                  <p:pic>
                    <p:nvPicPr>
                      <p:cNvPr id="149508" name="TPChart">
                        <a:extLst>
                          <a:ext uri="{FF2B5EF4-FFF2-40B4-BE49-F238E27FC236}">
                            <a16:creationId xmlns:a16="http://schemas.microsoft.com/office/drawing/2014/main" id="{23DBAAFF-4224-6604-C092-7D489AB23F4D}"/>
                          </a:ext>
                        </a:extLst>
                      </p:cNvPr>
                      <p:cNvPicPr>
                        <a:picLocks noChangeAspect="1" noChangeArrowheads="1"/>
                      </p:cNvPicPr>
                      <p:nvPr/>
                    </p:nvPicPr>
                    <p:blipFill>
                      <a:blip r:embed="rId6"/>
                      <a:srcRect/>
                      <a:stretch>
                        <a:fillRect/>
                      </a:stretch>
                    </p:blipFill>
                    <p:spPr bwMode="auto">
                      <a:xfrm>
                        <a:off x="6032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56" name="TPAnswers">
            <a:extLst>
              <a:ext uri="{FF2B5EF4-FFF2-40B4-BE49-F238E27FC236}">
                <a16:creationId xmlns:a16="http://schemas.microsoft.com/office/drawing/2014/main" id="{EA0DC840-68C4-2C14-0046-5DC2DBD7787B}"/>
              </a:ext>
            </a:extLst>
          </p:cNvPr>
          <p:cNvSpPr>
            <a:spLocks noGrp="1" noChangeArrowheads="1"/>
          </p:cNvSpPr>
          <p:nvPr>
            <p:ph type="body" idx="1"/>
            <p:custDataLst>
              <p:tags r:id="rId3"/>
            </p:custDataLst>
          </p:nvPr>
        </p:nvSpPr>
        <p:spPr>
          <a:xfrm>
            <a:off x="1981200" y="1600200"/>
            <a:ext cx="4114800" cy="4114800"/>
          </a:xfrm>
        </p:spPr>
        <p:txBody>
          <a:bodyPr/>
          <a:lstStyle/>
          <a:p>
            <a:pPr marL="609600" indent="-609600">
              <a:buFont typeface="Wingdings" panose="05000000000000000000" pitchFamily="2" charset="2"/>
              <a:buAutoNum type="arabicPeriod"/>
            </a:pPr>
            <a:r>
              <a:rPr lang="en-US" altLang="pl-PL"/>
              <a:t>True</a:t>
            </a:r>
          </a:p>
          <a:p>
            <a:pPr marL="609600" indent="-609600">
              <a:buFont typeface="Wingdings" panose="05000000000000000000" pitchFamily="2" charset="2"/>
              <a:buAutoNum type="arabicPeriod"/>
            </a:pPr>
            <a:r>
              <a:rPr lang="en-US" altLang="pl-PL"/>
              <a:t>False</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49508"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32F1AE62-43EE-33EB-C062-2C19E86BA4B1}"/>
              </a:ext>
            </a:extLst>
          </p:cNvPr>
          <p:cNvSpPr>
            <a:spLocks noGrp="1" noChangeArrowheads="1"/>
          </p:cNvSpPr>
          <p:nvPr>
            <p:ph type="title"/>
          </p:nvPr>
        </p:nvSpPr>
        <p:spPr/>
        <p:txBody>
          <a:bodyPr/>
          <a:lstStyle/>
          <a:p>
            <a:pPr eaLnBrk="1" hangingPunct="1"/>
            <a:r>
              <a:rPr lang="en-US" altLang="pl-PL"/>
              <a:t>Pulmonary Artery Pressure Monitoring</a:t>
            </a:r>
            <a:endParaRPr lang="en-US" altLang="pl-PL" baseline="30000"/>
          </a:p>
        </p:txBody>
      </p:sp>
      <p:sp>
        <p:nvSpPr>
          <p:cNvPr id="24579" name="Rectangle 1027">
            <a:extLst>
              <a:ext uri="{FF2B5EF4-FFF2-40B4-BE49-F238E27FC236}">
                <a16:creationId xmlns:a16="http://schemas.microsoft.com/office/drawing/2014/main" id="{70B0B251-0213-D203-6584-C273BA06415B}"/>
              </a:ext>
            </a:extLst>
          </p:cNvPr>
          <p:cNvSpPr>
            <a:spLocks noGrp="1" noChangeArrowheads="1"/>
          </p:cNvSpPr>
          <p:nvPr>
            <p:ph type="body" idx="1"/>
          </p:nvPr>
        </p:nvSpPr>
        <p:spPr/>
        <p:txBody>
          <a:bodyPr/>
          <a:lstStyle/>
          <a:p>
            <a:pPr eaLnBrk="1" hangingPunct="1"/>
            <a:r>
              <a:rPr lang="en-US" altLang="pl-PL"/>
              <a:t>PA flow-directed catheter </a:t>
            </a:r>
          </a:p>
          <a:p>
            <a:pPr lvl="1" eaLnBrk="1" hangingPunct="1"/>
            <a:r>
              <a:rPr lang="en-US" altLang="pl-PL"/>
              <a:t>Distal lumen port in PA</a:t>
            </a:r>
          </a:p>
          <a:p>
            <a:pPr lvl="2" eaLnBrk="1" hangingPunct="1"/>
            <a:r>
              <a:rPr lang="en-US" altLang="pl-PL"/>
              <a:t>Samples mixed venous blood</a:t>
            </a:r>
          </a:p>
          <a:p>
            <a:pPr eaLnBrk="1" hangingPunct="1"/>
            <a:r>
              <a:rPr lang="en-US" altLang="pl-PL"/>
              <a:t>Thermistor lumen port near </a:t>
            </a:r>
            <a:br>
              <a:rPr lang="en-US" altLang="pl-PL"/>
            </a:br>
            <a:r>
              <a:rPr lang="en-US" altLang="pl-PL"/>
              <a:t>distal tip</a:t>
            </a:r>
          </a:p>
          <a:p>
            <a:pPr lvl="1" eaLnBrk="1" hangingPunct="1"/>
            <a:r>
              <a:rPr lang="en-US" altLang="pl-PL"/>
              <a:t>Monitors core temperature</a:t>
            </a:r>
          </a:p>
          <a:p>
            <a:pPr lvl="1" eaLnBrk="1" hangingPunct="1"/>
            <a:r>
              <a:rPr lang="en-US" altLang="pl-PL"/>
              <a:t>Thermodilution method measuring CO</a:t>
            </a:r>
          </a:p>
        </p:txBody>
      </p:sp>
    </p:spTree>
    <p:custDataLst>
      <p:tags r:id="rId1"/>
    </p:custData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6C570DD-9C3B-8619-A12B-2037692136BD}"/>
              </a:ext>
            </a:extLst>
          </p:cNvPr>
          <p:cNvSpPr>
            <a:spLocks noGrp="1" noChangeArrowheads="1"/>
          </p:cNvSpPr>
          <p:nvPr>
            <p:ph type="title"/>
          </p:nvPr>
        </p:nvSpPr>
        <p:spPr/>
        <p:txBody>
          <a:bodyPr/>
          <a:lstStyle/>
          <a:p>
            <a:pPr eaLnBrk="1" hangingPunct="1"/>
            <a:r>
              <a:rPr lang="en-US" altLang="pl-PL"/>
              <a:t>Pulmonary Artery Pressure Monitoring</a:t>
            </a:r>
            <a:endParaRPr lang="en-US" altLang="pl-PL" baseline="30000"/>
          </a:p>
        </p:txBody>
      </p:sp>
      <p:sp>
        <p:nvSpPr>
          <p:cNvPr id="25603" name="Rectangle 3">
            <a:extLst>
              <a:ext uri="{FF2B5EF4-FFF2-40B4-BE49-F238E27FC236}">
                <a16:creationId xmlns:a16="http://schemas.microsoft.com/office/drawing/2014/main" id="{91AF7D26-3752-2D9B-1557-31C30B7B0ECA}"/>
              </a:ext>
            </a:extLst>
          </p:cNvPr>
          <p:cNvSpPr>
            <a:spLocks noGrp="1" noChangeArrowheads="1"/>
          </p:cNvSpPr>
          <p:nvPr>
            <p:ph type="body" idx="1"/>
          </p:nvPr>
        </p:nvSpPr>
        <p:spPr/>
        <p:txBody>
          <a:bodyPr/>
          <a:lstStyle/>
          <a:p>
            <a:pPr eaLnBrk="1" hangingPunct="1"/>
            <a:r>
              <a:rPr lang="en-US" altLang="pl-PL"/>
              <a:t>Proximal -Right atrium port</a:t>
            </a:r>
          </a:p>
          <a:p>
            <a:pPr eaLnBrk="1" hangingPunct="1">
              <a:buFont typeface="Wingdings" panose="05000000000000000000" pitchFamily="2" charset="2"/>
              <a:buNone/>
            </a:pPr>
            <a:r>
              <a:rPr lang="en-US" altLang="pl-PL"/>
              <a:t>		Measurement of CVP</a:t>
            </a:r>
          </a:p>
          <a:p>
            <a:pPr lvl="2" eaLnBrk="1" hangingPunct="1">
              <a:buFontTx/>
              <a:buNone/>
            </a:pPr>
            <a:r>
              <a:rPr lang="en-US" altLang="pl-PL" sz="3200"/>
              <a:t>Injection of fluid for CO measurement</a:t>
            </a:r>
          </a:p>
          <a:p>
            <a:pPr lvl="2" eaLnBrk="1" hangingPunct="1">
              <a:buFontTx/>
              <a:buNone/>
            </a:pPr>
            <a:r>
              <a:rPr lang="en-US" altLang="pl-PL" sz="3200"/>
              <a:t>Blood sampling</a:t>
            </a:r>
          </a:p>
          <a:p>
            <a:pPr lvl="2" eaLnBrk="1" hangingPunct="1">
              <a:buFontTx/>
              <a:buNone/>
            </a:pPr>
            <a:r>
              <a:rPr lang="en-US" altLang="pl-PL" sz="3200"/>
              <a:t>Administer medications</a:t>
            </a:r>
          </a:p>
        </p:txBody>
      </p:sp>
    </p:spTree>
    <p:custDataLst>
      <p:tags r:id="rId1"/>
    </p:custData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PQuestion">
            <a:extLst>
              <a:ext uri="{FF2B5EF4-FFF2-40B4-BE49-F238E27FC236}">
                <a16:creationId xmlns:a16="http://schemas.microsoft.com/office/drawing/2014/main" id="{DED0391B-A49A-87AB-C609-652FF2B6DB24}"/>
              </a:ext>
            </a:extLst>
          </p:cNvPr>
          <p:cNvSpPr>
            <a:spLocks noGrp="1" noChangeArrowheads="1"/>
          </p:cNvSpPr>
          <p:nvPr>
            <p:ph type="title"/>
          </p:nvPr>
        </p:nvSpPr>
        <p:spPr/>
        <p:txBody>
          <a:bodyPr/>
          <a:lstStyle/>
          <a:p>
            <a:pPr eaLnBrk="1" hangingPunct="1"/>
            <a:r>
              <a:rPr lang="en-US" altLang="pl-PL" sz="4000"/>
              <a:t>The proximal port or right atrial port is used to:</a:t>
            </a:r>
          </a:p>
        </p:txBody>
      </p:sp>
      <p:graphicFrame>
        <p:nvGraphicFramePr>
          <p:cNvPr id="150532" name="TPChart">
            <a:extLst>
              <a:ext uri="{FF2B5EF4-FFF2-40B4-BE49-F238E27FC236}">
                <a16:creationId xmlns:a16="http://schemas.microsoft.com/office/drawing/2014/main" id="{3FCD9AF2-0C02-CEBE-6461-619315E75ED2}"/>
              </a:ext>
            </a:extLst>
          </p:cNvPr>
          <p:cNvGraphicFramePr>
            <a:graphicFrameLocks noChangeAspect="1"/>
          </p:cNvGraphicFramePr>
          <p:nvPr>
            <p:custDataLst>
              <p:tags r:id="rId2"/>
            </p:custDataLst>
            <p:extLst>
              <p:ext uri="{D42A27DB-BD31-4B8C-83A1-F6EECF244321}">
                <p14:modId xmlns:p14="http://schemas.microsoft.com/office/powerpoint/2010/main" val="1677989120"/>
              </p:ext>
            </p:extLst>
          </p:nvPr>
        </p:nvGraphicFramePr>
        <p:xfrm>
          <a:off x="6032500" y="1651000"/>
          <a:ext cx="4572000" cy="5143500"/>
        </p:xfrm>
        <a:graphic>
          <a:graphicData uri="http://schemas.openxmlformats.org/presentationml/2006/ole">
            <mc:AlternateContent xmlns:mc="http://schemas.openxmlformats.org/markup-compatibility/2006">
              <mc:Choice xmlns:v="urn:schemas-microsoft-com:vml" Requires="v">
                <p:oleObj name="Chart" r:id="rId5" imgW="4572000" imgH="5143500" progId="MSGraph.Chart.8">
                  <p:embed followColorScheme="full"/>
                </p:oleObj>
              </mc:Choice>
              <mc:Fallback>
                <p:oleObj name="Chart" r:id="rId5" imgW="4572000" imgH="5143500" progId="MSGraph.Chart.8">
                  <p:embed followColorScheme="full"/>
                  <p:pic>
                    <p:nvPicPr>
                      <p:cNvPr id="150532" name="TPChart">
                        <a:extLst>
                          <a:ext uri="{FF2B5EF4-FFF2-40B4-BE49-F238E27FC236}">
                            <a16:creationId xmlns:a16="http://schemas.microsoft.com/office/drawing/2014/main" id="{3FCD9AF2-0C02-CEBE-6461-619315E75ED2}"/>
                          </a:ext>
                        </a:extLst>
                      </p:cNvPr>
                      <p:cNvPicPr>
                        <a:picLocks noChangeAspect="1" noChangeArrowheads="1"/>
                      </p:cNvPicPr>
                      <p:nvPr/>
                    </p:nvPicPr>
                    <p:blipFill>
                      <a:blip r:embed="rId6"/>
                      <a:srcRect/>
                      <a:stretch>
                        <a:fillRect/>
                      </a:stretch>
                    </p:blipFill>
                    <p:spPr bwMode="auto">
                      <a:xfrm>
                        <a:off x="6032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28" name="TPAnswers">
            <a:extLst>
              <a:ext uri="{FF2B5EF4-FFF2-40B4-BE49-F238E27FC236}">
                <a16:creationId xmlns:a16="http://schemas.microsoft.com/office/drawing/2014/main" id="{D58AFB10-F703-6DDD-6155-F8B3F6863774}"/>
              </a:ext>
            </a:extLst>
          </p:cNvPr>
          <p:cNvSpPr>
            <a:spLocks noGrp="1" noChangeArrowheads="1"/>
          </p:cNvSpPr>
          <p:nvPr>
            <p:ph type="body" idx="1"/>
            <p:custDataLst>
              <p:tags r:id="rId3"/>
            </p:custDataLst>
          </p:nvPr>
        </p:nvSpPr>
        <p:spPr>
          <a:xfrm>
            <a:off x="1981200" y="1600200"/>
            <a:ext cx="4114800" cy="4114800"/>
          </a:xfrm>
        </p:spPr>
        <p:txBody>
          <a:bodyPr/>
          <a:lstStyle/>
          <a:p>
            <a:pPr marL="609600" indent="-609600">
              <a:buFont typeface="Wingdings" panose="05000000000000000000" pitchFamily="2" charset="2"/>
              <a:buAutoNum type="arabicPeriod"/>
            </a:pPr>
            <a:r>
              <a:rPr lang="en-US" altLang="pl-PL"/>
              <a:t>Measure the CVP </a:t>
            </a:r>
          </a:p>
          <a:p>
            <a:pPr marL="609600" indent="-609600">
              <a:buFont typeface="Wingdings" panose="05000000000000000000" pitchFamily="2" charset="2"/>
              <a:buAutoNum type="arabicPeriod"/>
            </a:pPr>
            <a:r>
              <a:rPr lang="en-US" altLang="pl-PL"/>
              <a:t>Administer meds</a:t>
            </a:r>
          </a:p>
          <a:p>
            <a:pPr marL="609600" indent="-609600">
              <a:buFont typeface="Wingdings" panose="05000000000000000000" pitchFamily="2" charset="2"/>
              <a:buAutoNum type="arabicPeriod"/>
            </a:pPr>
            <a:r>
              <a:rPr lang="en-US" altLang="pl-PL"/>
              <a:t>Measure the wedge pressure</a:t>
            </a:r>
          </a:p>
          <a:p>
            <a:pPr marL="609600" indent="-609600">
              <a:buFont typeface="Wingdings" panose="05000000000000000000" pitchFamily="2" charset="2"/>
              <a:buAutoNum type="arabicPeriod"/>
            </a:pPr>
            <a:r>
              <a:rPr lang="en-US" altLang="pl-PL"/>
              <a:t>Draw blood</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0532"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a:extLst>
              <a:ext uri="{FF2B5EF4-FFF2-40B4-BE49-F238E27FC236}">
                <a16:creationId xmlns:a16="http://schemas.microsoft.com/office/drawing/2014/main" id="{16D8FE65-2DFE-BBAA-97A4-18DBEF4ACB60}"/>
              </a:ext>
            </a:extLst>
          </p:cNvPr>
          <p:cNvSpPr>
            <a:spLocks noGrp="1" noChangeArrowheads="1"/>
          </p:cNvSpPr>
          <p:nvPr>
            <p:ph type="title"/>
          </p:nvPr>
        </p:nvSpPr>
        <p:spPr/>
        <p:txBody>
          <a:bodyPr/>
          <a:lstStyle/>
          <a:p>
            <a:pPr eaLnBrk="1" hangingPunct="1"/>
            <a:r>
              <a:rPr lang="en-US" altLang="pl-PL"/>
              <a:t>Pulmonary Artery Catheter</a:t>
            </a:r>
          </a:p>
        </p:txBody>
      </p:sp>
      <p:sp>
        <p:nvSpPr>
          <p:cNvPr id="27651" name="Text Box 1027">
            <a:extLst>
              <a:ext uri="{FF2B5EF4-FFF2-40B4-BE49-F238E27FC236}">
                <a16:creationId xmlns:a16="http://schemas.microsoft.com/office/drawing/2014/main" id="{3369E731-8FCA-9BF1-0BE7-4902D02254A1}"/>
              </a:ext>
            </a:extLst>
          </p:cNvPr>
          <p:cNvSpPr txBox="1">
            <a:spLocks noChangeArrowheads="1"/>
          </p:cNvSpPr>
          <p:nvPr/>
        </p:nvSpPr>
        <p:spPr bwMode="auto">
          <a:xfrm>
            <a:off x="8991601" y="5715001"/>
            <a:ext cx="1128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a:spcBef>
                <a:spcPct val="0"/>
              </a:spcBef>
            </a:pPr>
            <a:r>
              <a:rPr lang="en-US" altLang="pl-PL" sz="2000" b="1">
                <a:solidFill>
                  <a:schemeClr val="tx1"/>
                </a:solidFill>
              </a:rPr>
              <a:t>Fig. 66-7</a:t>
            </a:r>
          </a:p>
        </p:txBody>
      </p:sp>
      <p:pic>
        <p:nvPicPr>
          <p:cNvPr id="27652" name="Picture 1028" descr="066007A">
            <a:extLst>
              <a:ext uri="{FF2B5EF4-FFF2-40B4-BE49-F238E27FC236}">
                <a16:creationId xmlns:a16="http://schemas.microsoft.com/office/drawing/2014/main" id="{8609FB3E-C4F5-0379-DB70-30FB55C64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8825" y="2146300"/>
            <a:ext cx="3683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29" descr="066007B">
            <a:extLst>
              <a:ext uri="{FF2B5EF4-FFF2-40B4-BE49-F238E27FC236}">
                <a16:creationId xmlns:a16="http://schemas.microsoft.com/office/drawing/2014/main" id="{5F538932-572E-6016-86C4-7226815714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8026" y="2149476"/>
            <a:ext cx="4575175"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descr="hemo ports">
            <a:extLst>
              <a:ext uri="{FF2B5EF4-FFF2-40B4-BE49-F238E27FC236}">
                <a16:creationId xmlns:a16="http://schemas.microsoft.com/office/drawing/2014/main" id="{9CDA41EC-21E2-8A4A-7B95-876E6D04F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3" descr="pacath copy.JPG (22998 bytes)">
            <a:extLst>
              <a:ext uri="{FF2B5EF4-FFF2-40B4-BE49-F238E27FC236}">
                <a16:creationId xmlns:a16="http://schemas.microsoft.com/office/drawing/2014/main" id="{9DBDDE12-D8FE-0B4E-C28C-4E3F2E6A7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90600"/>
            <a:ext cx="5638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a:extLst>
              <a:ext uri="{FF2B5EF4-FFF2-40B4-BE49-F238E27FC236}">
                <a16:creationId xmlns:a16="http://schemas.microsoft.com/office/drawing/2014/main" id="{A44A84DA-3167-1A33-9765-D33775775958}"/>
              </a:ext>
            </a:extLst>
          </p:cNvPr>
          <p:cNvSpPr>
            <a:spLocks noGrp="1"/>
          </p:cNvSpPr>
          <p:nvPr>
            <p:ph type="title" idx="4294967295"/>
          </p:nvPr>
        </p:nvSpPr>
        <p:spPr/>
        <p:txBody>
          <a:bodyPr/>
          <a:lstStyle/>
          <a:p>
            <a:pPr eaLnBrk="1" hangingPunct="1"/>
            <a:r>
              <a:rPr lang="en-CA" altLang="pl-PL" b="1"/>
              <a:t>VEINS</a:t>
            </a:r>
            <a:endParaRPr lang="en-CA" altLang="pl-PL"/>
          </a:p>
        </p:txBody>
      </p:sp>
      <p:sp>
        <p:nvSpPr>
          <p:cNvPr id="24579" name="Content Placeholder 5">
            <a:extLst>
              <a:ext uri="{FF2B5EF4-FFF2-40B4-BE49-F238E27FC236}">
                <a16:creationId xmlns:a16="http://schemas.microsoft.com/office/drawing/2014/main" id="{277C14AB-C752-95F2-F1BA-C10ACCE27DE4}"/>
              </a:ext>
            </a:extLst>
          </p:cNvPr>
          <p:cNvSpPr>
            <a:spLocks noGrp="1"/>
          </p:cNvSpPr>
          <p:nvPr>
            <p:ph idx="4294967295"/>
          </p:nvPr>
        </p:nvSpPr>
        <p:spPr/>
        <p:txBody>
          <a:bodyPr/>
          <a:lstStyle/>
          <a:p>
            <a:pPr eaLnBrk="1" hangingPunct="1"/>
            <a:r>
              <a:rPr lang="en-IN" altLang="en-US" b="1"/>
              <a:t>Thin Walled</a:t>
            </a:r>
          </a:p>
          <a:p>
            <a:pPr eaLnBrk="1" hangingPunct="1"/>
            <a:r>
              <a:rPr lang="en-IN" altLang="en-US" b="1"/>
              <a:t>Large irregular lumen</a:t>
            </a:r>
          </a:p>
          <a:p>
            <a:pPr eaLnBrk="1" hangingPunct="1"/>
            <a:r>
              <a:rPr lang="en-IN" altLang="en-US" b="1"/>
              <a:t>Have valves</a:t>
            </a:r>
          </a:p>
          <a:p>
            <a:pPr eaLnBrk="1" hangingPunct="1"/>
            <a:r>
              <a:rPr lang="en-IN" altLang="en-US" b="1"/>
              <a:t>Dead space around </a:t>
            </a:r>
          </a:p>
          <a:p>
            <a:pPr eaLnBrk="1" hangingPunct="1"/>
            <a:r>
              <a:rPr lang="en-IN" altLang="en-US" b="1"/>
              <a:t>Types:</a:t>
            </a:r>
          </a:p>
          <a:p>
            <a:pPr eaLnBrk="1" hangingPunct="1">
              <a:buFont typeface="Wingdings 3" panose="05040102010807070707" pitchFamily="18" charset="2"/>
              <a:buNone/>
            </a:pPr>
            <a:r>
              <a:rPr lang="en-IN" altLang="en-US" b="1"/>
              <a:t>            Large </a:t>
            </a:r>
          </a:p>
          <a:p>
            <a:pPr eaLnBrk="1" hangingPunct="1">
              <a:buFont typeface="Wingdings 3" panose="05040102010807070707" pitchFamily="18" charset="2"/>
              <a:buNone/>
            </a:pPr>
            <a:r>
              <a:rPr lang="en-IN" altLang="en-US" b="1"/>
              <a:t>            Medium </a:t>
            </a:r>
          </a:p>
          <a:p>
            <a:pPr eaLnBrk="1" hangingPunct="1">
              <a:buFont typeface="Wingdings 3" panose="05040102010807070707" pitchFamily="18" charset="2"/>
              <a:buNone/>
            </a:pPr>
            <a:r>
              <a:rPr lang="en-IN" altLang="en-US" b="1"/>
              <a:t>            Small</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pa line x-ray">
            <a:extLst>
              <a:ext uri="{FF2B5EF4-FFF2-40B4-BE49-F238E27FC236}">
                <a16:creationId xmlns:a16="http://schemas.microsoft.com/office/drawing/2014/main" id="{560529E2-8CC3-7AC4-21FC-C1F367169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784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PA tracing">
            <a:extLst>
              <a:ext uri="{FF2B5EF4-FFF2-40B4-BE49-F238E27FC236}">
                <a16:creationId xmlns:a16="http://schemas.microsoft.com/office/drawing/2014/main" id="{D8B6112C-2CFF-E651-9A68-69BE6C8F8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D085E75-07F7-BEE3-2C4C-74F3F8F46817}"/>
              </a:ext>
            </a:extLst>
          </p:cNvPr>
          <p:cNvSpPr>
            <a:spLocks noGrp="1" noChangeArrowheads="1"/>
          </p:cNvSpPr>
          <p:nvPr>
            <p:ph type="title"/>
          </p:nvPr>
        </p:nvSpPr>
        <p:spPr/>
        <p:txBody>
          <a:bodyPr/>
          <a:lstStyle/>
          <a:p>
            <a:pPr eaLnBrk="1" hangingPunct="1"/>
            <a:r>
              <a:rPr lang="en-US" altLang="pl-PL"/>
              <a:t>PA Waveforms during Insertion</a:t>
            </a:r>
          </a:p>
        </p:txBody>
      </p:sp>
      <p:sp>
        <p:nvSpPr>
          <p:cNvPr id="32771" name="Text Box 3">
            <a:extLst>
              <a:ext uri="{FF2B5EF4-FFF2-40B4-BE49-F238E27FC236}">
                <a16:creationId xmlns:a16="http://schemas.microsoft.com/office/drawing/2014/main" id="{31FC6D4D-2BCF-C243-4AF4-EA3CCF5D6B99}"/>
              </a:ext>
            </a:extLst>
          </p:cNvPr>
          <p:cNvSpPr txBox="1">
            <a:spLocks noChangeArrowheads="1"/>
          </p:cNvSpPr>
          <p:nvPr/>
        </p:nvSpPr>
        <p:spPr bwMode="auto">
          <a:xfrm>
            <a:off x="8610601" y="5715001"/>
            <a:ext cx="1128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a:spcBef>
                <a:spcPct val="0"/>
              </a:spcBef>
            </a:pPr>
            <a:r>
              <a:rPr lang="en-US" altLang="pl-PL" sz="2000" b="1">
                <a:solidFill>
                  <a:schemeClr val="tx1"/>
                </a:solidFill>
              </a:rPr>
              <a:t>Fig. 66-9</a:t>
            </a:r>
          </a:p>
        </p:txBody>
      </p:sp>
      <p:pic>
        <p:nvPicPr>
          <p:cNvPr id="32772" name="Picture 4" descr="066009">
            <a:extLst>
              <a:ext uri="{FF2B5EF4-FFF2-40B4-BE49-F238E27FC236}">
                <a16:creationId xmlns:a16="http://schemas.microsoft.com/office/drawing/2014/main" id="{E4796C9D-8D83-CCC5-431B-537A303A1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626" y="1946276"/>
            <a:ext cx="67595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emodynamics riight measures left">
            <a:extLst>
              <a:ext uri="{FF2B5EF4-FFF2-40B4-BE49-F238E27FC236}">
                <a16:creationId xmlns:a16="http://schemas.microsoft.com/office/drawing/2014/main" id="{9F22A290-D264-2059-B788-456F3CC0B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emo PA set up">
            <a:extLst>
              <a:ext uri="{FF2B5EF4-FFF2-40B4-BE49-F238E27FC236}">
                <a16:creationId xmlns:a16="http://schemas.microsoft.com/office/drawing/2014/main" id="{922F26B6-A3C9-B365-3608-EB7F3E3CE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26816A7-388B-3B72-6D5A-9AD821821884}"/>
              </a:ext>
            </a:extLst>
          </p:cNvPr>
          <p:cNvSpPr>
            <a:spLocks noGrp="1" noChangeArrowheads="1"/>
          </p:cNvSpPr>
          <p:nvPr>
            <p:ph type="title"/>
          </p:nvPr>
        </p:nvSpPr>
        <p:spPr>
          <a:xfrm>
            <a:off x="2895600" y="304800"/>
            <a:ext cx="7543800" cy="457200"/>
          </a:xfrm>
        </p:spPr>
        <p:txBody>
          <a:bodyPr>
            <a:normAutofit fontScale="90000"/>
          </a:bodyPr>
          <a:lstStyle/>
          <a:p>
            <a:pPr eaLnBrk="1" hangingPunct="1"/>
            <a:r>
              <a:rPr lang="en-US" altLang="pl-PL" sz="2400" b="1">
                <a:solidFill>
                  <a:srgbClr val="000000"/>
                </a:solidFill>
                <a:latin typeface="Verdana" panose="020B0604030504040204" pitchFamily="34" charset="0"/>
                <a:cs typeface="Times New Roman" panose="02020603050405020304" pitchFamily="18" charset="0"/>
              </a:rPr>
              <a:t>Hemodynamics: </a:t>
            </a:r>
            <a:br>
              <a:rPr lang="en-US" altLang="pl-PL" sz="2400">
                <a:solidFill>
                  <a:srgbClr val="000000"/>
                </a:solidFill>
                <a:cs typeface="Times New Roman" panose="02020603050405020304" pitchFamily="18" charset="0"/>
              </a:rPr>
            </a:br>
            <a:r>
              <a:rPr lang="en-US" altLang="pl-PL" sz="2400" b="1">
                <a:solidFill>
                  <a:srgbClr val="000000"/>
                </a:solidFill>
                <a:latin typeface="Verdana" panose="020B0604030504040204" pitchFamily="34" charset="0"/>
                <a:cs typeface="Arial" panose="020B0604020202020204" pitchFamily="34" charset="0"/>
              </a:rPr>
              <a:t>Normal value</a:t>
            </a:r>
            <a:endParaRPr lang="en-US" altLang="pl-PL" sz="2400">
              <a:solidFill>
                <a:srgbClr val="000000"/>
              </a:solidFill>
              <a:cs typeface="Times New Roman" panose="02020603050405020304" pitchFamily="18" charset="0"/>
            </a:endParaRPr>
          </a:p>
        </p:txBody>
      </p:sp>
      <p:sp>
        <p:nvSpPr>
          <p:cNvPr id="35843" name="Text Box 3">
            <a:extLst>
              <a:ext uri="{FF2B5EF4-FFF2-40B4-BE49-F238E27FC236}">
                <a16:creationId xmlns:a16="http://schemas.microsoft.com/office/drawing/2014/main" id="{BFE4BA95-E26F-DE13-6939-0A22AD758995}"/>
              </a:ext>
            </a:extLst>
          </p:cNvPr>
          <p:cNvSpPr txBox="1">
            <a:spLocks noChangeArrowheads="1"/>
          </p:cNvSpPr>
          <p:nvPr/>
        </p:nvSpPr>
        <p:spPr bwMode="auto">
          <a:xfrm>
            <a:off x="3200400" y="914401"/>
            <a:ext cx="74676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eaLnBrk="1" hangingPunct="1"/>
            <a:r>
              <a:rPr lang="en-US" altLang="pl-PL" sz="2400">
                <a:solidFill>
                  <a:schemeClr val="tx1"/>
                </a:solidFill>
                <a:latin typeface="Verdana" panose="020B0604030504040204" pitchFamily="34" charset="0"/>
                <a:cs typeface="Arial" panose="020B0604020202020204" pitchFamily="34" charset="0"/>
                <a:hlinkClick r:id="rId3"/>
              </a:rPr>
              <a:t>Mean Arterial Pressure (MAP)</a:t>
            </a:r>
            <a:r>
              <a:rPr lang="en-US" altLang="pl-PL" sz="2400">
                <a:solidFill>
                  <a:schemeClr val="tx1"/>
                </a:solidFill>
                <a:latin typeface="Verdana" panose="020B0604030504040204" pitchFamily="34" charset="0"/>
                <a:cs typeface="Arial" panose="020B0604020202020204" pitchFamily="34" charset="0"/>
              </a:rPr>
              <a:t> </a:t>
            </a:r>
            <a:r>
              <a:rPr lang="en-US" altLang="pl-PL" sz="2400">
                <a:solidFill>
                  <a:schemeClr val="tx1"/>
                </a:solidFill>
                <a:latin typeface="Verdana" panose="020B0604030504040204" pitchFamily="34" charset="0"/>
                <a:cs typeface="Arial" panose="020B0604020202020204" pitchFamily="34" charset="0"/>
                <a:hlinkClick r:id="rId4"/>
              </a:rPr>
              <a:t>70 -90 mm Hg</a:t>
            </a:r>
            <a:endParaRPr lang="en-US" altLang="pl-PL" sz="2400">
              <a:solidFill>
                <a:srgbClr val="000000"/>
              </a:solidFill>
              <a:cs typeface="Times New Roman" panose="02020603050405020304" pitchFamily="18" charset="0"/>
            </a:endParaRPr>
          </a:p>
          <a:p>
            <a:pPr eaLnBrk="1" hangingPunct="1"/>
            <a:r>
              <a:rPr lang="en-US" altLang="pl-PL" sz="2400">
                <a:solidFill>
                  <a:schemeClr val="tx1"/>
                </a:solidFill>
                <a:latin typeface="Verdana" panose="020B0604030504040204" pitchFamily="34" charset="0"/>
                <a:cs typeface="Arial" panose="020B0604020202020204" pitchFamily="34" charset="0"/>
                <a:hlinkClick r:id="rId5"/>
              </a:rPr>
              <a:t>Cardiac Index (CI)</a:t>
            </a:r>
            <a:r>
              <a:rPr lang="en-US" altLang="pl-PL" sz="2400">
                <a:solidFill>
                  <a:schemeClr val="tx1"/>
                </a:solidFill>
                <a:latin typeface="Verdana" panose="020B0604030504040204" pitchFamily="34" charset="0"/>
                <a:cs typeface="Arial" panose="020B0604020202020204" pitchFamily="34" charset="0"/>
              </a:rPr>
              <a:t>- </a:t>
            </a:r>
            <a:r>
              <a:rPr lang="en-US" altLang="pl-PL" sz="2400">
                <a:solidFill>
                  <a:schemeClr val="tx1"/>
                </a:solidFill>
                <a:latin typeface="Verdana" panose="020B0604030504040204" pitchFamily="34" charset="0"/>
                <a:cs typeface="Arial" panose="020B0604020202020204" pitchFamily="34" charset="0"/>
                <a:hlinkClick r:id="rId6"/>
              </a:rPr>
              <a:t>2.2-4.0 L/min/m2</a:t>
            </a:r>
            <a:r>
              <a:rPr lang="en-US" altLang="pl-PL" sz="2400">
                <a:solidFill>
                  <a:schemeClr val="tx1"/>
                </a:solidFill>
                <a:latin typeface="Verdana" panose="020B0604030504040204" pitchFamily="34" charset="0"/>
                <a:cs typeface="Arial" panose="020B0604020202020204" pitchFamily="34" charset="0"/>
              </a:rPr>
              <a:t> </a:t>
            </a:r>
          </a:p>
          <a:p>
            <a:pPr eaLnBrk="1" hangingPunct="1"/>
            <a:r>
              <a:rPr lang="en-US" altLang="pl-PL" sz="2400">
                <a:solidFill>
                  <a:schemeClr val="tx1"/>
                </a:solidFill>
                <a:latin typeface="Verdana" panose="020B0604030504040204" pitchFamily="34" charset="0"/>
                <a:cs typeface="Arial" panose="020B0604020202020204" pitchFamily="34" charset="0"/>
                <a:hlinkClick r:id="rId7"/>
              </a:rPr>
              <a:t>Cardiac Output (CO)</a:t>
            </a:r>
            <a:r>
              <a:rPr lang="en-US" altLang="pl-PL" sz="2400">
                <a:solidFill>
                  <a:schemeClr val="tx1"/>
                </a:solidFill>
                <a:latin typeface="Verdana" panose="020B0604030504040204" pitchFamily="34" charset="0"/>
                <a:cs typeface="Arial" panose="020B0604020202020204" pitchFamily="34" charset="0"/>
              </a:rPr>
              <a:t>- </a:t>
            </a:r>
            <a:r>
              <a:rPr lang="en-US" altLang="pl-PL" sz="2400">
                <a:solidFill>
                  <a:srgbClr val="000000"/>
                </a:solidFill>
                <a:latin typeface="Verdana" panose="020B0604030504040204" pitchFamily="34" charset="0"/>
                <a:cs typeface="Arial" panose="020B0604020202020204" pitchFamily="34" charset="0"/>
              </a:rPr>
              <a:t>4-8 L/min</a:t>
            </a:r>
            <a:endParaRPr lang="en-US" altLang="pl-PL" sz="2400">
              <a:solidFill>
                <a:srgbClr val="000000"/>
              </a:solidFill>
              <a:cs typeface="Times New Roman" panose="02020603050405020304" pitchFamily="18" charset="0"/>
            </a:endParaRPr>
          </a:p>
          <a:p>
            <a:pPr eaLnBrk="1" hangingPunct="1"/>
            <a:r>
              <a:rPr lang="en-US" altLang="pl-PL" sz="2400">
                <a:solidFill>
                  <a:schemeClr val="tx1"/>
                </a:solidFill>
                <a:latin typeface="Verdana" panose="020B0604030504040204" pitchFamily="34" charset="0"/>
                <a:cs typeface="Arial" panose="020B0604020202020204" pitchFamily="34" charset="0"/>
                <a:hlinkClick r:id="rId8"/>
              </a:rPr>
              <a:t>Central Venous Pressure (CVP)</a:t>
            </a:r>
            <a:r>
              <a:rPr lang="en-US" altLang="pl-PL" sz="2400">
                <a:solidFill>
                  <a:schemeClr val="tx1"/>
                </a:solidFill>
                <a:latin typeface="Verdana" panose="020B0604030504040204" pitchFamily="34" charset="0"/>
                <a:cs typeface="Arial" panose="020B0604020202020204" pitchFamily="34" charset="0"/>
              </a:rPr>
              <a:t> (also known as</a:t>
            </a:r>
            <a:r>
              <a:rPr lang="en-US" altLang="pl-PL" sz="2400" b="1">
                <a:solidFill>
                  <a:schemeClr val="tx1"/>
                </a:solidFill>
                <a:latin typeface="Verdana" panose="020B0604030504040204" pitchFamily="34" charset="0"/>
                <a:cs typeface="Arial" panose="020B0604020202020204" pitchFamily="34" charset="0"/>
              </a:rPr>
              <a:t> </a:t>
            </a:r>
            <a:r>
              <a:rPr lang="en-US" altLang="pl-PL" sz="2400">
                <a:solidFill>
                  <a:schemeClr val="tx1"/>
                </a:solidFill>
                <a:latin typeface="Verdana" panose="020B0604030504040204" pitchFamily="34" charset="0"/>
                <a:cs typeface="Arial" panose="020B0604020202020204" pitchFamily="34" charset="0"/>
              </a:rPr>
              <a:t>Right</a:t>
            </a:r>
            <a:r>
              <a:rPr lang="en-US" altLang="pl-PL" sz="2400" b="1">
                <a:solidFill>
                  <a:schemeClr val="tx1"/>
                </a:solidFill>
                <a:latin typeface="Verdana" panose="020B0604030504040204" pitchFamily="34" charset="0"/>
                <a:cs typeface="Arial" panose="020B0604020202020204" pitchFamily="34" charset="0"/>
              </a:rPr>
              <a:t> </a:t>
            </a:r>
            <a:r>
              <a:rPr lang="en-US" altLang="pl-PL" sz="2400">
                <a:solidFill>
                  <a:schemeClr val="tx1"/>
                </a:solidFill>
                <a:latin typeface="Verdana" panose="020B0604030504040204" pitchFamily="34" charset="0"/>
                <a:cs typeface="Arial" panose="020B0604020202020204" pitchFamily="34" charset="0"/>
              </a:rPr>
              <a:t>Atrial Pressure (RA)</a:t>
            </a:r>
            <a:r>
              <a:rPr lang="en-US" altLang="pl-PL" sz="2400" b="1">
                <a:solidFill>
                  <a:schemeClr val="tx1"/>
                </a:solidFill>
                <a:latin typeface="Verdana" panose="020B0604030504040204" pitchFamily="34" charset="0"/>
                <a:cs typeface="Arial" panose="020B0604020202020204" pitchFamily="34" charset="0"/>
              </a:rPr>
              <a:t>)</a:t>
            </a:r>
            <a:r>
              <a:rPr lang="en-US" altLang="pl-PL" sz="2400">
                <a:solidFill>
                  <a:srgbClr val="000000"/>
                </a:solidFill>
                <a:cs typeface="Times New Roman" panose="02020603050405020304" pitchFamily="18" charset="0"/>
              </a:rPr>
              <a:t>  </a:t>
            </a:r>
            <a:r>
              <a:rPr lang="en-US" altLang="pl-PL" sz="2400">
                <a:solidFill>
                  <a:srgbClr val="000000"/>
                </a:solidFill>
                <a:latin typeface="Verdana" panose="020B0604030504040204" pitchFamily="34" charset="0"/>
                <a:cs typeface="Arial" panose="020B0604020202020204" pitchFamily="34" charset="0"/>
              </a:rPr>
              <a:t>2-8 mmHg</a:t>
            </a:r>
            <a:endParaRPr lang="en-US" altLang="pl-PL" sz="2400">
              <a:solidFill>
                <a:srgbClr val="000000"/>
              </a:solidFill>
              <a:cs typeface="Times New Roman" panose="02020603050405020304" pitchFamily="18" charset="0"/>
            </a:endParaRPr>
          </a:p>
          <a:p>
            <a:pPr eaLnBrk="1" hangingPunct="1"/>
            <a:r>
              <a:rPr lang="en-US" altLang="pl-PL" sz="2400">
                <a:solidFill>
                  <a:schemeClr val="tx1"/>
                </a:solidFill>
                <a:latin typeface="Verdana" panose="020B0604030504040204" pitchFamily="34" charset="0"/>
                <a:cs typeface="Arial" panose="020B0604020202020204" pitchFamily="34" charset="0"/>
                <a:hlinkClick r:id="rId9"/>
              </a:rPr>
              <a:t>Pulmonary Artery Pressure (PA)</a:t>
            </a:r>
            <a:endParaRPr lang="en-US" altLang="pl-PL" sz="2400">
              <a:solidFill>
                <a:srgbClr val="000000"/>
              </a:solidFill>
              <a:cs typeface="Times New Roman" panose="02020603050405020304" pitchFamily="18" charset="0"/>
            </a:endParaRPr>
          </a:p>
          <a:p>
            <a:pPr eaLnBrk="1" hangingPunct="1"/>
            <a:r>
              <a:rPr lang="en-US" altLang="pl-PL" sz="2400">
                <a:solidFill>
                  <a:srgbClr val="000000"/>
                </a:solidFill>
                <a:latin typeface="Verdana" panose="020B0604030504040204" pitchFamily="34" charset="0"/>
                <a:cs typeface="Arial" panose="020B0604020202020204" pitchFamily="34" charset="0"/>
              </a:rPr>
              <a:t>Systolic 20-30 mmHg (PAS)</a:t>
            </a:r>
            <a:br>
              <a:rPr lang="en-US" altLang="pl-PL" sz="2400">
                <a:solidFill>
                  <a:srgbClr val="000000"/>
                </a:solidFill>
                <a:latin typeface="Verdana" panose="020B0604030504040204" pitchFamily="34" charset="0"/>
                <a:cs typeface="Arial" panose="020B0604020202020204" pitchFamily="34" charset="0"/>
              </a:rPr>
            </a:br>
            <a:r>
              <a:rPr lang="en-US" altLang="pl-PL" sz="2400">
                <a:solidFill>
                  <a:srgbClr val="000000"/>
                </a:solidFill>
                <a:latin typeface="Verdana" panose="020B0604030504040204" pitchFamily="34" charset="0"/>
                <a:cs typeface="Arial" panose="020B0604020202020204" pitchFamily="34" charset="0"/>
              </a:rPr>
              <a:t>Diastolic 4-12 mmHg (PAD)</a:t>
            </a:r>
            <a:br>
              <a:rPr lang="en-US" altLang="pl-PL" sz="2400">
                <a:solidFill>
                  <a:srgbClr val="000000"/>
                </a:solidFill>
                <a:latin typeface="Verdana" panose="020B0604030504040204" pitchFamily="34" charset="0"/>
                <a:cs typeface="Arial" panose="020B0604020202020204" pitchFamily="34" charset="0"/>
              </a:rPr>
            </a:br>
            <a:r>
              <a:rPr lang="en-US" altLang="pl-PL" sz="2400">
                <a:solidFill>
                  <a:srgbClr val="000000"/>
                </a:solidFill>
                <a:latin typeface="Verdana" panose="020B0604030504040204" pitchFamily="34" charset="0"/>
                <a:cs typeface="Arial" panose="020B0604020202020204" pitchFamily="34" charset="0"/>
              </a:rPr>
              <a:t>Mean 15-25 mmHg </a:t>
            </a:r>
            <a:endParaRPr lang="en-US" altLang="pl-PL" sz="2400">
              <a:solidFill>
                <a:srgbClr val="000000"/>
              </a:solidFill>
              <a:cs typeface="Times New Roman" panose="02020603050405020304" pitchFamily="18" charset="0"/>
            </a:endParaRPr>
          </a:p>
          <a:p>
            <a:pPr eaLnBrk="1" hangingPunct="1"/>
            <a:r>
              <a:rPr lang="en-US" altLang="pl-PL" sz="2400">
                <a:solidFill>
                  <a:schemeClr val="tx1"/>
                </a:solidFill>
                <a:latin typeface="Verdana" panose="020B0604030504040204" pitchFamily="34" charset="0"/>
                <a:cs typeface="Arial" panose="020B0604020202020204" pitchFamily="34" charset="0"/>
                <a:hlinkClick r:id="rId10"/>
              </a:rPr>
              <a:t>Pulmonary Capillary Wedge Pressure (PWCP)</a:t>
            </a:r>
            <a:endParaRPr lang="en-US" altLang="pl-PL" sz="2400">
              <a:solidFill>
                <a:srgbClr val="000000"/>
              </a:solidFill>
              <a:cs typeface="Times New Roman" panose="02020603050405020304" pitchFamily="18" charset="0"/>
            </a:endParaRPr>
          </a:p>
          <a:p>
            <a:pPr eaLnBrk="1" hangingPunct="1"/>
            <a:r>
              <a:rPr lang="en-US" altLang="pl-PL" sz="2400">
                <a:solidFill>
                  <a:srgbClr val="000000"/>
                </a:solidFill>
                <a:latin typeface="Verdana" panose="020B0604030504040204" pitchFamily="34" charset="0"/>
                <a:cs typeface="Arial" panose="020B0604020202020204" pitchFamily="34" charset="0"/>
              </a:rPr>
              <a:t>6-12 mmHg</a:t>
            </a:r>
          </a:p>
          <a:p>
            <a:pPr eaLnBrk="1" hangingPunct="1"/>
            <a:r>
              <a:rPr lang="en-US" altLang="pl-PL" sz="2400" u="sng">
                <a:solidFill>
                  <a:srgbClr val="003300"/>
                </a:solidFill>
                <a:latin typeface="Verdana" panose="020B0604030504040204" pitchFamily="34" charset="0"/>
                <a:cs typeface="Arial" panose="020B0604020202020204" pitchFamily="34" charset="0"/>
              </a:rPr>
              <a:t>Systemic Vascular Resistance(SVR) 800-1200</a:t>
            </a:r>
            <a:endParaRPr lang="en-US" altLang="pl-PL" sz="2400" u="sng">
              <a:solidFill>
                <a:srgbClr val="003300"/>
              </a:solidFill>
              <a:cs typeface="Times New Roman" panose="02020603050405020304" pitchFamily="18" charset="0"/>
            </a:endParaRPr>
          </a:p>
          <a:p>
            <a:pPr eaLnBrk="1" hangingPunct="1"/>
            <a:r>
              <a:rPr lang="en-US" altLang="pl-PL" sz="2400" u="sng">
                <a:solidFill>
                  <a:srgbClr val="003300"/>
                </a:solidFill>
                <a:cs typeface="Times New Roman" panose="02020603050405020304" pitchFamily="18" charset="0"/>
              </a:rPr>
              <a:t> </a:t>
            </a:r>
          </a:p>
          <a:p>
            <a:pPr eaLnBrk="1" hangingPunct="1"/>
            <a:endParaRPr lang="en-US" altLang="pl-PL" sz="2400" u="sng">
              <a:solidFill>
                <a:srgbClr val="003300"/>
              </a:solidFill>
            </a:endParaRPr>
          </a:p>
        </p:txBody>
      </p:sp>
    </p:spTree>
    <p:custDataLst>
      <p:tags r:id="rId1"/>
    </p:custData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4126FDD-CDBD-3A09-B0FA-C214007571CD}"/>
              </a:ext>
            </a:extLst>
          </p:cNvPr>
          <p:cNvSpPr>
            <a:spLocks noGrp="1" noChangeArrowheads="1"/>
          </p:cNvSpPr>
          <p:nvPr>
            <p:ph type="title"/>
          </p:nvPr>
        </p:nvSpPr>
        <p:spPr/>
        <p:txBody>
          <a:bodyPr/>
          <a:lstStyle/>
          <a:p>
            <a:pPr eaLnBrk="1" hangingPunct="1"/>
            <a:r>
              <a:rPr lang="en-US" altLang="pl-PL"/>
              <a:t>Cardiac Output</a:t>
            </a:r>
          </a:p>
        </p:txBody>
      </p:sp>
      <p:sp>
        <p:nvSpPr>
          <p:cNvPr id="36867" name="Text Box 3">
            <a:extLst>
              <a:ext uri="{FF2B5EF4-FFF2-40B4-BE49-F238E27FC236}">
                <a16:creationId xmlns:a16="http://schemas.microsoft.com/office/drawing/2014/main" id="{2B696EDD-DA5A-9095-B70B-4C890DE83637}"/>
              </a:ext>
            </a:extLst>
          </p:cNvPr>
          <p:cNvSpPr txBox="1">
            <a:spLocks noChangeArrowheads="1"/>
          </p:cNvSpPr>
          <p:nvPr/>
        </p:nvSpPr>
        <p:spPr bwMode="auto">
          <a:xfrm>
            <a:off x="2438400" y="2743200"/>
            <a:ext cx="731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r>
              <a:rPr lang="en-US" altLang="pl-PL" sz="2400">
                <a:solidFill>
                  <a:schemeClr val="tx1"/>
                </a:solidFill>
                <a:hlinkClick r:id="rId3"/>
              </a:rPr>
              <a:t>http://www.lidco.com/docs/Brochure.pdf</a:t>
            </a:r>
            <a:endParaRPr lang="en-US" altLang="pl-PL" sz="2400">
              <a:solidFill>
                <a:schemeClr val="tx1"/>
              </a:solidFill>
            </a:endParaRPr>
          </a:p>
        </p:txBody>
      </p:sp>
      <p:pic>
        <p:nvPicPr>
          <p:cNvPr id="36868" name="Picture 4">
            <a:extLst>
              <a:ext uri="{FF2B5EF4-FFF2-40B4-BE49-F238E27FC236}">
                <a16:creationId xmlns:a16="http://schemas.microsoft.com/office/drawing/2014/main" id="{6069AF33-08D2-31E7-7200-6AB3C94F1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spd="slow"/>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F21D9DE-1AE3-B62A-06AC-A0A607E380D7}"/>
              </a:ext>
            </a:extLst>
          </p:cNvPr>
          <p:cNvSpPr>
            <a:spLocks noGrp="1" noChangeArrowheads="1"/>
          </p:cNvSpPr>
          <p:nvPr>
            <p:ph type="title"/>
          </p:nvPr>
        </p:nvSpPr>
        <p:spPr/>
        <p:txBody>
          <a:bodyPr/>
          <a:lstStyle/>
          <a:p>
            <a:pPr eaLnBrk="1" hangingPunct="1"/>
            <a:r>
              <a:rPr lang="en-US" altLang="pl-PL"/>
              <a:t>Measuring Cardiac Output</a:t>
            </a:r>
          </a:p>
        </p:txBody>
      </p:sp>
      <p:sp>
        <p:nvSpPr>
          <p:cNvPr id="37891" name="Rectangle 3">
            <a:extLst>
              <a:ext uri="{FF2B5EF4-FFF2-40B4-BE49-F238E27FC236}">
                <a16:creationId xmlns:a16="http://schemas.microsoft.com/office/drawing/2014/main" id="{A99E58B3-0A91-BF8E-CCE7-3D3FC9FF1762}"/>
              </a:ext>
            </a:extLst>
          </p:cNvPr>
          <p:cNvSpPr>
            <a:spLocks noGrp="1" noChangeArrowheads="1"/>
          </p:cNvSpPr>
          <p:nvPr>
            <p:ph type="body" idx="1"/>
          </p:nvPr>
        </p:nvSpPr>
        <p:spPr/>
        <p:txBody>
          <a:bodyPr/>
          <a:lstStyle/>
          <a:p>
            <a:pPr eaLnBrk="1" hangingPunct="1"/>
            <a:r>
              <a:rPr lang="en-US" altLang="pl-PL"/>
              <a:t>Intermittent bolus thermodilution method</a:t>
            </a:r>
          </a:p>
          <a:p>
            <a:pPr eaLnBrk="1" hangingPunct="1"/>
            <a:r>
              <a:rPr lang="en-US" altLang="pl-PL"/>
              <a:t>Continuous cardiac output method</a:t>
            </a:r>
          </a:p>
        </p:txBody>
      </p:sp>
      <p:sp>
        <p:nvSpPr>
          <p:cNvPr id="37892" name="Text Box 4">
            <a:extLst>
              <a:ext uri="{FF2B5EF4-FFF2-40B4-BE49-F238E27FC236}">
                <a16:creationId xmlns:a16="http://schemas.microsoft.com/office/drawing/2014/main" id="{7B4CD53A-A629-FA56-5447-F917B697041C}"/>
              </a:ext>
            </a:extLst>
          </p:cNvPr>
          <p:cNvSpPr txBox="1">
            <a:spLocks noChangeArrowheads="1"/>
          </p:cNvSpPr>
          <p:nvPr/>
        </p:nvSpPr>
        <p:spPr bwMode="auto">
          <a:xfrm>
            <a:off x="3505200" y="3429000"/>
            <a:ext cx="624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eaLnBrk="1" hangingPunct="1"/>
            <a:endParaRPr lang="pl-PL" altLang="pl-PL"/>
          </a:p>
        </p:txBody>
      </p:sp>
      <p:pic>
        <p:nvPicPr>
          <p:cNvPr id="37893" name="Picture 5" descr="066012">
            <a:extLst>
              <a:ext uri="{FF2B5EF4-FFF2-40B4-BE49-F238E27FC236}">
                <a16:creationId xmlns:a16="http://schemas.microsoft.com/office/drawing/2014/main" id="{D4132972-6B2E-FB24-0424-A8DF04C21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1" y="3200400"/>
            <a:ext cx="72294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035F8AC-4BE5-C04B-14ED-5873F3B152C6}"/>
              </a:ext>
            </a:extLst>
          </p:cNvPr>
          <p:cNvSpPr>
            <a:spLocks noGrp="1" noChangeArrowheads="1"/>
          </p:cNvSpPr>
          <p:nvPr>
            <p:ph type="title"/>
          </p:nvPr>
        </p:nvSpPr>
        <p:spPr/>
        <p:txBody>
          <a:bodyPr/>
          <a:lstStyle/>
          <a:p>
            <a:pPr eaLnBrk="1" hangingPunct="1"/>
            <a:r>
              <a:rPr lang="en-US" altLang="pl-PL"/>
              <a:t>Measuring Cardiac Output</a:t>
            </a:r>
          </a:p>
        </p:txBody>
      </p:sp>
      <p:sp>
        <p:nvSpPr>
          <p:cNvPr id="38915" name="Rectangle 3">
            <a:extLst>
              <a:ext uri="{FF2B5EF4-FFF2-40B4-BE49-F238E27FC236}">
                <a16:creationId xmlns:a16="http://schemas.microsoft.com/office/drawing/2014/main" id="{0D7848A1-0FFA-66D2-3B83-C08E2F896DD0}"/>
              </a:ext>
            </a:extLst>
          </p:cNvPr>
          <p:cNvSpPr>
            <a:spLocks noGrp="1" noChangeArrowheads="1"/>
          </p:cNvSpPr>
          <p:nvPr>
            <p:ph type="body" idx="1"/>
          </p:nvPr>
        </p:nvSpPr>
        <p:spPr/>
        <p:txBody>
          <a:bodyPr/>
          <a:lstStyle/>
          <a:p>
            <a:pPr eaLnBrk="1" hangingPunct="1"/>
            <a:r>
              <a:rPr lang="en-US" altLang="pl-PL"/>
              <a:t>SVR, SVRI, SV, and SVI can calculated when CO is measured</a:t>
            </a:r>
          </a:p>
          <a:p>
            <a:pPr lvl="1" eaLnBrk="1" hangingPunct="1"/>
            <a:r>
              <a:rPr lang="en-US" altLang="pl-PL">
                <a:cs typeface="Times New Roman" panose="02020603050405020304" pitchFamily="18" charset="0"/>
              </a:rPr>
              <a:t>↑ SVR</a:t>
            </a:r>
          </a:p>
          <a:p>
            <a:pPr lvl="2" eaLnBrk="1" hangingPunct="1"/>
            <a:r>
              <a:rPr lang="en-US" altLang="pl-PL">
                <a:cs typeface="Times New Roman" panose="02020603050405020304" pitchFamily="18" charset="0"/>
              </a:rPr>
              <a:t>Vasoconstriction from shock</a:t>
            </a:r>
          </a:p>
          <a:p>
            <a:pPr lvl="2" eaLnBrk="1" hangingPunct="1"/>
            <a:r>
              <a:rPr lang="en-US" altLang="pl-PL">
                <a:cs typeface="Times New Roman" panose="02020603050405020304" pitchFamily="18" charset="0"/>
              </a:rPr>
              <a:t>Hypertension</a:t>
            </a:r>
          </a:p>
          <a:p>
            <a:pPr lvl="2" eaLnBrk="1" hangingPunct="1"/>
            <a:r>
              <a:rPr lang="en-US" altLang="pl-PL">
                <a:cs typeface="Times New Roman" panose="02020603050405020304" pitchFamily="18" charset="0"/>
              </a:rPr>
              <a:t>↑ Release or administration of epinephrine or other vasoactive inotropes </a:t>
            </a:r>
          </a:p>
          <a:p>
            <a:pPr lvl="2" eaLnBrk="1" hangingPunct="1"/>
            <a:r>
              <a:rPr lang="en-US" altLang="pl-PL">
                <a:cs typeface="Times New Roman" panose="02020603050405020304" pitchFamily="18" charset="0"/>
              </a:rPr>
              <a:t>Left ventricular failure </a:t>
            </a:r>
          </a:p>
        </p:txBody>
      </p:sp>
    </p:spTree>
    <p:custDataLst>
      <p:tags r:id="rId1"/>
    </p:custData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emo MAP">
            <a:extLst>
              <a:ext uri="{FF2B5EF4-FFF2-40B4-BE49-F238E27FC236}">
                <a16:creationId xmlns:a16="http://schemas.microsoft.com/office/drawing/2014/main" id="{7D331237-A5EE-0F8D-9960-0B36C590E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a:extLst>
              <a:ext uri="{FF2B5EF4-FFF2-40B4-BE49-F238E27FC236}">
                <a16:creationId xmlns:a16="http://schemas.microsoft.com/office/drawing/2014/main" id="{ABF3F2B8-E051-6A16-3B19-8C7C81560AB2}"/>
              </a:ext>
            </a:extLst>
          </p:cNvPr>
          <p:cNvSpPr txBox="1">
            <a:spLocks noChangeArrowheads="1"/>
          </p:cNvSpPr>
          <p:nvPr/>
        </p:nvSpPr>
        <p:spPr bwMode="auto">
          <a:xfrm>
            <a:off x="3276600" y="5715001"/>
            <a:ext cx="6477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eaLnBrk="1" hangingPunct="1"/>
            <a:r>
              <a:rPr lang="en-US" altLang="pl-PL" sz="2400">
                <a:solidFill>
                  <a:schemeClr val="tx1"/>
                </a:solidFill>
              </a:rPr>
              <a:t>Best indicator of tissue perfusion. Needs to be at 		least 60 to perfuse organs</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a:extLst>
              <a:ext uri="{FF2B5EF4-FFF2-40B4-BE49-F238E27FC236}">
                <a16:creationId xmlns:a16="http://schemas.microsoft.com/office/drawing/2014/main" id="{EADCD5D1-DBD0-2714-CE44-A69735B31484}"/>
              </a:ext>
            </a:extLst>
          </p:cNvPr>
          <p:cNvSpPr>
            <a:spLocks noGrp="1"/>
          </p:cNvSpPr>
          <p:nvPr>
            <p:ph type="title" idx="4294967295"/>
          </p:nvPr>
        </p:nvSpPr>
        <p:spPr/>
        <p:txBody>
          <a:bodyPr/>
          <a:lstStyle/>
          <a:p>
            <a:pPr eaLnBrk="1" hangingPunct="1"/>
            <a:r>
              <a:rPr lang="en-CA" altLang="pl-PL" b="1"/>
              <a:t>VEINS</a:t>
            </a:r>
            <a:endParaRPr lang="en-CA" altLang="pl-PL"/>
          </a:p>
        </p:txBody>
      </p:sp>
      <p:sp>
        <p:nvSpPr>
          <p:cNvPr id="25603" name="Content Placeholder 1">
            <a:extLst>
              <a:ext uri="{FF2B5EF4-FFF2-40B4-BE49-F238E27FC236}">
                <a16:creationId xmlns:a16="http://schemas.microsoft.com/office/drawing/2014/main" id="{4F9A4770-57D8-4F19-F66A-0C9683645F60}"/>
              </a:ext>
            </a:extLst>
          </p:cNvPr>
          <p:cNvSpPr>
            <a:spLocks noGrp="1"/>
          </p:cNvSpPr>
          <p:nvPr>
            <p:ph idx="4294967295"/>
          </p:nvPr>
        </p:nvSpPr>
        <p:spPr/>
        <p:txBody>
          <a:bodyPr>
            <a:normAutofit lnSpcReduction="10000"/>
          </a:bodyPr>
          <a:lstStyle/>
          <a:p>
            <a:pPr eaLnBrk="1" hangingPunct="1">
              <a:lnSpc>
                <a:spcPct val="80000"/>
              </a:lnSpc>
            </a:pPr>
            <a:r>
              <a:rPr lang="en-IN" altLang="en-US" sz="3000" b="1"/>
              <a:t>Veins without valves:</a:t>
            </a:r>
          </a:p>
          <a:p>
            <a:pPr eaLnBrk="1" hangingPunct="1">
              <a:lnSpc>
                <a:spcPct val="80000"/>
              </a:lnSpc>
              <a:buFont typeface="Wingdings" panose="05000000000000000000" pitchFamily="2" charset="2"/>
              <a:buChar char="Ø"/>
            </a:pPr>
            <a:r>
              <a:rPr lang="en-IN" altLang="en-US" sz="3000" b="1"/>
              <a:t> SVC &amp;  IVC</a:t>
            </a:r>
          </a:p>
          <a:p>
            <a:pPr eaLnBrk="1" hangingPunct="1">
              <a:lnSpc>
                <a:spcPct val="80000"/>
              </a:lnSpc>
              <a:buFont typeface="Wingdings" panose="05000000000000000000" pitchFamily="2" charset="2"/>
              <a:buChar char="Ø"/>
            </a:pPr>
            <a:r>
              <a:rPr lang="en-IN" altLang="en-US" sz="3000" b="1"/>
              <a:t> Hepatic, Renal </a:t>
            </a:r>
          </a:p>
          <a:p>
            <a:pPr eaLnBrk="1" hangingPunct="1">
              <a:lnSpc>
                <a:spcPct val="80000"/>
              </a:lnSpc>
              <a:buFont typeface="Wingdings" panose="05000000000000000000" pitchFamily="2" charset="2"/>
              <a:buChar char="Ø"/>
            </a:pPr>
            <a:r>
              <a:rPr lang="en-IN" altLang="en-US" sz="3000" b="1"/>
              <a:t> Uterine, Ovarian not Testicular </a:t>
            </a:r>
          </a:p>
          <a:p>
            <a:pPr eaLnBrk="1" hangingPunct="1">
              <a:lnSpc>
                <a:spcPct val="80000"/>
              </a:lnSpc>
              <a:buFont typeface="Wingdings" panose="05000000000000000000" pitchFamily="2" charset="2"/>
              <a:buChar char="Ø"/>
            </a:pPr>
            <a:r>
              <a:rPr lang="en-IN" altLang="en-US" sz="3000" b="1"/>
              <a:t> Facial </a:t>
            </a:r>
          </a:p>
          <a:p>
            <a:pPr eaLnBrk="1" hangingPunct="1">
              <a:lnSpc>
                <a:spcPct val="80000"/>
              </a:lnSpc>
              <a:buFont typeface="Wingdings" panose="05000000000000000000" pitchFamily="2" charset="2"/>
              <a:buChar char="Ø"/>
            </a:pPr>
            <a:r>
              <a:rPr lang="en-IN" altLang="en-US" sz="3000" b="1"/>
              <a:t> Pulmonary </a:t>
            </a:r>
          </a:p>
          <a:p>
            <a:pPr eaLnBrk="1" hangingPunct="1">
              <a:lnSpc>
                <a:spcPct val="80000"/>
              </a:lnSpc>
              <a:buFont typeface="Wingdings" panose="05000000000000000000" pitchFamily="2" charset="2"/>
              <a:buChar char="Ø"/>
            </a:pPr>
            <a:r>
              <a:rPr lang="en-IN" altLang="en-US" sz="3000" b="1"/>
              <a:t> Umbilical</a:t>
            </a:r>
          </a:p>
          <a:p>
            <a:pPr eaLnBrk="1" hangingPunct="1">
              <a:lnSpc>
                <a:spcPct val="80000"/>
              </a:lnSpc>
              <a:buFont typeface="Wingdings" panose="05000000000000000000" pitchFamily="2" charset="2"/>
              <a:buChar char="Ø"/>
            </a:pPr>
            <a:r>
              <a:rPr lang="en-IN" altLang="en-US" sz="3000" b="1"/>
              <a:t> Emissary </a:t>
            </a:r>
          </a:p>
          <a:p>
            <a:pPr eaLnBrk="1" hangingPunct="1">
              <a:lnSpc>
                <a:spcPct val="80000"/>
              </a:lnSpc>
              <a:buFont typeface="Wingdings" panose="05000000000000000000" pitchFamily="2" charset="2"/>
              <a:buChar char="Ø"/>
            </a:pPr>
            <a:r>
              <a:rPr lang="en-IN" altLang="en-US" sz="3000" b="1"/>
              <a:t> Portal Veins &lt;2mm</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PQuestion">
            <a:extLst>
              <a:ext uri="{FF2B5EF4-FFF2-40B4-BE49-F238E27FC236}">
                <a16:creationId xmlns:a16="http://schemas.microsoft.com/office/drawing/2014/main" id="{9CBE87E5-CBA6-3C09-C226-3EFB096ACDDD}"/>
              </a:ext>
            </a:extLst>
          </p:cNvPr>
          <p:cNvSpPr>
            <a:spLocks noGrp="1" noChangeArrowheads="1"/>
          </p:cNvSpPr>
          <p:nvPr>
            <p:ph type="title"/>
          </p:nvPr>
        </p:nvSpPr>
        <p:spPr/>
        <p:txBody>
          <a:bodyPr/>
          <a:lstStyle/>
          <a:p>
            <a:pPr eaLnBrk="1" hangingPunct="1"/>
            <a:r>
              <a:rPr lang="en-US" altLang="pl-PL" sz="4000"/>
              <a:t>If a patient’s B/P is 140/80 the MAP would be:</a:t>
            </a:r>
          </a:p>
        </p:txBody>
      </p:sp>
      <p:graphicFrame>
        <p:nvGraphicFramePr>
          <p:cNvPr id="152580" name="TPChart">
            <a:extLst>
              <a:ext uri="{FF2B5EF4-FFF2-40B4-BE49-F238E27FC236}">
                <a16:creationId xmlns:a16="http://schemas.microsoft.com/office/drawing/2014/main" id="{0EC0980A-456D-F410-50EF-20F5197B8569}"/>
              </a:ext>
            </a:extLst>
          </p:cNvPr>
          <p:cNvGraphicFramePr>
            <a:graphicFrameLocks noChangeAspect="1"/>
          </p:cNvGraphicFramePr>
          <p:nvPr>
            <p:custDataLst>
              <p:tags r:id="rId2"/>
            </p:custDataLst>
            <p:extLst>
              <p:ext uri="{D42A27DB-BD31-4B8C-83A1-F6EECF244321}">
                <p14:modId xmlns:p14="http://schemas.microsoft.com/office/powerpoint/2010/main" val="2209757729"/>
              </p:ext>
            </p:extLst>
          </p:nvPr>
        </p:nvGraphicFramePr>
        <p:xfrm>
          <a:off x="6032500" y="1651000"/>
          <a:ext cx="4572000" cy="5143500"/>
        </p:xfrm>
        <a:graphic>
          <a:graphicData uri="http://schemas.openxmlformats.org/presentationml/2006/ole">
            <mc:AlternateContent xmlns:mc="http://schemas.openxmlformats.org/markup-compatibility/2006">
              <mc:Choice xmlns:v="urn:schemas-microsoft-com:vml" Requires="v">
                <p:oleObj name="Chart" r:id="rId5" imgW="4572000" imgH="5143500" progId="MSGraph.Chart.8">
                  <p:embed followColorScheme="full"/>
                </p:oleObj>
              </mc:Choice>
              <mc:Fallback>
                <p:oleObj name="Chart" r:id="rId5" imgW="4572000" imgH="5143500" progId="MSGraph.Chart.8">
                  <p:embed followColorScheme="full"/>
                  <p:pic>
                    <p:nvPicPr>
                      <p:cNvPr id="152580" name="TPChart">
                        <a:extLst>
                          <a:ext uri="{FF2B5EF4-FFF2-40B4-BE49-F238E27FC236}">
                            <a16:creationId xmlns:a16="http://schemas.microsoft.com/office/drawing/2014/main" id="{0EC0980A-456D-F410-50EF-20F5197B8569}"/>
                          </a:ext>
                        </a:extLst>
                      </p:cNvPr>
                      <p:cNvPicPr>
                        <a:picLocks noChangeAspect="1" noChangeArrowheads="1"/>
                      </p:cNvPicPr>
                      <p:nvPr/>
                    </p:nvPicPr>
                    <p:blipFill>
                      <a:blip r:embed="rId6"/>
                      <a:srcRect/>
                      <a:stretch>
                        <a:fillRect/>
                      </a:stretch>
                    </p:blipFill>
                    <p:spPr bwMode="auto">
                      <a:xfrm>
                        <a:off x="6032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64" name="TPAnswers">
            <a:extLst>
              <a:ext uri="{FF2B5EF4-FFF2-40B4-BE49-F238E27FC236}">
                <a16:creationId xmlns:a16="http://schemas.microsoft.com/office/drawing/2014/main" id="{C4C34452-C7C9-7D77-E215-477C9C58F8DE}"/>
              </a:ext>
            </a:extLst>
          </p:cNvPr>
          <p:cNvSpPr>
            <a:spLocks noGrp="1" noChangeArrowheads="1"/>
          </p:cNvSpPr>
          <p:nvPr>
            <p:ph type="body" idx="1"/>
            <p:custDataLst>
              <p:tags r:id="rId3"/>
            </p:custDataLst>
          </p:nvPr>
        </p:nvSpPr>
        <p:spPr>
          <a:xfrm>
            <a:off x="1981200" y="1600200"/>
            <a:ext cx="4114800" cy="4114800"/>
          </a:xfrm>
        </p:spPr>
        <p:txBody>
          <a:bodyPr/>
          <a:lstStyle/>
          <a:p>
            <a:pPr marL="609600" indent="-609600">
              <a:buFont typeface="Wingdings" panose="05000000000000000000" pitchFamily="2" charset="2"/>
              <a:buAutoNum type="arabicPeriod"/>
            </a:pPr>
            <a:r>
              <a:rPr lang="en-US" altLang="pl-PL"/>
              <a:t>120</a:t>
            </a:r>
          </a:p>
          <a:p>
            <a:pPr marL="609600" indent="-609600">
              <a:buFont typeface="Wingdings" panose="05000000000000000000" pitchFamily="2" charset="2"/>
              <a:buAutoNum type="arabicPeriod"/>
            </a:pPr>
            <a:r>
              <a:rPr lang="en-US" altLang="pl-PL"/>
              <a:t>80</a:t>
            </a:r>
          </a:p>
          <a:p>
            <a:pPr marL="609600" indent="-609600">
              <a:buFont typeface="Wingdings" panose="05000000000000000000" pitchFamily="2" charset="2"/>
              <a:buAutoNum type="arabicPeriod"/>
            </a:pPr>
            <a:r>
              <a:rPr lang="en-US" altLang="pl-PL"/>
              <a:t>100</a:t>
            </a:r>
          </a:p>
          <a:p>
            <a:pPr marL="609600" indent="-609600">
              <a:buFont typeface="Wingdings" panose="05000000000000000000" pitchFamily="2" charset="2"/>
              <a:buAutoNum type="arabicPeriod"/>
            </a:pPr>
            <a:r>
              <a:rPr lang="en-US" altLang="pl-PL"/>
              <a:t>60</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2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2580"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emo2_8">
            <a:extLst>
              <a:ext uri="{FF2B5EF4-FFF2-40B4-BE49-F238E27FC236}">
                <a16:creationId xmlns:a16="http://schemas.microsoft.com/office/drawing/2014/main" id="{07E69822-EAC2-EF4A-EAA8-6B2FEB6ED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B1382303-ACF9-D3B7-D55E-9E476BD83423}"/>
              </a:ext>
            </a:extLst>
          </p:cNvPr>
          <p:cNvSpPr>
            <a:spLocks noGrp="1" noChangeArrowheads="1"/>
          </p:cNvSpPr>
          <p:nvPr>
            <p:ph type="title"/>
          </p:nvPr>
        </p:nvSpPr>
        <p:spPr/>
        <p:txBody>
          <a:bodyPr/>
          <a:lstStyle/>
          <a:p>
            <a:pPr eaLnBrk="1" hangingPunct="1"/>
            <a:r>
              <a:rPr lang="en-US" altLang="pl-PL"/>
              <a:t>Complications with PA Catheters</a:t>
            </a:r>
          </a:p>
        </p:txBody>
      </p:sp>
      <p:sp>
        <p:nvSpPr>
          <p:cNvPr id="43011" name="Rectangle 3">
            <a:extLst>
              <a:ext uri="{FF2B5EF4-FFF2-40B4-BE49-F238E27FC236}">
                <a16:creationId xmlns:a16="http://schemas.microsoft.com/office/drawing/2014/main" id="{2B37201B-6B1C-4689-DAB4-2E7F43B161C2}"/>
              </a:ext>
            </a:extLst>
          </p:cNvPr>
          <p:cNvSpPr>
            <a:spLocks noGrp="1" noChangeArrowheads="1"/>
          </p:cNvSpPr>
          <p:nvPr>
            <p:ph type="body" idx="1"/>
          </p:nvPr>
        </p:nvSpPr>
        <p:spPr/>
        <p:txBody>
          <a:bodyPr/>
          <a:lstStyle/>
          <a:p>
            <a:pPr eaLnBrk="1" hangingPunct="1"/>
            <a:r>
              <a:rPr lang="en-US" altLang="pl-PL"/>
              <a:t>Infection and sepsis </a:t>
            </a:r>
          </a:p>
          <a:p>
            <a:pPr lvl="1" eaLnBrk="1" hangingPunct="1"/>
            <a:r>
              <a:rPr lang="en-US" altLang="pl-PL"/>
              <a:t>Asepsis for insertion and maintenance of catheter and tubing mandatory</a:t>
            </a:r>
          </a:p>
          <a:p>
            <a:pPr lvl="1" eaLnBrk="1" hangingPunct="1"/>
            <a:r>
              <a:rPr lang="en-US" altLang="pl-PL"/>
              <a:t>Change flush bag, pressure tubing, transducer, and stopcock every 96 hours</a:t>
            </a:r>
          </a:p>
          <a:p>
            <a:pPr eaLnBrk="1" hangingPunct="1"/>
            <a:r>
              <a:rPr lang="en-US" altLang="pl-PL"/>
              <a:t>Air embolus (e.g., disconnection)</a:t>
            </a:r>
          </a:p>
        </p:txBody>
      </p:sp>
    </p:spTree>
    <p:custDataLst>
      <p:tags r:id="rId1"/>
    </p:custData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F09B097-9414-8DC6-7721-BCC75ABD7E31}"/>
              </a:ext>
            </a:extLst>
          </p:cNvPr>
          <p:cNvSpPr>
            <a:spLocks noGrp="1" noChangeArrowheads="1"/>
          </p:cNvSpPr>
          <p:nvPr>
            <p:ph type="title"/>
          </p:nvPr>
        </p:nvSpPr>
        <p:spPr/>
        <p:txBody>
          <a:bodyPr/>
          <a:lstStyle/>
          <a:p>
            <a:pPr eaLnBrk="1" hangingPunct="1"/>
            <a:r>
              <a:rPr lang="en-US" altLang="pl-PL"/>
              <a:t>Complications with PA Catheters</a:t>
            </a:r>
          </a:p>
        </p:txBody>
      </p:sp>
      <p:sp>
        <p:nvSpPr>
          <p:cNvPr id="44035" name="Rectangle 3">
            <a:extLst>
              <a:ext uri="{FF2B5EF4-FFF2-40B4-BE49-F238E27FC236}">
                <a16:creationId xmlns:a16="http://schemas.microsoft.com/office/drawing/2014/main" id="{AE71C89C-DD37-BAC5-4B5E-F94E2BC7B401}"/>
              </a:ext>
            </a:extLst>
          </p:cNvPr>
          <p:cNvSpPr>
            <a:spLocks noGrp="1" noChangeArrowheads="1"/>
          </p:cNvSpPr>
          <p:nvPr>
            <p:ph type="body" idx="1"/>
          </p:nvPr>
        </p:nvSpPr>
        <p:spPr/>
        <p:txBody>
          <a:bodyPr/>
          <a:lstStyle/>
          <a:p>
            <a:pPr eaLnBrk="1" hangingPunct="1"/>
            <a:r>
              <a:rPr lang="en-US" altLang="pl-PL"/>
              <a:t>Ventricular dysrhythmias </a:t>
            </a:r>
          </a:p>
          <a:p>
            <a:pPr lvl="1" eaLnBrk="1" hangingPunct="1"/>
            <a:r>
              <a:rPr lang="en-US" altLang="pl-PL"/>
              <a:t>During PA catheter insertion or removal</a:t>
            </a:r>
          </a:p>
          <a:p>
            <a:pPr lvl="1" eaLnBrk="1" hangingPunct="1"/>
            <a:r>
              <a:rPr lang="en-US" altLang="pl-PL"/>
              <a:t>If tip migrates back from PA to right ventricle </a:t>
            </a:r>
          </a:p>
          <a:p>
            <a:pPr eaLnBrk="1" hangingPunct="1"/>
            <a:r>
              <a:rPr lang="en-US" altLang="pl-PL"/>
              <a:t>PA catheter cannot be wedged</a:t>
            </a:r>
          </a:p>
          <a:p>
            <a:pPr lvl="1" eaLnBrk="1" hangingPunct="1"/>
            <a:r>
              <a:rPr lang="en-US" altLang="pl-PL"/>
              <a:t>May need repositioning</a:t>
            </a:r>
          </a:p>
        </p:txBody>
      </p:sp>
    </p:spTree>
    <p:custDataLst>
      <p:tags r:id="rId1"/>
    </p:custData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PQuestion">
            <a:extLst>
              <a:ext uri="{FF2B5EF4-FFF2-40B4-BE49-F238E27FC236}">
                <a16:creationId xmlns:a16="http://schemas.microsoft.com/office/drawing/2014/main" id="{2624FCCB-D895-57DF-C714-F017BFE1AB5D}"/>
              </a:ext>
            </a:extLst>
          </p:cNvPr>
          <p:cNvSpPr>
            <a:spLocks noGrp="1" noChangeArrowheads="1"/>
          </p:cNvSpPr>
          <p:nvPr>
            <p:ph type="title"/>
          </p:nvPr>
        </p:nvSpPr>
        <p:spPr/>
        <p:txBody>
          <a:bodyPr/>
          <a:lstStyle/>
          <a:p>
            <a:pPr eaLnBrk="1" hangingPunct="1"/>
            <a:r>
              <a:rPr lang="en-US" altLang="pl-PL" sz="4000"/>
              <a:t>Which would be complications in a patient with a PA catheter?</a:t>
            </a:r>
          </a:p>
        </p:txBody>
      </p:sp>
      <p:graphicFrame>
        <p:nvGraphicFramePr>
          <p:cNvPr id="153604" name="TPChart">
            <a:extLst>
              <a:ext uri="{FF2B5EF4-FFF2-40B4-BE49-F238E27FC236}">
                <a16:creationId xmlns:a16="http://schemas.microsoft.com/office/drawing/2014/main" id="{43409F86-7EEB-3373-D16F-C718307C0BD2}"/>
              </a:ext>
            </a:extLst>
          </p:cNvPr>
          <p:cNvGraphicFramePr>
            <a:graphicFrameLocks noChangeAspect="1"/>
          </p:cNvGraphicFramePr>
          <p:nvPr>
            <p:custDataLst>
              <p:tags r:id="rId2"/>
            </p:custDataLst>
            <p:extLst>
              <p:ext uri="{D42A27DB-BD31-4B8C-83A1-F6EECF244321}">
                <p14:modId xmlns:p14="http://schemas.microsoft.com/office/powerpoint/2010/main" val="1229219174"/>
              </p:ext>
            </p:extLst>
          </p:nvPr>
        </p:nvGraphicFramePr>
        <p:xfrm>
          <a:off x="6032500" y="1651000"/>
          <a:ext cx="4572000" cy="5143500"/>
        </p:xfrm>
        <a:graphic>
          <a:graphicData uri="http://schemas.openxmlformats.org/presentationml/2006/ole">
            <mc:AlternateContent xmlns:mc="http://schemas.openxmlformats.org/markup-compatibility/2006">
              <mc:Choice xmlns:v="urn:schemas-microsoft-com:vml" Requires="v">
                <p:oleObj name="Chart" r:id="rId5" imgW="4572000" imgH="5143500" progId="MSGraph.Chart.8">
                  <p:embed followColorScheme="full"/>
                </p:oleObj>
              </mc:Choice>
              <mc:Fallback>
                <p:oleObj name="Chart" r:id="rId5" imgW="4572000" imgH="5143500" progId="MSGraph.Chart.8">
                  <p:embed followColorScheme="full"/>
                  <p:pic>
                    <p:nvPicPr>
                      <p:cNvPr id="153604" name="TPChart">
                        <a:extLst>
                          <a:ext uri="{FF2B5EF4-FFF2-40B4-BE49-F238E27FC236}">
                            <a16:creationId xmlns:a16="http://schemas.microsoft.com/office/drawing/2014/main" id="{43409F86-7EEB-3373-D16F-C718307C0BD2}"/>
                          </a:ext>
                        </a:extLst>
                      </p:cNvPr>
                      <p:cNvPicPr>
                        <a:picLocks noChangeAspect="1" noChangeArrowheads="1"/>
                      </p:cNvPicPr>
                      <p:nvPr/>
                    </p:nvPicPr>
                    <p:blipFill>
                      <a:blip r:embed="rId6"/>
                      <a:srcRect/>
                      <a:stretch>
                        <a:fillRect/>
                      </a:stretch>
                    </p:blipFill>
                    <p:spPr bwMode="auto">
                      <a:xfrm>
                        <a:off x="6032500" y="1651000"/>
                        <a:ext cx="4572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0" name="TPAnswers">
            <a:extLst>
              <a:ext uri="{FF2B5EF4-FFF2-40B4-BE49-F238E27FC236}">
                <a16:creationId xmlns:a16="http://schemas.microsoft.com/office/drawing/2014/main" id="{8B6F919A-A12A-9155-9029-0A32B0ED8B20}"/>
              </a:ext>
            </a:extLst>
          </p:cNvPr>
          <p:cNvSpPr>
            <a:spLocks noGrp="1" noChangeArrowheads="1"/>
          </p:cNvSpPr>
          <p:nvPr>
            <p:ph type="body" idx="1"/>
            <p:custDataLst>
              <p:tags r:id="rId3"/>
            </p:custDataLst>
          </p:nvPr>
        </p:nvSpPr>
        <p:spPr>
          <a:xfrm>
            <a:off x="1981200" y="1600200"/>
            <a:ext cx="4114800" cy="4114800"/>
          </a:xfrm>
        </p:spPr>
        <p:txBody>
          <a:bodyPr/>
          <a:lstStyle/>
          <a:p>
            <a:pPr marL="609600" indent="-609600">
              <a:buFont typeface="Wingdings" panose="05000000000000000000" pitchFamily="2" charset="2"/>
              <a:buAutoNum type="arabicPeriod"/>
            </a:pPr>
            <a:r>
              <a:rPr lang="en-US" altLang="pl-PL"/>
              <a:t>Arrhythmias</a:t>
            </a:r>
          </a:p>
          <a:p>
            <a:pPr marL="609600" indent="-609600">
              <a:buFont typeface="Wingdings" panose="05000000000000000000" pitchFamily="2" charset="2"/>
              <a:buAutoNum type="arabicPeriod"/>
            </a:pPr>
            <a:r>
              <a:rPr lang="en-US" altLang="pl-PL"/>
              <a:t>Infection</a:t>
            </a:r>
          </a:p>
          <a:p>
            <a:pPr marL="609600" indent="-609600">
              <a:buFont typeface="Wingdings" panose="05000000000000000000" pitchFamily="2" charset="2"/>
              <a:buAutoNum type="arabicPeriod"/>
            </a:pPr>
            <a:r>
              <a:rPr lang="en-US" altLang="pl-PL"/>
              <a:t>Air embolism</a:t>
            </a:r>
          </a:p>
          <a:p>
            <a:pPr marL="609600" indent="-609600">
              <a:buFont typeface="Wingdings" panose="05000000000000000000" pitchFamily="2" charset="2"/>
              <a:buAutoNum type="arabicPeriod"/>
            </a:pPr>
            <a:r>
              <a:rPr lang="en-US" altLang="pl-PL"/>
              <a:t>Bleeding</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53604"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784402C-E2BD-2FA1-5686-1675F5A7BE14}"/>
              </a:ext>
            </a:extLst>
          </p:cNvPr>
          <p:cNvSpPr>
            <a:spLocks noGrp="1" noChangeArrowheads="1"/>
          </p:cNvSpPr>
          <p:nvPr>
            <p:ph type="title"/>
          </p:nvPr>
        </p:nvSpPr>
        <p:spPr/>
        <p:txBody>
          <a:bodyPr/>
          <a:lstStyle/>
          <a:p>
            <a:pPr eaLnBrk="1" hangingPunct="1"/>
            <a:r>
              <a:rPr lang="en-US" altLang="pl-PL"/>
              <a:t>Complications with PA Catheters</a:t>
            </a:r>
          </a:p>
        </p:txBody>
      </p:sp>
      <p:sp>
        <p:nvSpPr>
          <p:cNvPr id="46083" name="Rectangle 3">
            <a:extLst>
              <a:ext uri="{FF2B5EF4-FFF2-40B4-BE49-F238E27FC236}">
                <a16:creationId xmlns:a16="http://schemas.microsoft.com/office/drawing/2014/main" id="{4B59AB52-49FA-0666-398D-46E6235A4BDE}"/>
              </a:ext>
            </a:extLst>
          </p:cNvPr>
          <p:cNvSpPr>
            <a:spLocks noGrp="1" noChangeArrowheads="1"/>
          </p:cNvSpPr>
          <p:nvPr>
            <p:ph type="body" idx="1"/>
          </p:nvPr>
        </p:nvSpPr>
        <p:spPr/>
        <p:txBody>
          <a:bodyPr/>
          <a:lstStyle/>
          <a:p>
            <a:pPr eaLnBrk="1" hangingPunct="1"/>
            <a:r>
              <a:rPr lang="en-US" altLang="pl-PL"/>
              <a:t>Pulmonary infarction or PA rupture</a:t>
            </a:r>
          </a:p>
          <a:p>
            <a:pPr lvl="1" eaLnBrk="1" hangingPunct="1"/>
            <a:r>
              <a:rPr lang="en-US" altLang="pl-PL"/>
              <a:t>Balloon rupture (e.g., overinflation)</a:t>
            </a:r>
          </a:p>
          <a:p>
            <a:pPr lvl="1" eaLnBrk="1" hangingPunct="1"/>
            <a:r>
              <a:rPr lang="en-US" altLang="pl-PL"/>
              <a:t>Prolonged inflation</a:t>
            </a:r>
          </a:p>
          <a:p>
            <a:pPr lvl="1" eaLnBrk="1" hangingPunct="1"/>
            <a:r>
              <a:rPr lang="en-US" altLang="pl-PL"/>
              <a:t>Spontaneous wedging</a:t>
            </a:r>
          </a:p>
          <a:p>
            <a:pPr lvl="1" eaLnBrk="1" hangingPunct="1"/>
            <a:r>
              <a:rPr lang="en-US" altLang="pl-PL"/>
              <a:t>Thrombus/embolus formation </a:t>
            </a:r>
          </a:p>
        </p:txBody>
      </p:sp>
    </p:spTree>
    <p:custDataLst>
      <p:tags r:id="rId1"/>
    </p:custData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a:extLst>
              <a:ext uri="{FF2B5EF4-FFF2-40B4-BE49-F238E27FC236}">
                <a16:creationId xmlns:a16="http://schemas.microsoft.com/office/drawing/2014/main" id="{D17F26D5-0534-DFDC-134E-79ADD9B64C18}"/>
              </a:ext>
            </a:extLst>
          </p:cNvPr>
          <p:cNvGraphicFramePr>
            <a:graphicFrameLocks noChangeAspect="1"/>
          </p:cNvGraphicFramePr>
          <p:nvPr/>
        </p:nvGraphicFramePr>
        <p:xfrm>
          <a:off x="3810000" y="304800"/>
          <a:ext cx="5943600" cy="4191000"/>
        </p:xfrm>
        <a:graphic>
          <a:graphicData uri="http://schemas.openxmlformats.org/presentationml/2006/ole">
            <mc:AlternateContent xmlns:mc="http://schemas.openxmlformats.org/markup-compatibility/2006">
              <mc:Choice xmlns:v="urn:schemas-microsoft-com:vml" Requires="v">
                <p:oleObj name="Slide" r:id="rId3" imgW="4572000" imgH="3429000" progId="PowerPoint.Slide.8">
                  <p:embed/>
                </p:oleObj>
              </mc:Choice>
              <mc:Fallback>
                <p:oleObj name="Slide" r:id="rId3" imgW="4572000" imgH="3429000" progId="PowerPoint.Slide.8">
                  <p:embed/>
                  <p:pic>
                    <p:nvPicPr>
                      <p:cNvPr id="47106" name="Object 2">
                        <a:extLst>
                          <a:ext uri="{FF2B5EF4-FFF2-40B4-BE49-F238E27FC236}">
                            <a16:creationId xmlns:a16="http://schemas.microsoft.com/office/drawing/2014/main" id="{D17F26D5-0534-DFDC-134E-79ADD9B64C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04800"/>
                        <a:ext cx="5943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7" name="Rectangle 5">
            <a:extLst>
              <a:ext uri="{FF2B5EF4-FFF2-40B4-BE49-F238E27FC236}">
                <a16:creationId xmlns:a16="http://schemas.microsoft.com/office/drawing/2014/main" id="{9B0FA318-ACA2-CB84-C850-75A9E5EFB973}"/>
              </a:ext>
            </a:extLst>
          </p:cNvPr>
          <p:cNvSpPr>
            <a:spLocks noChangeArrowheads="1"/>
          </p:cNvSpPr>
          <p:nvPr/>
        </p:nvSpPr>
        <p:spPr bwMode="auto">
          <a:xfrm>
            <a:off x="4038600" y="5257800"/>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600">
                <a:solidFill>
                  <a:schemeClr val="bg1"/>
                </a:solidFill>
                <a:latin typeface="Times New Roman" panose="02020603050405020304" pitchFamily="18" charset="0"/>
              </a:defRPr>
            </a:lvl1pPr>
            <a:lvl2pPr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lvl="1" eaLnBrk="1" hangingPunct="1"/>
            <a:r>
              <a:rPr lang="en-US" altLang="pl-PL"/>
              <a:t>Continuous or intermittent, noninvasive method Continuous or intermittent, noninvasive method of obtaining CO and assessing thoracic fluid status </a:t>
            </a:r>
          </a:p>
          <a:p>
            <a:pPr lvl="1" eaLnBrk="1" hangingPunct="1"/>
            <a:r>
              <a:rPr lang="en-US" altLang="pl-PL"/>
              <a:t>of obtaining CO and assessing thoracic fluid status </a:t>
            </a:r>
          </a:p>
        </p:txBody>
      </p:sp>
      <p:sp>
        <p:nvSpPr>
          <p:cNvPr id="7" name="TextBox 6">
            <a:extLst>
              <a:ext uri="{FF2B5EF4-FFF2-40B4-BE49-F238E27FC236}">
                <a16:creationId xmlns:a16="http://schemas.microsoft.com/office/drawing/2014/main" id="{1099EAD3-FA87-3263-E581-4BFAB08DC982}"/>
              </a:ext>
            </a:extLst>
          </p:cNvPr>
          <p:cNvSpPr txBox="1"/>
          <p:nvPr/>
        </p:nvSpPr>
        <p:spPr>
          <a:xfrm>
            <a:off x="3786188" y="4876800"/>
            <a:ext cx="6096000" cy="1384300"/>
          </a:xfrm>
          <a:prstGeom prst="rect">
            <a:avLst/>
          </a:prstGeom>
          <a:noFill/>
        </p:spPr>
        <p:txBody>
          <a:bodyPr>
            <a:spAutoFit/>
          </a:bodyPr>
          <a:lstStyle/>
          <a:p>
            <a:pPr marL="342900" lvl="1" indent="-342900">
              <a:spcBef>
                <a:spcPct val="20000"/>
              </a:spcBef>
              <a:buClr>
                <a:srgbClr val="996600"/>
              </a:buClr>
              <a:buFont typeface="Wingdings" pitchFamily="2" charset="2"/>
              <a:buChar char="w"/>
              <a:defRPr/>
            </a:pPr>
            <a:r>
              <a:rPr lang="en-US" sz="2800" kern="0" dirty="0">
                <a:solidFill>
                  <a:srgbClr val="000000"/>
                </a:solidFill>
                <a:latin typeface="Times New Roman"/>
              </a:rPr>
              <a:t>Continuous or intermittent, noninvasive method of obtaining CO and assessing thoracic fluid status </a:t>
            </a:r>
          </a:p>
        </p:txBody>
      </p:sp>
    </p:spTree>
    <p:custDataLst>
      <p:tags r:id="rId1"/>
    </p:custData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EE3FCEB-E5DF-F4DC-4F04-6755430324A5}"/>
              </a:ext>
            </a:extLst>
          </p:cNvPr>
          <p:cNvSpPr>
            <a:spLocks noGrp="1" noChangeArrowheads="1"/>
          </p:cNvSpPr>
          <p:nvPr>
            <p:ph type="title"/>
          </p:nvPr>
        </p:nvSpPr>
        <p:spPr/>
        <p:txBody>
          <a:bodyPr/>
          <a:lstStyle/>
          <a:p>
            <a:pPr eaLnBrk="1" hangingPunct="1"/>
            <a:r>
              <a:rPr lang="en-US" altLang="pl-PL"/>
              <a:t>Noninvasive Hemodynamic Monitoring </a:t>
            </a:r>
          </a:p>
        </p:txBody>
      </p:sp>
      <p:sp>
        <p:nvSpPr>
          <p:cNvPr id="48131" name="Rectangle 3">
            <a:extLst>
              <a:ext uri="{FF2B5EF4-FFF2-40B4-BE49-F238E27FC236}">
                <a16:creationId xmlns:a16="http://schemas.microsoft.com/office/drawing/2014/main" id="{587B7E75-C0E4-9C5A-6982-0198E9872769}"/>
              </a:ext>
            </a:extLst>
          </p:cNvPr>
          <p:cNvSpPr>
            <a:spLocks noGrp="1" noChangeArrowheads="1"/>
          </p:cNvSpPr>
          <p:nvPr>
            <p:ph type="body" idx="1"/>
          </p:nvPr>
        </p:nvSpPr>
        <p:spPr/>
        <p:txBody>
          <a:bodyPr/>
          <a:lstStyle/>
          <a:p>
            <a:pPr eaLnBrk="1" hangingPunct="1"/>
            <a:r>
              <a:rPr lang="en-US" altLang="pl-PL"/>
              <a:t>Major indications</a:t>
            </a:r>
          </a:p>
          <a:p>
            <a:pPr lvl="1" eaLnBrk="1" hangingPunct="1"/>
            <a:r>
              <a:rPr lang="en-US" altLang="pl-PL"/>
              <a:t>Early signs and symptoms of pulmonary or cardiac dysfunction</a:t>
            </a:r>
          </a:p>
          <a:p>
            <a:pPr lvl="1" eaLnBrk="1" hangingPunct="1"/>
            <a:r>
              <a:rPr lang="en-US" altLang="pl-PL"/>
              <a:t>Differentiation of cardiac or pulmonary cause of shortness of breath</a:t>
            </a:r>
          </a:p>
          <a:p>
            <a:pPr lvl="1" eaLnBrk="1" hangingPunct="1"/>
            <a:r>
              <a:rPr lang="en-US" altLang="pl-PL"/>
              <a:t>Evaluation of etiology and management of hypotension</a:t>
            </a:r>
          </a:p>
        </p:txBody>
      </p:sp>
    </p:spTree>
    <p:custDataLst>
      <p:tags r:id="rId1"/>
    </p:custData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056DD3E-8F2F-1C9D-60BA-6C978498FAE9}"/>
              </a:ext>
            </a:extLst>
          </p:cNvPr>
          <p:cNvSpPr>
            <a:spLocks noGrp="1" noChangeArrowheads="1"/>
          </p:cNvSpPr>
          <p:nvPr>
            <p:ph type="title"/>
          </p:nvPr>
        </p:nvSpPr>
        <p:spPr/>
        <p:txBody>
          <a:bodyPr/>
          <a:lstStyle/>
          <a:p>
            <a:pPr eaLnBrk="1" hangingPunct="1"/>
            <a:r>
              <a:rPr lang="en-US" altLang="pl-PL"/>
              <a:t>Noninvasive Hemodynamic Monitoring </a:t>
            </a:r>
          </a:p>
        </p:txBody>
      </p:sp>
      <p:sp>
        <p:nvSpPr>
          <p:cNvPr id="49155" name="Rectangle 3">
            <a:extLst>
              <a:ext uri="{FF2B5EF4-FFF2-40B4-BE49-F238E27FC236}">
                <a16:creationId xmlns:a16="http://schemas.microsoft.com/office/drawing/2014/main" id="{4B6A5137-7CA2-49B4-E955-6E4EF72FEBD9}"/>
              </a:ext>
            </a:extLst>
          </p:cNvPr>
          <p:cNvSpPr>
            <a:spLocks noGrp="1" noChangeArrowheads="1"/>
          </p:cNvSpPr>
          <p:nvPr>
            <p:ph type="body" idx="1"/>
          </p:nvPr>
        </p:nvSpPr>
        <p:spPr/>
        <p:txBody>
          <a:bodyPr/>
          <a:lstStyle/>
          <a:p>
            <a:pPr eaLnBrk="1" hangingPunct="1"/>
            <a:r>
              <a:rPr lang="en-US" altLang="pl-PL" dirty="0"/>
              <a:t>Major indications (cont’d)</a:t>
            </a:r>
          </a:p>
          <a:p>
            <a:pPr lvl="1" eaLnBrk="1" hangingPunct="1"/>
            <a:r>
              <a:rPr lang="en-US" altLang="pl-PL" dirty="0"/>
              <a:t>Monitoring after discontinuing a PA catheter or justification for insertion of a PA catheter</a:t>
            </a:r>
          </a:p>
          <a:p>
            <a:pPr lvl="1" eaLnBrk="1" hangingPunct="1"/>
            <a:r>
              <a:rPr lang="en-US" altLang="pl-PL" dirty="0"/>
              <a:t>Evaluation of pharmacotherapy </a:t>
            </a:r>
          </a:p>
          <a:p>
            <a:pPr lvl="1" eaLnBrk="1" hangingPunct="1"/>
            <a:r>
              <a:rPr lang="en-US" altLang="pl-PL" dirty="0"/>
              <a:t>Diagnosis of rejection following cardiac transplantation </a:t>
            </a:r>
          </a:p>
        </p:txBody>
      </p:sp>
      <p:sp>
        <p:nvSpPr>
          <p:cNvPr id="49156" name="Text Box 4">
            <a:extLst>
              <a:ext uri="{FF2B5EF4-FFF2-40B4-BE49-F238E27FC236}">
                <a16:creationId xmlns:a16="http://schemas.microsoft.com/office/drawing/2014/main" id="{6ACA873A-6DFF-53ED-4FAE-3BD0EEF35588}"/>
              </a:ext>
            </a:extLst>
          </p:cNvPr>
          <p:cNvSpPr txBox="1">
            <a:spLocks noChangeArrowheads="1"/>
          </p:cNvSpPr>
          <p:nvPr/>
        </p:nvSpPr>
        <p:spPr bwMode="auto">
          <a:xfrm>
            <a:off x="3886200" y="5257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bg1"/>
                </a:solidFill>
                <a:latin typeface="Times New Roman" panose="02020603050405020304" pitchFamily="18" charset="0"/>
              </a:defRPr>
            </a:lvl1pPr>
            <a:lvl2pPr marL="742950" indent="-285750" eaLnBrk="0" hangingPunct="0">
              <a:defRPr sz="1600">
                <a:solidFill>
                  <a:schemeClr val="bg1"/>
                </a:solidFill>
                <a:latin typeface="Times New Roman" panose="02020603050405020304" pitchFamily="18" charset="0"/>
              </a:defRPr>
            </a:lvl2pPr>
            <a:lvl3pPr marL="1143000" indent="-228600" eaLnBrk="0" hangingPunct="0">
              <a:defRPr sz="1600">
                <a:solidFill>
                  <a:schemeClr val="bg1"/>
                </a:solidFill>
                <a:latin typeface="Times New Roman" panose="02020603050405020304" pitchFamily="18" charset="0"/>
              </a:defRPr>
            </a:lvl3pPr>
            <a:lvl4pPr marL="1600200" indent="-228600" eaLnBrk="0" hangingPunct="0">
              <a:defRPr sz="1600">
                <a:solidFill>
                  <a:schemeClr val="bg1"/>
                </a:solidFill>
                <a:latin typeface="Times New Roman" panose="02020603050405020304" pitchFamily="18" charset="0"/>
              </a:defRPr>
            </a:lvl4pPr>
            <a:lvl5pPr marL="2057400" indent="-228600" eaLnBrk="0" hangingPunct="0">
              <a:defRPr sz="1600">
                <a:solidFill>
                  <a:schemeClr val="bg1"/>
                </a:solidFill>
                <a:latin typeface="Times New Roman" panose="02020603050405020304" pitchFamily="18" charset="0"/>
              </a:defRPr>
            </a:lvl5pPr>
            <a:lvl6pPr marL="2514600" indent="-228600" eaLnBrk="0" fontAlgn="base" hangingPunct="0">
              <a:spcBef>
                <a:spcPct val="50000"/>
              </a:spcBef>
              <a:spcAft>
                <a:spcPct val="0"/>
              </a:spcAft>
              <a:defRPr sz="1600">
                <a:solidFill>
                  <a:schemeClr val="bg1"/>
                </a:solidFill>
                <a:latin typeface="Times New Roman" panose="02020603050405020304" pitchFamily="18" charset="0"/>
              </a:defRPr>
            </a:lvl6pPr>
            <a:lvl7pPr marL="2971800" indent="-228600" eaLnBrk="0" fontAlgn="base" hangingPunct="0">
              <a:spcBef>
                <a:spcPct val="50000"/>
              </a:spcBef>
              <a:spcAft>
                <a:spcPct val="0"/>
              </a:spcAft>
              <a:defRPr sz="1600">
                <a:solidFill>
                  <a:schemeClr val="bg1"/>
                </a:solidFill>
                <a:latin typeface="Times New Roman" panose="02020603050405020304" pitchFamily="18" charset="0"/>
              </a:defRPr>
            </a:lvl7pPr>
            <a:lvl8pPr marL="3429000" indent="-228600" eaLnBrk="0" fontAlgn="base" hangingPunct="0">
              <a:spcBef>
                <a:spcPct val="50000"/>
              </a:spcBef>
              <a:spcAft>
                <a:spcPct val="0"/>
              </a:spcAft>
              <a:defRPr sz="1600">
                <a:solidFill>
                  <a:schemeClr val="bg1"/>
                </a:solidFill>
                <a:latin typeface="Times New Roman" panose="02020603050405020304" pitchFamily="18" charset="0"/>
              </a:defRPr>
            </a:lvl8pPr>
            <a:lvl9pPr marL="3886200" indent="-228600" eaLnBrk="0" fontAlgn="base" hangingPunct="0">
              <a:spcBef>
                <a:spcPct val="50000"/>
              </a:spcBef>
              <a:spcAft>
                <a:spcPct val="0"/>
              </a:spcAft>
              <a:defRPr sz="1600">
                <a:solidFill>
                  <a:schemeClr val="bg1"/>
                </a:solidFill>
                <a:latin typeface="Times New Roman" panose="02020603050405020304" pitchFamily="18" charset="0"/>
              </a:defRPr>
            </a:lvl9pPr>
          </a:lstStyle>
          <a:p>
            <a:pPr eaLnBrk="1" hangingPunct="1"/>
            <a:r>
              <a:rPr lang="en-US" altLang="pl-PL" sz="2400">
                <a:solidFill>
                  <a:schemeClr val="tx1"/>
                </a:solidFill>
                <a:hlinkClick r:id="rId3"/>
              </a:rPr>
              <a:t>hemodynamic cases</a:t>
            </a:r>
            <a:endParaRPr lang="en-US" altLang="pl-PL" sz="2400">
              <a:solidFill>
                <a:schemeClr val="tx1"/>
              </a:solidFill>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a:extLst>
              <a:ext uri="{FF2B5EF4-FFF2-40B4-BE49-F238E27FC236}">
                <a16:creationId xmlns:a16="http://schemas.microsoft.com/office/drawing/2014/main" id="{2A81D94F-BC45-414B-A7F4-DD21465F294F}"/>
              </a:ext>
            </a:extLst>
          </p:cNvPr>
          <p:cNvSpPr>
            <a:spLocks noGrp="1"/>
          </p:cNvSpPr>
          <p:nvPr>
            <p:ph type="title" idx="4294967295"/>
          </p:nvPr>
        </p:nvSpPr>
        <p:spPr/>
        <p:txBody>
          <a:bodyPr/>
          <a:lstStyle/>
          <a:p>
            <a:pPr eaLnBrk="1" hangingPunct="1"/>
            <a:r>
              <a:rPr lang="en-CA" altLang="pl-PL" b="1"/>
              <a:t>VEINS</a:t>
            </a:r>
            <a:endParaRPr lang="en-CA" altLang="pl-PL"/>
          </a:p>
        </p:txBody>
      </p:sp>
      <p:sp>
        <p:nvSpPr>
          <p:cNvPr id="26627" name="Content Placeholder 1">
            <a:extLst>
              <a:ext uri="{FF2B5EF4-FFF2-40B4-BE49-F238E27FC236}">
                <a16:creationId xmlns:a16="http://schemas.microsoft.com/office/drawing/2014/main" id="{8C045D23-3E4D-D68D-25F6-6261C892114F}"/>
              </a:ext>
            </a:extLst>
          </p:cNvPr>
          <p:cNvSpPr>
            <a:spLocks noGrp="1"/>
          </p:cNvSpPr>
          <p:nvPr>
            <p:ph idx="4294967295"/>
          </p:nvPr>
        </p:nvSpPr>
        <p:spPr/>
        <p:txBody>
          <a:bodyPr/>
          <a:lstStyle/>
          <a:p>
            <a:pPr eaLnBrk="1" hangingPunct="1"/>
            <a:r>
              <a:rPr lang="en-IN" altLang="en-US" b="1"/>
              <a:t>Veins without Muscular tissue:</a:t>
            </a:r>
          </a:p>
          <a:p>
            <a:pPr eaLnBrk="1" hangingPunct="1">
              <a:buFont typeface="Wingdings" panose="05000000000000000000" pitchFamily="2" charset="2"/>
              <a:buChar char="Ø"/>
            </a:pPr>
            <a:r>
              <a:rPr lang="en-IN" altLang="en-US" b="1"/>
              <a:t>  Dural venous sinuses </a:t>
            </a:r>
          </a:p>
          <a:p>
            <a:pPr eaLnBrk="1" hangingPunct="1">
              <a:buFont typeface="Wingdings" panose="05000000000000000000" pitchFamily="2" charset="2"/>
              <a:buChar char="Ø"/>
            </a:pPr>
            <a:r>
              <a:rPr lang="en-IN" altLang="en-US" b="1"/>
              <a:t>  Pial Veins</a:t>
            </a:r>
          </a:p>
          <a:p>
            <a:pPr eaLnBrk="1" hangingPunct="1">
              <a:buFont typeface="Wingdings" panose="05000000000000000000" pitchFamily="2" charset="2"/>
              <a:buChar char="Ø"/>
            </a:pPr>
            <a:r>
              <a:rPr lang="en-IN" altLang="en-US" b="1"/>
              <a:t>  Retinal</a:t>
            </a:r>
          </a:p>
          <a:p>
            <a:pPr eaLnBrk="1" hangingPunct="1">
              <a:buFont typeface="Wingdings" panose="05000000000000000000" pitchFamily="2" charset="2"/>
              <a:buChar char="Ø"/>
            </a:pPr>
            <a:r>
              <a:rPr lang="en-IN" altLang="en-US" b="1"/>
              <a:t> Veins of erectile tissue of sex organs</a:t>
            </a:r>
          </a:p>
          <a:p>
            <a:pPr eaLnBrk="1" hangingPunct="1">
              <a:buFont typeface="Wingdings" panose="05000000000000000000" pitchFamily="2" charset="2"/>
              <a:buChar char="Ø"/>
            </a:pPr>
            <a:r>
              <a:rPr lang="en-IN" altLang="en-US" b="1"/>
              <a:t>  Veins of spongy bones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a:extLst>
              <a:ext uri="{FF2B5EF4-FFF2-40B4-BE49-F238E27FC236}">
                <a16:creationId xmlns:a16="http://schemas.microsoft.com/office/drawing/2014/main" id="{E56A49D8-EB9B-3163-75A4-D3F77D701464}"/>
              </a:ext>
            </a:extLst>
          </p:cNvPr>
          <p:cNvSpPr>
            <a:spLocks noGrp="1"/>
          </p:cNvSpPr>
          <p:nvPr>
            <p:ph type="title" idx="4294967295"/>
          </p:nvPr>
        </p:nvSpPr>
        <p:spPr/>
        <p:txBody>
          <a:bodyPr/>
          <a:lstStyle/>
          <a:p>
            <a:pPr eaLnBrk="1" hangingPunct="1"/>
            <a:r>
              <a:rPr lang="en-CA" altLang="pl-PL" b="1"/>
              <a:t>VEINS</a:t>
            </a:r>
            <a:endParaRPr lang="en-CA" altLang="pl-PL"/>
          </a:p>
        </p:txBody>
      </p:sp>
      <p:sp>
        <p:nvSpPr>
          <p:cNvPr id="27651" name="Content Placeholder 1">
            <a:extLst>
              <a:ext uri="{FF2B5EF4-FFF2-40B4-BE49-F238E27FC236}">
                <a16:creationId xmlns:a16="http://schemas.microsoft.com/office/drawing/2014/main" id="{E52D2288-750B-3E8B-970F-C6060EF10494}"/>
              </a:ext>
            </a:extLst>
          </p:cNvPr>
          <p:cNvSpPr>
            <a:spLocks noGrp="1"/>
          </p:cNvSpPr>
          <p:nvPr>
            <p:ph idx="4294967295"/>
          </p:nvPr>
        </p:nvSpPr>
        <p:spPr/>
        <p:txBody>
          <a:bodyPr/>
          <a:lstStyle/>
          <a:p>
            <a:pPr eaLnBrk="1" hangingPunct="1"/>
            <a:r>
              <a:rPr lang="en-IN" altLang="en-US" b="1"/>
              <a:t>Factors responsible for venous return:</a:t>
            </a:r>
          </a:p>
          <a:p>
            <a:pPr eaLnBrk="1" hangingPunct="1">
              <a:buFont typeface="Calibri" panose="020F0502020204030204" pitchFamily="34" charset="0"/>
              <a:buAutoNum type="arabicPeriod"/>
            </a:pPr>
            <a:r>
              <a:rPr lang="en-IN" altLang="en-US" b="1"/>
              <a:t>Muscle contraction</a:t>
            </a:r>
          </a:p>
          <a:p>
            <a:pPr eaLnBrk="1" hangingPunct="1">
              <a:buFont typeface="Calibri" panose="020F0502020204030204" pitchFamily="34" charset="0"/>
              <a:buAutoNum type="arabicPeriod"/>
            </a:pPr>
            <a:r>
              <a:rPr lang="en-IN" altLang="en-US" b="1"/>
              <a:t>Negative intrathoracic pressure</a:t>
            </a:r>
          </a:p>
          <a:p>
            <a:pPr eaLnBrk="1" hangingPunct="1">
              <a:buFont typeface="Calibri" panose="020F0502020204030204" pitchFamily="34" charset="0"/>
              <a:buAutoNum type="arabicPeriod"/>
            </a:pPr>
            <a:r>
              <a:rPr lang="en-IN" altLang="en-US" b="1"/>
              <a:t>Pulsation of arteries</a:t>
            </a:r>
          </a:p>
          <a:p>
            <a:pPr eaLnBrk="1" hangingPunct="1">
              <a:buFont typeface="Calibri" panose="020F0502020204030204" pitchFamily="34" charset="0"/>
              <a:buAutoNum type="arabicPeriod"/>
            </a:pPr>
            <a:r>
              <a:rPr lang="en-IN" altLang="en-US" b="1"/>
              <a:t> Gravity</a:t>
            </a:r>
          </a:p>
          <a:p>
            <a:pPr eaLnBrk="1" hangingPunct="1">
              <a:buFont typeface="Calibri" panose="020F0502020204030204" pitchFamily="34" charset="0"/>
              <a:buAutoNum type="arabicPeriod"/>
            </a:pPr>
            <a:r>
              <a:rPr lang="en-IN" altLang="en-US" b="1"/>
              <a:t> Valves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a:extLst>
              <a:ext uri="{FF2B5EF4-FFF2-40B4-BE49-F238E27FC236}">
                <a16:creationId xmlns:a16="http://schemas.microsoft.com/office/drawing/2014/main" id="{6168E8C3-E626-91C9-66B9-AD31D2E313B1}"/>
              </a:ext>
            </a:extLst>
          </p:cNvPr>
          <p:cNvSpPr>
            <a:spLocks noGrp="1"/>
          </p:cNvSpPr>
          <p:nvPr>
            <p:ph type="title" idx="4294967295"/>
          </p:nvPr>
        </p:nvSpPr>
        <p:spPr>
          <a:xfrm>
            <a:off x="1524000" y="0"/>
            <a:ext cx="9144000" cy="762000"/>
          </a:xfrm>
        </p:spPr>
        <p:txBody>
          <a:bodyPr/>
          <a:lstStyle/>
          <a:p>
            <a:pPr eaLnBrk="1" hangingPunct="1"/>
            <a:r>
              <a:rPr lang="en-CA" altLang="pl-PL" b="1"/>
              <a:t>ANASTOMOSIS</a:t>
            </a:r>
          </a:p>
        </p:txBody>
      </p:sp>
      <p:sp>
        <p:nvSpPr>
          <p:cNvPr id="28675" name="Content Placeholder 1">
            <a:extLst>
              <a:ext uri="{FF2B5EF4-FFF2-40B4-BE49-F238E27FC236}">
                <a16:creationId xmlns:a16="http://schemas.microsoft.com/office/drawing/2014/main" id="{D5F97965-9515-7D01-BED9-94A5998ED7F6}"/>
              </a:ext>
            </a:extLst>
          </p:cNvPr>
          <p:cNvSpPr>
            <a:spLocks noGrp="1"/>
          </p:cNvSpPr>
          <p:nvPr>
            <p:ph type="body" sz="half" idx="4294967295"/>
          </p:nvPr>
        </p:nvSpPr>
        <p:spPr>
          <a:xfrm>
            <a:off x="1752600" y="1844675"/>
            <a:ext cx="3983038" cy="4248150"/>
          </a:xfrm>
        </p:spPr>
        <p:txBody>
          <a:bodyPr/>
          <a:lstStyle/>
          <a:p>
            <a:pPr algn="just" eaLnBrk="1" hangingPunct="1">
              <a:lnSpc>
                <a:spcPct val="80000"/>
              </a:lnSpc>
            </a:pPr>
            <a:r>
              <a:rPr lang="en-IN" altLang="en-US" sz="3000" b="1"/>
              <a:t>Communication between vessels</a:t>
            </a:r>
          </a:p>
          <a:p>
            <a:pPr algn="just" eaLnBrk="1" hangingPunct="1">
              <a:lnSpc>
                <a:spcPct val="80000"/>
              </a:lnSpc>
            </a:pPr>
            <a:r>
              <a:rPr lang="en-IN" altLang="en-US" sz="3000" b="1"/>
              <a:t>ARTERIAL: </a:t>
            </a:r>
          </a:p>
          <a:p>
            <a:pPr algn="just" eaLnBrk="1" hangingPunct="1">
              <a:lnSpc>
                <a:spcPct val="80000"/>
              </a:lnSpc>
              <a:buFont typeface="Wingdings 3" panose="05040102010807070707" pitchFamily="18" charset="2"/>
              <a:buNone/>
            </a:pPr>
            <a:r>
              <a:rPr lang="en-IN" altLang="en-US" sz="3000" b="1"/>
              <a:t> </a:t>
            </a:r>
            <a:r>
              <a:rPr lang="en-IN" altLang="en-US" sz="3000" b="1" i="1" u="sng"/>
              <a:t>Actual( end to end &amp; convergent)</a:t>
            </a:r>
            <a:r>
              <a:rPr lang="en-IN" altLang="en-US" sz="3000" b="1"/>
              <a:t>-Palmar, plantar, Circle of Willis, Labial Intestinal arcade, etc.</a:t>
            </a:r>
          </a:p>
          <a:p>
            <a:pPr algn="just" eaLnBrk="1" hangingPunct="1">
              <a:lnSpc>
                <a:spcPct val="80000"/>
              </a:lnSpc>
              <a:buFont typeface="Wingdings 3" panose="05040102010807070707" pitchFamily="18" charset="2"/>
              <a:buNone/>
            </a:pPr>
            <a:r>
              <a:rPr lang="en-IN" altLang="en-US" sz="3000" b="1" i="1" u="sng"/>
              <a:t>Potential</a:t>
            </a:r>
            <a:r>
              <a:rPr lang="en-IN" altLang="en-US" sz="3000" b="1"/>
              <a:t>-Coronary, around joints etc.</a:t>
            </a:r>
          </a:p>
          <a:p>
            <a:pPr eaLnBrk="1" hangingPunct="1">
              <a:lnSpc>
                <a:spcPct val="80000"/>
              </a:lnSpc>
              <a:buFont typeface="Wingdings 3" panose="05040102010807070707" pitchFamily="18" charset="2"/>
              <a:buNone/>
            </a:pPr>
            <a:endParaRPr lang="en-IN" altLang="en-US" sz="3000"/>
          </a:p>
        </p:txBody>
      </p:sp>
      <p:pic>
        <p:nvPicPr>
          <p:cNvPr id="28676" name="Picture 6">
            <a:extLst>
              <a:ext uri="{FF2B5EF4-FFF2-40B4-BE49-F238E27FC236}">
                <a16:creationId xmlns:a16="http://schemas.microsoft.com/office/drawing/2014/main" id="{A1E06405-625A-9559-5B37-FA446C9D2E39}"/>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5735638" y="1771651"/>
            <a:ext cx="4932362" cy="4105275"/>
          </a:xfrm>
          <a:no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51F9ED3-7D5B-92C1-9BC7-0FE44786B9A8}"/>
              </a:ext>
            </a:extLst>
          </p:cNvPr>
          <p:cNvSpPr>
            <a:spLocks noGrp="1"/>
          </p:cNvSpPr>
          <p:nvPr>
            <p:ph type="title" idx="4294967295"/>
          </p:nvPr>
        </p:nvSpPr>
        <p:spPr>
          <a:xfrm>
            <a:off x="1524000" y="0"/>
            <a:ext cx="9144000" cy="762000"/>
          </a:xfrm>
        </p:spPr>
        <p:txBody>
          <a:bodyPr/>
          <a:lstStyle/>
          <a:p>
            <a:pPr eaLnBrk="1" hangingPunct="1"/>
            <a:r>
              <a:rPr lang="en-CA" altLang="pl-PL" b="1"/>
              <a:t>ANASTOMOSIS</a:t>
            </a:r>
            <a:endParaRPr lang="en-CA" altLang="pl-PL"/>
          </a:p>
        </p:txBody>
      </p:sp>
      <p:sp>
        <p:nvSpPr>
          <p:cNvPr id="29699" name="Content Placeholder 2">
            <a:extLst>
              <a:ext uri="{FF2B5EF4-FFF2-40B4-BE49-F238E27FC236}">
                <a16:creationId xmlns:a16="http://schemas.microsoft.com/office/drawing/2014/main" id="{1D34F824-4964-215A-F599-7317A3B4420E}"/>
              </a:ext>
            </a:extLst>
          </p:cNvPr>
          <p:cNvSpPr>
            <a:spLocks noGrp="1"/>
          </p:cNvSpPr>
          <p:nvPr>
            <p:ph type="body" sz="half" idx="4294967295"/>
          </p:nvPr>
        </p:nvSpPr>
        <p:spPr>
          <a:xfrm>
            <a:off x="1752600" y="1295400"/>
            <a:ext cx="4127500" cy="5257800"/>
          </a:xfrm>
        </p:spPr>
        <p:txBody>
          <a:bodyPr/>
          <a:lstStyle/>
          <a:p>
            <a:pPr eaLnBrk="1" hangingPunct="1"/>
            <a:r>
              <a:rPr lang="en-IN" altLang="en-US" b="1"/>
              <a:t>ARTERIOVENOUS ANASTOMOSIS:</a:t>
            </a:r>
          </a:p>
          <a:p>
            <a:pPr eaLnBrk="1" hangingPunct="1">
              <a:buFont typeface="Calibri" panose="020F0502020204030204" pitchFamily="34" charset="0"/>
              <a:buAutoNum type="arabicPeriod"/>
            </a:pPr>
            <a:r>
              <a:rPr lang="en-IN" altLang="en-US" b="1"/>
              <a:t>Skin of nose</a:t>
            </a:r>
          </a:p>
          <a:p>
            <a:pPr eaLnBrk="1" hangingPunct="1">
              <a:buFont typeface="Calibri" panose="020F0502020204030204" pitchFamily="34" charset="0"/>
              <a:buAutoNum type="arabicPeriod"/>
            </a:pPr>
            <a:r>
              <a:rPr lang="en-IN" altLang="en-US" b="1"/>
              <a:t> Lips</a:t>
            </a:r>
          </a:p>
          <a:p>
            <a:pPr eaLnBrk="1" hangingPunct="1">
              <a:buFont typeface="Calibri" panose="020F0502020204030204" pitchFamily="34" charset="0"/>
              <a:buAutoNum type="arabicPeriod"/>
            </a:pPr>
            <a:r>
              <a:rPr lang="en-IN" altLang="en-US" b="1"/>
              <a:t> External Ear</a:t>
            </a:r>
          </a:p>
          <a:p>
            <a:pPr eaLnBrk="1" hangingPunct="1">
              <a:buFont typeface="Calibri" panose="020F0502020204030204" pitchFamily="34" charset="0"/>
              <a:buAutoNum type="arabicPeriod"/>
            </a:pPr>
            <a:r>
              <a:rPr lang="en-IN" altLang="en-US" b="1"/>
              <a:t> Mucus membrane of GI &amp; nose</a:t>
            </a:r>
          </a:p>
          <a:p>
            <a:pPr eaLnBrk="1" hangingPunct="1">
              <a:buFont typeface="Calibri" panose="020F0502020204030204" pitchFamily="34" charset="0"/>
              <a:buAutoNum type="arabicPeriod"/>
            </a:pPr>
            <a:r>
              <a:rPr lang="en-IN" altLang="en-US" b="1"/>
              <a:t> Erectile tissue of sex organ</a:t>
            </a:r>
          </a:p>
          <a:p>
            <a:pPr eaLnBrk="1" hangingPunct="1">
              <a:buFont typeface="Calibri" panose="020F0502020204030204" pitchFamily="34" charset="0"/>
              <a:buAutoNum type="arabicPeriod"/>
            </a:pPr>
            <a:r>
              <a:rPr lang="en-IN" altLang="en-US" b="1"/>
              <a:t> Thyroid</a:t>
            </a:r>
          </a:p>
          <a:p>
            <a:pPr eaLnBrk="1" hangingPunct="1">
              <a:buFont typeface="Calibri" panose="020F0502020204030204" pitchFamily="34" charset="0"/>
              <a:buAutoNum type="arabicPeriod"/>
            </a:pPr>
            <a:r>
              <a:rPr lang="en-IN" altLang="en-US" b="1"/>
              <a:t> Tongue </a:t>
            </a:r>
          </a:p>
          <a:p>
            <a:pPr eaLnBrk="1" hangingPunct="1"/>
            <a:endParaRPr lang="en-IN" altLang="en-US"/>
          </a:p>
        </p:txBody>
      </p:sp>
      <p:pic>
        <p:nvPicPr>
          <p:cNvPr id="29700" name="Picture 5">
            <a:extLst>
              <a:ext uri="{FF2B5EF4-FFF2-40B4-BE49-F238E27FC236}">
                <a16:creationId xmlns:a16="http://schemas.microsoft.com/office/drawing/2014/main" id="{07FB96EA-68F6-73FF-51EE-1F328E50B4AB}"/>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5808664" y="1844676"/>
            <a:ext cx="4859337" cy="3744913"/>
          </a:xfrm>
          <a:no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a:extLst>
              <a:ext uri="{FF2B5EF4-FFF2-40B4-BE49-F238E27FC236}">
                <a16:creationId xmlns:a16="http://schemas.microsoft.com/office/drawing/2014/main" id="{DC87B6F9-0756-9287-476B-D25C58DE0D72}"/>
              </a:ext>
            </a:extLst>
          </p:cNvPr>
          <p:cNvSpPr>
            <a:spLocks noGrp="1"/>
          </p:cNvSpPr>
          <p:nvPr>
            <p:ph type="title" idx="4294967295"/>
          </p:nvPr>
        </p:nvSpPr>
        <p:spPr>
          <a:xfrm>
            <a:off x="1524000" y="0"/>
            <a:ext cx="9144000" cy="762000"/>
          </a:xfrm>
        </p:spPr>
        <p:txBody>
          <a:bodyPr/>
          <a:lstStyle/>
          <a:p>
            <a:pPr eaLnBrk="1" hangingPunct="1"/>
            <a:r>
              <a:rPr lang="en-CA" altLang="pl-PL" b="1"/>
              <a:t>END ARTERIES</a:t>
            </a:r>
          </a:p>
        </p:txBody>
      </p:sp>
      <p:sp>
        <p:nvSpPr>
          <p:cNvPr id="30723" name="Content Placeholder 1">
            <a:extLst>
              <a:ext uri="{FF2B5EF4-FFF2-40B4-BE49-F238E27FC236}">
                <a16:creationId xmlns:a16="http://schemas.microsoft.com/office/drawing/2014/main" id="{4376DFD1-DA85-608C-1275-4E31F648DA21}"/>
              </a:ext>
            </a:extLst>
          </p:cNvPr>
          <p:cNvSpPr>
            <a:spLocks noGrp="1"/>
          </p:cNvSpPr>
          <p:nvPr>
            <p:ph type="body" sz="half" idx="4294967295"/>
          </p:nvPr>
        </p:nvSpPr>
        <p:spPr>
          <a:xfrm>
            <a:off x="1752600" y="1295400"/>
            <a:ext cx="4381500" cy="5257800"/>
          </a:xfrm>
        </p:spPr>
        <p:txBody>
          <a:bodyPr/>
          <a:lstStyle/>
          <a:p>
            <a:pPr eaLnBrk="1" hangingPunct="1"/>
            <a:r>
              <a:rPr lang="en-IN" altLang="en-US" b="1"/>
              <a:t>END ARTERIES:</a:t>
            </a:r>
          </a:p>
          <a:p>
            <a:pPr algn="just" eaLnBrk="1" hangingPunct="1">
              <a:buFont typeface="Calibri" panose="020F0502020204030204" pitchFamily="34" charset="0"/>
              <a:buAutoNum type="arabicPeriod"/>
            </a:pPr>
            <a:r>
              <a:rPr lang="en-IN" altLang="en-US" b="1"/>
              <a:t>Central artery of retina</a:t>
            </a:r>
          </a:p>
          <a:p>
            <a:pPr algn="just" eaLnBrk="1" hangingPunct="1">
              <a:buFont typeface="Calibri" panose="020F0502020204030204" pitchFamily="34" charset="0"/>
              <a:buAutoNum type="arabicPeriod"/>
            </a:pPr>
            <a:r>
              <a:rPr lang="en-IN" altLang="en-US" b="1"/>
              <a:t> Arteries of spleen, liver, kidneys, metaphyses of long bones</a:t>
            </a:r>
          </a:p>
          <a:p>
            <a:pPr algn="just" eaLnBrk="1" hangingPunct="1">
              <a:buFont typeface="Calibri" panose="020F0502020204030204" pitchFamily="34" charset="0"/>
              <a:buAutoNum type="arabicPeriod"/>
            </a:pPr>
            <a:r>
              <a:rPr lang="en-IN" altLang="en-US" b="1"/>
              <a:t> Central branches of cerebral cortex  </a:t>
            </a:r>
          </a:p>
        </p:txBody>
      </p:sp>
      <p:pic>
        <p:nvPicPr>
          <p:cNvPr id="30724" name="Picture 2">
            <a:extLst>
              <a:ext uri="{FF2B5EF4-FFF2-40B4-BE49-F238E27FC236}">
                <a16:creationId xmlns:a16="http://schemas.microsoft.com/office/drawing/2014/main" id="{9123B627-C4A9-2D45-62AD-3A173353A43E}"/>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6024563" y="2133600"/>
            <a:ext cx="4597400" cy="3455988"/>
          </a:xfrm>
          <a:no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EA8B6CA5-1A81-C4B0-0981-0A96F9FC641A}"/>
              </a:ext>
            </a:extLst>
          </p:cNvPr>
          <p:cNvSpPr>
            <a:spLocks noGrp="1" noChangeArrowheads="1"/>
          </p:cNvSpPr>
          <p:nvPr>
            <p:ph type="title" idx="4294967295"/>
          </p:nvPr>
        </p:nvSpPr>
        <p:spPr/>
        <p:txBody>
          <a:bodyPr>
            <a:normAutofit fontScale="90000"/>
          </a:bodyPr>
          <a:lstStyle/>
          <a:p>
            <a:pPr eaLnBrk="1" hangingPunct="1"/>
            <a:r>
              <a:rPr lang="en-US" altLang="pl-PL" sz="6000" b="1"/>
              <a:t>CIRCULATION</a:t>
            </a:r>
            <a:br>
              <a:rPr lang="en-US" altLang="pl-PL">
                <a:solidFill>
                  <a:schemeClr val="accent1"/>
                </a:solidFill>
              </a:rPr>
            </a:br>
            <a:endParaRPr lang="en-US" altLang="pl-PL" sz="3200"/>
          </a:p>
        </p:txBody>
      </p:sp>
      <p:sp>
        <p:nvSpPr>
          <p:cNvPr id="31747" name="Rectangle 3">
            <a:extLst>
              <a:ext uri="{FF2B5EF4-FFF2-40B4-BE49-F238E27FC236}">
                <a16:creationId xmlns:a16="http://schemas.microsoft.com/office/drawing/2014/main" id="{32BF7DA4-65B4-2D25-A25C-F4330D8A39EC}"/>
              </a:ext>
            </a:extLst>
          </p:cNvPr>
          <p:cNvSpPr>
            <a:spLocks noGrp="1" noChangeArrowheads="1"/>
          </p:cNvSpPr>
          <p:nvPr>
            <p:ph idx="4294967295"/>
          </p:nvPr>
        </p:nvSpPr>
        <p:spPr>
          <a:xfrm>
            <a:off x="1981200" y="1341438"/>
            <a:ext cx="8229600" cy="4824412"/>
          </a:xfrm>
        </p:spPr>
        <p:txBody>
          <a:bodyPr/>
          <a:lstStyle/>
          <a:p>
            <a:pPr lvl="1" algn="just" eaLnBrk="1" hangingPunct="1">
              <a:buClr>
                <a:schemeClr val="hlink"/>
              </a:buClr>
            </a:pPr>
            <a:r>
              <a:rPr lang="en-CA" altLang="pl-PL" sz="3600" b="1"/>
              <a:t>Coronary circulation – the circulation of blood within the heart</a:t>
            </a:r>
            <a:r>
              <a:rPr lang="en-CA" altLang="pl-PL" sz="3200" b="1"/>
              <a:t>.</a:t>
            </a:r>
          </a:p>
          <a:p>
            <a:pPr lvl="1" algn="just" eaLnBrk="1" hangingPunct="1">
              <a:buClr>
                <a:schemeClr val="hlink"/>
              </a:buClr>
            </a:pPr>
            <a:r>
              <a:rPr lang="en-CA" altLang="pl-PL" sz="3600" b="1"/>
              <a:t>Pulmonary circulation – the flow of blood between the heart and lungs.</a:t>
            </a:r>
          </a:p>
          <a:p>
            <a:pPr lvl="1" algn="just" eaLnBrk="1" hangingPunct="1">
              <a:buClr>
                <a:schemeClr val="hlink"/>
              </a:buClr>
            </a:pPr>
            <a:r>
              <a:rPr lang="en-CA" altLang="pl-PL" sz="3600" b="1"/>
              <a:t>Systemic circulation –</a:t>
            </a:r>
            <a:r>
              <a:rPr lang="en-CA" altLang="pl-PL" sz="3200" b="1"/>
              <a:t> </a:t>
            </a:r>
            <a:r>
              <a:rPr lang="en-CA" altLang="pl-PL" sz="3600" b="1"/>
              <a:t>the flow of blood between the heart and the cells of the body.</a:t>
            </a:r>
          </a:p>
          <a:p>
            <a:pPr lvl="1" algn="just" eaLnBrk="1" hangingPunct="1">
              <a:buClr>
                <a:schemeClr val="hlink"/>
              </a:buClr>
            </a:pPr>
            <a:r>
              <a:rPr lang="en-CA" altLang="pl-PL" sz="3600" b="1"/>
              <a:t>Fetal Circulation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6C7D5A9-FCEC-E2B6-1D16-3771B1D430B6}"/>
              </a:ext>
            </a:extLst>
          </p:cNvPr>
          <p:cNvSpPr>
            <a:spLocks noGrp="1" noChangeArrowheads="1"/>
          </p:cNvSpPr>
          <p:nvPr>
            <p:ph type="title" idx="4294967295"/>
          </p:nvPr>
        </p:nvSpPr>
        <p:spPr>
          <a:xfrm>
            <a:off x="1981200" y="44450"/>
            <a:ext cx="8229600" cy="1143000"/>
          </a:xfrm>
        </p:spPr>
        <p:txBody>
          <a:bodyPr/>
          <a:lstStyle/>
          <a:p>
            <a:r>
              <a:rPr lang="en-US" altLang="pl-PL" sz="3600" b="1"/>
              <a:t>SYSTEMIC AND PULMONARY CIRCULATION</a:t>
            </a:r>
          </a:p>
        </p:txBody>
      </p:sp>
      <p:sp>
        <p:nvSpPr>
          <p:cNvPr id="32771" name="Text Placeholder 3">
            <a:extLst>
              <a:ext uri="{FF2B5EF4-FFF2-40B4-BE49-F238E27FC236}">
                <a16:creationId xmlns:a16="http://schemas.microsoft.com/office/drawing/2014/main" id="{1DC194BC-70E4-D7A5-5A80-F92221489BE2}"/>
              </a:ext>
            </a:extLst>
          </p:cNvPr>
          <p:cNvSpPr>
            <a:spLocks noGrp="1"/>
          </p:cNvSpPr>
          <p:nvPr>
            <p:ph type="body" sz="half" idx="4294967295"/>
          </p:nvPr>
        </p:nvSpPr>
        <p:spPr>
          <a:xfrm>
            <a:off x="1847850" y="1412875"/>
            <a:ext cx="4171950" cy="5049838"/>
          </a:xfrm>
        </p:spPr>
        <p:txBody>
          <a:bodyPr/>
          <a:lstStyle/>
          <a:p>
            <a:pPr marL="457200" lvl="1" indent="0">
              <a:buClr>
                <a:schemeClr val="hlink"/>
              </a:buClr>
              <a:buNone/>
            </a:pPr>
            <a:r>
              <a:rPr lang="pl-PL" altLang="en-US" sz="3000" b="1" u="sng"/>
              <a:t>Pulmonary circulation</a:t>
            </a:r>
          </a:p>
          <a:p>
            <a:pPr marL="457200" lvl="1" indent="0">
              <a:buClr>
                <a:schemeClr val="hlink"/>
              </a:buClr>
              <a:buNone/>
            </a:pPr>
            <a:r>
              <a:rPr lang="pl-PL" altLang="en-US" sz="3200" b="1"/>
              <a:t>The flow of blood between the heart and lungs.</a:t>
            </a:r>
          </a:p>
          <a:p>
            <a:pPr marL="457200" lvl="1" indent="0" algn="just">
              <a:buClr>
                <a:schemeClr val="hlink"/>
              </a:buClr>
              <a:buNone/>
            </a:pPr>
            <a:r>
              <a:rPr lang="pl-PL" altLang="en-US" sz="3000" b="1" u="sng"/>
              <a:t>Systemic circulation</a:t>
            </a:r>
            <a:r>
              <a:rPr lang="pl-PL" altLang="en-US" sz="3200" b="1"/>
              <a:t> </a:t>
            </a:r>
            <a:r>
              <a:rPr lang="pl-PL" altLang="en-US" b="1"/>
              <a:t> T</a:t>
            </a:r>
            <a:r>
              <a:rPr lang="pl-PL" altLang="en-US" sz="3200" b="1"/>
              <a:t>he flow of blood between the heart and the cells of the body.</a:t>
            </a:r>
          </a:p>
          <a:p>
            <a:endParaRPr lang="en-IN" altLang="en-US"/>
          </a:p>
        </p:txBody>
      </p:sp>
      <p:sp>
        <p:nvSpPr>
          <p:cNvPr id="32772" name="Footer Placeholder 4">
            <a:extLst>
              <a:ext uri="{FF2B5EF4-FFF2-40B4-BE49-F238E27FC236}">
                <a16:creationId xmlns:a16="http://schemas.microsoft.com/office/drawing/2014/main" id="{422EE788-7BF6-A052-5A8E-CA62006A0802}"/>
              </a:ext>
            </a:extLst>
          </p:cNvPr>
          <p:cNvSpPr txBox="1">
            <a:spLocks noGrp="1" noChangeArrowheads="1"/>
          </p:cNvSpPr>
          <p:nvPr/>
        </p:nvSpPr>
        <p:spPr bwMode="auto">
          <a:xfrm>
            <a:off x="4648200" y="6356351"/>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US" altLang="pl-PL" sz="1200">
                <a:solidFill>
                  <a:srgbClr val="898989"/>
                </a:solidFill>
              </a:rPr>
              <a:t>Chapter 18, Cardiovascular System </a:t>
            </a:r>
          </a:p>
        </p:txBody>
      </p:sp>
      <p:sp>
        <p:nvSpPr>
          <p:cNvPr id="32773" name="Slide Number Placeholder 5">
            <a:extLst>
              <a:ext uri="{FF2B5EF4-FFF2-40B4-BE49-F238E27FC236}">
                <a16:creationId xmlns:a16="http://schemas.microsoft.com/office/drawing/2014/main" id="{FDDD922F-097D-E1B6-CB70-392D01B51263}"/>
              </a:ext>
            </a:extLst>
          </p:cNvPr>
          <p:cNvSpPr txBox="1">
            <a:spLocks noGrp="1" noChangeArrowheads="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eaLnBrk="1" hangingPunct="1"/>
            <a:fld id="{AAF5EEB1-EE88-468C-8508-55A6C6081934}" type="slidenum">
              <a:rPr lang="en-US" altLang="pl-PL" sz="1200">
                <a:solidFill>
                  <a:srgbClr val="898989"/>
                </a:solidFill>
              </a:rPr>
              <a:pPr algn="r" eaLnBrk="1" hangingPunct="1"/>
              <a:t>29</a:t>
            </a:fld>
            <a:endParaRPr lang="en-US" altLang="pl-PL" sz="1200">
              <a:solidFill>
                <a:srgbClr val="898989"/>
              </a:solidFill>
            </a:endParaRPr>
          </a:p>
        </p:txBody>
      </p:sp>
      <p:sp>
        <p:nvSpPr>
          <p:cNvPr id="32774" name="Text Box 3">
            <a:extLst>
              <a:ext uri="{FF2B5EF4-FFF2-40B4-BE49-F238E27FC236}">
                <a16:creationId xmlns:a16="http://schemas.microsoft.com/office/drawing/2014/main" id="{5B5E305C-E493-A8EC-A9ED-EC7D72ABB9BB}"/>
              </a:ext>
            </a:extLst>
          </p:cNvPr>
          <p:cNvSpPr txBox="1">
            <a:spLocks noChangeArrowheads="1"/>
          </p:cNvSpPr>
          <p:nvPr/>
        </p:nvSpPr>
        <p:spPr bwMode="auto">
          <a:xfrm>
            <a:off x="8839200" y="6324600"/>
            <a:ext cx="1600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eaLnBrk="1" hangingPunct="1"/>
            <a:r>
              <a:rPr lang="en-US" altLang="pl-PL" sz="1200"/>
              <a:t>Figure 18.5</a:t>
            </a:r>
          </a:p>
        </p:txBody>
      </p:sp>
      <p:pic>
        <p:nvPicPr>
          <p:cNvPr id="32775" name="Picture 4">
            <a:extLst>
              <a:ext uri="{FF2B5EF4-FFF2-40B4-BE49-F238E27FC236}">
                <a16:creationId xmlns:a16="http://schemas.microsoft.com/office/drawing/2014/main" id="{7090C9AD-B786-7E04-A0C6-E2F367CEE641}"/>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311900" y="1412876"/>
            <a:ext cx="3671888" cy="4911725"/>
          </a:xfrm>
          <a:noFill/>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C869A7C-3D25-D3E1-6218-1A0E5556E0A7}"/>
              </a:ext>
            </a:extLst>
          </p:cNvPr>
          <p:cNvSpPr>
            <a:spLocks noGrp="1" noChangeArrowheads="1"/>
          </p:cNvSpPr>
          <p:nvPr>
            <p:ph type="title" idx="4294967295"/>
          </p:nvPr>
        </p:nvSpPr>
        <p:spPr>
          <a:xfrm>
            <a:off x="1631951" y="274638"/>
            <a:ext cx="8856663" cy="1143000"/>
          </a:xfrm>
        </p:spPr>
        <p:txBody>
          <a:bodyPr/>
          <a:lstStyle/>
          <a:p>
            <a:pPr eaLnBrk="1" hangingPunct="1"/>
            <a:r>
              <a:rPr lang="en-CA" altLang="pl-PL" sz="4000" b="1"/>
              <a:t>FUNCTION OF CARDIOVASCULAR SYSTEM</a:t>
            </a:r>
          </a:p>
        </p:txBody>
      </p:sp>
      <p:sp>
        <p:nvSpPr>
          <p:cNvPr id="6147" name="Rectangle 4">
            <a:extLst>
              <a:ext uri="{FF2B5EF4-FFF2-40B4-BE49-F238E27FC236}">
                <a16:creationId xmlns:a16="http://schemas.microsoft.com/office/drawing/2014/main" id="{C3588830-651C-2219-EE54-E09C464C8D28}"/>
              </a:ext>
            </a:extLst>
          </p:cNvPr>
          <p:cNvSpPr>
            <a:spLocks noGrp="1" noChangeArrowheads="1"/>
          </p:cNvSpPr>
          <p:nvPr>
            <p:ph idx="4294967295"/>
          </p:nvPr>
        </p:nvSpPr>
        <p:spPr/>
        <p:txBody>
          <a:bodyPr/>
          <a:lstStyle/>
          <a:p>
            <a:pPr marL="365125" indent="-255588" algn="just">
              <a:buFont typeface="Wingdings 3" panose="05040102010807070707" pitchFamily="18" charset="2"/>
              <a:buChar char=""/>
            </a:pPr>
            <a:r>
              <a:rPr lang="pl-PL" altLang="en-US" b="1"/>
              <a:t>Transport nutrients, hormones</a:t>
            </a:r>
          </a:p>
          <a:p>
            <a:pPr marL="365125" indent="-255588" algn="just">
              <a:buFont typeface="Wingdings 3" panose="05040102010807070707" pitchFamily="18" charset="2"/>
              <a:buChar char=""/>
            </a:pPr>
            <a:r>
              <a:rPr lang="pl-PL" altLang="en-US" b="1"/>
              <a:t>Remove waste products</a:t>
            </a:r>
          </a:p>
          <a:p>
            <a:pPr marL="365125" indent="-255588" algn="just">
              <a:buFont typeface="Wingdings 3" panose="05040102010807070707" pitchFamily="18" charset="2"/>
              <a:buChar char=""/>
            </a:pPr>
            <a:r>
              <a:rPr lang="pl-PL" altLang="en-US" b="1"/>
              <a:t>Gaseous exchange </a:t>
            </a:r>
          </a:p>
          <a:p>
            <a:pPr marL="365125" indent="-255588" algn="just">
              <a:buFont typeface="Wingdings 3" panose="05040102010807070707" pitchFamily="18" charset="2"/>
              <a:buChar char=""/>
            </a:pPr>
            <a:r>
              <a:rPr lang="pl-PL" altLang="en-US" b="1"/>
              <a:t>Immunity</a:t>
            </a:r>
          </a:p>
          <a:p>
            <a:pPr marL="365125" indent="-255588" algn="just">
              <a:buFont typeface="Wingdings 3" panose="05040102010807070707" pitchFamily="18" charset="2"/>
              <a:buChar char=""/>
            </a:pPr>
            <a:r>
              <a:rPr lang="pl-PL" altLang="en-US" b="1"/>
              <a:t> </a:t>
            </a:r>
            <a:r>
              <a:rPr lang="en-US" altLang="pl-PL" b="1"/>
              <a:t>Blood vessels transport blood</a:t>
            </a:r>
          </a:p>
          <a:p>
            <a:pPr marL="620713" lvl="1" algn="just">
              <a:spcBef>
                <a:spcPts val="325"/>
              </a:spcBef>
              <a:buFont typeface="Verdana" panose="020B0604030504040204" pitchFamily="34" charset="0"/>
              <a:buChar char="◦"/>
            </a:pPr>
            <a:r>
              <a:rPr lang="en-US" altLang="pl-PL" sz="3200" b="1"/>
              <a:t>Carries oxygen and carbon dioxide</a:t>
            </a:r>
          </a:p>
          <a:p>
            <a:pPr marL="620713" lvl="1" algn="just">
              <a:spcBef>
                <a:spcPts val="325"/>
              </a:spcBef>
              <a:buFont typeface="Verdana" panose="020B0604030504040204" pitchFamily="34" charset="0"/>
              <a:buChar char="◦"/>
            </a:pPr>
            <a:r>
              <a:rPr lang="en-US" altLang="pl-PL" sz="3200" b="1"/>
              <a:t>Also carries nutrients and wastes</a:t>
            </a:r>
          </a:p>
          <a:p>
            <a:pPr marL="365125" indent="-255588" algn="just">
              <a:buFont typeface="Wingdings 3" panose="05040102010807070707" pitchFamily="18" charset="2"/>
              <a:buChar char=""/>
            </a:pPr>
            <a:r>
              <a:rPr lang="en-US" altLang="pl-PL" b="1"/>
              <a:t>Heart pumps blood through blood vessels</a:t>
            </a:r>
          </a:p>
          <a:p>
            <a:pPr marL="365125" indent="-255588">
              <a:buNone/>
            </a:pPr>
            <a:endParaRPr lang="pl-PL" altLang="en-US"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4">
            <a:extLst>
              <a:ext uri="{FF2B5EF4-FFF2-40B4-BE49-F238E27FC236}">
                <a16:creationId xmlns:a16="http://schemas.microsoft.com/office/drawing/2014/main" id="{987095D3-B46B-90B7-9EDD-AEF0AF666419}"/>
              </a:ext>
            </a:extLst>
          </p:cNvPr>
          <p:cNvSpPr txBox="1">
            <a:spLocks noGrp="1" noChangeArrowheads="1"/>
          </p:cNvSpPr>
          <p:nvPr/>
        </p:nvSpPr>
        <p:spPr bwMode="auto">
          <a:xfrm>
            <a:off x="4648200" y="6356351"/>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US" altLang="pl-PL" sz="1200">
                <a:solidFill>
                  <a:srgbClr val="898989"/>
                </a:solidFill>
              </a:rPr>
              <a:t>Chapter 18, Cardiovascular System </a:t>
            </a:r>
          </a:p>
        </p:txBody>
      </p:sp>
      <p:sp>
        <p:nvSpPr>
          <p:cNvPr id="33795" name="Slide Number Placeholder 5">
            <a:extLst>
              <a:ext uri="{FF2B5EF4-FFF2-40B4-BE49-F238E27FC236}">
                <a16:creationId xmlns:a16="http://schemas.microsoft.com/office/drawing/2014/main" id="{AFED3BE9-0A37-BDD8-5D26-B196140D19F8}"/>
              </a:ext>
            </a:extLst>
          </p:cNvPr>
          <p:cNvSpPr txBox="1">
            <a:spLocks noGrp="1" noChangeArrowheads="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eaLnBrk="1" hangingPunct="1"/>
            <a:fld id="{DE3FE031-2086-49D0-A84D-8E06E1DDB832}" type="slidenum">
              <a:rPr lang="en-US" altLang="pl-PL" sz="1200">
                <a:solidFill>
                  <a:srgbClr val="898989"/>
                </a:solidFill>
              </a:rPr>
              <a:pPr algn="r" eaLnBrk="1" hangingPunct="1"/>
              <a:t>30</a:t>
            </a:fld>
            <a:endParaRPr lang="en-US" altLang="pl-PL" sz="1200">
              <a:solidFill>
                <a:srgbClr val="898989"/>
              </a:solidFill>
            </a:endParaRPr>
          </a:p>
        </p:txBody>
      </p:sp>
      <p:sp>
        <p:nvSpPr>
          <p:cNvPr id="33796" name="Rectangle 2">
            <a:extLst>
              <a:ext uri="{FF2B5EF4-FFF2-40B4-BE49-F238E27FC236}">
                <a16:creationId xmlns:a16="http://schemas.microsoft.com/office/drawing/2014/main" id="{77AF3468-E796-3CC1-EA0A-80646E5C604E}"/>
              </a:ext>
            </a:extLst>
          </p:cNvPr>
          <p:cNvSpPr>
            <a:spLocks noGrp="1" noChangeArrowheads="1"/>
          </p:cNvSpPr>
          <p:nvPr>
            <p:ph type="title" idx="4294967295"/>
          </p:nvPr>
        </p:nvSpPr>
        <p:spPr/>
        <p:txBody>
          <a:bodyPr/>
          <a:lstStyle/>
          <a:p>
            <a:r>
              <a:rPr lang="en-US" altLang="pl-PL" sz="4000" b="1"/>
              <a:t>CORONARY CIRCULATION: ARTERIAL SUPPLY</a:t>
            </a:r>
          </a:p>
        </p:txBody>
      </p:sp>
      <p:sp>
        <p:nvSpPr>
          <p:cNvPr id="33797" name="Text Box 3">
            <a:extLst>
              <a:ext uri="{FF2B5EF4-FFF2-40B4-BE49-F238E27FC236}">
                <a16:creationId xmlns:a16="http://schemas.microsoft.com/office/drawing/2014/main" id="{3AEB7392-7132-EF9B-73E0-9154DAAC866D}"/>
              </a:ext>
            </a:extLst>
          </p:cNvPr>
          <p:cNvSpPr txBox="1">
            <a:spLocks noChangeArrowheads="1"/>
          </p:cNvSpPr>
          <p:nvPr/>
        </p:nvSpPr>
        <p:spPr bwMode="auto">
          <a:xfrm>
            <a:off x="8839200" y="6507164"/>
            <a:ext cx="1600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eaLnBrk="1" hangingPunct="1"/>
            <a:r>
              <a:rPr lang="en-US" altLang="pl-PL" sz="1200"/>
              <a:t>Figure 18.7a</a:t>
            </a:r>
          </a:p>
        </p:txBody>
      </p:sp>
      <p:pic>
        <p:nvPicPr>
          <p:cNvPr id="33798" name="Picture 4">
            <a:extLst>
              <a:ext uri="{FF2B5EF4-FFF2-40B4-BE49-F238E27FC236}">
                <a16:creationId xmlns:a16="http://schemas.microsoft.com/office/drawing/2014/main" id="{E3F2636D-0EEE-0DE5-B312-5C5373D0A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6" y="1628776"/>
            <a:ext cx="66389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8D214D6C-10AE-DCE5-BA03-E8A311F3B0C6}"/>
              </a:ext>
            </a:extLst>
          </p:cNvPr>
          <p:cNvSpPr>
            <a:spLocks noGrp="1"/>
          </p:cNvSpPr>
          <p:nvPr>
            <p:ph type="title" idx="4294967295"/>
          </p:nvPr>
        </p:nvSpPr>
        <p:spPr>
          <a:xfrm>
            <a:off x="1524000" y="0"/>
            <a:ext cx="9144000" cy="762000"/>
          </a:xfrm>
        </p:spPr>
        <p:txBody>
          <a:bodyPr/>
          <a:lstStyle/>
          <a:p>
            <a:pPr eaLnBrk="1" hangingPunct="1"/>
            <a:r>
              <a:rPr lang="en-US" altLang="pl-PL" b="1"/>
              <a:t>PORTAL CIRCULATION</a:t>
            </a:r>
            <a:endParaRPr lang="pl-PL" altLang="en-US"/>
          </a:p>
        </p:txBody>
      </p:sp>
      <p:sp>
        <p:nvSpPr>
          <p:cNvPr id="34819" name="Content Placeholder 1">
            <a:extLst>
              <a:ext uri="{FF2B5EF4-FFF2-40B4-BE49-F238E27FC236}">
                <a16:creationId xmlns:a16="http://schemas.microsoft.com/office/drawing/2014/main" id="{3F0AA5C4-F6E2-117F-0DC8-9E2971DF977D}"/>
              </a:ext>
            </a:extLst>
          </p:cNvPr>
          <p:cNvSpPr>
            <a:spLocks noGrp="1" noChangeArrowheads="1"/>
          </p:cNvSpPr>
          <p:nvPr>
            <p:ph type="body" sz="half" idx="4294967295"/>
          </p:nvPr>
        </p:nvSpPr>
        <p:spPr>
          <a:xfrm>
            <a:off x="1752600" y="1295400"/>
            <a:ext cx="4381500" cy="5257800"/>
          </a:xfrm>
          <a:ln/>
        </p:spPr>
        <p:txBody>
          <a:bodyPr/>
          <a:lstStyle/>
          <a:p>
            <a:pPr marL="107950" lvl="1" indent="0">
              <a:spcBef>
                <a:spcPts val="400"/>
              </a:spcBef>
              <a:buSzPct val="68000"/>
              <a:buNone/>
            </a:pPr>
            <a:endParaRPr lang="en-CA" altLang="pl-PL" sz="3200" b="1"/>
          </a:p>
          <a:p>
            <a:pPr marL="107950" lvl="1" indent="0" algn="just">
              <a:spcBef>
                <a:spcPts val="400"/>
              </a:spcBef>
              <a:buSzPct val="68000"/>
              <a:buFont typeface="Wingdings 3" panose="05040102010807070707" pitchFamily="18" charset="2"/>
              <a:buChar char=""/>
            </a:pPr>
            <a:r>
              <a:rPr lang="en-CA" altLang="pl-PL" sz="3600" b="1"/>
              <a:t>Portal circulation - the flow of blood between tow set of capillaries before draining in systemic veins.</a:t>
            </a:r>
            <a:endParaRPr lang="en-CA" altLang="pl-PL" sz="3200" b="1"/>
          </a:p>
        </p:txBody>
      </p:sp>
      <p:pic>
        <p:nvPicPr>
          <p:cNvPr id="34820" name="Picture 4">
            <a:extLst>
              <a:ext uri="{FF2B5EF4-FFF2-40B4-BE49-F238E27FC236}">
                <a16:creationId xmlns:a16="http://schemas.microsoft.com/office/drawing/2014/main" id="{EFAD72BE-486D-FDBE-2298-D605E1BE9975}"/>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6884989" y="1955800"/>
            <a:ext cx="3184525" cy="3937000"/>
          </a:xfrm>
          <a:no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7FFA583F-3061-D91D-DEA2-00594A9C672C}"/>
              </a:ext>
            </a:extLst>
          </p:cNvPr>
          <p:cNvSpPr>
            <a:spLocks noGrp="1"/>
          </p:cNvSpPr>
          <p:nvPr>
            <p:ph type="title" idx="4294967295"/>
          </p:nvPr>
        </p:nvSpPr>
        <p:spPr/>
        <p:txBody>
          <a:bodyPr>
            <a:normAutofit fontScale="90000"/>
          </a:bodyPr>
          <a:lstStyle/>
          <a:p>
            <a:pPr eaLnBrk="1" hangingPunct="1"/>
            <a:br>
              <a:rPr lang="en-US" altLang="pl-PL" b="1"/>
            </a:br>
            <a:r>
              <a:rPr lang="en-US" altLang="pl-PL" b="1"/>
              <a:t>FETAL CIRCULATION </a:t>
            </a:r>
            <a:br>
              <a:rPr lang="en-US" altLang="pl-PL" b="1">
                <a:solidFill>
                  <a:schemeClr val="accent1"/>
                </a:solidFill>
              </a:rPr>
            </a:br>
            <a:endParaRPr lang="pl-PL" altLang="en-US"/>
          </a:p>
        </p:txBody>
      </p:sp>
      <p:pic>
        <p:nvPicPr>
          <p:cNvPr id="35843" name="Picture 2">
            <a:extLst>
              <a:ext uri="{FF2B5EF4-FFF2-40B4-BE49-F238E27FC236}">
                <a16:creationId xmlns:a16="http://schemas.microsoft.com/office/drawing/2014/main" id="{319823AA-06BA-013F-3453-A8DC53F29F5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143251" y="1628776"/>
            <a:ext cx="5832475" cy="4176713"/>
          </a:xfrm>
          <a:no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844" name="Straight Arrow Connector 17">
            <a:extLst>
              <a:ext uri="{FF2B5EF4-FFF2-40B4-BE49-F238E27FC236}">
                <a16:creationId xmlns:a16="http://schemas.microsoft.com/office/drawing/2014/main" id="{9C866170-7EB2-BB17-807B-445B156838C3}"/>
              </a:ext>
            </a:extLst>
          </p:cNvPr>
          <p:cNvCxnSpPr>
            <a:cxnSpLocks noChangeShapeType="1"/>
          </p:cNvCxnSpPr>
          <p:nvPr/>
        </p:nvCxnSpPr>
        <p:spPr bwMode="auto">
          <a:xfrm>
            <a:off x="8099425" y="5805489"/>
            <a:ext cx="0" cy="377825"/>
          </a:xfrm>
          <a:prstGeom prst="straightConnector1">
            <a:avLst/>
          </a:prstGeom>
          <a:noFill/>
          <a:ln w="9525" cmpd="sng">
            <a:solidFill>
              <a:srgbClr val="4A7EBB"/>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lowchart: Process 6">
            <a:extLst>
              <a:ext uri="{FF2B5EF4-FFF2-40B4-BE49-F238E27FC236}">
                <a16:creationId xmlns:a16="http://schemas.microsoft.com/office/drawing/2014/main" id="{7DDF405E-BC45-55FA-CD18-E8650FD59A54}"/>
              </a:ext>
            </a:extLst>
          </p:cNvPr>
          <p:cNvSpPr>
            <a:spLocks noChangeArrowheads="1"/>
          </p:cNvSpPr>
          <p:nvPr/>
        </p:nvSpPr>
        <p:spPr bwMode="auto">
          <a:xfrm>
            <a:off x="1909763" y="903289"/>
            <a:ext cx="4330700" cy="5545137"/>
          </a:xfrm>
          <a:prstGeom prst="flowChartProcess">
            <a:avLst/>
          </a:prstGeom>
          <a:solidFill>
            <a:srgbClr val="92D050"/>
          </a:solidFill>
          <a:ln w="25400" cmpd="sng">
            <a:solidFill>
              <a:srgbClr val="385D8A"/>
            </a:solidFill>
            <a:miter lim="800000"/>
            <a:headEnd/>
            <a:tailEnd/>
          </a:ln>
        </p:spPr>
        <p:txBody>
          <a:bodyPr anchor="ctr"/>
          <a:lstStyle>
            <a:lvl1pPr marL="107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IN" altLang="en-US" b="1">
                <a:latin typeface="Calibri" panose="020F0502020204030204" pitchFamily="34" charset="0"/>
              </a:rPr>
              <a:t>  UMBILICAL ARTERY</a:t>
            </a:r>
          </a:p>
          <a:p>
            <a:pPr algn="ctr" eaLnBrk="1" hangingPunct="1"/>
            <a:endParaRPr lang="en-IN" altLang="en-US" b="1">
              <a:latin typeface="Calibri" panose="020F0502020204030204" pitchFamily="34" charset="0"/>
            </a:endParaRPr>
          </a:p>
          <a:p>
            <a:pPr algn="ctr" eaLnBrk="1" hangingPunct="1"/>
            <a:r>
              <a:rPr lang="en-IN" altLang="en-US" b="1">
                <a:latin typeface="Calibri" panose="020F0502020204030204" pitchFamily="34" charset="0"/>
              </a:rPr>
              <a:t>   DESCENDING AORTA</a:t>
            </a:r>
          </a:p>
          <a:p>
            <a:pPr eaLnBrk="1" hangingPunct="1"/>
            <a:r>
              <a:rPr lang="en-IN" altLang="en-US" b="1">
                <a:latin typeface="Calibri" panose="020F0502020204030204" pitchFamily="34" charset="0"/>
              </a:rPr>
              <a:t>(Through Ductus Arteriosus)</a:t>
            </a:r>
          </a:p>
          <a:p>
            <a:pPr algn="ctr" eaLnBrk="1" hangingPunct="1"/>
            <a:br>
              <a:rPr lang="en-IN" altLang="en-US" b="1">
                <a:latin typeface="Calibri" panose="020F0502020204030204" pitchFamily="34" charset="0"/>
              </a:rPr>
            </a:br>
            <a:r>
              <a:rPr lang="en-IN" altLang="en-US" b="1">
                <a:latin typeface="Calibri" panose="020F0502020204030204" pitchFamily="34" charset="0"/>
              </a:rPr>
              <a:t>  PULMONARY TRUNK</a:t>
            </a:r>
            <a:br>
              <a:rPr lang="en-IN" altLang="en-US" b="1">
                <a:latin typeface="Calibri" panose="020F0502020204030204" pitchFamily="34" charset="0"/>
              </a:rPr>
            </a:br>
            <a:r>
              <a:rPr lang="en-IN" altLang="en-US" b="1">
                <a:latin typeface="Calibri" panose="020F0502020204030204" pitchFamily="34" charset="0"/>
              </a:rPr>
              <a:t>                      </a:t>
            </a:r>
          </a:p>
          <a:p>
            <a:pPr eaLnBrk="1" hangingPunct="1"/>
            <a:r>
              <a:rPr lang="en-IN" altLang="en-US" b="1">
                <a:latin typeface="Calibri" panose="020F0502020204030204" pitchFamily="34" charset="0"/>
              </a:rPr>
              <a:t>                    RIGHT VENTRICLE</a:t>
            </a:r>
          </a:p>
          <a:p>
            <a:pPr eaLnBrk="1" hangingPunct="1"/>
            <a:endParaRPr lang="en-IN" altLang="en-US" b="1">
              <a:latin typeface="Calibri" panose="020F0502020204030204" pitchFamily="34" charset="0"/>
            </a:endParaRPr>
          </a:p>
          <a:p>
            <a:pPr eaLnBrk="1" hangingPunct="1"/>
            <a:r>
              <a:rPr lang="en-IN" altLang="en-US" b="1">
                <a:latin typeface="Calibri" panose="020F0502020204030204" pitchFamily="34" charset="0"/>
              </a:rPr>
              <a:t>                    ASCENDING AORTA</a:t>
            </a:r>
            <a:br>
              <a:rPr lang="en-IN" altLang="en-US" b="1">
                <a:latin typeface="Calibri" panose="020F0502020204030204" pitchFamily="34" charset="0"/>
              </a:rPr>
            </a:br>
            <a:r>
              <a:rPr lang="en-IN" altLang="en-US" b="1">
                <a:latin typeface="Calibri" panose="020F0502020204030204" pitchFamily="34" charset="0"/>
              </a:rPr>
              <a:t>    </a:t>
            </a:r>
          </a:p>
        </p:txBody>
      </p:sp>
      <p:sp>
        <p:nvSpPr>
          <p:cNvPr id="36867" name="Flowchart: Process 1">
            <a:extLst>
              <a:ext uri="{FF2B5EF4-FFF2-40B4-BE49-F238E27FC236}">
                <a16:creationId xmlns:a16="http://schemas.microsoft.com/office/drawing/2014/main" id="{621EC621-BB37-0C0F-C900-352411A427C2}"/>
              </a:ext>
            </a:extLst>
          </p:cNvPr>
          <p:cNvSpPr>
            <a:spLocks noChangeArrowheads="1"/>
          </p:cNvSpPr>
          <p:nvPr/>
        </p:nvSpPr>
        <p:spPr bwMode="auto">
          <a:xfrm>
            <a:off x="6240463" y="903289"/>
            <a:ext cx="4176712" cy="5545137"/>
          </a:xfrm>
          <a:prstGeom prst="flowChartProcess">
            <a:avLst/>
          </a:prstGeom>
          <a:solidFill>
            <a:srgbClr val="92D050"/>
          </a:solidFill>
          <a:ln w="25400" cmpd="sng">
            <a:solidFill>
              <a:srgbClr val="385D8A"/>
            </a:solidFill>
            <a:miter lim="800000"/>
            <a:headEnd/>
            <a:tailEnd/>
          </a:ln>
        </p:spPr>
        <p:txBody>
          <a:bodyPr anchor="ctr"/>
          <a:lstStyle>
            <a:lvl1pPr marL="1079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IN" altLang="en-US" b="1">
                <a:solidFill>
                  <a:srgbClr val="000000"/>
                </a:solidFill>
                <a:latin typeface="Calibri" panose="020F0502020204030204" pitchFamily="34" charset="0"/>
              </a:rPr>
              <a:t>UMBILICAL VEIN</a:t>
            </a:r>
          </a:p>
          <a:p>
            <a:pPr eaLnBrk="1" hangingPunct="1"/>
            <a:endParaRPr lang="en-IN" altLang="en-US" b="1">
              <a:solidFill>
                <a:srgbClr val="000000"/>
              </a:solidFill>
              <a:latin typeface="Calibri" panose="020F0502020204030204" pitchFamily="34" charset="0"/>
            </a:endParaRPr>
          </a:p>
          <a:p>
            <a:pPr eaLnBrk="1" hangingPunct="1"/>
            <a:r>
              <a:rPr lang="en-IN" altLang="en-US" b="1">
                <a:solidFill>
                  <a:srgbClr val="000000"/>
                </a:solidFill>
                <a:latin typeface="Calibri" panose="020F0502020204030204" pitchFamily="34" charset="0"/>
              </a:rPr>
              <a:t>                      PORTAL VEIN</a:t>
            </a:r>
          </a:p>
          <a:p>
            <a:pPr algn="r" eaLnBrk="1" hangingPunct="1"/>
            <a:r>
              <a:rPr lang="en-IN" altLang="en-US" b="1">
                <a:solidFill>
                  <a:srgbClr val="000000"/>
                </a:solidFill>
                <a:latin typeface="Calibri" panose="020F0502020204030204" pitchFamily="34" charset="0"/>
              </a:rPr>
              <a:t>     (Through Ductus Venosus)</a:t>
            </a:r>
          </a:p>
          <a:p>
            <a:pPr algn="ctr" eaLnBrk="1" hangingPunct="1"/>
            <a:r>
              <a:rPr lang="en-IN" altLang="en-US" b="1">
                <a:solidFill>
                  <a:srgbClr val="000000"/>
                </a:solidFill>
                <a:latin typeface="Calibri" panose="020F0502020204030204" pitchFamily="34" charset="0"/>
              </a:rPr>
              <a:t>         INFERIOR VENA CAVA</a:t>
            </a:r>
          </a:p>
          <a:p>
            <a:pPr algn="ctr" eaLnBrk="1" hangingPunct="1"/>
            <a:endParaRPr lang="en-IN" altLang="en-US" b="1">
              <a:solidFill>
                <a:srgbClr val="000000"/>
              </a:solidFill>
              <a:latin typeface="Calibri" panose="020F0502020204030204" pitchFamily="34" charset="0"/>
            </a:endParaRPr>
          </a:p>
          <a:p>
            <a:pPr eaLnBrk="1" hangingPunct="1"/>
            <a:r>
              <a:rPr lang="en-IN" altLang="en-US" b="1">
                <a:solidFill>
                  <a:srgbClr val="000000"/>
                </a:solidFill>
                <a:latin typeface="Calibri" panose="020F0502020204030204" pitchFamily="34" charset="0"/>
              </a:rPr>
              <a:t>                      RIFHT ATRIUM</a:t>
            </a:r>
          </a:p>
          <a:p>
            <a:pPr algn="r" eaLnBrk="1" hangingPunct="1"/>
            <a:r>
              <a:rPr lang="en-IN" altLang="en-US" b="1">
                <a:solidFill>
                  <a:srgbClr val="000000"/>
                </a:solidFill>
                <a:latin typeface="Calibri" panose="020F0502020204030204" pitchFamily="34" charset="0"/>
              </a:rPr>
              <a:t>       (Through Foramen Ovale)</a:t>
            </a:r>
          </a:p>
          <a:p>
            <a:pPr algn="r" eaLnBrk="1" hangingPunct="1"/>
            <a:endParaRPr lang="en-IN" altLang="en-US" b="1">
              <a:solidFill>
                <a:srgbClr val="000000"/>
              </a:solidFill>
              <a:latin typeface="Calibri" panose="020F0502020204030204" pitchFamily="34" charset="0"/>
            </a:endParaRPr>
          </a:p>
          <a:p>
            <a:pPr eaLnBrk="1" hangingPunct="1"/>
            <a:r>
              <a:rPr lang="en-IN" altLang="en-US" b="1">
                <a:solidFill>
                  <a:srgbClr val="000000"/>
                </a:solidFill>
                <a:latin typeface="Calibri" panose="020F0502020204030204" pitchFamily="34" charset="0"/>
              </a:rPr>
              <a:t>                     LEFT ATRIUM        </a:t>
            </a:r>
          </a:p>
        </p:txBody>
      </p:sp>
      <p:sp>
        <p:nvSpPr>
          <p:cNvPr id="36868" name="TextBox 3">
            <a:extLst>
              <a:ext uri="{FF2B5EF4-FFF2-40B4-BE49-F238E27FC236}">
                <a16:creationId xmlns:a16="http://schemas.microsoft.com/office/drawing/2014/main" id="{114C4F2D-D320-4084-11E0-D62E078C42F4}"/>
              </a:ext>
            </a:extLst>
          </p:cNvPr>
          <p:cNvSpPr txBox="1">
            <a:spLocks noChangeArrowheads="1"/>
          </p:cNvSpPr>
          <p:nvPr/>
        </p:nvSpPr>
        <p:spPr bwMode="auto">
          <a:xfrm>
            <a:off x="5678489" y="1268413"/>
            <a:ext cx="1423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IN" altLang="en-US" b="1"/>
              <a:t>PLACENTA</a:t>
            </a:r>
          </a:p>
          <a:p>
            <a:pPr algn="ctr" eaLnBrk="1" hangingPunct="1"/>
            <a:endParaRPr lang="en-IN" altLang="en-US"/>
          </a:p>
        </p:txBody>
      </p:sp>
      <p:cxnSp>
        <p:nvCxnSpPr>
          <p:cNvPr id="36869" name="Straight Arrow Connector 5">
            <a:extLst>
              <a:ext uri="{FF2B5EF4-FFF2-40B4-BE49-F238E27FC236}">
                <a16:creationId xmlns:a16="http://schemas.microsoft.com/office/drawing/2014/main" id="{0555E9D5-0897-006C-8A86-6BC88AC97DCA}"/>
              </a:ext>
            </a:extLst>
          </p:cNvPr>
          <p:cNvCxnSpPr>
            <a:cxnSpLocks noChangeShapeType="1"/>
          </p:cNvCxnSpPr>
          <p:nvPr/>
        </p:nvCxnSpPr>
        <p:spPr bwMode="auto">
          <a:xfrm>
            <a:off x="4367214" y="1484313"/>
            <a:ext cx="1311275" cy="0"/>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70" name="Straight Arrow Connector 23">
            <a:extLst>
              <a:ext uri="{FF2B5EF4-FFF2-40B4-BE49-F238E27FC236}">
                <a16:creationId xmlns:a16="http://schemas.microsoft.com/office/drawing/2014/main" id="{BEDDDE45-101B-FFD2-CFEE-D8B1B962F4F5}"/>
              </a:ext>
            </a:extLst>
          </p:cNvPr>
          <p:cNvCxnSpPr>
            <a:cxnSpLocks noChangeShapeType="1"/>
          </p:cNvCxnSpPr>
          <p:nvPr/>
        </p:nvCxnSpPr>
        <p:spPr bwMode="auto">
          <a:xfrm flipV="1">
            <a:off x="4367213" y="1592264"/>
            <a:ext cx="0" cy="581025"/>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71" name="Straight Arrow Connector 26">
            <a:extLst>
              <a:ext uri="{FF2B5EF4-FFF2-40B4-BE49-F238E27FC236}">
                <a16:creationId xmlns:a16="http://schemas.microsoft.com/office/drawing/2014/main" id="{54149E75-0C07-8BBF-41AA-3187CC9F287A}"/>
              </a:ext>
            </a:extLst>
          </p:cNvPr>
          <p:cNvCxnSpPr>
            <a:cxnSpLocks noChangeShapeType="1"/>
          </p:cNvCxnSpPr>
          <p:nvPr/>
        </p:nvCxnSpPr>
        <p:spPr bwMode="auto">
          <a:xfrm flipV="1">
            <a:off x="4367213" y="2357438"/>
            <a:ext cx="0" cy="423862"/>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72" name="Straight Arrow Connector 28">
            <a:extLst>
              <a:ext uri="{FF2B5EF4-FFF2-40B4-BE49-F238E27FC236}">
                <a16:creationId xmlns:a16="http://schemas.microsoft.com/office/drawing/2014/main" id="{971ECEE7-F97C-07FC-54C1-71060A47E067}"/>
              </a:ext>
            </a:extLst>
          </p:cNvPr>
          <p:cNvCxnSpPr>
            <a:cxnSpLocks noChangeShapeType="1"/>
          </p:cNvCxnSpPr>
          <p:nvPr/>
        </p:nvCxnSpPr>
        <p:spPr bwMode="auto">
          <a:xfrm flipV="1">
            <a:off x="4800600" y="2997201"/>
            <a:ext cx="0" cy="422275"/>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73" name="Straight Arrow Connector 30">
            <a:extLst>
              <a:ext uri="{FF2B5EF4-FFF2-40B4-BE49-F238E27FC236}">
                <a16:creationId xmlns:a16="http://schemas.microsoft.com/office/drawing/2014/main" id="{CBF6BFAE-BBE7-3EAF-8E5A-14FBBFB1ACCE}"/>
              </a:ext>
            </a:extLst>
          </p:cNvPr>
          <p:cNvCxnSpPr>
            <a:cxnSpLocks noChangeShapeType="1"/>
          </p:cNvCxnSpPr>
          <p:nvPr/>
        </p:nvCxnSpPr>
        <p:spPr bwMode="auto">
          <a:xfrm flipV="1">
            <a:off x="4168775" y="3789364"/>
            <a:ext cx="0" cy="307975"/>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74" name="Straight Arrow Connector 31">
            <a:extLst>
              <a:ext uri="{FF2B5EF4-FFF2-40B4-BE49-F238E27FC236}">
                <a16:creationId xmlns:a16="http://schemas.microsoft.com/office/drawing/2014/main" id="{4EF15D5B-DD16-53AE-1DDC-A2202E6B71F3}"/>
              </a:ext>
            </a:extLst>
          </p:cNvPr>
          <p:cNvCxnSpPr>
            <a:cxnSpLocks noChangeShapeType="1"/>
          </p:cNvCxnSpPr>
          <p:nvPr/>
        </p:nvCxnSpPr>
        <p:spPr bwMode="auto">
          <a:xfrm flipV="1">
            <a:off x="4151313" y="4292601"/>
            <a:ext cx="0" cy="423863"/>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75" name="Straight Arrow Connector 34">
            <a:extLst>
              <a:ext uri="{FF2B5EF4-FFF2-40B4-BE49-F238E27FC236}">
                <a16:creationId xmlns:a16="http://schemas.microsoft.com/office/drawing/2014/main" id="{EAA89FE8-47B3-463C-6F89-D04D930B0E25}"/>
              </a:ext>
            </a:extLst>
          </p:cNvPr>
          <p:cNvCxnSpPr>
            <a:cxnSpLocks noChangeShapeType="1"/>
          </p:cNvCxnSpPr>
          <p:nvPr/>
        </p:nvCxnSpPr>
        <p:spPr bwMode="auto">
          <a:xfrm flipV="1">
            <a:off x="4168775" y="4941889"/>
            <a:ext cx="0" cy="422275"/>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76" name="Straight Arrow Connector 35">
            <a:extLst>
              <a:ext uri="{FF2B5EF4-FFF2-40B4-BE49-F238E27FC236}">
                <a16:creationId xmlns:a16="http://schemas.microsoft.com/office/drawing/2014/main" id="{A768C7F0-C200-30DF-CCBD-2248D1F98973}"/>
              </a:ext>
            </a:extLst>
          </p:cNvPr>
          <p:cNvCxnSpPr>
            <a:cxnSpLocks noChangeShapeType="1"/>
          </p:cNvCxnSpPr>
          <p:nvPr/>
        </p:nvCxnSpPr>
        <p:spPr bwMode="auto">
          <a:xfrm flipH="1">
            <a:off x="4367213" y="5364163"/>
            <a:ext cx="3529012" cy="0"/>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77" name="Straight Arrow Connector 36">
            <a:extLst>
              <a:ext uri="{FF2B5EF4-FFF2-40B4-BE49-F238E27FC236}">
                <a16:creationId xmlns:a16="http://schemas.microsoft.com/office/drawing/2014/main" id="{66E5E648-2723-ECE7-ACD1-5678DBF8FDEF}"/>
              </a:ext>
            </a:extLst>
          </p:cNvPr>
          <p:cNvCxnSpPr>
            <a:cxnSpLocks noChangeShapeType="1"/>
          </p:cNvCxnSpPr>
          <p:nvPr/>
        </p:nvCxnSpPr>
        <p:spPr bwMode="auto">
          <a:xfrm>
            <a:off x="7823200" y="2414588"/>
            <a:ext cx="0" cy="309562"/>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78" name="Straight Arrow Connector 37">
            <a:extLst>
              <a:ext uri="{FF2B5EF4-FFF2-40B4-BE49-F238E27FC236}">
                <a16:creationId xmlns:a16="http://schemas.microsoft.com/office/drawing/2014/main" id="{CAA2084F-C222-F2F8-BD5E-9B0653244090}"/>
              </a:ext>
            </a:extLst>
          </p:cNvPr>
          <p:cNvCxnSpPr>
            <a:cxnSpLocks noChangeShapeType="1"/>
          </p:cNvCxnSpPr>
          <p:nvPr/>
        </p:nvCxnSpPr>
        <p:spPr bwMode="auto">
          <a:xfrm>
            <a:off x="7808913" y="3054351"/>
            <a:ext cx="0" cy="309563"/>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79" name="Straight Arrow Connector 38">
            <a:extLst>
              <a:ext uri="{FF2B5EF4-FFF2-40B4-BE49-F238E27FC236}">
                <a16:creationId xmlns:a16="http://schemas.microsoft.com/office/drawing/2014/main" id="{F0833A5F-0715-C7D7-9E1E-7CA00CCD086C}"/>
              </a:ext>
            </a:extLst>
          </p:cNvPr>
          <p:cNvCxnSpPr>
            <a:cxnSpLocks noChangeShapeType="1"/>
          </p:cNvCxnSpPr>
          <p:nvPr/>
        </p:nvCxnSpPr>
        <p:spPr bwMode="auto">
          <a:xfrm>
            <a:off x="7802563" y="3549651"/>
            <a:ext cx="0" cy="309563"/>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80" name="Straight Arrow Connector 40">
            <a:extLst>
              <a:ext uri="{FF2B5EF4-FFF2-40B4-BE49-F238E27FC236}">
                <a16:creationId xmlns:a16="http://schemas.microsoft.com/office/drawing/2014/main" id="{E14C1737-7BE7-437E-F91A-1420540CA744}"/>
              </a:ext>
            </a:extLst>
          </p:cNvPr>
          <p:cNvCxnSpPr>
            <a:cxnSpLocks noChangeShapeType="1"/>
          </p:cNvCxnSpPr>
          <p:nvPr/>
        </p:nvCxnSpPr>
        <p:spPr bwMode="auto">
          <a:xfrm>
            <a:off x="7896226" y="4097339"/>
            <a:ext cx="15875" cy="541337"/>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81" name="Straight Arrow Connector 41">
            <a:extLst>
              <a:ext uri="{FF2B5EF4-FFF2-40B4-BE49-F238E27FC236}">
                <a16:creationId xmlns:a16="http://schemas.microsoft.com/office/drawing/2014/main" id="{3F9CEA67-7F9E-2BDC-65DD-FB73247B5402}"/>
              </a:ext>
            </a:extLst>
          </p:cNvPr>
          <p:cNvCxnSpPr>
            <a:cxnSpLocks noChangeShapeType="1"/>
          </p:cNvCxnSpPr>
          <p:nvPr/>
        </p:nvCxnSpPr>
        <p:spPr bwMode="auto">
          <a:xfrm>
            <a:off x="7912100" y="4981576"/>
            <a:ext cx="0" cy="309563"/>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82" name="Straight Arrow Connector 42">
            <a:extLst>
              <a:ext uri="{FF2B5EF4-FFF2-40B4-BE49-F238E27FC236}">
                <a16:creationId xmlns:a16="http://schemas.microsoft.com/office/drawing/2014/main" id="{560E67EC-367E-6072-1532-852A625249B6}"/>
              </a:ext>
            </a:extLst>
          </p:cNvPr>
          <p:cNvCxnSpPr>
            <a:cxnSpLocks noChangeShapeType="1"/>
          </p:cNvCxnSpPr>
          <p:nvPr/>
        </p:nvCxnSpPr>
        <p:spPr bwMode="auto">
          <a:xfrm>
            <a:off x="7839075" y="1592264"/>
            <a:ext cx="0" cy="581025"/>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83" name="Straight Arrow Connector 43">
            <a:extLst>
              <a:ext uri="{FF2B5EF4-FFF2-40B4-BE49-F238E27FC236}">
                <a16:creationId xmlns:a16="http://schemas.microsoft.com/office/drawing/2014/main" id="{01CFC31D-60BB-3832-2887-78414F00A2BF}"/>
              </a:ext>
            </a:extLst>
          </p:cNvPr>
          <p:cNvCxnSpPr>
            <a:cxnSpLocks noChangeShapeType="1"/>
          </p:cNvCxnSpPr>
          <p:nvPr/>
        </p:nvCxnSpPr>
        <p:spPr bwMode="auto">
          <a:xfrm>
            <a:off x="7102476" y="1484313"/>
            <a:ext cx="741363" cy="0"/>
          </a:xfrm>
          <a:prstGeom prst="straightConnector1">
            <a:avLst/>
          </a:prstGeom>
          <a:noFill/>
          <a:ln w="28575" cmpd="sng">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6884" name="Straight Arrow Connector 49">
            <a:extLst>
              <a:ext uri="{FF2B5EF4-FFF2-40B4-BE49-F238E27FC236}">
                <a16:creationId xmlns:a16="http://schemas.microsoft.com/office/drawing/2014/main" id="{6A0711E7-9A7A-E272-8006-4599153F8170}"/>
              </a:ext>
            </a:extLst>
          </p:cNvPr>
          <p:cNvCxnSpPr>
            <a:cxnSpLocks noChangeShapeType="1"/>
          </p:cNvCxnSpPr>
          <p:nvPr/>
        </p:nvCxnSpPr>
        <p:spPr bwMode="auto">
          <a:xfrm flipV="1">
            <a:off x="5232401" y="4097338"/>
            <a:ext cx="2087563" cy="195262"/>
          </a:xfrm>
          <a:prstGeom prst="straightConnector1">
            <a:avLst/>
          </a:prstGeom>
          <a:noFill/>
          <a:ln w="28575" cmpd="sng">
            <a:solidFill>
              <a:srgbClr val="C00000"/>
            </a:solidFill>
            <a:round/>
            <a:headEnd type="triangle" w="med" len="med"/>
            <a:tailEnd/>
          </a:ln>
          <a:extLst>
            <a:ext uri="{909E8E84-426E-40DD-AFC4-6F175D3DCCD1}">
              <a14:hiddenFill xmlns:a14="http://schemas.microsoft.com/office/drawing/2010/main">
                <a:noFill/>
              </a14:hiddenFill>
            </a:ext>
          </a:extLst>
        </p:spPr>
      </p:cxnSp>
      <p:cxnSp>
        <p:nvCxnSpPr>
          <p:cNvPr id="36885" name="Straight Arrow Connector 50">
            <a:extLst>
              <a:ext uri="{FF2B5EF4-FFF2-40B4-BE49-F238E27FC236}">
                <a16:creationId xmlns:a16="http://schemas.microsoft.com/office/drawing/2014/main" id="{816AFB4D-D3E9-519A-C411-3D10E8CA8CE9}"/>
              </a:ext>
            </a:extLst>
          </p:cNvPr>
          <p:cNvCxnSpPr>
            <a:cxnSpLocks noChangeShapeType="1"/>
          </p:cNvCxnSpPr>
          <p:nvPr/>
        </p:nvCxnSpPr>
        <p:spPr bwMode="auto">
          <a:xfrm>
            <a:off x="5232401" y="4902200"/>
            <a:ext cx="2087563" cy="0"/>
          </a:xfrm>
          <a:prstGeom prst="straightConnector1">
            <a:avLst/>
          </a:prstGeom>
          <a:noFill/>
          <a:ln w="28575" cmpd="sng">
            <a:solidFill>
              <a:srgbClr val="C00000"/>
            </a:solidFill>
            <a:round/>
            <a:headEnd type="triangle" w="med" len="med"/>
            <a:tailEnd/>
          </a:ln>
          <a:extLst>
            <a:ext uri="{909E8E84-426E-40DD-AFC4-6F175D3DCCD1}">
              <a14:hiddenFill xmlns:a14="http://schemas.microsoft.com/office/drawing/2010/main">
                <a:noFill/>
              </a14:hiddenFill>
            </a:ext>
          </a:ex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BEDE36F-FC0B-D37E-C012-E2962DD98C12}"/>
              </a:ext>
            </a:extLst>
          </p:cNvPr>
          <p:cNvSpPr>
            <a:spLocks noGrp="1" noChangeArrowheads="1"/>
          </p:cNvSpPr>
          <p:nvPr>
            <p:ph type="title" idx="4294967295"/>
          </p:nvPr>
        </p:nvSpPr>
        <p:spPr/>
        <p:txBody>
          <a:bodyPr/>
          <a:lstStyle/>
          <a:p>
            <a:pPr eaLnBrk="1" hangingPunct="1"/>
            <a:r>
              <a:rPr lang="pl-PL" altLang="en-US" b="1"/>
              <a:t>APPLIED</a:t>
            </a:r>
            <a:endParaRPr lang="en-US" altLang="pl-PL" b="1"/>
          </a:p>
        </p:txBody>
      </p:sp>
      <p:sp>
        <p:nvSpPr>
          <p:cNvPr id="37891" name="Rectangle 3">
            <a:extLst>
              <a:ext uri="{FF2B5EF4-FFF2-40B4-BE49-F238E27FC236}">
                <a16:creationId xmlns:a16="http://schemas.microsoft.com/office/drawing/2014/main" id="{A397089B-E841-42AF-1456-C901A4A3939B}"/>
              </a:ext>
            </a:extLst>
          </p:cNvPr>
          <p:cNvSpPr>
            <a:spLocks noGrp="1" noChangeArrowheads="1"/>
          </p:cNvSpPr>
          <p:nvPr>
            <p:ph idx="4294967295"/>
          </p:nvPr>
        </p:nvSpPr>
        <p:spPr/>
        <p:txBody>
          <a:bodyPr>
            <a:normAutofit lnSpcReduction="10000"/>
          </a:bodyPr>
          <a:lstStyle/>
          <a:p>
            <a:pPr eaLnBrk="1" hangingPunct="1">
              <a:lnSpc>
                <a:spcPct val="90000"/>
              </a:lnSpc>
              <a:spcBef>
                <a:spcPct val="10000"/>
              </a:spcBef>
              <a:buClr>
                <a:schemeClr val="hlink"/>
              </a:buClr>
              <a:buFont typeface="Wingdings" panose="05000000000000000000" pitchFamily="2" charset="2"/>
              <a:buChar char="§"/>
            </a:pPr>
            <a:r>
              <a:rPr lang="en-US" altLang="pl-PL" sz="3600" b="1"/>
              <a:t>Diseases and Disorders</a:t>
            </a:r>
          </a:p>
          <a:p>
            <a:pPr lvl="1" eaLnBrk="1" hangingPunct="1">
              <a:lnSpc>
                <a:spcPct val="90000"/>
              </a:lnSpc>
              <a:spcBef>
                <a:spcPct val="10000"/>
              </a:spcBef>
              <a:buClr>
                <a:schemeClr val="hlink"/>
              </a:buClr>
              <a:buFont typeface="Wingdings" panose="05000000000000000000" pitchFamily="2" charset="2"/>
              <a:buChar char="§"/>
            </a:pPr>
            <a:r>
              <a:rPr lang="en-US" altLang="pl-PL" sz="3200" b="1"/>
              <a:t>BLOOD PRESSURE </a:t>
            </a:r>
          </a:p>
          <a:p>
            <a:pPr lvl="1" eaLnBrk="1" hangingPunct="1">
              <a:lnSpc>
                <a:spcPct val="90000"/>
              </a:lnSpc>
              <a:spcBef>
                <a:spcPct val="10000"/>
              </a:spcBef>
              <a:buClr>
                <a:schemeClr val="hlink"/>
              </a:buClr>
              <a:buFont typeface="Wingdings" panose="05000000000000000000" pitchFamily="2" charset="2"/>
              <a:buChar char="§"/>
            </a:pPr>
            <a:r>
              <a:rPr lang="en-US" altLang="pl-PL" sz="3200" b="1"/>
              <a:t>HAEMORRHAGE/STROKE</a:t>
            </a:r>
          </a:p>
          <a:p>
            <a:pPr lvl="1" eaLnBrk="1" hangingPunct="1">
              <a:lnSpc>
                <a:spcPct val="90000"/>
              </a:lnSpc>
              <a:spcBef>
                <a:spcPct val="10000"/>
              </a:spcBef>
              <a:buClr>
                <a:schemeClr val="hlink"/>
              </a:buClr>
              <a:buFont typeface="Wingdings" panose="05000000000000000000" pitchFamily="2" charset="2"/>
              <a:buChar char="§"/>
            </a:pPr>
            <a:r>
              <a:rPr lang="en-US" altLang="pl-PL" sz="3200" b="1"/>
              <a:t>ARTERIOSCLEROSIS</a:t>
            </a:r>
          </a:p>
          <a:p>
            <a:pPr lvl="1" eaLnBrk="1" hangingPunct="1">
              <a:lnSpc>
                <a:spcPct val="90000"/>
              </a:lnSpc>
              <a:spcBef>
                <a:spcPct val="10000"/>
              </a:spcBef>
              <a:buClr>
                <a:schemeClr val="hlink"/>
              </a:buClr>
              <a:buFont typeface="Wingdings" panose="05000000000000000000" pitchFamily="2" charset="2"/>
              <a:buChar char="§"/>
            </a:pPr>
            <a:r>
              <a:rPr lang="en-US" altLang="pl-PL" sz="3200" b="1"/>
              <a:t>ANEURYSM</a:t>
            </a:r>
          </a:p>
          <a:p>
            <a:pPr lvl="1" eaLnBrk="1" hangingPunct="1">
              <a:lnSpc>
                <a:spcPct val="90000"/>
              </a:lnSpc>
              <a:spcBef>
                <a:spcPct val="10000"/>
              </a:spcBef>
              <a:buClr>
                <a:schemeClr val="hlink"/>
              </a:buClr>
              <a:buFont typeface="Wingdings" panose="05000000000000000000" pitchFamily="2" charset="2"/>
              <a:buChar char="§"/>
            </a:pPr>
            <a:r>
              <a:rPr lang="en-US" altLang="pl-PL" sz="3200" b="1"/>
              <a:t>CORONARY ARTERY DISEASE (CAD)</a:t>
            </a:r>
          </a:p>
          <a:p>
            <a:pPr lvl="1" eaLnBrk="1" hangingPunct="1">
              <a:lnSpc>
                <a:spcPct val="90000"/>
              </a:lnSpc>
              <a:spcBef>
                <a:spcPct val="10000"/>
              </a:spcBef>
              <a:buClr>
                <a:schemeClr val="hlink"/>
              </a:buClr>
              <a:buFont typeface="Wingdings" panose="05000000000000000000" pitchFamily="2" charset="2"/>
              <a:buChar char="§"/>
            </a:pPr>
            <a:r>
              <a:rPr lang="en-US" altLang="pl-PL" sz="3200" b="1"/>
              <a:t>HEART ATTACK</a:t>
            </a:r>
          </a:p>
          <a:p>
            <a:pPr lvl="1" eaLnBrk="1" hangingPunct="1">
              <a:lnSpc>
                <a:spcPct val="90000"/>
              </a:lnSpc>
              <a:spcBef>
                <a:spcPct val="10000"/>
              </a:spcBef>
              <a:buClr>
                <a:schemeClr val="hlink"/>
              </a:buClr>
              <a:buFont typeface="Wingdings" panose="05000000000000000000" pitchFamily="2" charset="2"/>
              <a:buChar char="§"/>
            </a:pPr>
            <a:r>
              <a:rPr lang="en-US" altLang="pl-PL" sz="3200" b="1"/>
              <a:t>CONGESTIVE HEART FAILURE (CHF)</a:t>
            </a:r>
          </a:p>
          <a:p>
            <a:pPr lvl="1" eaLnBrk="1" hangingPunct="1">
              <a:lnSpc>
                <a:spcPct val="90000"/>
              </a:lnSpc>
              <a:spcBef>
                <a:spcPct val="10000"/>
              </a:spcBef>
              <a:buClr>
                <a:schemeClr val="hlink"/>
              </a:buClr>
              <a:buFont typeface="Wingdings" panose="05000000000000000000" pitchFamily="2" charset="2"/>
              <a:buChar char="§"/>
            </a:pPr>
            <a:r>
              <a:rPr lang="en-US" altLang="pl-PL" sz="3200" b="1"/>
              <a:t>ANEMIA, HEMOPHILIA, AND LEUKEMIA</a:t>
            </a:r>
            <a:endParaRPr lang="en-US" altLang="pl-PL" sz="3600" b="1"/>
          </a:p>
          <a:p>
            <a:pPr eaLnBrk="1" hangingPunct="1">
              <a:lnSpc>
                <a:spcPct val="90000"/>
              </a:lnSpc>
            </a:pPr>
            <a:endParaRPr lang="en-US" altLang="pl-PL"/>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455A1614-40A2-C3C3-42E2-CBB8A4F4B394}"/>
              </a:ext>
            </a:extLst>
          </p:cNvPr>
          <p:cNvSpPr>
            <a:spLocks noGrp="1" noChangeArrowheads="1"/>
          </p:cNvSpPr>
          <p:nvPr>
            <p:ph type="title" idx="4294967295"/>
          </p:nvPr>
        </p:nvSpPr>
        <p:spPr/>
        <p:txBody>
          <a:bodyPr/>
          <a:lstStyle/>
          <a:p>
            <a:pPr eaLnBrk="1" hangingPunct="1"/>
            <a:r>
              <a:rPr lang="en-CA" altLang="pl-PL" b="1"/>
              <a:t>APPLIED</a:t>
            </a:r>
            <a:endParaRPr lang="en-CA" altLang="pl-PL" b="1">
              <a:latin typeface="Rockwell Extra Bold" panose="02060903040505020403" pitchFamily="18" charset="0"/>
            </a:endParaRPr>
          </a:p>
        </p:txBody>
      </p:sp>
      <p:sp>
        <p:nvSpPr>
          <p:cNvPr id="38915" name="Rectangle 5">
            <a:extLst>
              <a:ext uri="{FF2B5EF4-FFF2-40B4-BE49-F238E27FC236}">
                <a16:creationId xmlns:a16="http://schemas.microsoft.com/office/drawing/2014/main" id="{CDC7BA9D-56E3-EA49-604A-87553026D1CF}"/>
              </a:ext>
            </a:extLst>
          </p:cNvPr>
          <p:cNvSpPr>
            <a:spLocks noGrp="1" noChangeArrowheads="1"/>
          </p:cNvSpPr>
          <p:nvPr>
            <p:ph type="body" sz="half" idx="4294967295"/>
          </p:nvPr>
        </p:nvSpPr>
        <p:spPr>
          <a:xfrm>
            <a:off x="1981200" y="1600201"/>
            <a:ext cx="4038600" cy="4525963"/>
          </a:xfrm>
        </p:spPr>
        <p:txBody>
          <a:bodyPr/>
          <a:lstStyle/>
          <a:p>
            <a:pPr eaLnBrk="1" hangingPunct="1"/>
            <a:r>
              <a:rPr lang="en-CA" altLang="pl-PL" b="1"/>
              <a:t>Problems with the cardiovascular system are common, but they don’t just affect older people.</a:t>
            </a:r>
          </a:p>
          <a:p>
            <a:pPr eaLnBrk="1" hangingPunct="1"/>
            <a:r>
              <a:rPr lang="en-CA" altLang="pl-PL" b="1"/>
              <a:t>Many heart problems affect children and teenagers. </a:t>
            </a:r>
          </a:p>
        </p:txBody>
      </p:sp>
      <p:sp>
        <p:nvSpPr>
          <p:cNvPr id="38916" name="Rectangle 6">
            <a:extLst>
              <a:ext uri="{FF2B5EF4-FFF2-40B4-BE49-F238E27FC236}">
                <a16:creationId xmlns:a16="http://schemas.microsoft.com/office/drawing/2014/main" id="{709F0E28-0CAE-5573-F033-F99F57538AD7}"/>
              </a:ext>
            </a:extLst>
          </p:cNvPr>
          <p:cNvSpPr>
            <a:spLocks noGrp="1" noChangeArrowheads="1"/>
          </p:cNvSpPr>
          <p:nvPr>
            <p:ph sz="half" idx="4294967295"/>
          </p:nvPr>
        </p:nvSpPr>
        <p:spPr>
          <a:xfrm>
            <a:off x="6172200" y="1600201"/>
            <a:ext cx="4038600" cy="4525963"/>
          </a:xfrm>
        </p:spPr>
        <p:txBody>
          <a:bodyPr/>
          <a:lstStyle/>
          <a:p>
            <a:pPr eaLnBrk="1" hangingPunct="1"/>
            <a:endParaRPr lang="pl-PL" altLang="pl-PL"/>
          </a:p>
        </p:txBody>
      </p:sp>
      <p:pic>
        <p:nvPicPr>
          <p:cNvPr id="38917" name="Picture 8" descr="heart_disease_ecover_medium">
            <a:extLst>
              <a:ext uri="{FF2B5EF4-FFF2-40B4-BE49-F238E27FC236}">
                <a16:creationId xmlns:a16="http://schemas.microsoft.com/office/drawing/2014/main" id="{58A74F6A-23B7-AC21-E1AE-E0E557F98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150" y="1628776"/>
            <a:ext cx="4052888"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FDC9BC05-3901-37F9-A412-D8400F163756}"/>
              </a:ext>
            </a:extLst>
          </p:cNvPr>
          <p:cNvSpPr>
            <a:spLocks noGrp="1"/>
          </p:cNvSpPr>
          <p:nvPr>
            <p:ph type="title" idx="4294967295"/>
          </p:nvPr>
        </p:nvSpPr>
        <p:spPr/>
        <p:txBody>
          <a:bodyPr/>
          <a:lstStyle/>
          <a:p>
            <a:r>
              <a:rPr lang="en-CA" altLang="pl-PL" b="1"/>
              <a:t>QUESTIONS</a:t>
            </a:r>
          </a:p>
        </p:txBody>
      </p:sp>
      <p:sp>
        <p:nvSpPr>
          <p:cNvPr id="40963" name="Content Placeholder 2">
            <a:extLst>
              <a:ext uri="{FF2B5EF4-FFF2-40B4-BE49-F238E27FC236}">
                <a16:creationId xmlns:a16="http://schemas.microsoft.com/office/drawing/2014/main" id="{2DCD1229-B2C5-A5A2-9620-74DE281C108D}"/>
              </a:ext>
            </a:extLst>
          </p:cNvPr>
          <p:cNvSpPr>
            <a:spLocks noGrp="1"/>
          </p:cNvSpPr>
          <p:nvPr>
            <p:ph idx="4294967295"/>
          </p:nvPr>
        </p:nvSpPr>
        <p:spPr/>
        <p:txBody>
          <a:bodyPr/>
          <a:lstStyle/>
          <a:p>
            <a:pPr marL="0" indent="0">
              <a:buNone/>
            </a:pPr>
            <a:r>
              <a:rPr lang="en-IN" altLang="en-US" b="1"/>
              <a:t>1-All of the following are the example of elastic arteries except:</a:t>
            </a:r>
          </a:p>
          <a:p>
            <a:pPr marL="0" indent="0">
              <a:buFont typeface="Arial" panose="020B0604020202020204" pitchFamily="34" charset="0"/>
              <a:buAutoNum type="alphaLcParenR"/>
            </a:pPr>
            <a:r>
              <a:rPr lang="en-IN" altLang="en-US" b="1"/>
              <a:t>Aorta</a:t>
            </a:r>
          </a:p>
          <a:p>
            <a:pPr marL="0" indent="0">
              <a:buFont typeface="Arial" panose="020B0604020202020204" pitchFamily="34" charset="0"/>
              <a:buAutoNum type="alphaLcParenR"/>
            </a:pPr>
            <a:r>
              <a:rPr lang="en-IN" altLang="en-US" b="1"/>
              <a:t>Common carotid artery</a:t>
            </a:r>
          </a:p>
          <a:p>
            <a:pPr marL="0" indent="0">
              <a:buFont typeface="Arial" panose="020B0604020202020204" pitchFamily="34" charset="0"/>
              <a:buAutoNum type="alphaLcParenR"/>
            </a:pPr>
            <a:r>
              <a:rPr lang="en-IN" altLang="en-US" b="1"/>
              <a:t>Subclavian artery</a:t>
            </a:r>
          </a:p>
          <a:p>
            <a:pPr marL="0" indent="0">
              <a:buFont typeface="Arial" panose="020B0604020202020204" pitchFamily="34" charset="0"/>
              <a:buAutoNum type="alphaLcParenR"/>
            </a:pPr>
            <a:r>
              <a:rPr lang="en-IN" altLang="en-US" b="1"/>
              <a:t>Radial artery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84A8A754-CBB1-8B3F-A038-24DEED25294E}"/>
              </a:ext>
            </a:extLst>
          </p:cNvPr>
          <p:cNvSpPr>
            <a:spLocks noGrp="1"/>
          </p:cNvSpPr>
          <p:nvPr>
            <p:ph type="title" idx="4294967295"/>
          </p:nvPr>
        </p:nvSpPr>
        <p:spPr/>
        <p:txBody>
          <a:bodyPr/>
          <a:lstStyle/>
          <a:p>
            <a:r>
              <a:rPr lang="en-CA" altLang="pl-PL" b="1"/>
              <a:t>QUESTIONS</a:t>
            </a:r>
          </a:p>
        </p:txBody>
      </p:sp>
      <p:sp>
        <p:nvSpPr>
          <p:cNvPr id="41987" name="Content Placeholder 2">
            <a:extLst>
              <a:ext uri="{FF2B5EF4-FFF2-40B4-BE49-F238E27FC236}">
                <a16:creationId xmlns:a16="http://schemas.microsoft.com/office/drawing/2014/main" id="{F3BB2FCA-7BF9-B11F-6ECD-4D69899A7ED8}"/>
              </a:ext>
            </a:extLst>
          </p:cNvPr>
          <p:cNvSpPr>
            <a:spLocks noGrp="1"/>
          </p:cNvSpPr>
          <p:nvPr>
            <p:ph idx="4294967295"/>
          </p:nvPr>
        </p:nvSpPr>
        <p:spPr/>
        <p:txBody>
          <a:bodyPr/>
          <a:lstStyle/>
          <a:p>
            <a:pPr marL="0" indent="0">
              <a:buNone/>
            </a:pPr>
            <a:r>
              <a:rPr lang="en-IN" altLang="en-US" b="1"/>
              <a:t>2-All of the following are the example of end     arteries except:</a:t>
            </a:r>
          </a:p>
          <a:p>
            <a:pPr marL="0" indent="0">
              <a:buFont typeface="Arial" panose="020B0604020202020204" pitchFamily="34" charset="0"/>
              <a:buAutoNum type="alphaLcParenR"/>
            </a:pPr>
            <a:r>
              <a:rPr lang="en-IN" altLang="en-US" b="1"/>
              <a:t>Central branches of cerebral arteries</a:t>
            </a:r>
          </a:p>
          <a:p>
            <a:pPr marL="0" indent="0">
              <a:buFont typeface="Arial" panose="020B0604020202020204" pitchFamily="34" charset="0"/>
              <a:buAutoNum type="alphaLcParenR"/>
            </a:pPr>
            <a:r>
              <a:rPr lang="en-IN" altLang="en-US" b="1"/>
              <a:t>Central artery of retina</a:t>
            </a:r>
          </a:p>
          <a:p>
            <a:pPr marL="0" indent="0">
              <a:buFont typeface="Arial" panose="020B0604020202020204" pitchFamily="34" charset="0"/>
              <a:buAutoNum type="alphaLcParenR"/>
            </a:pPr>
            <a:r>
              <a:rPr lang="en-IN" altLang="en-US" b="1"/>
              <a:t>Facial artery</a:t>
            </a:r>
          </a:p>
          <a:p>
            <a:pPr marL="0" indent="0">
              <a:buFont typeface="Arial" panose="020B0604020202020204" pitchFamily="34" charset="0"/>
              <a:buAutoNum type="alphaLcParenR"/>
            </a:pPr>
            <a:r>
              <a:rPr lang="en-IN" altLang="en-US" b="1"/>
              <a:t>Splenic artery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C2D298AB-718D-88C3-1331-A80DFE1E2AE5}"/>
              </a:ext>
            </a:extLst>
          </p:cNvPr>
          <p:cNvSpPr>
            <a:spLocks noGrp="1"/>
          </p:cNvSpPr>
          <p:nvPr>
            <p:ph type="title" idx="4294967295"/>
          </p:nvPr>
        </p:nvSpPr>
        <p:spPr/>
        <p:txBody>
          <a:bodyPr/>
          <a:lstStyle/>
          <a:p>
            <a:r>
              <a:rPr lang="en-CA" altLang="pl-PL" b="1"/>
              <a:t>QUESTIONS</a:t>
            </a:r>
          </a:p>
        </p:txBody>
      </p:sp>
      <p:sp>
        <p:nvSpPr>
          <p:cNvPr id="43011" name="Content Placeholder 2">
            <a:extLst>
              <a:ext uri="{FF2B5EF4-FFF2-40B4-BE49-F238E27FC236}">
                <a16:creationId xmlns:a16="http://schemas.microsoft.com/office/drawing/2014/main" id="{1F002DB0-47E4-2243-ED47-E6C172F854A9}"/>
              </a:ext>
            </a:extLst>
          </p:cNvPr>
          <p:cNvSpPr>
            <a:spLocks noGrp="1"/>
          </p:cNvSpPr>
          <p:nvPr>
            <p:ph idx="4294967295"/>
          </p:nvPr>
        </p:nvSpPr>
        <p:spPr/>
        <p:txBody>
          <a:bodyPr/>
          <a:lstStyle/>
          <a:p>
            <a:pPr marL="0" indent="0">
              <a:buNone/>
            </a:pPr>
            <a:r>
              <a:rPr lang="en-IN" altLang="en-US" b="1"/>
              <a:t>3-Arteriovenous anastomosis are found at all of the following sites except:</a:t>
            </a:r>
          </a:p>
          <a:p>
            <a:pPr marL="0" indent="0">
              <a:buFont typeface="Arial" panose="020B0604020202020204" pitchFamily="34" charset="0"/>
              <a:buAutoNum type="alphaLcParenR"/>
            </a:pPr>
            <a:r>
              <a:rPr lang="en-IN" altLang="en-US" b="1"/>
              <a:t>Skin of lips</a:t>
            </a:r>
          </a:p>
          <a:p>
            <a:pPr marL="0" indent="0">
              <a:buFont typeface="Arial" panose="020B0604020202020204" pitchFamily="34" charset="0"/>
              <a:buAutoNum type="alphaLcParenR"/>
            </a:pPr>
            <a:r>
              <a:rPr lang="en-IN" altLang="en-US" b="1"/>
              <a:t>Erectile tissue of penis</a:t>
            </a:r>
          </a:p>
          <a:p>
            <a:pPr marL="0" indent="0">
              <a:buFont typeface="Arial" panose="020B0604020202020204" pitchFamily="34" charset="0"/>
              <a:buAutoNum type="alphaLcParenR"/>
            </a:pPr>
            <a:r>
              <a:rPr lang="en-IN" altLang="en-US" b="1"/>
              <a:t>Thyroid gland</a:t>
            </a:r>
          </a:p>
          <a:p>
            <a:pPr marL="0" indent="0">
              <a:buFont typeface="Arial" panose="020B0604020202020204" pitchFamily="34" charset="0"/>
              <a:buAutoNum type="alphaLcParenR"/>
            </a:pPr>
            <a:r>
              <a:rPr lang="en-IN" altLang="en-US" b="1"/>
              <a:t>Liver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FEB413CC-84A8-1725-FCAF-9189831C605B}"/>
              </a:ext>
            </a:extLst>
          </p:cNvPr>
          <p:cNvSpPr>
            <a:spLocks noGrp="1"/>
          </p:cNvSpPr>
          <p:nvPr>
            <p:ph type="title" idx="4294967295"/>
          </p:nvPr>
        </p:nvSpPr>
        <p:spPr/>
        <p:txBody>
          <a:bodyPr/>
          <a:lstStyle/>
          <a:p>
            <a:r>
              <a:rPr lang="en-CA" altLang="pl-PL" b="1"/>
              <a:t>QUESTIONS</a:t>
            </a:r>
          </a:p>
        </p:txBody>
      </p:sp>
      <p:sp>
        <p:nvSpPr>
          <p:cNvPr id="44035" name="Content Placeholder 2">
            <a:extLst>
              <a:ext uri="{FF2B5EF4-FFF2-40B4-BE49-F238E27FC236}">
                <a16:creationId xmlns:a16="http://schemas.microsoft.com/office/drawing/2014/main" id="{D6745517-2DEF-03E9-E5C0-5AC1859A51E5}"/>
              </a:ext>
            </a:extLst>
          </p:cNvPr>
          <p:cNvSpPr>
            <a:spLocks noGrp="1"/>
          </p:cNvSpPr>
          <p:nvPr>
            <p:ph idx="4294967295"/>
          </p:nvPr>
        </p:nvSpPr>
        <p:spPr/>
        <p:txBody>
          <a:bodyPr/>
          <a:lstStyle/>
          <a:p>
            <a:pPr marL="0" indent="0">
              <a:buNone/>
            </a:pPr>
            <a:r>
              <a:rPr lang="en-IN" altLang="en-US" b="1"/>
              <a:t>4-All of the following are the example of portal circulation except:</a:t>
            </a:r>
          </a:p>
          <a:p>
            <a:pPr marL="0" indent="0">
              <a:buFont typeface="Arial" panose="020B0604020202020204" pitchFamily="34" charset="0"/>
              <a:buAutoNum type="alphaLcParenR"/>
            </a:pPr>
            <a:r>
              <a:rPr lang="en-IN" altLang="en-US" b="1"/>
              <a:t>Hepatic circulation</a:t>
            </a:r>
          </a:p>
          <a:p>
            <a:pPr marL="0" indent="0">
              <a:buFont typeface="Arial" panose="020B0604020202020204" pitchFamily="34" charset="0"/>
              <a:buAutoNum type="alphaLcParenR"/>
            </a:pPr>
            <a:r>
              <a:rPr lang="en-IN" altLang="en-US" b="1"/>
              <a:t>Renal circulation</a:t>
            </a:r>
          </a:p>
          <a:p>
            <a:pPr marL="0" indent="0">
              <a:buFont typeface="Arial" panose="020B0604020202020204" pitchFamily="34" charset="0"/>
              <a:buAutoNum type="alphaLcParenR"/>
            </a:pPr>
            <a:r>
              <a:rPr lang="en-IN" altLang="en-US" b="1"/>
              <a:t>Circulation of hypophysis cerebri</a:t>
            </a:r>
          </a:p>
          <a:p>
            <a:pPr marL="0" indent="0">
              <a:buFont typeface="Arial" panose="020B0604020202020204" pitchFamily="34" charset="0"/>
              <a:buAutoNum type="alphaLcParenR"/>
            </a:pPr>
            <a:r>
              <a:rPr lang="en-IN" altLang="en-US" b="1"/>
              <a:t>Pulmonary circulation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a:extLst>
              <a:ext uri="{FF2B5EF4-FFF2-40B4-BE49-F238E27FC236}">
                <a16:creationId xmlns:a16="http://schemas.microsoft.com/office/drawing/2014/main" id="{13C1F6BA-BB9D-9CD9-5DEF-8D7C8FF2E7D7}"/>
              </a:ext>
            </a:extLst>
          </p:cNvPr>
          <p:cNvSpPr>
            <a:spLocks noGrp="1"/>
          </p:cNvSpPr>
          <p:nvPr>
            <p:ph type="title" idx="4294967295"/>
          </p:nvPr>
        </p:nvSpPr>
        <p:spPr/>
        <p:txBody>
          <a:bodyPr/>
          <a:lstStyle/>
          <a:p>
            <a:pPr eaLnBrk="1" hangingPunct="1"/>
            <a:r>
              <a:rPr lang="en-CA" altLang="pl-PL" sz="4000" b="1"/>
              <a:t>COMPONENTS OF CARDIOVASCULAR SYSTEM</a:t>
            </a:r>
          </a:p>
        </p:txBody>
      </p:sp>
      <p:sp>
        <p:nvSpPr>
          <p:cNvPr id="7171" name="Content Placeholder 1">
            <a:extLst>
              <a:ext uri="{FF2B5EF4-FFF2-40B4-BE49-F238E27FC236}">
                <a16:creationId xmlns:a16="http://schemas.microsoft.com/office/drawing/2014/main" id="{15BD17D3-D101-24FE-F9BC-146BFF835151}"/>
              </a:ext>
            </a:extLst>
          </p:cNvPr>
          <p:cNvSpPr>
            <a:spLocks noGrp="1"/>
          </p:cNvSpPr>
          <p:nvPr>
            <p:ph idx="4294967295"/>
          </p:nvPr>
        </p:nvSpPr>
        <p:spPr/>
        <p:txBody>
          <a:bodyPr/>
          <a:lstStyle/>
          <a:p>
            <a:pPr marL="0" indent="0">
              <a:buNone/>
            </a:pPr>
            <a:endParaRPr lang="en-IN" altLang="en-US" sz="3600" b="1"/>
          </a:p>
          <a:p>
            <a:pPr marL="0" indent="0"/>
            <a:r>
              <a:rPr lang="en-IN" altLang="en-US" sz="3600" b="1"/>
              <a:t>BLOOD</a:t>
            </a:r>
          </a:p>
          <a:p>
            <a:pPr marL="0" indent="0">
              <a:buNone/>
            </a:pPr>
            <a:endParaRPr lang="en-IN" altLang="en-US" sz="3600" b="1"/>
          </a:p>
          <a:p>
            <a:pPr marL="0" indent="0"/>
            <a:r>
              <a:rPr lang="en-IN" altLang="en-US" sz="3600" b="1"/>
              <a:t>HEART</a:t>
            </a:r>
          </a:p>
          <a:p>
            <a:pPr marL="0" indent="0">
              <a:buNone/>
            </a:pPr>
            <a:endParaRPr lang="en-IN" altLang="en-US" sz="3600" b="1"/>
          </a:p>
          <a:p>
            <a:pPr marL="0" indent="0"/>
            <a:r>
              <a:rPr lang="en-IN" altLang="en-US" sz="3600" b="1"/>
              <a:t>BLOOD VESSELS</a:t>
            </a:r>
            <a:br>
              <a:rPr lang="en-IN" altLang="en-US" sz="3600" b="1"/>
            </a:br>
            <a:endParaRPr lang="en-IN" altLang="en-US" sz="3600"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5C6912BD-4165-A8AF-AC1A-27C1C86EF028}"/>
              </a:ext>
            </a:extLst>
          </p:cNvPr>
          <p:cNvSpPr>
            <a:spLocks noGrp="1"/>
          </p:cNvSpPr>
          <p:nvPr>
            <p:ph type="title" idx="4294967295"/>
          </p:nvPr>
        </p:nvSpPr>
        <p:spPr/>
        <p:txBody>
          <a:bodyPr/>
          <a:lstStyle/>
          <a:p>
            <a:r>
              <a:rPr lang="en-CA" altLang="pl-PL" b="1"/>
              <a:t>QUESTIONS</a:t>
            </a:r>
          </a:p>
        </p:txBody>
      </p:sp>
      <p:sp>
        <p:nvSpPr>
          <p:cNvPr id="45059" name="Content Placeholder 2">
            <a:extLst>
              <a:ext uri="{FF2B5EF4-FFF2-40B4-BE49-F238E27FC236}">
                <a16:creationId xmlns:a16="http://schemas.microsoft.com/office/drawing/2014/main" id="{FF629605-405C-FF70-1C35-5F6B2C8B994A}"/>
              </a:ext>
            </a:extLst>
          </p:cNvPr>
          <p:cNvSpPr>
            <a:spLocks noGrp="1"/>
          </p:cNvSpPr>
          <p:nvPr>
            <p:ph idx="4294967295"/>
          </p:nvPr>
        </p:nvSpPr>
        <p:spPr/>
        <p:txBody>
          <a:bodyPr/>
          <a:lstStyle/>
          <a:p>
            <a:pPr marL="0" indent="0">
              <a:buNone/>
            </a:pPr>
            <a:r>
              <a:rPr lang="en-IN" altLang="en-US" b="1"/>
              <a:t>5-All of the following are features of veins except:</a:t>
            </a:r>
          </a:p>
          <a:p>
            <a:pPr marL="0" indent="0">
              <a:buFont typeface="Arial" panose="020B0604020202020204" pitchFamily="34" charset="0"/>
              <a:buAutoNum type="alphaLcParenR"/>
            </a:pPr>
            <a:r>
              <a:rPr lang="en-IN" altLang="en-US" b="1"/>
              <a:t>Thin walls</a:t>
            </a:r>
          </a:p>
          <a:p>
            <a:pPr marL="0" indent="0">
              <a:buFont typeface="Arial" panose="020B0604020202020204" pitchFamily="34" charset="0"/>
              <a:buAutoNum type="alphaLcParenR"/>
            </a:pPr>
            <a:r>
              <a:rPr lang="en-IN" altLang="en-US" b="1"/>
              <a:t>Thin tunica media</a:t>
            </a:r>
          </a:p>
          <a:p>
            <a:pPr marL="0" indent="0">
              <a:buFont typeface="Arial" panose="020B0604020202020204" pitchFamily="34" charset="0"/>
              <a:buAutoNum type="alphaLcParenR"/>
            </a:pPr>
            <a:r>
              <a:rPr lang="en-IN" altLang="en-US" b="1"/>
              <a:t>Thin tunica adventia </a:t>
            </a:r>
          </a:p>
          <a:p>
            <a:pPr marL="0" indent="0">
              <a:buFont typeface="Arial" panose="020B0604020202020204" pitchFamily="34" charset="0"/>
              <a:buAutoNum type="alphaLcParenR"/>
            </a:pPr>
            <a:r>
              <a:rPr lang="en-IN" altLang="en-US" b="1"/>
              <a:t>Wide lumen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33700" y="1132154"/>
            <a:ext cx="5943600" cy="1323439"/>
          </a:xfrm>
          <a:prstGeom prst="rect">
            <a:avLst/>
          </a:prstGeom>
          <a:noFill/>
        </p:spPr>
        <p:txBody>
          <a:bodyPr>
            <a:spAutoFit/>
          </a:bodyPr>
          <a:lstStyle/>
          <a:p>
            <a:pPr algn="ctr">
              <a:defRPr/>
            </a:pPr>
            <a:r>
              <a:rPr lang="en-US" sz="4000" dirty="0">
                <a:solidFill>
                  <a:schemeClr val="accent6">
                    <a:lumMod val="50000"/>
                  </a:schemeClr>
                </a:solidFill>
              </a:rPr>
              <a:t>Vessels</a:t>
            </a:r>
          </a:p>
          <a:p>
            <a:pPr algn="ctr">
              <a:defRPr/>
            </a:pPr>
            <a:r>
              <a:rPr lang="en-US" sz="4000" dirty="0">
                <a:solidFill>
                  <a:schemeClr val="accent6">
                    <a:lumMod val="50000"/>
                  </a:schemeClr>
                </a:solidFill>
              </a:rPr>
              <a:t> </a:t>
            </a:r>
            <a:endParaRPr lang="en-US" sz="4000" dirty="0">
              <a:solidFill>
                <a:srgbClr val="36174D"/>
              </a:solidFill>
              <a:latin typeface="Chiller" pitchFamily="82" charset="0"/>
            </a:endParaRPr>
          </a:p>
        </p:txBody>
      </p:sp>
      <p:sp>
        <p:nvSpPr>
          <p:cNvPr id="15363" name="AutoShape 2" descr="http://upload.wikimedia.org/wikipedia/commons/4/40/Placenta_held.jpg"/>
          <p:cNvSpPr>
            <a:spLocks noChangeAspect="1" noChangeArrowheads="1"/>
          </p:cNvSpPr>
          <p:nvPr/>
        </p:nvSpPr>
        <p:spPr bwMode="auto">
          <a:xfrm>
            <a:off x="1679576" y="-2057400"/>
            <a:ext cx="6467475" cy="4295775"/>
          </a:xfrm>
          <a:prstGeom prst="rect">
            <a:avLst/>
          </a:prstGeom>
          <a:noFill/>
          <a:ln w="9525">
            <a:noFill/>
            <a:miter lim="800000"/>
            <a:headEnd/>
            <a:tailEnd/>
          </a:ln>
        </p:spPr>
        <p:txBody>
          <a:bodyPr/>
          <a:lstStyle/>
          <a:p>
            <a:endParaRPr lang="en-US" dirty="0">
              <a:latin typeface="Calibri" pitchFamily="34" charset="0"/>
            </a:endParaRPr>
          </a:p>
        </p:txBody>
      </p:sp>
      <p:sp>
        <p:nvSpPr>
          <p:cNvPr id="15364" name="AutoShape 4" descr="http://upload.wikimedia.org/wikipedia/commons/4/40/Placenta_held.jpg"/>
          <p:cNvSpPr>
            <a:spLocks noChangeAspect="1" noChangeArrowheads="1"/>
          </p:cNvSpPr>
          <p:nvPr/>
        </p:nvSpPr>
        <p:spPr bwMode="auto">
          <a:xfrm>
            <a:off x="1679576" y="-2057400"/>
            <a:ext cx="6467475" cy="4295775"/>
          </a:xfrm>
          <a:prstGeom prst="rect">
            <a:avLst/>
          </a:prstGeom>
          <a:noFill/>
          <a:ln w="9525">
            <a:noFill/>
            <a:miter lim="800000"/>
            <a:headEnd/>
            <a:tailEnd/>
          </a:ln>
        </p:spPr>
        <p:txBody>
          <a:bodyPr/>
          <a:lstStyle/>
          <a:p>
            <a:endParaRPr lang="en-US" dirty="0">
              <a:latin typeface="Calibri" pitchFamily="34" charset="0"/>
            </a:endParaRPr>
          </a:p>
        </p:txBody>
      </p:sp>
      <p:sp>
        <p:nvSpPr>
          <p:cNvPr id="15365" name="AutoShape 6" descr="http://upload.wikimedia.org/wikipedia/commons/4/40/Placenta_held.jpg"/>
          <p:cNvSpPr>
            <a:spLocks noChangeAspect="1" noChangeArrowheads="1"/>
          </p:cNvSpPr>
          <p:nvPr/>
        </p:nvSpPr>
        <p:spPr bwMode="auto">
          <a:xfrm>
            <a:off x="1679576" y="-2057400"/>
            <a:ext cx="6467475" cy="4295775"/>
          </a:xfrm>
          <a:prstGeom prst="rect">
            <a:avLst/>
          </a:prstGeom>
          <a:noFill/>
          <a:ln w="9525">
            <a:noFill/>
            <a:miter lim="800000"/>
            <a:headEnd/>
            <a:tailEnd/>
          </a:ln>
        </p:spPr>
        <p:txBody>
          <a:bodyPr/>
          <a:lstStyle/>
          <a:p>
            <a:endParaRPr lang="en-US" dirty="0">
              <a:latin typeface="Calibri" pitchFamily="34" charset="0"/>
            </a:endParaRPr>
          </a:p>
        </p:txBody>
      </p:sp>
      <p:pic>
        <p:nvPicPr>
          <p:cNvPr id="2" name="Picture 2" descr="http://www.sciencephoto.com/image/316519/350wm/P7500183-Thyroid_gland_blood_vessels,_SEM-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5" y="4267201"/>
            <a:ext cx="3333750" cy="249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651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2682240"/>
            <a:ext cx="3588377" cy="417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2989689"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sp>
        <p:nvSpPr>
          <p:cNvPr id="7" name="TextBox 2"/>
          <p:cNvSpPr txBox="1">
            <a:spLocks noChangeArrowheads="1"/>
          </p:cNvSpPr>
          <p:nvPr/>
        </p:nvSpPr>
        <p:spPr bwMode="auto">
          <a:xfrm>
            <a:off x="1600200" y="624245"/>
            <a:ext cx="8991600" cy="2031325"/>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Vessels in the body transport fluids, either blood or lymphatic fluid, which allows for distribution of nutrients, waste products, hormones, etc. throughout the body.  There are two components of the vascular system:</a:t>
            </a:r>
          </a:p>
          <a:p>
            <a:pPr marL="342900" indent="-342900">
              <a:buAutoNum type="arabicPeriod"/>
            </a:pPr>
            <a:r>
              <a:rPr lang="en-US" b="1" dirty="0">
                <a:solidFill>
                  <a:srgbClr val="BA52AB"/>
                </a:solidFill>
                <a:latin typeface="Times New Roman" pitchFamily="18" charset="0"/>
                <a:cs typeface="Times New Roman" pitchFamily="18" charset="0"/>
              </a:rPr>
              <a:t>Cardiovascular system – transports blood, and includes the heart, arteries, capillaries, and veins</a:t>
            </a:r>
          </a:p>
          <a:p>
            <a:pPr marL="342900" indent="-342900">
              <a:buAutoNum type="arabicPeriod"/>
            </a:pPr>
            <a:r>
              <a:rPr lang="en-US" b="1" dirty="0">
                <a:solidFill>
                  <a:srgbClr val="BA52AB"/>
                </a:solidFill>
                <a:latin typeface="Times New Roman" pitchFamily="18" charset="0"/>
                <a:cs typeface="Times New Roman" pitchFamily="18" charset="0"/>
              </a:rPr>
              <a:t>Lymphatic system – which returns tissue fluid (lymph) from the tissues back to the cardiovascular system  </a:t>
            </a:r>
          </a:p>
        </p:txBody>
      </p:sp>
    </p:spTree>
    <p:extLst>
      <p:ext uri="{BB962C8B-B14F-4D97-AF65-F5344CB8AC3E}">
        <p14:creationId xmlns:p14="http://schemas.microsoft.com/office/powerpoint/2010/main" val="2655984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2682240"/>
            <a:ext cx="3588377" cy="417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514600"/>
            <a:ext cx="2989689"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sp>
        <p:nvSpPr>
          <p:cNvPr id="7" name="TextBox 2"/>
          <p:cNvSpPr txBox="1">
            <a:spLocks noChangeArrowheads="1"/>
          </p:cNvSpPr>
          <p:nvPr/>
        </p:nvSpPr>
        <p:spPr bwMode="auto">
          <a:xfrm>
            <a:off x="1600200" y="624244"/>
            <a:ext cx="8991600" cy="1754326"/>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Both of these systems are essentially a set of tubes, with different characteristics.  The contents of these tubes, namely blood and lymph, will be covered elsewhere.  Here, we focus on the tubes themselves.  However,  at this time, we will focus on basic characteristics of arteries, capillaries, veins, and lymphatic channels.  More details regarding the histology of the cardiovascular system will be presented in the Cardiovascular and Pulmonary Block.</a:t>
            </a:r>
          </a:p>
        </p:txBody>
      </p:sp>
    </p:spTree>
    <p:extLst>
      <p:ext uri="{BB962C8B-B14F-4D97-AF65-F5344CB8AC3E}">
        <p14:creationId xmlns:p14="http://schemas.microsoft.com/office/powerpoint/2010/main" val="25678447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sp>
        <p:nvSpPr>
          <p:cNvPr id="7" name="TextBox 2"/>
          <p:cNvSpPr txBox="1">
            <a:spLocks noChangeArrowheads="1"/>
          </p:cNvSpPr>
          <p:nvPr/>
        </p:nvSpPr>
        <p:spPr bwMode="auto">
          <a:xfrm>
            <a:off x="1600200" y="941488"/>
            <a:ext cx="3124200" cy="5078313"/>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As mentioned, the details of the different types of arteries and veins will be presented elsewhere.  Here, note that vessels have three basic components (from inside to outside):</a:t>
            </a:r>
          </a:p>
          <a:p>
            <a:pPr marL="342900" indent="-342900">
              <a:buAutoNum type="arabicPeriod"/>
            </a:pPr>
            <a:r>
              <a:rPr lang="en-US" b="1" dirty="0">
                <a:solidFill>
                  <a:srgbClr val="002060"/>
                </a:solidFill>
                <a:latin typeface="Times New Roman" pitchFamily="18" charset="0"/>
                <a:cs typeface="Times New Roman" pitchFamily="18" charset="0"/>
              </a:rPr>
              <a:t>Tunica intima </a:t>
            </a:r>
            <a:r>
              <a:rPr lang="en-US" b="1" dirty="0">
                <a:solidFill>
                  <a:srgbClr val="BA52AB"/>
                </a:solidFill>
                <a:latin typeface="Times New Roman" pitchFamily="18" charset="0"/>
                <a:cs typeface="Times New Roman" pitchFamily="18" charset="0"/>
              </a:rPr>
              <a:t>– a simple squamous epithelium, called the </a:t>
            </a:r>
            <a:r>
              <a:rPr lang="en-US" b="1" dirty="0">
                <a:solidFill>
                  <a:srgbClr val="002060"/>
                </a:solidFill>
                <a:latin typeface="Times New Roman" pitchFamily="18" charset="0"/>
                <a:cs typeface="Times New Roman" pitchFamily="18" charset="0"/>
              </a:rPr>
              <a:t>endothelium</a:t>
            </a:r>
            <a:r>
              <a:rPr lang="en-US" b="1" dirty="0">
                <a:solidFill>
                  <a:srgbClr val="BA52AB"/>
                </a:solidFill>
                <a:latin typeface="Times New Roman" pitchFamily="18" charset="0"/>
                <a:cs typeface="Times New Roman" pitchFamily="18" charset="0"/>
              </a:rPr>
              <a:t>, with underlying loose connective tissue</a:t>
            </a:r>
          </a:p>
          <a:p>
            <a:pPr marL="342900" indent="-342900">
              <a:buAutoNum type="arabicPeriod"/>
            </a:pPr>
            <a:r>
              <a:rPr lang="en-US" b="1" dirty="0">
                <a:solidFill>
                  <a:srgbClr val="002060"/>
                </a:solidFill>
                <a:latin typeface="Times New Roman" pitchFamily="18" charset="0"/>
                <a:cs typeface="Times New Roman" pitchFamily="18" charset="0"/>
              </a:rPr>
              <a:t>Tunica media </a:t>
            </a:r>
            <a:r>
              <a:rPr lang="en-US" b="1" dirty="0">
                <a:solidFill>
                  <a:srgbClr val="BA52AB"/>
                </a:solidFill>
                <a:latin typeface="Times New Roman" pitchFamily="18" charset="0"/>
                <a:cs typeface="Times New Roman" pitchFamily="18" charset="0"/>
              </a:rPr>
              <a:t>– a thicker layer with smooth muscle and elastic fibers</a:t>
            </a:r>
          </a:p>
          <a:p>
            <a:pPr marL="342900" indent="-342900">
              <a:buAutoNum type="arabicPeriod"/>
            </a:pPr>
            <a:r>
              <a:rPr lang="en-US" b="1" dirty="0">
                <a:solidFill>
                  <a:srgbClr val="002060"/>
                </a:solidFill>
                <a:latin typeface="Times New Roman" pitchFamily="18" charset="0"/>
                <a:cs typeface="Times New Roman" pitchFamily="18" charset="0"/>
              </a:rPr>
              <a:t>Tunica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 </a:t>
            </a:r>
            <a:r>
              <a:rPr lang="en-US" b="1" dirty="0">
                <a:solidFill>
                  <a:srgbClr val="BA52AB"/>
                </a:solidFill>
                <a:latin typeface="Times New Roman" pitchFamily="18" charset="0"/>
                <a:cs typeface="Times New Roman" pitchFamily="18" charset="0"/>
              </a:rPr>
              <a:t>(adventitia) – dense connective tissue</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3440" y="639484"/>
            <a:ext cx="6004560" cy="545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273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sp>
        <p:nvSpPr>
          <p:cNvPr id="7" name="TextBox 2"/>
          <p:cNvSpPr txBox="1">
            <a:spLocks noChangeArrowheads="1"/>
          </p:cNvSpPr>
          <p:nvPr/>
        </p:nvSpPr>
        <p:spPr bwMode="auto">
          <a:xfrm>
            <a:off x="1568669" y="1066800"/>
            <a:ext cx="3505200" cy="4801314"/>
          </a:xfrm>
          <a:prstGeom prst="rect">
            <a:avLst/>
          </a:prstGeom>
          <a:solidFill>
            <a:schemeClr val="bg1"/>
          </a:solid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In this cross section of a blood vessel, the blood in the lumen is indicated.  The double-arrow indicates the extent of the tunica media; you should recognize the smooth muscle tissue that is predominant in this region.   The smooth muscle cells are circularly arranged; in other words, the cells lie perpendicular to the long axis of the vessels.</a:t>
            </a:r>
          </a:p>
          <a:p>
            <a:r>
              <a:rPr lang="en-US" b="1" dirty="0">
                <a:solidFill>
                  <a:srgbClr val="BA52AB"/>
                </a:solidFill>
                <a:latin typeface="Times New Roman" pitchFamily="18" charset="0"/>
                <a:cs typeface="Times New Roman" pitchFamily="18" charset="0"/>
              </a:rPr>
              <a:t>The thin portion of the wall “inside” the tunica media is the tunica intima, while the dense irregular connective tissue surrounding the tunica media is the adventitia.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707" t="1994" r="8190" b="1775"/>
          <a:stretch/>
        </p:blipFill>
        <p:spPr>
          <a:xfrm>
            <a:off x="5181601" y="935825"/>
            <a:ext cx="5286705" cy="4986348"/>
          </a:xfrm>
          <a:prstGeom prst="rect">
            <a:avLst/>
          </a:prstGeom>
        </p:spPr>
      </p:pic>
      <p:cxnSp>
        <p:nvCxnSpPr>
          <p:cNvPr id="9" name="Straight Arrow Connector 8"/>
          <p:cNvCxnSpPr/>
          <p:nvPr/>
        </p:nvCxnSpPr>
        <p:spPr>
          <a:xfrm>
            <a:off x="8326982" y="4971887"/>
            <a:ext cx="11251" cy="82183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70684" y="3100173"/>
            <a:ext cx="1600200" cy="646331"/>
          </a:xfrm>
          <a:prstGeom prst="rect">
            <a:avLst/>
          </a:prstGeom>
          <a:noFill/>
        </p:spPr>
        <p:txBody>
          <a:bodyPr wrap="square" rtlCol="0">
            <a:spAutoFit/>
          </a:bodyPr>
          <a:lstStyle/>
          <a:p>
            <a:r>
              <a:rPr lang="en-US" sz="3600" b="1" dirty="0"/>
              <a:t>blood</a:t>
            </a:r>
          </a:p>
        </p:txBody>
      </p:sp>
    </p:spTree>
    <p:extLst>
      <p:ext uri="{BB962C8B-B14F-4D97-AF65-F5344CB8AC3E}">
        <p14:creationId xmlns:p14="http://schemas.microsoft.com/office/powerpoint/2010/main" val="2183643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452" y="1599980"/>
            <a:ext cx="6988348" cy="5008315"/>
          </a:xfrm>
          <a:prstGeom prst="rect">
            <a:avLst/>
          </a:prstGeom>
        </p:spPr>
      </p:pic>
      <p:sp>
        <p:nvSpPr>
          <p:cNvPr id="6" name="Rectangle 5"/>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sp>
        <p:nvSpPr>
          <p:cNvPr id="7" name="TextBox 2"/>
          <p:cNvSpPr txBox="1">
            <a:spLocks noChangeArrowheads="1"/>
          </p:cNvSpPr>
          <p:nvPr/>
        </p:nvSpPr>
        <p:spPr bwMode="auto">
          <a:xfrm>
            <a:off x="1752600" y="671925"/>
            <a:ext cx="8716336" cy="923330"/>
          </a:xfrm>
          <a:prstGeom prst="rect">
            <a:avLst/>
          </a:prstGeom>
          <a:solidFill>
            <a:schemeClr val="bg1"/>
          </a:solid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In the higher-powered image, it is easier to see the tunica intima (green double-arrow), tunica media (black double-arrow) and adventitia (blue double arrow).  Arrows indicate nuclei of endothelial cells that form the inner lining of vessels.</a:t>
            </a:r>
          </a:p>
        </p:txBody>
      </p:sp>
      <p:cxnSp>
        <p:nvCxnSpPr>
          <p:cNvPr id="9" name="Straight Arrow Connector 8"/>
          <p:cNvCxnSpPr/>
          <p:nvPr/>
        </p:nvCxnSpPr>
        <p:spPr>
          <a:xfrm>
            <a:off x="7365285" y="3239923"/>
            <a:ext cx="52552" cy="271733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02375" y="1447801"/>
            <a:ext cx="1600200" cy="646331"/>
          </a:xfrm>
          <a:prstGeom prst="rect">
            <a:avLst/>
          </a:prstGeom>
          <a:noFill/>
        </p:spPr>
        <p:txBody>
          <a:bodyPr wrap="square" rtlCol="0">
            <a:spAutoFit/>
          </a:bodyPr>
          <a:lstStyle/>
          <a:p>
            <a:r>
              <a:rPr lang="en-US" sz="3600" b="1" dirty="0"/>
              <a:t>blood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776" y="1709054"/>
            <a:ext cx="1838325" cy="1552575"/>
          </a:xfrm>
          <a:prstGeom prst="rect">
            <a:avLst/>
          </a:prstGeom>
        </p:spPr>
      </p:pic>
      <p:cxnSp>
        <p:nvCxnSpPr>
          <p:cNvPr id="10" name="Straight Arrow Connector 9"/>
          <p:cNvCxnSpPr/>
          <p:nvPr/>
        </p:nvCxnSpPr>
        <p:spPr>
          <a:xfrm>
            <a:off x="7097626" y="5957254"/>
            <a:ext cx="0" cy="651041"/>
          </a:xfrm>
          <a:prstGeom prst="straightConnector1">
            <a:avLst/>
          </a:prstGeom>
          <a:ln w="381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344266" y="2490953"/>
            <a:ext cx="10511" cy="702079"/>
          </a:xfrm>
          <a:prstGeom prst="straightConnector1">
            <a:avLst/>
          </a:prstGeom>
          <a:ln w="38100">
            <a:solidFill>
              <a:schemeClr val="accent3">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235017" y="1981201"/>
            <a:ext cx="97221" cy="436179"/>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238052" y="1792015"/>
            <a:ext cx="97221" cy="436179"/>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27039" y="3810001"/>
            <a:ext cx="1825761" cy="2585323"/>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The border between the intima and media (yellow dotted line) is indeed wavy here; we’ll address this in detail later.</a:t>
            </a:r>
          </a:p>
        </p:txBody>
      </p:sp>
      <p:sp>
        <p:nvSpPr>
          <p:cNvPr id="22" name="Freeform 21"/>
          <p:cNvSpPr/>
          <p:nvPr/>
        </p:nvSpPr>
        <p:spPr>
          <a:xfrm>
            <a:off x="4421580" y="2214749"/>
            <a:ext cx="1080655" cy="718457"/>
          </a:xfrm>
          <a:custGeom>
            <a:avLst/>
            <a:gdLst>
              <a:gd name="connsiteX0" fmla="*/ 0 w 1080655"/>
              <a:gd name="connsiteY0" fmla="*/ 255320 h 718457"/>
              <a:gd name="connsiteX1" fmla="*/ 47502 w 1080655"/>
              <a:gd name="connsiteY1" fmla="*/ 231569 h 718457"/>
              <a:gd name="connsiteX2" fmla="*/ 77190 w 1080655"/>
              <a:gd name="connsiteY2" fmla="*/ 178130 h 718457"/>
              <a:gd name="connsiteX3" fmla="*/ 100940 w 1080655"/>
              <a:gd name="connsiteY3" fmla="*/ 136566 h 718457"/>
              <a:gd name="connsiteX4" fmla="*/ 106878 w 1080655"/>
              <a:gd name="connsiteY4" fmla="*/ 118753 h 718457"/>
              <a:gd name="connsiteX5" fmla="*/ 130629 w 1080655"/>
              <a:gd name="connsiteY5" fmla="*/ 89065 h 718457"/>
              <a:gd name="connsiteX6" fmla="*/ 136566 w 1080655"/>
              <a:gd name="connsiteY6" fmla="*/ 71252 h 718457"/>
              <a:gd name="connsiteX7" fmla="*/ 166255 w 1080655"/>
              <a:gd name="connsiteY7" fmla="*/ 53439 h 718457"/>
              <a:gd name="connsiteX8" fmla="*/ 207818 w 1080655"/>
              <a:gd name="connsiteY8" fmla="*/ 29688 h 718457"/>
              <a:gd name="connsiteX9" fmla="*/ 219694 w 1080655"/>
              <a:gd name="connsiteY9" fmla="*/ 17813 h 718457"/>
              <a:gd name="connsiteX10" fmla="*/ 255320 w 1080655"/>
              <a:gd name="connsiteY10" fmla="*/ 5938 h 718457"/>
              <a:gd name="connsiteX11" fmla="*/ 273133 w 1080655"/>
              <a:gd name="connsiteY11" fmla="*/ 0 h 718457"/>
              <a:gd name="connsiteX12" fmla="*/ 326572 w 1080655"/>
              <a:gd name="connsiteY12" fmla="*/ 5938 h 718457"/>
              <a:gd name="connsiteX13" fmla="*/ 362198 w 1080655"/>
              <a:gd name="connsiteY13" fmla="*/ 35626 h 718457"/>
              <a:gd name="connsiteX14" fmla="*/ 362198 w 1080655"/>
              <a:gd name="connsiteY14" fmla="*/ 112816 h 718457"/>
              <a:gd name="connsiteX15" fmla="*/ 350322 w 1080655"/>
              <a:gd name="connsiteY15" fmla="*/ 160317 h 718457"/>
              <a:gd name="connsiteX16" fmla="*/ 338447 w 1080655"/>
              <a:gd name="connsiteY16" fmla="*/ 178130 h 718457"/>
              <a:gd name="connsiteX17" fmla="*/ 314696 w 1080655"/>
              <a:gd name="connsiteY17" fmla="*/ 231569 h 718457"/>
              <a:gd name="connsiteX18" fmla="*/ 338447 w 1080655"/>
              <a:gd name="connsiteY18" fmla="*/ 344384 h 718457"/>
              <a:gd name="connsiteX19" fmla="*/ 385948 w 1080655"/>
              <a:gd name="connsiteY19" fmla="*/ 350322 h 718457"/>
              <a:gd name="connsiteX20" fmla="*/ 522515 w 1080655"/>
              <a:gd name="connsiteY20" fmla="*/ 338447 h 718457"/>
              <a:gd name="connsiteX21" fmla="*/ 575953 w 1080655"/>
              <a:gd name="connsiteY21" fmla="*/ 320634 h 718457"/>
              <a:gd name="connsiteX22" fmla="*/ 611579 w 1080655"/>
              <a:gd name="connsiteY22" fmla="*/ 308758 h 718457"/>
              <a:gd name="connsiteX23" fmla="*/ 641268 w 1080655"/>
              <a:gd name="connsiteY23" fmla="*/ 285008 h 718457"/>
              <a:gd name="connsiteX24" fmla="*/ 659081 w 1080655"/>
              <a:gd name="connsiteY24" fmla="*/ 279070 h 718457"/>
              <a:gd name="connsiteX25" fmla="*/ 694707 w 1080655"/>
              <a:gd name="connsiteY25" fmla="*/ 255320 h 718457"/>
              <a:gd name="connsiteX26" fmla="*/ 718457 w 1080655"/>
              <a:gd name="connsiteY26" fmla="*/ 225631 h 718457"/>
              <a:gd name="connsiteX27" fmla="*/ 736270 w 1080655"/>
              <a:gd name="connsiteY27" fmla="*/ 213756 h 718457"/>
              <a:gd name="connsiteX28" fmla="*/ 748146 w 1080655"/>
              <a:gd name="connsiteY28" fmla="*/ 201881 h 718457"/>
              <a:gd name="connsiteX29" fmla="*/ 783772 w 1080655"/>
              <a:gd name="connsiteY29" fmla="*/ 190005 h 718457"/>
              <a:gd name="connsiteX30" fmla="*/ 801585 w 1080655"/>
              <a:gd name="connsiteY30" fmla="*/ 184068 h 718457"/>
              <a:gd name="connsiteX31" fmla="*/ 849086 w 1080655"/>
              <a:gd name="connsiteY31" fmla="*/ 201881 h 718457"/>
              <a:gd name="connsiteX32" fmla="*/ 855024 w 1080655"/>
              <a:gd name="connsiteY32" fmla="*/ 219694 h 718457"/>
              <a:gd name="connsiteX33" fmla="*/ 890650 w 1080655"/>
              <a:gd name="connsiteY33" fmla="*/ 267195 h 718457"/>
              <a:gd name="connsiteX34" fmla="*/ 902525 w 1080655"/>
              <a:gd name="connsiteY34" fmla="*/ 302821 h 718457"/>
              <a:gd name="connsiteX35" fmla="*/ 884712 w 1080655"/>
              <a:gd name="connsiteY35" fmla="*/ 362197 h 718457"/>
              <a:gd name="connsiteX36" fmla="*/ 872837 w 1080655"/>
              <a:gd name="connsiteY36" fmla="*/ 380010 h 718457"/>
              <a:gd name="connsiteX37" fmla="*/ 866899 w 1080655"/>
              <a:gd name="connsiteY37" fmla="*/ 397823 h 718457"/>
              <a:gd name="connsiteX38" fmla="*/ 855024 w 1080655"/>
              <a:gd name="connsiteY38" fmla="*/ 409699 h 718457"/>
              <a:gd name="connsiteX39" fmla="*/ 843148 w 1080655"/>
              <a:gd name="connsiteY39" fmla="*/ 433449 h 718457"/>
              <a:gd name="connsiteX40" fmla="*/ 825335 w 1080655"/>
              <a:gd name="connsiteY40" fmla="*/ 469075 h 718457"/>
              <a:gd name="connsiteX41" fmla="*/ 813460 w 1080655"/>
              <a:gd name="connsiteY41" fmla="*/ 522514 h 718457"/>
              <a:gd name="connsiteX42" fmla="*/ 819398 w 1080655"/>
              <a:gd name="connsiteY42" fmla="*/ 665018 h 718457"/>
              <a:gd name="connsiteX43" fmla="*/ 849086 w 1080655"/>
              <a:gd name="connsiteY43" fmla="*/ 688769 h 718457"/>
              <a:gd name="connsiteX44" fmla="*/ 866899 w 1080655"/>
              <a:gd name="connsiteY44" fmla="*/ 694707 h 718457"/>
              <a:gd name="connsiteX45" fmla="*/ 884712 w 1080655"/>
              <a:gd name="connsiteY45" fmla="*/ 706582 h 718457"/>
              <a:gd name="connsiteX46" fmla="*/ 932213 w 1080655"/>
              <a:gd name="connsiteY46" fmla="*/ 718457 h 718457"/>
              <a:gd name="connsiteX47" fmla="*/ 985652 w 1080655"/>
              <a:gd name="connsiteY47" fmla="*/ 700644 h 718457"/>
              <a:gd name="connsiteX48" fmla="*/ 1003465 w 1080655"/>
              <a:gd name="connsiteY48" fmla="*/ 694707 h 718457"/>
              <a:gd name="connsiteX49" fmla="*/ 1015340 w 1080655"/>
              <a:gd name="connsiteY49" fmla="*/ 676894 h 718457"/>
              <a:gd name="connsiteX50" fmla="*/ 1033153 w 1080655"/>
              <a:gd name="connsiteY50" fmla="*/ 665018 h 718457"/>
              <a:gd name="connsiteX51" fmla="*/ 1062842 w 1080655"/>
              <a:gd name="connsiteY51" fmla="*/ 641268 h 718457"/>
              <a:gd name="connsiteX52" fmla="*/ 1080655 w 1080655"/>
              <a:gd name="connsiteY52" fmla="*/ 617517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0655" h="718457">
                <a:moveTo>
                  <a:pt x="0" y="255320"/>
                </a:moveTo>
                <a:cubicBezTo>
                  <a:pt x="10767" y="251013"/>
                  <a:pt x="37925" y="242514"/>
                  <a:pt x="47502" y="231569"/>
                </a:cubicBezTo>
                <a:cubicBezTo>
                  <a:pt x="79899" y="194543"/>
                  <a:pt x="64469" y="207813"/>
                  <a:pt x="77190" y="178130"/>
                </a:cubicBezTo>
                <a:cubicBezTo>
                  <a:pt x="108418" y="105263"/>
                  <a:pt x="71125" y="196196"/>
                  <a:pt x="100940" y="136566"/>
                </a:cubicBezTo>
                <a:cubicBezTo>
                  <a:pt x="103739" y="130968"/>
                  <a:pt x="104079" y="124351"/>
                  <a:pt x="106878" y="118753"/>
                </a:cubicBezTo>
                <a:cubicBezTo>
                  <a:pt x="114369" y="103770"/>
                  <a:pt x="119582" y="100111"/>
                  <a:pt x="130629" y="89065"/>
                </a:cubicBezTo>
                <a:cubicBezTo>
                  <a:pt x="132608" y="83127"/>
                  <a:pt x="133346" y="76619"/>
                  <a:pt x="136566" y="71252"/>
                </a:cubicBezTo>
                <a:cubicBezTo>
                  <a:pt x="144716" y="57669"/>
                  <a:pt x="152245" y="58109"/>
                  <a:pt x="166255" y="53439"/>
                </a:cubicBezTo>
                <a:cubicBezTo>
                  <a:pt x="206248" y="13446"/>
                  <a:pt x="159975" y="53610"/>
                  <a:pt x="207818" y="29688"/>
                </a:cubicBezTo>
                <a:cubicBezTo>
                  <a:pt x="212825" y="27184"/>
                  <a:pt x="214687" y="20316"/>
                  <a:pt x="219694" y="17813"/>
                </a:cubicBezTo>
                <a:cubicBezTo>
                  <a:pt x="230890" y="12215"/>
                  <a:pt x="243445" y="9896"/>
                  <a:pt x="255320" y="5938"/>
                </a:cubicBezTo>
                <a:lnTo>
                  <a:pt x="273133" y="0"/>
                </a:lnTo>
                <a:cubicBezTo>
                  <a:pt x="290946" y="1979"/>
                  <a:pt x="309184" y="1591"/>
                  <a:pt x="326572" y="5938"/>
                </a:cubicBezTo>
                <a:cubicBezTo>
                  <a:pt x="337595" y="8694"/>
                  <a:pt x="355551" y="28979"/>
                  <a:pt x="362198" y="35626"/>
                </a:cubicBezTo>
                <a:cubicBezTo>
                  <a:pt x="373933" y="70835"/>
                  <a:pt x="370320" y="51899"/>
                  <a:pt x="362198" y="112816"/>
                </a:cubicBezTo>
                <a:cubicBezTo>
                  <a:pt x="360966" y="122056"/>
                  <a:pt x="355772" y="149418"/>
                  <a:pt x="350322" y="160317"/>
                </a:cubicBezTo>
                <a:cubicBezTo>
                  <a:pt x="347131" y="166700"/>
                  <a:pt x="341345" y="171609"/>
                  <a:pt x="338447" y="178130"/>
                </a:cubicBezTo>
                <a:cubicBezTo>
                  <a:pt x="310186" y="241719"/>
                  <a:pt x="341571" y="191259"/>
                  <a:pt x="314696" y="231569"/>
                </a:cubicBezTo>
                <a:cubicBezTo>
                  <a:pt x="315952" y="252923"/>
                  <a:pt x="293670" y="332172"/>
                  <a:pt x="338447" y="344384"/>
                </a:cubicBezTo>
                <a:cubicBezTo>
                  <a:pt x="353842" y="348583"/>
                  <a:pt x="370114" y="348343"/>
                  <a:pt x="385948" y="350322"/>
                </a:cubicBezTo>
                <a:cubicBezTo>
                  <a:pt x="465921" y="346323"/>
                  <a:pt x="474212" y="356561"/>
                  <a:pt x="522515" y="338447"/>
                </a:cubicBezTo>
                <a:cubicBezTo>
                  <a:pt x="601912" y="308673"/>
                  <a:pt x="509605" y="340539"/>
                  <a:pt x="575953" y="320634"/>
                </a:cubicBezTo>
                <a:cubicBezTo>
                  <a:pt x="587943" y="317037"/>
                  <a:pt x="611579" y="308758"/>
                  <a:pt x="611579" y="308758"/>
                </a:cubicBezTo>
                <a:cubicBezTo>
                  <a:pt x="622625" y="297713"/>
                  <a:pt x="626288" y="292498"/>
                  <a:pt x="641268" y="285008"/>
                </a:cubicBezTo>
                <a:cubicBezTo>
                  <a:pt x="646866" y="282209"/>
                  <a:pt x="653143" y="281049"/>
                  <a:pt x="659081" y="279070"/>
                </a:cubicBezTo>
                <a:cubicBezTo>
                  <a:pt x="704382" y="233769"/>
                  <a:pt x="651738" y="281101"/>
                  <a:pt x="694707" y="255320"/>
                </a:cubicBezTo>
                <a:cubicBezTo>
                  <a:pt x="709395" y="246507"/>
                  <a:pt x="706323" y="237765"/>
                  <a:pt x="718457" y="225631"/>
                </a:cubicBezTo>
                <a:cubicBezTo>
                  <a:pt x="723503" y="220585"/>
                  <a:pt x="730698" y="218214"/>
                  <a:pt x="736270" y="213756"/>
                </a:cubicBezTo>
                <a:cubicBezTo>
                  <a:pt x="740642" y="210259"/>
                  <a:pt x="743139" y="204385"/>
                  <a:pt x="748146" y="201881"/>
                </a:cubicBezTo>
                <a:cubicBezTo>
                  <a:pt x="759342" y="196283"/>
                  <a:pt x="771897" y="193963"/>
                  <a:pt x="783772" y="190005"/>
                </a:cubicBezTo>
                <a:lnTo>
                  <a:pt x="801585" y="184068"/>
                </a:lnTo>
                <a:cubicBezTo>
                  <a:pt x="817681" y="187287"/>
                  <a:pt x="837436" y="187318"/>
                  <a:pt x="849086" y="201881"/>
                </a:cubicBezTo>
                <a:cubicBezTo>
                  <a:pt x="852996" y="206768"/>
                  <a:pt x="851984" y="214223"/>
                  <a:pt x="855024" y="219694"/>
                </a:cubicBezTo>
                <a:cubicBezTo>
                  <a:pt x="871811" y="249910"/>
                  <a:pt x="872631" y="249177"/>
                  <a:pt x="890650" y="267195"/>
                </a:cubicBezTo>
                <a:cubicBezTo>
                  <a:pt x="894608" y="279070"/>
                  <a:pt x="905561" y="290677"/>
                  <a:pt x="902525" y="302821"/>
                </a:cubicBezTo>
                <a:cubicBezTo>
                  <a:pt x="899206" y="316096"/>
                  <a:pt x="890493" y="353526"/>
                  <a:pt x="884712" y="362197"/>
                </a:cubicBezTo>
                <a:cubicBezTo>
                  <a:pt x="880754" y="368135"/>
                  <a:pt x="876028" y="373627"/>
                  <a:pt x="872837" y="380010"/>
                </a:cubicBezTo>
                <a:cubicBezTo>
                  <a:pt x="870038" y="385608"/>
                  <a:pt x="870119" y="392456"/>
                  <a:pt x="866899" y="397823"/>
                </a:cubicBezTo>
                <a:cubicBezTo>
                  <a:pt x="864019" y="402623"/>
                  <a:pt x="858129" y="405041"/>
                  <a:pt x="855024" y="409699"/>
                </a:cubicBezTo>
                <a:cubicBezTo>
                  <a:pt x="850114" y="417064"/>
                  <a:pt x="847107" y="425532"/>
                  <a:pt x="843148" y="433449"/>
                </a:cubicBezTo>
                <a:cubicBezTo>
                  <a:pt x="828505" y="492030"/>
                  <a:pt x="848023" y="431262"/>
                  <a:pt x="825335" y="469075"/>
                </a:cubicBezTo>
                <a:cubicBezTo>
                  <a:pt x="818590" y="480316"/>
                  <a:pt x="814658" y="515326"/>
                  <a:pt x="813460" y="522514"/>
                </a:cubicBezTo>
                <a:cubicBezTo>
                  <a:pt x="815439" y="570015"/>
                  <a:pt x="813949" y="617789"/>
                  <a:pt x="819398" y="665018"/>
                </a:cubicBezTo>
                <a:cubicBezTo>
                  <a:pt x="820074" y="670880"/>
                  <a:pt x="847322" y="687887"/>
                  <a:pt x="849086" y="688769"/>
                </a:cubicBezTo>
                <a:cubicBezTo>
                  <a:pt x="854684" y="691568"/>
                  <a:pt x="861301" y="691908"/>
                  <a:pt x="866899" y="694707"/>
                </a:cubicBezTo>
                <a:cubicBezTo>
                  <a:pt x="873282" y="697898"/>
                  <a:pt x="878329" y="703391"/>
                  <a:pt x="884712" y="706582"/>
                </a:cubicBezTo>
                <a:cubicBezTo>
                  <a:pt x="896887" y="712669"/>
                  <a:pt x="920916" y="716198"/>
                  <a:pt x="932213" y="718457"/>
                </a:cubicBezTo>
                <a:lnTo>
                  <a:pt x="985652" y="700644"/>
                </a:lnTo>
                <a:lnTo>
                  <a:pt x="1003465" y="694707"/>
                </a:lnTo>
                <a:cubicBezTo>
                  <a:pt x="1007423" y="688769"/>
                  <a:pt x="1010294" y="681940"/>
                  <a:pt x="1015340" y="676894"/>
                </a:cubicBezTo>
                <a:cubicBezTo>
                  <a:pt x="1020386" y="671848"/>
                  <a:pt x="1027580" y="669476"/>
                  <a:pt x="1033153" y="665018"/>
                </a:cubicBezTo>
                <a:cubicBezTo>
                  <a:pt x="1075446" y="631184"/>
                  <a:pt x="1008030" y="677809"/>
                  <a:pt x="1062842" y="641268"/>
                </a:cubicBezTo>
                <a:cubicBezTo>
                  <a:pt x="1076270" y="621126"/>
                  <a:pt x="1069671" y="628501"/>
                  <a:pt x="1080655" y="617517"/>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558938" y="2841991"/>
            <a:ext cx="412863" cy="3979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971800" y="1599979"/>
            <a:ext cx="631652" cy="12420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2977878" y="3239924"/>
            <a:ext cx="625574" cy="33683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030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pic>
        <p:nvPicPr>
          <p:cNvPr id="8" name="Picture 1" descr="Slid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3440" y="639484"/>
            <a:ext cx="6004560" cy="5451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1600200" y="941488"/>
            <a:ext cx="3124200" cy="5755423"/>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In this overview, we will focus on a few key differentiating features of vessels:</a:t>
            </a:r>
          </a:p>
          <a:p>
            <a:endParaRPr lang="en-US" sz="800" b="1" dirty="0">
              <a:solidFill>
                <a:srgbClr val="BA52AB"/>
              </a:solidFill>
              <a:latin typeface="Times New Roman" pitchFamily="18" charset="0"/>
              <a:cs typeface="Times New Roman" pitchFamily="18" charset="0"/>
            </a:endParaRPr>
          </a:p>
          <a:p>
            <a:pPr marL="342900" indent="-342900">
              <a:buAutoNum type="arabicPeriod"/>
            </a:pPr>
            <a:r>
              <a:rPr lang="en-US" b="1" dirty="0">
                <a:solidFill>
                  <a:srgbClr val="BA52AB"/>
                </a:solidFill>
                <a:latin typeface="Times New Roman" pitchFamily="18" charset="0"/>
                <a:cs typeface="Times New Roman" pitchFamily="18" charset="0"/>
              </a:rPr>
              <a:t>The major histological difference between arteries and veins lies in the thickness and muscularity of the tunica media; arteries have a thicker, more muscular tunica media</a:t>
            </a:r>
          </a:p>
          <a:p>
            <a:pPr marL="342900" indent="-342900">
              <a:buFontTx/>
              <a:buAutoNum type="arabicPeriod"/>
            </a:pPr>
            <a:r>
              <a:rPr lang="en-US" b="1" dirty="0">
                <a:solidFill>
                  <a:srgbClr val="BA52AB"/>
                </a:solidFill>
                <a:latin typeface="Times New Roman" pitchFamily="18" charset="0"/>
                <a:cs typeface="Times New Roman" pitchFamily="18" charset="0"/>
              </a:rPr>
              <a:t>Capillaries are composed simply of endothelial cells, without a tunica media or adventitia</a:t>
            </a:r>
          </a:p>
          <a:p>
            <a:pPr marL="342900" indent="-342900">
              <a:buAutoNum type="arabicPeriod"/>
            </a:pPr>
            <a:r>
              <a:rPr lang="en-US" b="1" dirty="0">
                <a:solidFill>
                  <a:srgbClr val="BA52AB"/>
                </a:solidFill>
                <a:latin typeface="Times New Roman" pitchFamily="18" charset="0"/>
                <a:cs typeface="Times New Roman" pitchFamily="18" charset="0"/>
              </a:rPr>
              <a:t>Lymphatic vessels have an even less-developed tunica media, and the smallest lymphatic vessels have valves</a:t>
            </a:r>
          </a:p>
        </p:txBody>
      </p:sp>
    </p:spTree>
    <p:extLst>
      <p:ext uri="{BB962C8B-B14F-4D97-AF65-F5344CB8AC3E}">
        <p14:creationId xmlns:p14="http://schemas.microsoft.com/office/powerpoint/2010/main" val="3411890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pic>
        <p:nvPicPr>
          <p:cNvPr id="4098" name="Picture 2" descr="http://med.uc.edu/labmanuals/ma/vlm/lab14/SLa15b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696883"/>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p:cNvSpPr txBox="1">
            <a:spLocks noChangeArrowheads="1"/>
          </p:cNvSpPr>
          <p:nvPr/>
        </p:nvSpPr>
        <p:spPr bwMode="auto">
          <a:xfrm>
            <a:off x="1524000" y="639434"/>
            <a:ext cx="9144000" cy="2031325"/>
          </a:xfrm>
          <a:prstGeom prst="rect">
            <a:avLst/>
          </a:prstGeom>
          <a:noFill/>
          <a:ln w="9525">
            <a:noFill/>
            <a:miter lim="800000"/>
            <a:headEnd/>
            <a:tailEnd/>
          </a:ln>
        </p:spPr>
        <p:txBody>
          <a:bodyPr wrap="square">
            <a:spAutoFit/>
          </a:bodyPr>
          <a:lstStyle/>
          <a:p>
            <a:r>
              <a:rPr lang="en-US" b="1" dirty="0">
                <a:solidFill>
                  <a:srgbClr val="4A206A"/>
                </a:solidFill>
                <a:latin typeface="Times New Roman" pitchFamily="18" charset="0"/>
                <a:cs typeface="Times New Roman" pitchFamily="18" charset="0"/>
              </a:rPr>
              <a:t>Histologically, differentiating between </a:t>
            </a:r>
            <a:r>
              <a:rPr lang="en-US" b="1" dirty="0">
                <a:solidFill>
                  <a:srgbClr val="C00000"/>
                </a:solidFill>
                <a:latin typeface="Times New Roman" pitchFamily="18" charset="0"/>
                <a:cs typeface="Times New Roman" pitchFamily="18" charset="0"/>
              </a:rPr>
              <a:t>arteries/arterioles</a:t>
            </a:r>
            <a:r>
              <a:rPr lang="en-US" b="1" dirty="0">
                <a:solidFill>
                  <a:srgbClr val="4A206A"/>
                </a:solidFill>
                <a:latin typeface="Times New Roman" pitchFamily="18" charset="0"/>
                <a:cs typeface="Times New Roman" pitchFamily="18" charset="0"/>
              </a:rPr>
              <a:t> (red arrow) and </a:t>
            </a:r>
            <a:r>
              <a:rPr lang="en-US" b="1" dirty="0">
                <a:solidFill>
                  <a:srgbClr val="0070C0"/>
                </a:solidFill>
                <a:latin typeface="Times New Roman" pitchFamily="18" charset="0"/>
                <a:cs typeface="Times New Roman" pitchFamily="18" charset="0"/>
              </a:rPr>
              <a:t>veins/</a:t>
            </a:r>
            <a:r>
              <a:rPr lang="en-US" b="1" dirty="0" err="1">
                <a:solidFill>
                  <a:srgbClr val="0070C0"/>
                </a:solidFill>
                <a:latin typeface="Times New Roman" pitchFamily="18" charset="0"/>
                <a:cs typeface="Times New Roman" pitchFamily="18" charset="0"/>
              </a:rPr>
              <a:t>venules</a:t>
            </a:r>
            <a:r>
              <a:rPr lang="en-US" b="1" dirty="0">
                <a:solidFill>
                  <a:srgbClr val="0070C0"/>
                </a:solidFill>
                <a:latin typeface="Times New Roman" pitchFamily="18" charset="0"/>
                <a:cs typeface="Times New Roman" pitchFamily="18" charset="0"/>
              </a:rPr>
              <a:t> </a:t>
            </a:r>
            <a:r>
              <a:rPr lang="en-US" b="1" dirty="0">
                <a:solidFill>
                  <a:srgbClr val="4A206A"/>
                </a:solidFill>
                <a:latin typeface="Times New Roman" pitchFamily="18" charset="0"/>
                <a:cs typeface="Times New Roman" pitchFamily="18" charset="0"/>
              </a:rPr>
              <a:t>(blue arrow) is best done by comparing vessels of approximately the same size.  Arteries have a thicker smooth muscle layer in their wall; therefore, their wall is relatively thicker compared to the size of the vessel itself, with a narrower lumen.  In addition, arteries tend to be rounder.  Both will typically contain blood cells in their lumen, though during tissue preparation they can be washed away (see vessel toward the left) and become trapped in inappropriate locations.</a:t>
            </a:r>
          </a:p>
        </p:txBody>
      </p:sp>
      <p:sp>
        <p:nvSpPr>
          <p:cNvPr id="6" name="TextBox 5"/>
          <p:cNvSpPr txBox="1"/>
          <p:nvPr/>
        </p:nvSpPr>
        <p:spPr>
          <a:xfrm>
            <a:off x="7791994" y="3352800"/>
            <a:ext cx="2667000" cy="923330"/>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Arterioles are smaller arteries; </a:t>
            </a:r>
            <a:r>
              <a:rPr lang="en-US" b="1" dirty="0" err="1">
                <a:solidFill>
                  <a:schemeClr val="accent3">
                    <a:lumMod val="50000"/>
                  </a:schemeClr>
                </a:solidFill>
                <a:latin typeface="Tempus Sans ITC" pitchFamily="82" charset="0"/>
              </a:rPr>
              <a:t>venules</a:t>
            </a:r>
            <a:r>
              <a:rPr lang="en-US" b="1" dirty="0">
                <a:solidFill>
                  <a:schemeClr val="accent3">
                    <a:lumMod val="50000"/>
                  </a:schemeClr>
                </a:solidFill>
                <a:latin typeface="Tempus Sans ITC" pitchFamily="82" charset="0"/>
              </a:rPr>
              <a:t> are smaller veins.</a:t>
            </a:r>
          </a:p>
        </p:txBody>
      </p:sp>
    </p:spTree>
    <p:extLst>
      <p:ext uri="{BB962C8B-B14F-4D97-AF65-F5344CB8AC3E}">
        <p14:creationId xmlns:p14="http://schemas.microsoft.com/office/powerpoint/2010/main" val="773384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sp>
        <p:nvSpPr>
          <p:cNvPr id="10" name="TextBox 2"/>
          <p:cNvSpPr txBox="1">
            <a:spLocks noChangeArrowheads="1"/>
          </p:cNvSpPr>
          <p:nvPr/>
        </p:nvSpPr>
        <p:spPr bwMode="auto">
          <a:xfrm>
            <a:off x="1524000" y="5257801"/>
            <a:ext cx="9144000" cy="1200329"/>
          </a:xfrm>
          <a:prstGeom prst="rect">
            <a:avLst/>
          </a:prstGeom>
          <a:noFill/>
          <a:ln w="9525">
            <a:noFill/>
            <a:miter lim="800000"/>
            <a:headEnd/>
            <a:tailEnd/>
          </a:ln>
        </p:spPr>
        <p:txBody>
          <a:bodyPr wrap="square">
            <a:spAutoFit/>
          </a:bodyPr>
          <a:lstStyle/>
          <a:p>
            <a:r>
              <a:rPr lang="en-US" b="1" dirty="0">
                <a:solidFill>
                  <a:srgbClr val="4A206A"/>
                </a:solidFill>
                <a:latin typeface="Times New Roman" pitchFamily="18" charset="0"/>
                <a:cs typeface="Times New Roman" pitchFamily="18" charset="0"/>
              </a:rPr>
              <a:t>Higher-powered view of the same vessels…</a:t>
            </a:r>
          </a:p>
          <a:p>
            <a:r>
              <a:rPr lang="en-US" b="1" dirty="0">
                <a:solidFill>
                  <a:srgbClr val="4A206A"/>
                </a:solidFill>
                <a:latin typeface="Times New Roman" pitchFamily="18" charset="0"/>
                <a:cs typeface="Times New Roman" pitchFamily="18" charset="0"/>
              </a:rPr>
              <a:t>All blood vessels are lined by a simple squamous epithelium, referred to as an </a:t>
            </a:r>
            <a:r>
              <a:rPr lang="en-US" b="1" dirty="0">
                <a:solidFill>
                  <a:srgbClr val="BA52AB"/>
                </a:solidFill>
                <a:latin typeface="Times New Roman" pitchFamily="18" charset="0"/>
                <a:cs typeface="Times New Roman" pitchFamily="18" charset="0"/>
              </a:rPr>
              <a:t>endothelium</a:t>
            </a:r>
            <a:r>
              <a:rPr lang="en-US" b="1" dirty="0">
                <a:solidFill>
                  <a:srgbClr val="4A206A"/>
                </a:solidFill>
                <a:latin typeface="Times New Roman" pitchFamily="18" charset="0"/>
                <a:cs typeface="Times New Roman" pitchFamily="18" charset="0"/>
              </a:rPr>
              <a:t>. Endothelial cells have flattened nuclei (black arrows).  The “fatter” nuclei in the wall of the vessel (green arrow), particularly in the artery, belong to smooth muscle cells.</a:t>
            </a:r>
          </a:p>
        </p:txBody>
      </p:sp>
      <p:grpSp>
        <p:nvGrpSpPr>
          <p:cNvPr id="9" name="Group 8"/>
          <p:cNvGrpSpPr/>
          <p:nvPr/>
        </p:nvGrpSpPr>
        <p:grpSpPr>
          <a:xfrm>
            <a:off x="3384550" y="675045"/>
            <a:ext cx="5422900" cy="4484785"/>
            <a:chOff x="1435100" y="675044"/>
            <a:chExt cx="5422900" cy="4484785"/>
          </a:xfrm>
        </p:grpSpPr>
        <p:pic>
          <p:nvPicPr>
            <p:cNvPr id="4098" name="Picture 2" descr="http://med.uc.edu/labmanuals/ma/vlm/lab14/SLa15bHP.jpg"/>
            <p:cNvPicPr>
              <a:picLocks noChangeAspect="1" noChangeArrowheads="1"/>
            </p:cNvPicPr>
            <p:nvPr/>
          </p:nvPicPr>
          <p:blipFill rotWithShape="1">
            <a:blip r:embed="rId3">
              <a:extLst>
                <a:ext uri="{28A0092B-C50C-407E-A947-70E740481C1C}">
                  <a14:useLocalDpi xmlns:a14="http://schemas.microsoft.com/office/drawing/2010/main" val="0"/>
                </a:ext>
              </a:extLst>
            </a:blip>
            <a:srcRect l="39303" t="21796" r="21395" b="34865"/>
            <a:stretch/>
          </p:blipFill>
          <p:spPr bwMode="auto">
            <a:xfrm>
              <a:off x="1435100" y="675044"/>
              <a:ext cx="5422900" cy="448478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5524500" y="1612900"/>
              <a:ext cx="0" cy="3556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841750" y="3187700"/>
              <a:ext cx="292100" cy="2032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943600" y="2514600"/>
              <a:ext cx="304800" cy="419100"/>
            </a:xfrm>
            <a:prstGeom prst="straightConnector1">
              <a:avLst/>
            </a:prstGeom>
            <a:ln w="38100">
              <a:solidFill>
                <a:schemeClr val="accent3">
                  <a:lumMod val="50000"/>
                </a:schemeClr>
              </a:solidFill>
              <a:headEnd w="lg" len="lg"/>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2975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FD6B8A2-BDAB-3742-4A64-0915DE0B2848}"/>
              </a:ext>
            </a:extLst>
          </p:cNvPr>
          <p:cNvSpPr>
            <a:spLocks noGrp="1" noChangeArrowheads="1"/>
          </p:cNvSpPr>
          <p:nvPr>
            <p:ph type="title" idx="4294967295"/>
          </p:nvPr>
        </p:nvSpPr>
        <p:spPr/>
        <p:txBody>
          <a:bodyPr/>
          <a:lstStyle/>
          <a:p>
            <a:pPr eaLnBrk="1" hangingPunct="1"/>
            <a:r>
              <a:rPr lang="en-US" altLang="pl-PL" b="1"/>
              <a:t>BLOOD</a:t>
            </a:r>
          </a:p>
        </p:txBody>
      </p:sp>
      <p:sp>
        <p:nvSpPr>
          <p:cNvPr id="8195" name="Rectangle 3">
            <a:extLst>
              <a:ext uri="{FF2B5EF4-FFF2-40B4-BE49-F238E27FC236}">
                <a16:creationId xmlns:a16="http://schemas.microsoft.com/office/drawing/2014/main" id="{77DF3092-907E-2B72-1047-B34517517228}"/>
              </a:ext>
            </a:extLst>
          </p:cNvPr>
          <p:cNvSpPr>
            <a:spLocks noGrp="1" noChangeArrowheads="1"/>
          </p:cNvSpPr>
          <p:nvPr>
            <p:ph idx="4294967295"/>
          </p:nvPr>
        </p:nvSpPr>
        <p:spPr/>
        <p:txBody>
          <a:bodyPr>
            <a:normAutofit lnSpcReduction="10000"/>
          </a:bodyPr>
          <a:lstStyle/>
          <a:p>
            <a:pPr marL="0" indent="0">
              <a:lnSpc>
                <a:spcPct val="80000"/>
              </a:lnSpc>
              <a:buNone/>
            </a:pPr>
            <a:endParaRPr lang="en-US" altLang="pl-PL" sz="900" b="1"/>
          </a:p>
          <a:p>
            <a:pPr marL="0" indent="0">
              <a:lnSpc>
                <a:spcPct val="80000"/>
              </a:lnSpc>
            </a:pPr>
            <a:r>
              <a:rPr lang="en-US" altLang="pl-PL" b="1"/>
              <a:t>The Blood: Blood cells &amp; Plasma</a:t>
            </a:r>
          </a:p>
          <a:p>
            <a:pPr marL="0" indent="0">
              <a:lnSpc>
                <a:spcPct val="80000"/>
              </a:lnSpc>
            </a:pPr>
            <a:r>
              <a:rPr lang="en-US" altLang="pl-PL" b="1"/>
              <a:t>Blood cells</a:t>
            </a:r>
          </a:p>
          <a:p>
            <a:pPr marL="0" indent="0">
              <a:lnSpc>
                <a:spcPct val="80000"/>
              </a:lnSpc>
              <a:buNone/>
            </a:pPr>
            <a:endParaRPr lang="en-US" altLang="pl-PL" b="1"/>
          </a:p>
          <a:p>
            <a:pPr marL="0" indent="0">
              <a:lnSpc>
                <a:spcPct val="80000"/>
              </a:lnSpc>
              <a:buNone/>
            </a:pPr>
            <a:r>
              <a:rPr lang="en-US" altLang="pl-PL" b="1"/>
              <a:t> 1- Erythrocytes - Red Blood Cells</a:t>
            </a:r>
          </a:p>
          <a:p>
            <a:pPr marL="0" indent="0">
              <a:lnSpc>
                <a:spcPct val="80000"/>
              </a:lnSpc>
              <a:buNone/>
            </a:pPr>
            <a:r>
              <a:rPr lang="en-US" altLang="pl-PL" b="1"/>
              <a:t> 2- Leucocytes</a:t>
            </a:r>
          </a:p>
          <a:p>
            <a:pPr marL="0" indent="0">
              <a:lnSpc>
                <a:spcPct val="80000"/>
              </a:lnSpc>
              <a:buNone/>
            </a:pPr>
            <a:r>
              <a:rPr lang="en-US" altLang="pl-PL" b="1"/>
              <a:t> 3- Thrombocytes</a:t>
            </a:r>
          </a:p>
          <a:p>
            <a:pPr marL="0" indent="0">
              <a:lnSpc>
                <a:spcPct val="80000"/>
              </a:lnSpc>
              <a:buNone/>
            </a:pPr>
            <a:endParaRPr lang="en-US" altLang="pl-PL" b="1"/>
          </a:p>
          <a:p>
            <a:pPr marL="0" indent="0">
              <a:lnSpc>
                <a:spcPct val="80000"/>
              </a:lnSpc>
            </a:pPr>
            <a:r>
              <a:rPr lang="en-US" altLang="pl-PL" b="1"/>
              <a:t>Plasma is fluid portion </a:t>
            </a:r>
          </a:p>
          <a:p>
            <a:pPr marL="0" indent="0">
              <a:lnSpc>
                <a:spcPct val="80000"/>
              </a:lnSpc>
              <a:buNone/>
            </a:pPr>
            <a:r>
              <a:rPr lang="en-US" altLang="pl-PL"/>
              <a:t> </a:t>
            </a:r>
          </a:p>
          <a:p>
            <a:pPr marL="457200" lvl="1" indent="0">
              <a:lnSpc>
                <a:spcPct val="80000"/>
              </a:lnSpc>
              <a:buNone/>
            </a:pPr>
            <a:endParaRPr lang="en-US" altLang="pl-PL" sz="600"/>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sp>
        <p:nvSpPr>
          <p:cNvPr id="10" name="TextBox 2"/>
          <p:cNvSpPr txBox="1">
            <a:spLocks noChangeArrowheads="1"/>
          </p:cNvSpPr>
          <p:nvPr/>
        </p:nvSpPr>
        <p:spPr bwMode="auto">
          <a:xfrm>
            <a:off x="1524000" y="5638801"/>
            <a:ext cx="9144000" cy="1200329"/>
          </a:xfrm>
          <a:prstGeom prst="rect">
            <a:avLst/>
          </a:prstGeom>
          <a:noFill/>
          <a:ln w="9525">
            <a:noFill/>
            <a:miter lim="800000"/>
            <a:headEnd/>
            <a:tailEnd/>
          </a:ln>
        </p:spPr>
        <p:txBody>
          <a:bodyPr wrap="square">
            <a:spAutoFit/>
          </a:bodyPr>
          <a:lstStyle/>
          <a:p>
            <a:r>
              <a:rPr lang="en-US" b="1" dirty="0">
                <a:solidFill>
                  <a:srgbClr val="BA52AB"/>
                </a:solidFill>
                <a:latin typeface="Times New Roman" pitchFamily="18" charset="0"/>
                <a:cs typeface="Times New Roman" pitchFamily="18" charset="0"/>
              </a:rPr>
              <a:t>Capillaries</a:t>
            </a:r>
            <a:r>
              <a:rPr lang="en-US" b="1" dirty="0">
                <a:solidFill>
                  <a:srgbClr val="4A206A"/>
                </a:solidFill>
                <a:latin typeface="Times New Roman" pitchFamily="18" charset="0"/>
                <a:cs typeface="Times New Roman" pitchFamily="18" charset="0"/>
              </a:rPr>
              <a:t> are very thin-walled, small vessels; they consist mostly of the endothelial cells.  Because of this, they are difficult to find and identify definitively.  Possible candidates for capillaries are indicated by the arrows, though the left is likely a small </a:t>
            </a:r>
            <a:r>
              <a:rPr lang="en-US" b="1" dirty="0" err="1">
                <a:solidFill>
                  <a:srgbClr val="4A206A"/>
                </a:solidFill>
                <a:latin typeface="Times New Roman" pitchFamily="18" charset="0"/>
                <a:cs typeface="Times New Roman" pitchFamily="18" charset="0"/>
              </a:rPr>
              <a:t>venule</a:t>
            </a:r>
            <a:r>
              <a:rPr lang="en-US" b="1" dirty="0">
                <a:solidFill>
                  <a:srgbClr val="4A206A"/>
                </a:solidFill>
                <a:latin typeface="Times New Roman" pitchFamily="18" charset="0"/>
                <a:cs typeface="Times New Roman" pitchFamily="18" charset="0"/>
              </a:rPr>
              <a:t>, and the right a small arteriole.  </a:t>
            </a:r>
          </a:p>
        </p:txBody>
      </p:sp>
      <p:pic>
        <p:nvPicPr>
          <p:cNvPr id="14" name="Picture 8" descr="http://med.uc.edu/labmanuals/ma/vlm/lab14/SL96a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24245"/>
            <a:ext cx="6705600" cy="502920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flipH="1" flipV="1">
            <a:off x="7588250" y="2425700"/>
            <a:ext cx="590550" cy="1397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670550" y="4660900"/>
            <a:ext cx="0" cy="719134"/>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914650" y="4394200"/>
            <a:ext cx="19050" cy="8001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35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hc-webdata\com\LabManuals\MA\VLM\Lab14\SL96b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194" y="801070"/>
            <a:ext cx="6145507" cy="4609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r="18856"/>
          <a:stretch/>
        </p:blipFill>
        <p:spPr>
          <a:xfrm>
            <a:off x="1608136" y="533401"/>
            <a:ext cx="4754564" cy="5128857"/>
          </a:xfrm>
          <a:prstGeom prst="rect">
            <a:avLst/>
          </a:prstGeom>
        </p:spPr>
      </p:pic>
      <p:sp>
        <p:nvSpPr>
          <p:cNvPr id="2" name="Rectangle 1"/>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sp>
        <p:nvSpPr>
          <p:cNvPr id="10" name="TextBox 2"/>
          <p:cNvSpPr txBox="1">
            <a:spLocks noChangeArrowheads="1"/>
          </p:cNvSpPr>
          <p:nvPr/>
        </p:nvSpPr>
        <p:spPr bwMode="auto">
          <a:xfrm>
            <a:off x="1524000" y="5638801"/>
            <a:ext cx="9144000" cy="1200329"/>
          </a:xfrm>
          <a:prstGeom prst="rect">
            <a:avLst/>
          </a:prstGeom>
          <a:noFill/>
          <a:ln w="9525">
            <a:noFill/>
            <a:miter lim="800000"/>
            <a:headEnd/>
            <a:tailEnd/>
          </a:ln>
        </p:spPr>
        <p:txBody>
          <a:bodyPr wrap="square">
            <a:spAutoFit/>
          </a:bodyPr>
          <a:lstStyle/>
          <a:p>
            <a:r>
              <a:rPr lang="en-US" b="1" dirty="0">
                <a:solidFill>
                  <a:srgbClr val="7030A0"/>
                </a:solidFill>
                <a:latin typeface="Times New Roman" pitchFamily="18" charset="0"/>
                <a:cs typeface="Times New Roman" pitchFamily="18" charset="0"/>
              </a:rPr>
              <a:t>A couple more examples of </a:t>
            </a:r>
            <a:r>
              <a:rPr lang="en-US" b="1" dirty="0">
                <a:solidFill>
                  <a:srgbClr val="BA52AB"/>
                </a:solidFill>
                <a:latin typeface="Times New Roman" pitchFamily="18" charset="0"/>
                <a:cs typeface="Times New Roman" pitchFamily="18" charset="0"/>
              </a:rPr>
              <a:t>capillaries</a:t>
            </a:r>
            <a:r>
              <a:rPr lang="en-US" b="1" dirty="0">
                <a:solidFill>
                  <a:srgbClr val="7030A0"/>
                </a:solidFill>
                <a:latin typeface="Times New Roman" pitchFamily="18" charset="0"/>
                <a:cs typeface="Times New Roman" pitchFamily="18" charset="0"/>
              </a:rPr>
              <a:t>.  In the left image, note the simple squamous endothelial cells that make up the wall, and a diameter that is approximately the size of a red blood cell (possible RBC in upper capillary).  To the right is a longitudinal section through a capillary (green arrows).</a:t>
            </a:r>
          </a:p>
        </p:txBody>
      </p:sp>
      <p:cxnSp>
        <p:nvCxnSpPr>
          <p:cNvPr id="15" name="Straight Arrow Connector 14"/>
          <p:cNvCxnSpPr/>
          <p:nvPr/>
        </p:nvCxnSpPr>
        <p:spPr>
          <a:xfrm flipH="1" flipV="1">
            <a:off x="4999036" y="1852258"/>
            <a:ext cx="590550" cy="139700"/>
          </a:xfrm>
          <a:prstGeom prst="straightConnector1">
            <a:avLst/>
          </a:prstGeom>
          <a:ln w="5715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208336" y="4421625"/>
            <a:ext cx="0" cy="719134"/>
          </a:xfrm>
          <a:prstGeom prst="straightConnector1">
            <a:avLst/>
          </a:prstGeom>
          <a:ln w="5715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539036" y="2512659"/>
            <a:ext cx="461964" cy="342899"/>
          </a:xfrm>
          <a:prstGeom prst="straightConnector1">
            <a:avLst/>
          </a:prstGeom>
          <a:ln w="57150">
            <a:solidFill>
              <a:schemeClr val="accent3">
                <a:lumMod val="50000"/>
              </a:schemeClr>
            </a:solidFill>
            <a:headEnd w="lg" len="lg"/>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137400" y="1788757"/>
            <a:ext cx="477836" cy="393702"/>
          </a:xfrm>
          <a:prstGeom prst="straightConnector1">
            <a:avLst/>
          </a:prstGeom>
          <a:ln w="57150">
            <a:solidFill>
              <a:schemeClr val="accent3">
                <a:lumMod val="50000"/>
              </a:schemeClr>
            </a:solidFill>
            <a:headEnd w="lg" len="l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385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1676400" y="552272"/>
            <a:ext cx="8902700" cy="1200329"/>
          </a:xfrm>
          <a:prstGeom prst="rect">
            <a:avLst/>
          </a:prstGeom>
          <a:noFill/>
          <a:ln w="9525">
            <a:noFill/>
            <a:miter lim="800000"/>
            <a:headEnd/>
            <a:tailEnd/>
          </a:ln>
        </p:spPr>
        <p:txBody>
          <a:bodyPr wrap="square">
            <a:spAutoFit/>
          </a:bodyPr>
          <a:lstStyle/>
          <a:p>
            <a:r>
              <a:rPr lang="en-US" b="1" dirty="0">
                <a:solidFill>
                  <a:srgbClr val="7030A0"/>
                </a:solidFill>
                <a:latin typeface="Times New Roman" pitchFamily="18" charset="0"/>
                <a:cs typeface="Times New Roman" pitchFamily="18" charset="0"/>
              </a:rPr>
              <a:t>Lymphatic vessels (green arrows) typically have even thinner walls than veins, although these examples show relatively thick walls.  However, small lymphatic vessels in tissues have numerous valves.  In addition, they are typically devoid of red blood cells, and are filled with a “colloid” from precipitated lymph fluid as well as white blood cells.</a:t>
            </a:r>
          </a:p>
        </p:txBody>
      </p:sp>
      <p:pic>
        <p:nvPicPr>
          <p:cNvPr id="6146" name="Picture 2" descr="http://med.uc.edu/labmanuals/ma/vlm/lab14/SLa24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0"/>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cxnSp>
        <p:nvCxnSpPr>
          <p:cNvPr id="12" name="Straight Arrow Connector 11"/>
          <p:cNvCxnSpPr/>
          <p:nvPr/>
        </p:nvCxnSpPr>
        <p:spPr>
          <a:xfrm flipH="1" flipV="1">
            <a:off x="4406900" y="3719156"/>
            <a:ext cx="596900" cy="444500"/>
          </a:xfrm>
          <a:prstGeom prst="straightConnector1">
            <a:avLst/>
          </a:prstGeom>
          <a:ln w="38100">
            <a:solidFill>
              <a:schemeClr val="tx1"/>
            </a:solidFill>
            <a:headEnd w="lg" len="lg"/>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69300" y="3274874"/>
            <a:ext cx="2209800" cy="1754326"/>
          </a:xfrm>
          <a:prstGeom prst="rect">
            <a:avLst/>
          </a:prstGeom>
          <a:noFill/>
        </p:spPr>
        <p:txBody>
          <a:bodyPr wrap="square" rtlCol="0">
            <a:spAutoFit/>
          </a:bodyPr>
          <a:lstStyle/>
          <a:p>
            <a:r>
              <a:rPr lang="en-US" b="1" dirty="0">
                <a:solidFill>
                  <a:srgbClr val="002060"/>
                </a:solidFill>
                <a:latin typeface="Tempus Sans ITC" pitchFamily="82" charset="0"/>
              </a:rPr>
              <a:t>Yes, veins have valves too, but not in the smallest veins in the wall of an organ like we are looking at now.</a:t>
            </a:r>
          </a:p>
        </p:txBody>
      </p:sp>
      <p:sp>
        <p:nvSpPr>
          <p:cNvPr id="15" name="TextBox 14"/>
          <p:cNvSpPr txBox="1"/>
          <p:nvPr/>
        </p:nvSpPr>
        <p:spPr>
          <a:xfrm rot="20296621">
            <a:off x="3217685" y="4548755"/>
            <a:ext cx="1259666" cy="369332"/>
          </a:xfrm>
          <a:prstGeom prst="rect">
            <a:avLst/>
          </a:prstGeom>
          <a:noFill/>
        </p:spPr>
        <p:txBody>
          <a:bodyPr wrap="square" rtlCol="0">
            <a:spAutoFit/>
          </a:bodyPr>
          <a:lstStyle/>
          <a:p>
            <a:r>
              <a:rPr lang="en-US" b="1" dirty="0"/>
              <a:t>artery</a:t>
            </a:r>
          </a:p>
        </p:txBody>
      </p:sp>
    </p:spTree>
    <p:extLst>
      <p:ext uri="{BB962C8B-B14F-4D97-AF65-F5344CB8AC3E}">
        <p14:creationId xmlns:p14="http://schemas.microsoft.com/office/powerpoint/2010/main" val="4230815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7239000" y="774700"/>
            <a:ext cx="3352800" cy="3416320"/>
          </a:xfrm>
          <a:prstGeom prst="rect">
            <a:avLst/>
          </a:prstGeom>
          <a:noFill/>
          <a:ln w="9525">
            <a:noFill/>
            <a:miter lim="800000"/>
            <a:headEnd/>
            <a:tailEnd/>
          </a:ln>
        </p:spPr>
        <p:txBody>
          <a:bodyPr wrap="square">
            <a:spAutoFit/>
          </a:bodyPr>
          <a:lstStyle/>
          <a:p>
            <a:r>
              <a:rPr lang="en-US" b="1" dirty="0">
                <a:solidFill>
                  <a:srgbClr val="7030A0"/>
                </a:solidFill>
                <a:latin typeface="Times New Roman" pitchFamily="18" charset="0"/>
                <a:cs typeface="Times New Roman" pitchFamily="18" charset="0"/>
              </a:rPr>
              <a:t>Enlarged portion of previous image.  If you look VERY closely in the artery, you might see that the pink disks are red blood cells, whereas the pink in the lymph vessels isn’t cellular.  </a:t>
            </a:r>
          </a:p>
          <a:p>
            <a:endParaRPr lang="en-US" b="1" dirty="0">
              <a:solidFill>
                <a:srgbClr val="7030A0"/>
              </a:solidFill>
              <a:latin typeface="Times New Roman" pitchFamily="18" charset="0"/>
              <a:cs typeface="Times New Roman" pitchFamily="18" charset="0"/>
            </a:endParaRPr>
          </a:p>
          <a:p>
            <a:r>
              <a:rPr lang="en-US" b="1" dirty="0">
                <a:solidFill>
                  <a:srgbClr val="7030A0"/>
                </a:solidFill>
                <a:latin typeface="Times New Roman" pitchFamily="18" charset="0"/>
                <a:cs typeface="Times New Roman" pitchFamily="18" charset="0"/>
              </a:rPr>
              <a:t>In addition, note the much greater proportion of white blood cells in the lymphatic vessels (green arrows) compared to the artery. </a:t>
            </a:r>
          </a:p>
        </p:txBody>
      </p:sp>
      <p:pic>
        <p:nvPicPr>
          <p:cNvPr id="6146" name="Picture 2" descr="http://med.uc.edu/labmanuals/ma/vlm/lab14/SLa24MP.jpg"/>
          <p:cNvPicPr>
            <a:picLocks noChangeAspect="1" noChangeArrowheads="1"/>
          </p:cNvPicPr>
          <p:nvPr/>
        </p:nvPicPr>
        <p:blipFill rotWithShape="1">
          <a:blip r:embed="rId3">
            <a:extLst>
              <a:ext uri="{28A0092B-C50C-407E-A947-70E740481C1C}">
                <a14:useLocalDpi xmlns:a14="http://schemas.microsoft.com/office/drawing/2010/main" val="0"/>
              </a:ext>
            </a:extLst>
          </a:blip>
          <a:srcRect l="6818" t="27738" r="54735" b="15696"/>
          <a:stretch/>
        </p:blipFill>
        <p:spPr bwMode="auto">
          <a:xfrm>
            <a:off x="1676400" y="624244"/>
            <a:ext cx="5562600" cy="61380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6765" y="39470"/>
            <a:ext cx="597458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200" b="1" cap="all" dirty="0">
                <a:ln w="0"/>
                <a:solidFill>
                  <a:srgbClr val="7030A0"/>
                </a:solidFill>
                <a:effectLst>
                  <a:reflection blurRad="12700" stA="50000" endPos="50000" dist="5000" dir="5400000" sy="-100000" rotWithShape="0"/>
                </a:effectLst>
              </a:rPr>
              <a:t>Blood and lymphatic vessels</a:t>
            </a:r>
          </a:p>
        </p:txBody>
      </p:sp>
      <p:sp>
        <p:nvSpPr>
          <p:cNvPr id="8" name="TextBox 7"/>
          <p:cNvSpPr txBox="1"/>
          <p:nvPr/>
        </p:nvSpPr>
        <p:spPr>
          <a:xfrm rot="20296621">
            <a:off x="4290820" y="4217030"/>
            <a:ext cx="1259666" cy="369332"/>
          </a:xfrm>
          <a:prstGeom prst="rect">
            <a:avLst/>
          </a:prstGeom>
          <a:noFill/>
        </p:spPr>
        <p:txBody>
          <a:bodyPr wrap="square" rtlCol="0">
            <a:spAutoFit/>
          </a:bodyPr>
          <a:lstStyle/>
          <a:p>
            <a:r>
              <a:rPr lang="en-US" b="1" dirty="0"/>
              <a:t>artery</a:t>
            </a:r>
          </a:p>
        </p:txBody>
      </p:sp>
    </p:spTree>
    <p:extLst>
      <p:ext uri="{BB962C8B-B14F-4D97-AF65-F5344CB8AC3E}">
        <p14:creationId xmlns:p14="http://schemas.microsoft.com/office/powerpoint/2010/main" val="2994286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462" y="1094996"/>
            <a:ext cx="6586538" cy="5527805"/>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6096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structures. (advance slide for answer)</a:t>
            </a:r>
          </a:p>
        </p:txBody>
      </p:sp>
      <p:sp>
        <p:nvSpPr>
          <p:cNvPr id="15" name="Rectangle 14"/>
          <p:cNvSpPr/>
          <p:nvPr/>
        </p:nvSpPr>
        <p:spPr>
          <a:xfrm>
            <a:off x="5029201" y="5051520"/>
            <a:ext cx="3543301"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FFFF00"/>
                </a:solidFill>
                <a:effectLst>
                  <a:outerShdw blurRad="50800" dist="39000" dir="5460000" algn="tl">
                    <a:srgbClr val="000000">
                      <a:alpha val="38000"/>
                    </a:srgbClr>
                  </a:outerShdw>
                </a:effectLst>
              </a:rPr>
              <a:t>Artery / </a:t>
            </a:r>
            <a:r>
              <a:rPr lang="en-US" sz="3600" b="1" dirty="0" err="1">
                <a:ln w="11430"/>
                <a:solidFill>
                  <a:srgbClr val="FFFF00"/>
                </a:solidFill>
                <a:effectLst>
                  <a:outerShdw blurRad="50800" dist="39000" dir="5460000" algn="tl">
                    <a:srgbClr val="000000">
                      <a:alpha val="38000"/>
                    </a:srgbClr>
                  </a:outerShdw>
                </a:effectLst>
              </a:rPr>
              <a:t>areteriole</a:t>
            </a:r>
            <a:endParaRPr lang="en-US" sz="3600" b="1" dirty="0">
              <a:ln w="11430"/>
              <a:solidFill>
                <a:srgbClr val="FFFF00"/>
              </a:solidFill>
              <a:effectLst>
                <a:outerShdw blurRad="50800" dist="39000" dir="5460000" algn="tl">
                  <a:srgbClr val="000000">
                    <a:alpha val="38000"/>
                  </a:srgbClr>
                </a:outerShdw>
              </a:effectLst>
            </a:endParaRPr>
          </a:p>
        </p:txBody>
      </p:sp>
      <p:sp>
        <p:nvSpPr>
          <p:cNvPr id="6" name="Freeform 5"/>
          <p:cNvSpPr/>
          <p:nvPr/>
        </p:nvSpPr>
        <p:spPr>
          <a:xfrm>
            <a:off x="6435635" y="3278778"/>
            <a:ext cx="1815737" cy="1907177"/>
          </a:xfrm>
          <a:custGeom>
            <a:avLst/>
            <a:gdLst>
              <a:gd name="connsiteX0" fmla="*/ 979715 w 1815737"/>
              <a:gd name="connsiteY0" fmla="*/ 0 h 1907177"/>
              <a:gd name="connsiteX1" fmla="*/ 705395 w 1815737"/>
              <a:gd name="connsiteY1" fmla="*/ 26126 h 1907177"/>
              <a:gd name="connsiteX2" fmla="*/ 587829 w 1815737"/>
              <a:gd name="connsiteY2" fmla="*/ 78377 h 1907177"/>
              <a:gd name="connsiteX3" fmla="*/ 548640 w 1815737"/>
              <a:gd name="connsiteY3" fmla="*/ 91440 h 1907177"/>
              <a:gd name="connsiteX4" fmla="*/ 444137 w 1815737"/>
              <a:gd name="connsiteY4" fmla="*/ 156754 h 1907177"/>
              <a:gd name="connsiteX5" fmla="*/ 404949 w 1815737"/>
              <a:gd name="connsiteY5" fmla="*/ 169817 h 1907177"/>
              <a:gd name="connsiteX6" fmla="*/ 326572 w 1815737"/>
              <a:gd name="connsiteY6" fmla="*/ 222069 h 1907177"/>
              <a:gd name="connsiteX7" fmla="*/ 261257 w 1815737"/>
              <a:gd name="connsiteY7" fmla="*/ 300446 h 1907177"/>
              <a:gd name="connsiteX8" fmla="*/ 235132 w 1815737"/>
              <a:gd name="connsiteY8" fmla="*/ 339634 h 1907177"/>
              <a:gd name="connsiteX9" fmla="*/ 169817 w 1815737"/>
              <a:gd name="connsiteY9" fmla="*/ 418012 h 1907177"/>
              <a:gd name="connsiteX10" fmla="*/ 156755 w 1815737"/>
              <a:gd name="connsiteY10" fmla="*/ 457200 h 1907177"/>
              <a:gd name="connsiteX11" fmla="*/ 130629 w 1815737"/>
              <a:gd name="connsiteY11" fmla="*/ 496389 h 1907177"/>
              <a:gd name="connsiteX12" fmla="*/ 78377 w 1815737"/>
              <a:gd name="connsiteY12" fmla="*/ 613954 h 1907177"/>
              <a:gd name="connsiteX13" fmla="*/ 52252 w 1815737"/>
              <a:gd name="connsiteY13" fmla="*/ 692332 h 1907177"/>
              <a:gd name="connsiteX14" fmla="*/ 39189 w 1815737"/>
              <a:gd name="connsiteY14" fmla="*/ 731520 h 1907177"/>
              <a:gd name="connsiteX15" fmla="*/ 26126 w 1815737"/>
              <a:gd name="connsiteY15" fmla="*/ 809897 h 1907177"/>
              <a:gd name="connsiteX16" fmla="*/ 0 w 1815737"/>
              <a:gd name="connsiteY16" fmla="*/ 1005840 h 1907177"/>
              <a:gd name="connsiteX17" fmla="*/ 13063 w 1815737"/>
              <a:gd name="connsiteY17" fmla="*/ 1240972 h 1907177"/>
              <a:gd name="connsiteX18" fmla="*/ 52252 w 1815737"/>
              <a:gd name="connsiteY18" fmla="*/ 1423852 h 1907177"/>
              <a:gd name="connsiteX19" fmla="*/ 65315 w 1815737"/>
              <a:gd name="connsiteY19" fmla="*/ 1463040 h 1907177"/>
              <a:gd name="connsiteX20" fmla="*/ 78377 w 1815737"/>
              <a:gd name="connsiteY20" fmla="*/ 1515292 h 1907177"/>
              <a:gd name="connsiteX21" fmla="*/ 130629 w 1815737"/>
              <a:gd name="connsiteY21" fmla="*/ 1593669 h 1907177"/>
              <a:gd name="connsiteX22" fmla="*/ 169817 w 1815737"/>
              <a:gd name="connsiteY22" fmla="*/ 1672046 h 1907177"/>
              <a:gd name="connsiteX23" fmla="*/ 209006 w 1815737"/>
              <a:gd name="connsiteY23" fmla="*/ 1711234 h 1907177"/>
              <a:gd name="connsiteX24" fmla="*/ 235132 w 1815737"/>
              <a:gd name="connsiteY24" fmla="*/ 1750423 h 1907177"/>
              <a:gd name="connsiteX25" fmla="*/ 313509 w 1815737"/>
              <a:gd name="connsiteY25" fmla="*/ 1802674 h 1907177"/>
              <a:gd name="connsiteX26" fmla="*/ 352697 w 1815737"/>
              <a:gd name="connsiteY26" fmla="*/ 1828800 h 1907177"/>
              <a:gd name="connsiteX27" fmla="*/ 391886 w 1815737"/>
              <a:gd name="connsiteY27" fmla="*/ 1841863 h 1907177"/>
              <a:gd name="connsiteX28" fmla="*/ 444137 w 1815737"/>
              <a:gd name="connsiteY28" fmla="*/ 1867989 h 1907177"/>
              <a:gd name="connsiteX29" fmla="*/ 627017 w 1815737"/>
              <a:gd name="connsiteY29" fmla="*/ 1907177 h 1907177"/>
              <a:gd name="connsiteX30" fmla="*/ 796835 w 1815737"/>
              <a:gd name="connsiteY30" fmla="*/ 1894114 h 1907177"/>
              <a:gd name="connsiteX31" fmla="*/ 927463 w 1815737"/>
              <a:gd name="connsiteY31" fmla="*/ 1854926 h 1907177"/>
              <a:gd name="connsiteX32" fmla="*/ 979715 w 1815737"/>
              <a:gd name="connsiteY32" fmla="*/ 1828800 h 1907177"/>
              <a:gd name="connsiteX33" fmla="*/ 1031966 w 1815737"/>
              <a:gd name="connsiteY33" fmla="*/ 1815737 h 1907177"/>
              <a:gd name="connsiteX34" fmla="*/ 1149532 w 1815737"/>
              <a:gd name="connsiteY34" fmla="*/ 1750423 h 1907177"/>
              <a:gd name="connsiteX35" fmla="*/ 1227909 w 1815737"/>
              <a:gd name="connsiteY35" fmla="*/ 1711234 h 1907177"/>
              <a:gd name="connsiteX36" fmla="*/ 1306286 w 1815737"/>
              <a:gd name="connsiteY36" fmla="*/ 1672046 h 1907177"/>
              <a:gd name="connsiteX37" fmla="*/ 1384663 w 1815737"/>
              <a:gd name="connsiteY37" fmla="*/ 1619794 h 1907177"/>
              <a:gd name="connsiteX38" fmla="*/ 1423852 w 1815737"/>
              <a:gd name="connsiteY38" fmla="*/ 1580606 h 1907177"/>
              <a:gd name="connsiteX39" fmla="*/ 1463040 w 1815737"/>
              <a:gd name="connsiteY39" fmla="*/ 1554480 h 1907177"/>
              <a:gd name="connsiteX40" fmla="*/ 1541417 w 1815737"/>
              <a:gd name="connsiteY40" fmla="*/ 1463040 h 1907177"/>
              <a:gd name="connsiteX41" fmla="*/ 1580606 w 1815737"/>
              <a:gd name="connsiteY41" fmla="*/ 1436914 h 1907177"/>
              <a:gd name="connsiteX42" fmla="*/ 1632857 w 1815737"/>
              <a:gd name="connsiteY42" fmla="*/ 1358537 h 1907177"/>
              <a:gd name="connsiteX43" fmla="*/ 1645920 w 1815737"/>
              <a:gd name="connsiteY43" fmla="*/ 1319349 h 1907177"/>
              <a:gd name="connsiteX44" fmla="*/ 1685109 w 1815737"/>
              <a:gd name="connsiteY44" fmla="*/ 1280160 h 1907177"/>
              <a:gd name="connsiteX45" fmla="*/ 1711235 w 1815737"/>
              <a:gd name="connsiteY45" fmla="*/ 1227909 h 1907177"/>
              <a:gd name="connsiteX46" fmla="*/ 1737360 w 1815737"/>
              <a:gd name="connsiteY46" fmla="*/ 1188720 h 1907177"/>
              <a:gd name="connsiteX47" fmla="*/ 1750423 w 1815737"/>
              <a:gd name="connsiteY47" fmla="*/ 1136469 h 1907177"/>
              <a:gd name="connsiteX48" fmla="*/ 1776549 w 1815737"/>
              <a:gd name="connsiteY48" fmla="*/ 1058092 h 1907177"/>
              <a:gd name="connsiteX49" fmla="*/ 1789612 w 1815737"/>
              <a:gd name="connsiteY49" fmla="*/ 1018903 h 1907177"/>
              <a:gd name="connsiteX50" fmla="*/ 1802675 w 1815737"/>
              <a:gd name="connsiteY50" fmla="*/ 979714 h 1907177"/>
              <a:gd name="connsiteX51" fmla="*/ 1815737 w 1815737"/>
              <a:gd name="connsiteY51" fmla="*/ 940526 h 1907177"/>
              <a:gd name="connsiteX52" fmla="*/ 1802675 w 1815737"/>
              <a:gd name="connsiteY52" fmla="*/ 757646 h 1907177"/>
              <a:gd name="connsiteX53" fmla="*/ 1776549 w 1815737"/>
              <a:gd name="connsiteY53" fmla="*/ 705394 h 1907177"/>
              <a:gd name="connsiteX54" fmla="*/ 1737360 w 1815737"/>
              <a:gd name="connsiteY54" fmla="*/ 470263 h 1907177"/>
              <a:gd name="connsiteX55" fmla="*/ 1724297 w 1815737"/>
              <a:gd name="connsiteY55" fmla="*/ 431074 h 1907177"/>
              <a:gd name="connsiteX56" fmla="*/ 1619795 w 1815737"/>
              <a:gd name="connsiteY56" fmla="*/ 313509 h 1907177"/>
              <a:gd name="connsiteX57" fmla="*/ 1567543 w 1815737"/>
              <a:gd name="connsiteY57" fmla="*/ 261257 h 1907177"/>
              <a:gd name="connsiteX58" fmla="*/ 1528355 w 1815737"/>
              <a:gd name="connsiteY58" fmla="*/ 222069 h 1907177"/>
              <a:gd name="connsiteX59" fmla="*/ 1449977 w 1815737"/>
              <a:gd name="connsiteY59" fmla="*/ 156754 h 1907177"/>
              <a:gd name="connsiteX60" fmla="*/ 1410789 w 1815737"/>
              <a:gd name="connsiteY60" fmla="*/ 143692 h 1907177"/>
              <a:gd name="connsiteX61" fmla="*/ 1371600 w 1815737"/>
              <a:gd name="connsiteY61" fmla="*/ 117566 h 1907177"/>
              <a:gd name="connsiteX62" fmla="*/ 1280160 w 1815737"/>
              <a:gd name="connsiteY62" fmla="*/ 91440 h 1907177"/>
              <a:gd name="connsiteX63" fmla="*/ 1240972 w 1815737"/>
              <a:gd name="connsiteY63" fmla="*/ 65314 h 1907177"/>
              <a:gd name="connsiteX64" fmla="*/ 1162595 w 1815737"/>
              <a:gd name="connsiteY64" fmla="*/ 39189 h 1907177"/>
              <a:gd name="connsiteX65" fmla="*/ 1123406 w 1815737"/>
              <a:gd name="connsiteY65" fmla="*/ 26126 h 1907177"/>
              <a:gd name="connsiteX66" fmla="*/ 1031966 w 1815737"/>
              <a:gd name="connsiteY66" fmla="*/ 13063 h 1907177"/>
              <a:gd name="connsiteX67" fmla="*/ 979715 w 1815737"/>
              <a:gd name="connsiteY67" fmla="*/ 0 h 190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15737" h="1907177">
                <a:moveTo>
                  <a:pt x="979715" y="0"/>
                </a:moveTo>
                <a:cubicBezTo>
                  <a:pt x="943965" y="2750"/>
                  <a:pt x="761689" y="14063"/>
                  <a:pt x="705395" y="26126"/>
                </a:cubicBezTo>
                <a:cubicBezTo>
                  <a:pt x="587439" y="51403"/>
                  <a:pt x="664003" y="40291"/>
                  <a:pt x="587829" y="78377"/>
                </a:cubicBezTo>
                <a:cubicBezTo>
                  <a:pt x="575513" y="84535"/>
                  <a:pt x="561296" y="86016"/>
                  <a:pt x="548640" y="91440"/>
                </a:cubicBezTo>
                <a:cubicBezTo>
                  <a:pt x="436948" y="139309"/>
                  <a:pt x="556654" y="92459"/>
                  <a:pt x="444137" y="156754"/>
                </a:cubicBezTo>
                <a:cubicBezTo>
                  <a:pt x="432182" y="163585"/>
                  <a:pt x="416985" y="163130"/>
                  <a:pt x="404949" y="169817"/>
                </a:cubicBezTo>
                <a:cubicBezTo>
                  <a:pt x="377501" y="185066"/>
                  <a:pt x="326572" y="222069"/>
                  <a:pt x="326572" y="222069"/>
                </a:cubicBezTo>
                <a:cubicBezTo>
                  <a:pt x="261702" y="319371"/>
                  <a:pt x="345079" y="199859"/>
                  <a:pt x="261257" y="300446"/>
                </a:cubicBezTo>
                <a:cubicBezTo>
                  <a:pt x="251207" y="312507"/>
                  <a:pt x="245182" y="327573"/>
                  <a:pt x="235132" y="339634"/>
                </a:cubicBezTo>
                <a:cubicBezTo>
                  <a:pt x="151314" y="440216"/>
                  <a:pt x="234684" y="320712"/>
                  <a:pt x="169817" y="418012"/>
                </a:cubicBezTo>
                <a:cubicBezTo>
                  <a:pt x="165463" y="431075"/>
                  <a:pt x="162913" y="444884"/>
                  <a:pt x="156755" y="457200"/>
                </a:cubicBezTo>
                <a:cubicBezTo>
                  <a:pt x="149734" y="471242"/>
                  <a:pt x="137005" y="482042"/>
                  <a:pt x="130629" y="496389"/>
                </a:cubicBezTo>
                <a:cubicBezTo>
                  <a:pt x="68449" y="636292"/>
                  <a:pt x="137503" y="525268"/>
                  <a:pt x="78377" y="613954"/>
                </a:cubicBezTo>
                <a:lnTo>
                  <a:pt x="52252" y="692332"/>
                </a:lnTo>
                <a:lnTo>
                  <a:pt x="39189" y="731520"/>
                </a:lnTo>
                <a:cubicBezTo>
                  <a:pt x="34835" y="757646"/>
                  <a:pt x="30153" y="783719"/>
                  <a:pt x="26126" y="809897"/>
                </a:cubicBezTo>
                <a:cubicBezTo>
                  <a:pt x="14108" y="888016"/>
                  <a:pt x="10030" y="925598"/>
                  <a:pt x="0" y="1005840"/>
                </a:cubicBezTo>
                <a:cubicBezTo>
                  <a:pt x="4354" y="1084217"/>
                  <a:pt x="6544" y="1162745"/>
                  <a:pt x="13063" y="1240972"/>
                </a:cubicBezTo>
                <a:cubicBezTo>
                  <a:pt x="16717" y="1284821"/>
                  <a:pt x="40460" y="1388477"/>
                  <a:pt x="52252" y="1423852"/>
                </a:cubicBezTo>
                <a:cubicBezTo>
                  <a:pt x="56606" y="1436915"/>
                  <a:pt x="61532" y="1449800"/>
                  <a:pt x="65315" y="1463040"/>
                </a:cubicBezTo>
                <a:cubicBezTo>
                  <a:pt x="70247" y="1480303"/>
                  <a:pt x="70348" y="1499234"/>
                  <a:pt x="78377" y="1515292"/>
                </a:cubicBezTo>
                <a:cubicBezTo>
                  <a:pt x="92419" y="1543376"/>
                  <a:pt x="120699" y="1563881"/>
                  <a:pt x="130629" y="1593669"/>
                </a:cubicBezTo>
                <a:cubicBezTo>
                  <a:pt x="143720" y="1632942"/>
                  <a:pt x="141683" y="1638285"/>
                  <a:pt x="169817" y="1672046"/>
                </a:cubicBezTo>
                <a:cubicBezTo>
                  <a:pt x="181644" y="1686238"/>
                  <a:pt x="197179" y="1697042"/>
                  <a:pt x="209006" y="1711234"/>
                </a:cubicBezTo>
                <a:cubicBezTo>
                  <a:pt x="219057" y="1723295"/>
                  <a:pt x="223317" y="1740085"/>
                  <a:pt x="235132" y="1750423"/>
                </a:cubicBezTo>
                <a:cubicBezTo>
                  <a:pt x="258762" y="1771099"/>
                  <a:pt x="287383" y="1785257"/>
                  <a:pt x="313509" y="1802674"/>
                </a:cubicBezTo>
                <a:cubicBezTo>
                  <a:pt x="326572" y="1811383"/>
                  <a:pt x="337803" y="1823835"/>
                  <a:pt x="352697" y="1828800"/>
                </a:cubicBezTo>
                <a:cubicBezTo>
                  <a:pt x="365760" y="1833154"/>
                  <a:pt x="379230" y="1836439"/>
                  <a:pt x="391886" y="1841863"/>
                </a:cubicBezTo>
                <a:cubicBezTo>
                  <a:pt x="409784" y="1849534"/>
                  <a:pt x="426057" y="1860757"/>
                  <a:pt x="444137" y="1867989"/>
                </a:cubicBezTo>
                <a:cubicBezTo>
                  <a:pt x="528740" y="1901830"/>
                  <a:pt x="529706" y="1895013"/>
                  <a:pt x="627017" y="1907177"/>
                </a:cubicBezTo>
                <a:cubicBezTo>
                  <a:pt x="683623" y="1902823"/>
                  <a:pt x="740451" y="1900747"/>
                  <a:pt x="796835" y="1894114"/>
                </a:cubicBezTo>
                <a:cubicBezTo>
                  <a:pt x="821359" y="1891229"/>
                  <a:pt x="915568" y="1860874"/>
                  <a:pt x="927463" y="1854926"/>
                </a:cubicBezTo>
                <a:cubicBezTo>
                  <a:pt x="944880" y="1846217"/>
                  <a:pt x="961482" y="1835638"/>
                  <a:pt x="979715" y="1828800"/>
                </a:cubicBezTo>
                <a:cubicBezTo>
                  <a:pt x="996525" y="1822496"/>
                  <a:pt x="1014549" y="1820091"/>
                  <a:pt x="1031966" y="1815737"/>
                </a:cubicBezTo>
                <a:cubicBezTo>
                  <a:pt x="1121800" y="1755848"/>
                  <a:pt x="1080555" y="1773415"/>
                  <a:pt x="1149532" y="1750423"/>
                </a:cubicBezTo>
                <a:cubicBezTo>
                  <a:pt x="1261829" y="1675557"/>
                  <a:pt x="1119753" y="1765311"/>
                  <a:pt x="1227909" y="1711234"/>
                </a:cubicBezTo>
                <a:cubicBezTo>
                  <a:pt x="1329200" y="1660589"/>
                  <a:pt x="1207782" y="1704881"/>
                  <a:pt x="1306286" y="1672046"/>
                </a:cubicBezTo>
                <a:cubicBezTo>
                  <a:pt x="1431299" y="1547033"/>
                  <a:pt x="1271238" y="1695410"/>
                  <a:pt x="1384663" y="1619794"/>
                </a:cubicBezTo>
                <a:cubicBezTo>
                  <a:pt x="1400034" y="1609547"/>
                  <a:pt x="1409660" y="1592433"/>
                  <a:pt x="1423852" y="1580606"/>
                </a:cubicBezTo>
                <a:cubicBezTo>
                  <a:pt x="1435913" y="1570555"/>
                  <a:pt x="1449977" y="1563189"/>
                  <a:pt x="1463040" y="1554480"/>
                </a:cubicBezTo>
                <a:cubicBezTo>
                  <a:pt x="1493855" y="1508259"/>
                  <a:pt x="1492145" y="1505273"/>
                  <a:pt x="1541417" y="1463040"/>
                </a:cubicBezTo>
                <a:cubicBezTo>
                  <a:pt x="1553337" y="1452823"/>
                  <a:pt x="1567543" y="1445623"/>
                  <a:pt x="1580606" y="1436914"/>
                </a:cubicBezTo>
                <a:cubicBezTo>
                  <a:pt x="1611667" y="1343735"/>
                  <a:pt x="1567624" y="1456387"/>
                  <a:pt x="1632857" y="1358537"/>
                </a:cubicBezTo>
                <a:cubicBezTo>
                  <a:pt x="1640495" y="1347080"/>
                  <a:pt x="1638282" y="1330806"/>
                  <a:pt x="1645920" y="1319349"/>
                </a:cubicBezTo>
                <a:cubicBezTo>
                  <a:pt x="1656168" y="1303978"/>
                  <a:pt x="1674371" y="1295193"/>
                  <a:pt x="1685109" y="1280160"/>
                </a:cubicBezTo>
                <a:cubicBezTo>
                  <a:pt x="1696427" y="1264314"/>
                  <a:pt x="1701574" y="1244816"/>
                  <a:pt x="1711235" y="1227909"/>
                </a:cubicBezTo>
                <a:cubicBezTo>
                  <a:pt x="1719024" y="1214278"/>
                  <a:pt x="1728652" y="1201783"/>
                  <a:pt x="1737360" y="1188720"/>
                </a:cubicBezTo>
                <a:cubicBezTo>
                  <a:pt x="1741714" y="1171303"/>
                  <a:pt x="1745264" y="1153665"/>
                  <a:pt x="1750423" y="1136469"/>
                </a:cubicBezTo>
                <a:cubicBezTo>
                  <a:pt x="1758336" y="1110092"/>
                  <a:pt x="1767840" y="1084218"/>
                  <a:pt x="1776549" y="1058092"/>
                </a:cubicBezTo>
                <a:lnTo>
                  <a:pt x="1789612" y="1018903"/>
                </a:lnTo>
                <a:lnTo>
                  <a:pt x="1802675" y="979714"/>
                </a:lnTo>
                <a:lnTo>
                  <a:pt x="1815737" y="940526"/>
                </a:lnTo>
                <a:cubicBezTo>
                  <a:pt x="1811383" y="879566"/>
                  <a:pt x="1812722" y="817930"/>
                  <a:pt x="1802675" y="757646"/>
                </a:cubicBezTo>
                <a:cubicBezTo>
                  <a:pt x="1799474" y="738438"/>
                  <a:pt x="1780773" y="724403"/>
                  <a:pt x="1776549" y="705394"/>
                </a:cubicBezTo>
                <a:cubicBezTo>
                  <a:pt x="1724236" y="469988"/>
                  <a:pt x="1772253" y="592386"/>
                  <a:pt x="1737360" y="470263"/>
                </a:cubicBezTo>
                <a:cubicBezTo>
                  <a:pt x="1733577" y="457023"/>
                  <a:pt x="1730455" y="443390"/>
                  <a:pt x="1724297" y="431074"/>
                </a:cubicBezTo>
                <a:cubicBezTo>
                  <a:pt x="1700987" y="384453"/>
                  <a:pt x="1654416" y="348130"/>
                  <a:pt x="1619795" y="313509"/>
                </a:cubicBezTo>
                <a:lnTo>
                  <a:pt x="1567543" y="261257"/>
                </a:lnTo>
                <a:lnTo>
                  <a:pt x="1528355" y="222069"/>
                </a:lnTo>
                <a:cubicBezTo>
                  <a:pt x="1499465" y="193179"/>
                  <a:pt x="1486350" y="174940"/>
                  <a:pt x="1449977" y="156754"/>
                </a:cubicBezTo>
                <a:cubicBezTo>
                  <a:pt x="1437661" y="150596"/>
                  <a:pt x="1423852" y="148046"/>
                  <a:pt x="1410789" y="143692"/>
                </a:cubicBezTo>
                <a:cubicBezTo>
                  <a:pt x="1397726" y="134983"/>
                  <a:pt x="1385642" y="124587"/>
                  <a:pt x="1371600" y="117566"/>
                </a:cubicBezTo>
                <a:cubicBezTo>
                  <a:pt x="1352859" y="108195"/>
                  <a:pt x="1296903" y="95626"/>
                  <a:pt x="1280160" y="91440"/>
                </a:cubicBezTo>
                <a:cubicBezTo>
                  <a:pt x="1267097" y="82731"/>
                  <a:pt x="1255318" y="71690"/>
                  <a:pt x="1240972" y="65314"/>
                </a:cubicBezTo>
                <a:cubicBezTo>
                  <a:pt x="1215807" y="54129"/>
                  <a:pt x="1188721" y="47897"/>
                  <a:pt x="1162595" y="39189"/>
                </a:cubicBezTo>
                <a:cubicBezTo>
                  <a:pt x="1149532" y="34835"/>
                  <a:pt x="1137037" y="28073"/>
                  <a:pt x="1123406" y="26126"/>
                </a:cubicBezTo>
                <a:lnTo>
                  <a:pt x="1031966" y="13063"/>
                </a:lnTo>
                <a:lnTo>
                  <a:pt x="979715" y="0"/>
                </a:ln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307652"/>
            <a:ext cx="5638800" cy="5550348"/>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5334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4344490" y="2819401"/>
            <a:ext cx="169055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00B0F0"/>
                </a:solidFill>
                <a:effectLst>
                  <a:outerShdw blurRad="50800" dist="39000" dir="5460000" algn="tl">
                    <a:srgbClr val="000000">
                      <a:alpha val="38000"/>
                    </a:srgbClr>
                  </a:outerShdw>
                </a:effectLst>
              </a:rPr>
              <a:t>vein</a:t>
            </a:r>
          </a:p>
        </p:txBody>
      </p:sp>
      <p:sp>
        <p:nvSpPr>
          <p:cNvPr id="2" name="Freeform 1"/>
          <p:cNvSpPr/>
          <p:nvPr/>
        </p:nvSpPr>
        <p:spPr>
          <a:xfrm>
            <a:off x="3496491" y="3592286"/>
            <a:ext cx="3526972" cy="2468880"/>
          </a:xfrm>
          <a:custGeom>
            <a:avLst/>
            <a:gdLst>
              <a:gd name="connsiteX0" fmla="*/ 1528355 w 3526972"/>
              <a:gd name="connsiteY0" fmla="*/ 65314 h 2468880"/>
              <a:gd name="connsiteX1" fmla="*/ 1436915 w 3526972"/>
              <a:gd name="connsiteY1" fmla="*/ 104503 h 2468880"/>
              <a:gd name="connsiteX2" fmla="*/ 1358538 w 3526972"/>
              <a:gd name="connsiteY2" fmla="*/ 130628 h 2468880"/>
              <a:gd name="connsiteX3" fmla="*/ 1227909 w 3526972"/>
              <a:gd name="connsiteY3" fmla="*/ 182880 h 2468880"/>
              <a:gd name="connsiteX4" fmla="*/ 1058092 w 3526972"/>
              <a:gd name="connsiteY4" fmla="*/ 209005 h 2468880"/>
              <a:gd name="connsiteX5" fmla="*/ 1018903 w 3526972"/>
              <a:gd name="connsiteY5" fmla="*/ 222068 h 2468880"/>
              <a:gd name="connsiteX6" fmla="*/ 849086 w 3526972"/>
              <a:gd name="connsiteY6" fmla="*/ 274320 h 2468880"/>
              <a:gd name="connsiteX7" fmla="*/ 796835 w 3526972"/>
              <a:gd name="connsiteY7" fmla="*/ 313508 h 2468880"/>
              <a:gd name="connsiteX8" fmla="*/ 731520 w 3526972"/>
              <a:gd name="connsiteY8" fmla="*/ 339634 h 2468880"/>
              <a:gd name="connsiteX9" fmla="*/ 692332 w 3526972"/>
              <a:gd name="connsiteY9" fmla="*/ 365760 h 2468880"/>
              <a:gd name="connsiteX10" fmla="*/ 561703 w 3526972"/>
              <a:gd name="connsiteY10" fmla="*/ 418011 h 2468880"/>
              <a:gd name="connsiteX11" fmla="*/ 483326 w 3526972"/>
              <a:gd name="connsiteY11" fmla="*/ 483325 h 2468880"/>
              <a:gd name="connsiteX12" fmla="*/ 444138 w 3526972"/>
              <a:gd name="connsiteY12" fmla="*/ 509451 h 2468880"/>
              <a:gd name="connsiteX13" fmla="*/ 365760 w 3526972"/>
              <a:gd name="connsiteY13" fmla="*/ 574765 h 2468880"/>
              <a:gd name="connsiteX14" fmla="*/ 313509 w 3526972"/>
              <a:gd name="connsiteY14" fmla="*/ 653143 h 2468880"/>
              <a:gd name="connsiteX15" fmla="*/ 235132 w 3526972"/>
              <a:gd name="connsiteY15" fmla="*/ 718457 h 2468880"/>
              <a:gd name="connsiteX16" fmla="*/ 222069 w 3526972"/>
              <a:gd name="connsiteY16" fmla="*/ 757645 h 2468880"/>
              <a:gd name="connsiteX17" fmla="*/ 169818 w 3526972"/>
              <a:gd name="connsiteY17" fmla="*/ 836023 h 2468880"/>
              <a:gd name="connsiteX18" fmla="*/ 130629 w 3526972"/>
              <a:gd name="connsiteY18" fmla="*/ 927463 h 2468880"/>
              <a:gd name="connsiteX19" fmla="*/ 91440 w 3526972"/>
              <a:gd name="connsiteY19" fmla="*/ 1031965 h 2468880"/>
              <a:gd name="connsiteX20" fmla="*/ 65315 w 3526972"/>
              <a:gd name="connsiteY20" fmla="*/ 1071154 h 2468880"/>
              <a:gd name="connsiteX21" fmla="*/ 52252 w 3526972"/>
              <a:gd name="connsiteY21" fmla="*/ 1123405 h 2468880"/>
              <a:gd name="connsiteX22" fmla="*/ 39189 w 3526972"/>
              <a:gd name="connsiteY22" fmla="*/ 1162594 h 2468880"/>
              <a:gd name="connsiteX23" fmla="*/ 13063 w 3526972"/>
              <a:gd name="connsiteY23" fmla="*/ 1319348 h 2468880"/>
              <a:gd name="connsiteX24" fmla="*/ 0 w 3526972"/>
              <a:gd name="connsiteY24" fmla="*/ 1384663 h 2468880"/>
              <a:gd name="connsiteX25" fmla="*/ 13063 w 3526972"/>
              <a:gd name="connsiteY25" fmla="*/ 1711234 h 2468880"/>
              <a:gd name="connsiteX26" fmla="*/ 39189 w 3526972"/>
              <a:gd name="connsiteY26" fmla="*/ 1789611 h 2468880"/>
              <a:gd name="connsiteX27" fmla="*/ 104503 w 3526972"/>
              <a:gd name="connsiteY27" fmla="*/ 1907177 h 2468880"/>
              <a:gd name="connsiteX28" fmla="*/ 169818 w 3526972"/>
              <a:gd name="connsiteY28" fmla="*/ 1998617 h 2468880"/>
              <a:gd name="connsiteX29" fmla="*/ 300446 w 3526972"/>
              <a:gd name="connsiteY29" fmla="*/ 2090057 h 2468880"/>
              <a:gd name="connsiteX30" fmla="*/ 378823 w 3526972"/>
              <a:gd name="connsiteY30" fmla="*/ 2155371 h 2468880"/>
              <a:gd name="connsiteX31" fmla="*/ 431075 w 3526972"/>
              <a:gd name="connsiteY31" fmla="*/ 2207623 h 2468880"/>
              <a:gd name="connsiteX32" fmla="*/ 470263 w 3526972"/>
              <a:gd name="connsiteY32" fmla="*/ 2220685 h 2468880"/>
              <a:gd name="connsiteX33" fmla="*/ 666206 w 3526972"/>
              <a:gd name="connsiteY33" fmla="*/ 2312125 h 2468880"/>
              <a:gd name="connsiteX34" fmla="*/ 744583 w 3526972"/>
              <a:gd name="connsiteY34" fmla="*/ 2351314 h 2468880"/>
              <a:gd name="connsiteX35" fmla="*/ 796835 w 3526972"/>
              <a:gd name="connsiteY35" fmla="*/ 2364377 h 2468880"/>
              <a:gd name="connsiteX36" fmla="*/ 836023 w 3526972"/>
              <a:gd name="connsiteY36" fmla="*/ 2377440 h 2468880"/>
              <a:gd name="connsiteX37" fmla="*/ 888275 w 3526972"/>
              <a:gd name="connsiteY37" fmla="*/ 2390503 h 2468880"/>
              <a:gd name="connsiteX38" fmla="*/ 1018903 w 3526972"/>
              <a:gd name="connsiteY38" fmla="*/ 2442754 h 2468880"/>
              <a:gd name="connsiteX39" fmla="*/ 1293223 w 3526972"/>
              <a:gd name="connsiteY39" fmla="*/ 2468880 h 2468880"/>
              <a:gd name="connsiteX40" fmla="*/ 1737360 w 3526972"/>
              <a:gd name="connsiteY40" fmla="*/ 2455817 h 2468880"/>
              <a:gd name="connsiteX41" fmla="*/ 1815738 w 3526972"/>
              <a:gd name="connsiteY41" fmla="*/ 2442754 h 2468880"/>
              <a:gd name="connsiteX42" fmla="*/ 1998618 w 3526972"/>
              <a:gd name="connsiteY42" fmla="*/ 2416628 h 2468880"/>
              <a:gd name="connsiteX43" fmla="*/ 2181498 w 3526972"/>
              <a:gd name="connsiteY43" fmla="*/ 2377440 h 2468880"/>
              <a:gd name="connsiteX44" fmla="*/ 2312126 w 3526972"/>
              <a:gd name="connsiteY44" fmla="*/ 2351314 h 2468880"/>
              <a:gd name="connsiteX45" fmla="*/ 2351315 w 3526972"/>
              <a:gd name="connsiteY45" fmla="*/ 2325188 h 2468880"/>
              <a:gd name="connsiteX46" fmla="*/ 2403566 w 3526972"/>
              <a:gd name="connsiteY46" fmla="*/ 2312125 h 2468880"/>
              <a:gd name="connsiteX47" fmla="*/ 2481943 w 3526972"/>
              <a:gd name="connsiteY47" fmla="*/ 2286000 h 2468880"/>
              <a:gd name="connsiteX48" fmla="*/ 2547258 w 3526972"/>
              <a:gd name="connsiteY48" fmla="*/ 2272937 h 2468880"/>
              <a:gd name="connsiteX49" fmla="*/ 2625635 w 3526972"/>
              <a:gd name="connsiteY49" fmla="*/ 2233748 h 2468880"/>
              <a:gd name="connsiteX50" fmla="*/ 2677886 w 3526972"/>
              <a:gd name="connsiteY50" fmla="*/ 2220685 h 2468880"/>
              <a:gd name="connsiteX51" fmla="*/ 2717075 w 3526972"/>
              <a:gd name="connsiteY51" fmla="*/ 2207623 h 2468880"/>
              <a:gd name="connsiteX52" fmla="*/ 2808515 w 3526972"/>
              <a:gd name="connsiteY52" fmla="*/ 2168434 h 2468880"/>
              <a:gd name="connsiteX53" fmla="*/ 2847703 w 3526972"/>
              <a:gd name="connsiteY53" fmla="*/ 2142308 h 2468880"/>
              <a:gd name="connsiteX54" fmla="*/ 2939143 w 3526972"/>
              <a:gd name="connsiteY54" fmla="*/ 2103120 h 2468880"/>
              <a:gd name="connsiteX55" fmla="*/ 3017520 w 3526972"/>
              <a:gd name="connsiteY55" fmla="*/ 2050868 h 2468880"/>
              <a:gd name="connsiteX56" fmla="*/ 3056709 w 3526972"/>
              <a:gd name="connsiteY56" fmla="*/ 2037805 h 2468880"/>
              <a:gd name="connsiteX57" fmla="*/ 3161212 w 3526972"/>
              <a:gd name="connsiteY57" fmla="*/ 1959428 h 2468880"/>
              <a:gd name="connsiteX58" fmla="*/ 3200400 w 3526972"/>
              <a:gd name="connsiteY58" fmla="*/ 1920240 h 2468880"/>
              <a:gd name="connsiteX59" fmla="*/ 3252652 w 3526972"/>
              <a:gd name="connsiteY59" fmla="*/ 1894114 h 2468880"/>
              <a:gd name="connsiteX60" fmla="*/ 3344092 w 3526972"/>
              <a:gd name="connsiteY60" fmla="*/ 1776548 h 2468880"/>
              <a:gd name="connsiteX61" fmla="*/ 3409406 w 3526972"/>
              <a:gd name="connsiteY61" fmla="*/ 1698171 h 2468880"/>
              <a:gd name="connsiteX62" fmla="*/ 3422469 w 3526972"/>
              <a:gd name="connsiteY62" fmla="*/ 1658983 h 2468880"/>
              <a:gd name="connsiteX63" fmla="*/ 3474720 w 3526972"/>
              <a:gd name="connsiteY63" fmla="*/ 1567543 h 2468880"/>
              <a:gd name="connsiteX64" fmla="*/ 3487783 w 3526972"/>
              <a:gd name="connsiteY64" fmla="*/ 1502228 h 2468880"/>
              <a:gd name="connsiteX65" fmla="*/ 3500846 w 3526972"/>
              <a:gd name="connsiteY65" fmla="*/ 1463040 h 2468880"/>
              <a:gd name="connsiteX66" fmla="*/ 3526972 w 3526972"/>
              <a:gd name="connsiteY66" fmla="*/ 1227908 h 2468880"/>
              <a:gd name="connsiteX67" fmla="*/ 3500846 w 3526972"/>
              <a:gd name="connsiteY67" fmla="*/ 862148 h 2468880"/>
              <a:gd name="connsiteX68" fmla="*/ 3487783 w 3526972"/>
              <a:gd name="connsiteY68" fmla="*/ 809897 h 2468880"/>
              <a:gd name="connsiteX69" fmla="*/ 3448595 w 3526972"/>
              <a:gd name="connsiteY69" fmla="*/ 705394 h 2468880"/>
              <a:gd name="connsiteX70" fmla="*/ 3435532 w 3526972"/>
              <a:gd name="connsiteY70" fmla="*/ 666205 h 2468880"/>
              <a:gd name="connsiteX71" fmla="*/ 3422469 w 3526972"/>
              <a:gd name="connsiteY71" fmla="*/ 613954 h 2468880"/>
              <a:gd name="connsiteX72" fmla="*/ 3357155 w 3526972"/>
              <a:gd name="connsiteY72" fmla="*/ 535577 h 2468880"/>
              <a:gd name="connsiteX73" fmla="*/ 3265715 w 3526972"/>
              <a:gd name="connsiteY73" fmla="*/ 418011 h 2468880"/>
              <a:gd name="connsiteX74" fmla="*/ 3226526 w 3526972"/>
              <a:gd name="connsiteY74" fmla="*/ 391885 h 2468880"/>
              <a:gd name="connsiteX75" fmla="*/ 3161212 w 3526972"/>
              <a:gd name="connsiteY75" fmla="*/ 339634 h 2468880"/>
              <a:gd name="connsiteX76" fmla="*/ 3122023 w 3526972"/>
              <a:gd name="connsiteY76" fmla="*/ 300445 h 2468880"/>
              <a:gd name="connsiteX77" fmla="*/ 3043646 w 3526972"/>
              <a:gd name="connsiteY77" fmla="*/ 274320 h 2468880"/>
              <a:gd name="connsiteX78" fmla="*/ 2939143 w 3526972"/>
              <a:gd name="connsiteY78" fmla="*/ 222068 h 2468880"/>
              <a:gd name="connsiteX79" fmla="*/ 2899955 w 3526972"/>
              <a:gd name="connsiteY79" fmla="*/ 195943 h 2468880"/>
              <a:gd name="connsiteX80" fmla="*/ 2821578 w 3526972"/>
              <a:gd name="connsiteY80" fmla="*/ 169817 h 2468880"/>
              <a:gd name="connsiteX81" fmla="*/ 2782389 w 3526972"/>
              <a:gd name="connsiteY81" fmla="*/ 143691 h 2468880"/>
              <a:gd name="connsiteX82" fmla="*/ 2704012 w 3526972"/>
              <a:gd name="connsiteY82" fmla="*/ 117565 h 2468880"/>
              <a:gd name="connsiteX83" fmla="*/ 2664823 w 3526972"/>
              <a:gd name="connsiteY83" fmla="*/ 104503 h 2468880"/>
              <a:gd name="connsiteX84" fmla="*/ 2625635 w 3526972"/>
              <a:gd name="connsiteY84" fmla="*/ 91440 h 2468880"/>
              <a:gd name="connsiteX85" fmla="*/ 2573383 w 3526972"/>
              <a:gd name="connsiteY85" fmla="*/ 78377 h 2468880"/>
              <a:gd name="connsiteX86" fmla="*/ 2495006 w 3526972"/>
              <a:gd name="connsiteY86" fmla="*/ 52251 h 2468880"/>
              <a:gd name="connsiteX87" fmla="*/ 2455818 w 3526972"/>
              <a:gd name="connsiteY87" fmla="*/ 39188 h 2468880"/>
              <a:gd name="connsiteX88" fmla="*/ 2364378 w 3526972"/>
              <a:gd name="connsiteY88" fmla="*/ 26125 h 2468880"/>
              <a:gd name="connsiteX89" fmla="*/ 2299063 w 3526972"/>
              <a:gd name="connsiteY89" fmla="*/ 13063 h 2468880"/>
              <a:gd name="connsiteX90" fmla="*/ 2076995 w 3526972"/>
              <a:gd name="connsiteY90" fmla="*/ 0 h 2468880"/>
              <a:gd name="connsiteX91" fmla="*/ 1541418 w 3526972"/>
              <a:gd name="connsiteY91" fmla="*/ 13063 h 2468880"/>
              <a:gd name="connsiteX92" fmla="*/ 1528355 w 3526972"/>
              <a:gd name="connsiteY92" fmla="*/ 65314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526972" h="2468880">
                <a:moveTo>
                  <a:pt x="1528355" y="65314"/>
                </a:moveTo>
                <a:cubicBezTo>
                  <a:pt x="1510938" y="80554"/>
                  <a:pt x="1467866" y="92599"/>
                  <a:pt x="1436915" y="104503"/>
                </a:cubicBezTo>
                <a:cubicBezTo>
                  <a:pt x="1411212" y="114389"/>
                  <a:pt x="1384107" y="120400"/>
                  <a:pt x="1358538" y="130628"/>
                </a:cubicBezTo>
                <a:cubicBezTo>
                  <a:pt x="1314995" y="148045"/>
                  <a:pt x="1274261" y="175749"/>
                  <a:pt x="1227909" y="182880"/>
                </a:cubicBezTo>
                <a:lnTo>
                  <a:pt x="1058092" y="209005"/>
                </a:lnTo>
                <a:cubicBezTo>
                  <a:pt x="1045029" y="213359"/>
                  <a:pt x="1032187" y="218445"/>
                  <a:pt x="1018903" y="222068"/>
                </a:cubicBezTo>
                <a:cubicBezTo>
                  <a:pt x="964510" y="236903"/>
                  <a:pt x="900159" y="245946"/>
                  <a:pt x="849086" y="274320"/>
                </a:cubicBezTo>
                <a:cubicBezTo>
                  <a:pt x="830055" y="284893"/>
                  <a:pt x="815866" y="302935"/>
                  <a:pt x="796835" y="313508"/>
                </a:cubicBezTo>
                <a:cubicBezTo>
                  <a:pt x="776337" y="324896"/>
                  <a:pt x="752493" y="329147"/>
                  <a:pt x="731520" y="339634"/>
                </a:cubicBezTo>
                <a:cubicBezTo>
                  <a:pt x="717478" y="346655"/>
                  <a:pt x="706678" y="359384"/>
                  <a:pt x="692332" y="365760"/>
                </a:cubicBezTo>
                <a:cubicBezTo>
                  <a:pt x="571897" y="419287"/>
                  <a:pt x="655263" y="364547"/>
                  <a:pt x="561703" y="418011"/>
                </a:cubicBezTo>
                <a:cubicBezTo>
                  <a:pt x="499792" y="453389"/>
                  <a:pt x="542267" y="434207"/>
                  <a:pt x="483326" y="483325"/>
                </a:cubicBezTo>
                <a:cubicBezTo>
                  <a:pt x="471265" y="493376"/>
                  <a:pt x="456199" y="499400"/>
                  <a:pt x="444138" y="509451"/>
                </a:cubicBezTo>
                <a:cubicBezTo>
                  <a:pt x="343572" y="593257"/>
                  <a:pt x="463046" y="509910"/>
                  <a:pt x="365760" y="574765"/>
                </a:cubicBezTo>
                <a:cubicBezTo>
                  <a:pt x="348343" y="600891"/>
                  <a:pt x="339635" y="635726"/>
                  <a:pt x="313509" y="653143"/>
                </a:cubicBezTo>
                <a:cubicBezTo>
                  <a:pt x="258949" y="689515"/>
                  <a:pt x="285421" y="668167"/>
                  <a:pt x="235132" y="718457"/>
                </a:cubicBezTo>
                <a:cubicBezTo>
                  <a:pt x="230778" y="731520"/>
                  <a:pt x="228756" y="745608"/>
                  <a:pt x="222069" y="757645"/>
                </a:cubicBezTo>
                <a:cubicBezTo>
                  <a:pt x="206820" y="785093"/>
                  <a:pt x="179748" y="806235"/>
                  <a:pt x="169818" y="836023"/>
                </a:cubicBezTo>
                <a:cubicBezTo>
                  <a:pt x="139183" y="927925"/>
                  <a:pt x="179055" y="814471"/>
                  <a:pt x="130629" y="927463"/>
                </a:cubicBezTo>
                <a:cubicBezTo>
                  <a:pt x="96709" y="1006608"/>
                  <a:pt x="145570" y="923704"/>
                  <a:pt x="91440" y="1031965"/>
                </a:cubicBezTo>
                <a:cubicBezTo>
                  <a:pt x="84419" y="1046007"/>
                  <a:pt x="74023" y="1058091"/>
                  <a:pt x="65315" y="1071154"/>
                </a:cubicBezTo>
                <a:cubicBezTo>
                  <a:pt x="60961" y="1088571"/>
                  <a:pt x="57184" y="1106143"/>
                  <a:pt x="52252" y="1123405"/>
                </a:cubicBezTo>
                <a:cubicBezTo>
                  <a:pt x="48469" y="1136645"/>
                  <a:pt x="41889" y="1149092"/>
                  <a:pt x="39189" y="1162594"/>
                </a:cubicBezTo>
                <a:cubicBezTo>
                  <a:pt x="28800" y="1214537"/>
                  <a:pt x="23452" y="1267405"/>
                  <a:pt x="13063" y="1319348"/>
                </a:cubicBezTo>
                <a:lnTo>
                  <a:pt x="0" y="1384663"/>
                </a:lnTo>
                <a:cubicBezTo>
                  <a:pt x="4354" y="1493520"/>
                  <a:pt x="2569" y="1602797"/>
                  <a:pt x="13063" y="1711234"/>
                </a:cubicBezTo>
                <a:cubicBezTo>
                  <a:pt x="15716" y="1738645"/>
                  <a:pt x="30480" y="1763485"/>
                  <a:pt x="39189" y="1789611"/>
                </a:cubicBezTo>
                <a:cubicBezTo>
                  <a:pt x="62181" y="1858588"/>
                  <a:pt x="44614" y="1817344"/>
                  <a:pt x="104503" y="1907177"/>
                </a:cubicBezTo>
                <a:cubicBezTo>
                  <a:pt x="119335" y="1929426"/>
                  <a:pt x="153619" y="1982418"/>
                  <a:pt x="169818" y="1998617"/>
                </a:cubicBezTo>
                <a:cubicBezTo>
                  <a:pt x="192116" y="2020915"/>
                  <a:pt x="283382" y="2077259"/>
                  <a:pt x="300446" y="2090057"/>
                </a:cubicBezTo>
                <a:cubicBezTo>
                  <a:pt x="327652" y="2110462"/>
                  <a:pt x="353545" y="2132621"/>
                  <a:pt x="378823" y="2155371"/>
                </a:cubicBezTo>
                <a:cubicBezTo>
                  <a:pt x="397132" y="2171849"/>
                  <a:pt x="411031" y="2193306"/>
                  <a:pt x="431075" y="2207623"/>
                </a:cubicBezTo>
                <a:cubicBezTo>
                  <a:pt x="442279" y="2215626"/>
                  <a:pt x="458140" y="2214157"/>
                  <a:pt x="470263" y="2220685"/>
                </a:cubicBezTo>
                <a:cubicBezTo>
                  <a:pt x="647143" y="2315928"/>
                  <a:pt x="539200" y="2286725"/>
                  <a:pt x="666206" y="2312125"/>
                </a:cubicBezTo>
                <a:cubicBezTo>
                  <a:pt x="692332" y="2325188"/>
                  <a:pt x="717463" y="2340466"/>
                  <a:pt x="744583" y="2351314"/>
                </a:cubicBezTo>
                <a:cubicBezTo>
                  <a:pt x="761252" y="2357982"/>
                  <a:pt x="779572" y="2359445"/>
                  <a:pt x="796835" y="2364377"/>
                </a:cubicBezTo>
                <a:cubicBezTo>
                  <a:pt x="810074" y="2368160"/>
                  <a:pt x="822784" y="2373657"/>
                  <a:pt x="836023" y="2377440"/>
                </a:cubicBezTo>
                <a:cubicBezTo>
                  <a:pt x="853286" y="2382372"/>
                  <a:pt x="871368" y="2384465"/>
                  <a:pt x="888275" y="2390503"/>
                </a:cubicBezTo>
                <a:cubicBezTo>
                  <a:pt x="932440" y="2406276"/>
                  <a:pt x="972477" y="2436122"/>
                  <a:pt x="1018903" y="2442754"/>
                </a:cubicBezTo>
                <a:cubicBezTo>
                  <a:pt x="1170844" y="2464460"/>
                  <a:pt x="1079632" y="2453623"/>
                  <a:pt x="1293223" y="2468880"/>
                </a:cubicBezTo>
                <a:cubicBezTo>
                  <a:pt x="1441269" y="2464526"/>
                  <a:pt x="1589435" y="2463213"/>
                  <a:pt x="1737360" y="2455817"/>
                </a:cubicBezTo>
                <a:cubicBezTo>
                  <a:pt x="1763813" y="2454494"/>
                  <a:pt x="1789545" y="2446683"/>
                  <a:pt x="1815738" y="2442754"/>
                </a:cubicBezTo>
                <a:lnTo>
                  <a:pt x="1998618" y="2416628"/>
                </a:lnTo>
                <a:cubicBezTo>
                  <a:pt x="2060335" y="2407811"/>
                  <a:pt x="2120002" y="2387689"/>
                  <a:pt x="2181498" y="2377440"/>
                </a:cubicBezTo>
                <a:cubicBezTo>
                  <a:pt x="2277584" y="2361425"/>
                  <a:pt x="2234180" y="2370801"/>
                  <a:pt x="2312126" y="2351314"/>
                </a:cubicBezTo>
                <a:cubicBezTo>
                  <a:pt x="2325189" y="2342605"/>
                  <a:pt x="2336885" y="2331373"/>
                  <a:pt x="2351315" y="2325188"/>
                </a:cubicBezTo>
                <a:cubicBezTo>
                  <a:pt x="2367816" y="2318116"/>
                  <a:pt x="2386370" y="2317284"/>
                  <a:pt x="2403566" y="2312125"/>
                </a:cubicBezTo>
                <a:cubicBezTo>
                  <a:pt x="2429943" y="2304212"/>
                  <a:pt x="2454939" y="2291401"/>
                  <a:pt x="2481943" y="2286000"/>
                </a:cubicBezTo>
                <a:cubicBezTo>
                  <a:pt x="2503715" y="2281646"/>
                  <a:pt x="2525718" y="2278322"/>
                  <a:pt x="2547258" y="2272937"/>
                </a:cubicBezTo>
                <a:cubicBezTo>
                  <a:pt x="2635323" y="2250921"/>
                  <a:pt x="2536242" y="2272060"/>
                  <a:pt x="2625635" y="2233748"/>
                </a:cubicBezTo>
                <a:cubicBezTo>
                  <a:pt x="2642136" y="2226676"/>
                  <a:pt x="2660624" y="2225617"/>
                  <a:pt x="2677886" y="2220685"/>
                </a:cubicBezTo>
                <a:cubicBezTo>
                  <a:pt x="2691126" y="2216902"/>
                  <a:pt x="2704419" y="2213047"/>
                  <a:pt x="2717075" y="2207623"/>
                </a:cubicBezTo>
                <a:cubicBezTo>
                  <a:pt x="2830081" y="2159193"/>
                  <a:pt x="2716600" y="2199072"/>
                  <a:pt x="2808515" y="2168434"/>
                </a:cubicBezTo>
                <a:cubicBezTo>
                  <a:pt x="2821578" y="2159725"/>
                  <a:pt x="2833661" y="2149329"/>
                  <a:pt x="2847703" y="2142308"/>
                </a:cubicBezTo>
                <a:cubicBezTo>
                  <a:pt x="2955814" y="2088252"/>
                  <a:pt x="2803233" y="2184666"/>
                  <a:pt x="2939143" y="2103120"/>
                </a:cubicBezTo>
                <a:cubicBezTo>
                  <a:pt x="2966068" y="2086965"/>
                  <a:pt x="2987732" y="2060797"/>
                  <a:pt x="3017520" y="2050868"/>
                </a:cubicBezTo>
                <a:cubicBezTo>
                  <a:pt x="3030583" y="2046514"/>
                  <a:pt x="3044393" y="2043963"/>
                  <a:pt x="3056709" y="2037805"/>
                </a:cubicBezTo>
                <a:cubicBezTo>
                  <a:pt x="3082637" y="2024841"/>
                  <a:pt x="3148387" y="1970650"/>
                  <a:pt x="3161212" y="1959428"/>
                </a:cubicBezTo>
                <a:cubicBezTo>
                  <a:pt x="3175115" y="1947263"/>
                  <a:pt x="3185368" y="1930977"/>
                  <a:pt x="3200400" y="1920240"/>
                </a:cubicBezTo>
                <a:cubicBezTo>
                  <a:pt x="3216246" y="1908921"/>
                  <a:pt x="3235235" y="1902823"/>
                  <a:pt x="3252652" y="1894114"/>
                </a:cubicBezTo>
                <a:cubicBezTo>
                  <a:pt x="3384702" y="1696038"/>
                  <a:pt x="3241779" y="1899322"/>
                  <a:pt x="3344092" y="1776548"/>
                </a:cubicBezTo>
                <a:cubicBezTo>
                  <a:pt x="3435033" y="1667421"/>
                  <a:pt x="3294908" y="1812672"/>
                  <a:pt x="3409406" y="1698171"/>
                </a:cubicBezTo>
                <a:cubicBezTo>
                  <a:pt x="3413760" y="1685108"/>
                  <a:pt x="3417045" y="1671639"/>
                  <a:pt x="3422469" y="1658983"/>
                </a:cubicBezTo>
                <a:cubicBezTo>
                  <a:pt x="3442357" y="1612577"/>
                  <a:pt x="3448482" y="1606900"/>
                  <a:pt x="3474720" y="1567543"/>
                </a:cubicBezTo>
                <a:cubicBezTo>
                  <a:pt x="3479074" y="1545771"/>
                  <a:pt x="3482398" y="1523768"/>
                  <a:pt x="3487783" y="1502228"/>
                </a:cubicBezTo>
                <a:cubicBezTo>
                  <a:pt x="3491123" y="1488870"/>
                  <a:pt x="3498899" y="1476671"/>
                  <a:pt x="3500846" y="1463040"/>
                </a:cubicBezTo>
                <a:cubicBezTo>
                  <a:pt x="3511999" y="1384973"/>
                  <a:pt x="3526972" y="1227908"/>
                  <a:pt x="3526972" y="1227908"/>
                </a:cubicBezTo>
                <a:cubicBezTo>
                  <a:pt x="3518263" y="1105988"/>
                  <a:pt x="3512255" y="983845"/>
                  <a:pt x="3500846" y="862148"/>
                </a:cubicBezTo>
                <a:cubicBezTo>
                  <a:pt x="3499170" y="844273"/>
                  <a:pt x="3492715" y="827159"/>
                  <a:pt x="3487783" y="809897"/>
                </a:cubicBezTo>
                <a:cubicBezTo>
                  <a:pt x="3475923" y="768388"/>
                  <a:pt x="3465158" y="749562"/>
                  <a:pt x="3448595" y="705394"/>
                </a:cubicBezTo>
                <a:cubicBezTo>
                  <a:pt x="3443760" y="692501"/>
                  <a:pt x="3439315" y="679445"/>
                  <a:pt x="3435532" y="666205"/>
                </a:cubicBezTo>
                <a:cubicBezTo>
                  <a:pt x="3430600" y="648943"/>
                  <a:pt x="3429541" y="630455"/>
                  <a:pt x="3422469" y="613954"/>
                </a:cubicBezTo>
                <a:cubicBezTo>
                  <a:pt x="3403373" y="569396"/>
                  <a:pt x="3387115" y="574097"/>
                  <a:pt x="3357155" y="535577"/>
                </a:cubicBezTo>
                <a:cubicBezTo>
                  <a:pt x="3303498" y="466590"/>
                  <a:pt x="3321903" y="464835"/>
                  <a:pt x="3265715" y="418011"/>
                </a:cubicBezTo>
                <a:cubicBezTo>
                  <a:pt x="3253654" y="407960"/>
                  <a:pt x="3239589" y="400594"/>
                  <a:pt x="3226526" y="391885"/>
                </a:cubicBezTo>
                <a:cubicBezTo>
                  <a:pt x="3168095" y="304241"/>
                  <a:pt x="3236928" y="390112"/>
                  <a:pt x="3161212" y="339634"/>
                </a:cubicBezTo>
                <a:cubicBezTo>
                  <a:pt x="3145841" y="329386"/>
                  <a:pt x="3138172" y="309417"/>
                  <a:pt x="3122023" y="300445"/>
                </a:cubicBezTo>
                <a:cubicBezTo>
                  <a:pt x="3097950" y="287071"/>
                  <a:pt x="3043646" y="274320"/>
                  <a:pt x="3043646" y="274320"/>
                </a:cubicBezTo>
                <a:cubicBezTo>
                  <a:pt x="2927606" y="187288"/>
                  <a:pt x="3053275" y="270981"/>
                  <a:pt x="2939143" y="222068"/>
                </a:cubicBezTo>
                <a:cubicBezTo>
                  <a:pt x="2924713" y="215884"/>
                  <a:pt x="2914301" y="202319"/>
                  <a:pt x="2899955" y="195943"/>
                </a:cubicBezTo>
                <a:cubicBezTo>
                  <a:pt x="2874790" y="184758"/>
                  <a:pt x="2844492" y="185093"/>
                  <a:pt x="2821578" y="169817"/>
                </a:cubicBezTo>
                <a:cubicBezTo>
                  <a:pt x="2808515" y="161108"/>
                  <a:pt x="2796736" y="150067"/>
                  <a:pt x="2782389" y="143691"/>
                </a:cubicBezTo>
                <a:cubicBezTo>
                  <a:pt x="2757224" y="132506"/>
                  <a:pt x="2730138" y="126273"/>
                  <a:pt x="2704012" y="117565"/>
                </a:cubicBezTo>
                <a:lnTo>
                  <a:pt x="2664823" y="104503"/>
                </a:lnTo>
                <a:cubicBezTo>
                  <a:pt x="2651760" y="100149"/>
                  <a:pt x="2638993" y="94780"/>
                  <a:pt x="2625635" y="91440"/>
                </a:cubicBezTo>
                <a:cubicBezTo>
                  <a:pt x="2608218" y="87086"/>
                  <a:pt x="2590579" y="83536"/>
                  <a:pt x="2573383" y="78377"/>
                </a:cubicBezTo>
                <a:cubicBezTo>
                  <a:pt x="2547006" y="70464"/>
                  <a:pt x="2521132" y="60960"/>
                  <a:pt x="2495006" y="52251"/>
                </a:cubicBezTo>
                <a:cubicBezTo>
                  <a:pt x="2481943" y="47897"/>
                  <a:pt x="2469449" y="41135"/>
                  <a:pt x="2455818" y="39188"/>
                </a:cubicBezTo>
                <a:cubicBezTo>
                  <a:pt x="2425338" y="34834"/>
                  <a:pt x="2394749" y="31187"/>
                  <a:pt x="2364378" y="26125"/>
                </a:cubicBezTo>
                <a:cubicBezTo>
                  <a:pt x="2342477" y="22475"/>
                  <a:pt x="2321175" y="15073"/>
                  <a:pt x="2299063" y="13063"/>
                </a:cubicBezTo>
                <a:cubicBezTo>
                  <a:pt x="2225217" y="6350"/>
                  <a:pt x="2151018" y="4354"/>
                  <a:pt x="2076995" y="0"/>
                </a:cubicBezTo>
                <a:cubicBezTo>
                  <a:pt x="1898469" y="4354"/>
                  <a:pt x="1719229" y="-3477"/>
                  <a:pt x="1541418" y="13063"/>
                </a:cubicBezTo>
                <a:cubicBezTo>
                  <a:pt x="1512877" y="15718"/>
                  <a:pt x="1545772" y="50074"/>
                  <a:pt x="1528355" y="65314"/>
                </a:cubicBez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79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33406" y="1140748"/>
            <a:ext cx="5420389" cy="5791200"/>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15" name="Rectangle 14"/>
          <p:cNvSpPr/>
          <p:nvPr/>
        </p:nvSpPr>
        <p:spPr>
          <a:xfrm>
            <a:off x="6286500" y="4999965"/>
            <a:ext cx="21336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FFFF00"/>
                </a:solidFill>
                <a:effectLst>
                  <a:outerShdw blurRad="50800" dist="39000" dir="5460000" algn="tl">
                    <a:srgbClr val="000000">
                      <a:alpha val="38000"/>
                    </a:srgbClr>
                  </a:outerShdw>
                </a:effectLst>
              </a:rPr>
              <a:t>Serous gland</a:t>
            </a:r>
          </a:p>
        </p:txBody>
      </p:sp>
      <p:sp>
        <p:nvSpPr>
          <p:cNvPr id="4" name="Freeform 3"/>
          <p:cNvSpPr/>
          <p:nvPr/>
        </p:nvSpPr>
        <p:spPr>
          <a:xfrm>
            <a:off x="5743303" y="2743200"/>
            <a:ext cx="1828800" cy="1659844"/>
          </a:xfrm>
          <a:custGeom>
            <a:avLst/>
            <a:gdLst>
              <a:gd name="connsiteX0" fmla="*/ 1567543 w 1828800"/>
              <a:gd name="connsiteY0" fmla="*/ 1489166 h 1659844"/>
              <a:gd name="connsiteX1" fmla="*/ 1685108 w 1828800"/>
              <a:gd name="connsiteY1" fmla="*/ 1345474 h 1659844"/>
              <a:gd name="connsiteX2" fmla="*/ 1711234 w 1828800"/>
              <a:gd name="connsiteY2" fmla="*/ 1306286 h 1659844"/>
              <a:gd name="connsiteX3" fmla="*/ 1750423 w 1828800"/>
              <a:gd name="connsiteY3" fmla="*/ 1214846 h 1659844"/>
              <a:gd name="connsiteX4" fmla="*/ 1776548 w 1828800"/>
              <a:gd name="connsiteY4" fmla="*/ 1136469 h 1659844"/>
              <a:gd name="connsiteX5" fmla="*/ 1789611 w 1828800"/>
              <a:gd name="connsiteY5" fmla="*/ 1097280 h 1659844"/>
              <a:gd name="connsiteX6" fmla="*/ 1802674 w 1828800"/>
              <a:gd name="connsiteY6" fmla="*/ 1045029 h 1659844"/>
              <a:gd name="connsiteX7" fmla="*/ 1828800 w 1828800"/>
              <a:gd name="connsiteY7" fmla="*/ 914400 h 1659844"/>
              <a:gd name="connsiteX8" fmla="*/ 1815737 w 1828800"/>
              <a:gd name="connsiteY8" fmla="*/ 692331 h 1659844"/>
              <a:gd name="connsiteX9" fmla="*/ 1776548 w 1828800"/>
              <a:gd name="connsiteY9" fmla="*/ 561703 h 1659844"/>
              <a:gd name="connsiteX10" fmla="*/ 1737360 w 1828800"/>
              <a:gd name="connsiteY10" fmla="*/ 483326 h 1659844"/>
              <a:gd name="connsiteX11" fmla="*/ 1698171 w 1828800"/>
              <a:gd name="connsiteY11" fmla="*/ 457200 h 1659844"/>
              <a:gd name="connsiteX12" fmla="*/ 1645920 w 1828800"/>
              <a:gd name="connsiteY12" fmla="*/ 378823 h 1659844"/>
              <a:gd name="connsiteX13" fmla="*/ 1632857 w 1828800"/>
              <a:gd name="connsiteY13" fmla="*/ 339634 h 1659844"/>
              <a:gd name="connsiteX14" fmla="*/ 1606731 w 1828800"/>
              <a:gd name="connsiteY14" fmla="*/ 300446 h 1659844"/>
              <a:gd name="connsiteX15" fmla="*/ 1528354 w 1828800"/>
              <a:gd name="connsiteY15" fmla="*/ 235131 h 1659844"/>
              <a:gd name="connsiteX16" fmla="*/ 1489166 w 1828800"/>
              <a:gd name="connsiteY16" fmla="*/ 195943 h 1659844"/>
              <a:gd name="connsiteX17" fmla="*/ 1397726 w 1828800"/>
              <a:gd name="connsiteY17" fmla="*/ 143691 h 1659844"/>
              <a:gd name="connsiteX18" fmla="*/ 1358537 w 1828800"/>
              <a:gd name="connsiteY18" fmla="*/ 117566 h 1659844"/>
              <a:gd name="connsiteX19" fmla="*/ 1306286 w 1828800"/>
              <a:gd name="connsiteY19" fmla="*/ 104503 h 1659844"/>
              <a:gd name="connsiteX20" fmla="*/ 1201783 w 1828800"/>
              <a:gd name="connsiteY20" fmla="*/ 65314 h 1659844"/>
              <a:gd name="connsiteX21" fmla="*/ 1162594 w 1828800"/>
              <a:gd name="connsiteY21" fmla="*/ 39189 h 1659844"/>
              <a:gd name="connsiteX22" fmla="*/ 1123406 w 1828800"/>
              <a:gd name="connsiteY22" fmla="*/ 26126 h 1659844"/>
              <a:gd name="connsiteX23" fmla="*/ 992777 w 1828800"/>
              <a:gd name="connsiteY23" fmla="*/ 0 h 1659844"/>
              <a:gd name="connsiteX24" fmla="*/ 574766 w 1828800"/>
              <a:gd name="connsiteY24" fmla="*/ 13063 h 1659844"/>
              <a:gd name="connsiteX25" fmla="*/ 535577 w 1828800"/>
              <a:gd name="connsiteY25" fmla="*/ 26126 h 1659844"/>
              <a:gd name="connsiteX26" fmla="*/ 457200 w 1828800"/>
              <a:gd name="connsiteY26" fmla="*/ 39189 h 1659844"/>
              <a:gd name="connsiteX27" fmla="*/ 378823 w 1828800"/>
              <a:gd name="connsiteY27" fmla="*/ 65314 h 1659844"/>
              <a:gd name="connsiteX28" fmla="*/ 339634 w 1828800"/>
              <a:gd name="connsiteY28" fmla="*/ 91440 h 1659844"/>
              <a:gd name="connsiteX29" fmla="*/ 261257 w 1828800"/>
              <a:gd name="connsiteY29" fmla="*/ 117566 h 1659844"/>
              <a:gd name="connsiteX30" fmla="*/ 222068 w 1828800"/>
              <a:gd name="connsiteY30" fmla="*/ 143691 h 1659844"/>
              <a:gd name="connsiteX31" fmla="*/ 182880 w 1828800"/>
              <a:gd name="connsiteY31" fmla="*/ 156754 h 1659844"/>
              <a:gd name="connsiteX32" fmla="*/ 104503 w 1828800"/>
              <a:gd name="connsiteY32" fmla="*/ 209006 h 1659844"/>
              <a:gd name="connsiteX33" fmla="*/ 65314 w 1828800"/>
              <a:gd name="connsiteY33" fmla="*/ 235131 h 1659844"/>
              <a:gd name="connsiteX34" fmla="*/ 26126 w 1828800"/>
              <a:gd name="connsiteY34" fmla="*/ 326571 h 1659844"/>
              <a:gd name="connsiteX35" fmla="*/ 0 w 1828800"/>
              <a:gd name="connsiteY35" fmla="*/ 404949 h 1659844"/>
              <a:gd name="connsiteX36" fmla="*/ 26126 w 1828800"/>
              <a:gd name="connsiteY36" fmla="*/ 822960 h 1659844"/>
              <a:gd name="connsiteX37" fmla="*/ 52251 w 1828800"/>
              <a:gd name="connsiteY37" fmla="*/ 901337 h 1659844"/>
              <a:gd name="connsiteX38" fmla="*/ 78377 w 1828800"/>
              <a:gd name="connsiteY38" fmla="*/ 992777 h 1659844"/>
              <a:gd name="connsiteX39" fmla="*/ 104503 w 1828800"/>
              <a:gd name="connsiteY39" fmla="*/ 1031966 h 1659844"/>
              <a:gd name="connsiteX40" fmla="*/ 169817 w 1828800"/>
              <a:gd name="connsiteY40" fmla="*/ 1149531 h 1659844"/>
              <a:gd name="connsiteX41" fmla="*/ 222068 w 1828800"/>
              <a:gd name="connsiteY41" fmla="*/ 1214846 h 1659844"/>
              <a:gd name="connsiteX42" fmla="*/ 235131 w 1828800"/>
              <a:gd name="connsiteY42" fmla="*/ 1254034 h 1659844"/>
              <a:gd name="connsiteX43" fmla="*/ 313508 w 1828800"/>
              <a:gd name="connsiteY43" fmla="*/ 1306286 h 1659844"/>
              <a:gd name="connsiteX44" fmla="*/ 339634 w 1828800"/>
              <a:gd name="connsiteY44" fmla="*/ 1345474 h 1659844"/>
              <a:gd name="connsiteX45" fmla="*/ 418011 w 1828800"/>
              <a:gd name="connsiteY45" fmla="*/ 1410789 h 1659844"/>
              <a:gd name="connsiteX46" fmla="*/ 457200 w 1828800"/>
              <a:gd name="connsiteY46" fmla="*/ 1423851 h 1659844"/>
              <a:gd name="connsiteX47" fmla="*/ 535577 w 1828800"/>
              <a:gd name="connsiteY47" fmla="*/ 1489166 h 1659844"/>
              <a:gd name="connsiteX48" fmla="*/ 574766 w 1828800"/>
              <a:gd name="connsiteY48" fmla="*/ 1502229 h 1659844"/>
              <a:gd name="connsiteX49" fmla="*/ 653143 w 1828800"/>
              <a:gd name="connsiteY49" fmla="*/ 1554480 h 1659844"/>
              <a:gd name="connsiteX50" fmla="*/ 692331 w 1828800"/>
              <a:gd name="connsiteY50" fmla="*/ 1567543 h 1659844"/>
              <a:gd name="connsiteX51" fmla="*/ 731520 w 1828800"/>
              <a:gd name="connsiteY51" fmla="*/ 1593669 h 1659844"/>
              <a:gd name="connsiteX52" fmla="*/ 809897 w 1828800"/>
              <a:gd name="connsiteY52" fmla="*/ 1619794 h 1659844"/>
              <a:gd name="connsiteX53" fmla="*/ 849086 w 1828800"/>
              <a:gd name="connsiteY53" fmla="*/ 1632857 h 1659844"/>
              <a:gd name="connsiteX54" fmla="*/ 888274 w 1828800"/>
              <a:gd name="connsiteY54" fmla="*/ 1658983 h 1659844"/>
              <a:gd name="connsiteX55" fmla="*/ 1136468 w 1828800"/>
              <a:gd name="connsiteY55" fmla="*/ 1645920 h 1659844"/>
              <a:gd name="connsiteX56" fmla="*/ 1175657 w 1828800"/>
              <a:gd name="connsiteY56" fmla="*/ 1632857 h 1659844"/>
              <a:gd name="connsiteX57" fmla="*/ 1254034 w 1828800"/>
              <a:gd name="connsiteY57" fmla="*/ 1619794 h 1659844"/>
              <a:gd name="connsiteX58" fmla="*/ 1293223 w 1828800"/>
              <a:gd name="connsiteY58" fmla="*/ 1606731 h 1659844"/>
              <a:gd name="connsiteX59" fmla="*/ 1384663 w 1828800"/>
              <a:gd name="connsiteY59" fmla="*/ 1593669 h 1659844"/>
              <a:gd name="connsiteX60" fmla="*/ 1463040 w 1828800"/>
              <a:gd name="connsiteY60" fmla="*/ 1567543 h 1659844"/>
              <a:gd name="connsiteX61" fmla="*/ 1502228 w 1828800"/>
              <a:gd name="connsiteY61" fmla="*/ 1541417 h 1659844"/>
              <a:gd name="connsiteX62" fmla="*/ 1541417 w 1828800"/>
              <a:gd name="connsiteY62" fmla="*/ 1528354 h 1659844"/>
              <a:gd name="connsiteX63" fmla="*/ 1567543 w 1828800"/>
              <a:gd name="connsiteY63" fmla="*/ 1489166 h 165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828800" h="1659844">
                <a:moveTo>
                  <a:pt x="1567543" y="1489166"/>
                </a:moveTo>
                <a:cubicBezTo>
                  <a:pt x="1655062" y="1401646"/>
                  <a:pt x="1615776" y="1449472"/>
                  <a:pt x="1685108" y="1345474"/>
                </a:cubicBezTo>
                <a:lnTo>
                  <a:pt x="1711234" y="1306286"/>
                </a:lnTo>
                <a:cubicBezTo>
                  <a:pt x="1745791" y="1168058"/>
                  <a:pt x="1698872" y="1330836"/>
                  <a:pt x="1750423" y="1214846"/>
                </a:cubicBezTo>
                <a:cubicBezTo>
                  <a:pt x="1761608" y="1189681"/>
                  <a:pt x="1767840" y="1162595"/>
                  <a:pt x="1776548" y="1136469"/>
                </a:cubicBezTo>
                <a:cubicBezTo>
                  <a:pt x="1780902" y="1123406"/>
                  <a:pt x="1786271" y="1110638"/>
                  <a:pt x="1789611" y="1097280"/>
                </a:cubicBezTo>
                <a:cubicBezTo>
                  <a:pt x="1793965" y="1079863"/>
                  <a:pt x="1799462" y="1062692"/>
                  <a:pt x="1802674" y="1045029"/>
                </a:cubicBezTo>
                <a:cubicBezTo>
                  <a:pt x="1826691" y="912938"/>
                  <a:pt x="1801973" y="994882"/>
                  <a:pt x="1828800" y="914400"/>
                </a:cubicBezTo>
                <a:cubicBezTo>
                  <a:pt x="1824446" y="840377"/>
                  <a:pt x="1822767" y="766148"/>
                  <a:pt x="1815737" y="692331"/>
                </a:cubicBezTo>
                <a:cubicBezTo>
                  <a:pt x="1813105" y="664692"/>
                  <a:pt x="1782106" y="578376"/>
                  <a:pt x="1776548" y="561703"/>
                </a:cubicBezTo>
                <a:cubicBezTo>
                  <a:pt x="1765923" y="529827"/>
                  <a:pt x="1762686" y="508651"/>
                  <a:pt x="1737360" y="483326"/>
                </a:cubicBezTo>
                <a:cubicBezTo>
                  <a:pt x="1726258" y="472225"/>
                  <a:pt x="1711234" y="465909"/>
                  <a:pt x="1698171" y="457200"/>
                </a:cubicBezTo>
                <a:cubicBezTo>
                  <a:pt x="1668170" y="337200"/>
                  <a:pt x="1711527" y="460834"/>
                  <a:pt x="1645920" y="378823"/>
                </a:cubicBezTo>
                <a:cubicBezTo>
                  <a:pt x="1637318" y="368071"/>
                  <a:pt x="1639015" y="351950"/>
                  <a:pt x="1632857" y="339634"/>
                </a:cubicBezTo>
                <a:cubicBezTo>
                  <a:pt x="1625836" y="325592"/>
                  <a:pt x="1616782" y="312507"/>
                  <a:pt x="1606731" y="300446"/>
                </a:cubicBezTo>
                <a:cubicBezTo>
                  <a:pt x="1554688" y="237994"/>
                  <a:pt x="1584405" y="281840"/>
                  <a:pt x="1528354" y="235131"/>
                </a:cubicBezTo>
                <a:cubicBezTo>
                  <a:pt x="1514162" y="223305"/>
                  <a:pt x="1503358" y="207769"/>
                  <a:pt x="1489166" y="195943"/>
                </a:cubicBezTo>
                <a:cubicBezTo>
                  <a:pt x="1454449" y="167012"/>
                  <a:pt x="1438376" y="166919"/>
                  <a:pt x="1397726" y="143691"/>
                </a:cubicBezTo>
                <a:cubicBezTo>
                  <a:pt x="1384095" y="135902"/>
                  <a:pt x="1372967" y="123750"/>
                  <a:pt x="1358537" y="117566"/>
                </a:cubicBezTo>
                <a:cubicBezTo>
                  <a:pt x="1342036" y="110494"/>
                  <a:pt x="1323096" y="110807"/>
                  <a:pt x="1306286" y="104503"/>
                </a:cubicBezTo>
                <a:cubicBezTo>
                  <a:pt x="1169668" y="53271"/>
                  <a:pt x="1335902" y="98844"/>
                  <a:pt x="1201783" y="65314"/>
                </a:cubicBezTo>
                <a:cubicBezTo>
                  <a:pt x="1188720" y="56606"/>
                  <a:pt x="1176636" y="46210"/>
                  <a:pt x="1162594" y="39189"/>
                </a:cubicBezTo>
                <a:cubicBezTo>
                  <a:pt x="1150278" y="33031"/>
                  <a:pt x="1136645" y="29909"/>
                  <a:pt x="1123406" y="26126"/>
                </a:cubicBezTo>
                <a:cubicBezTo>
                  <a:pt x="1068845" y="10537"/>
                  <a:pt x="1054362" y="10264"/>
                  <a:pt x="992777" y="0"/>
                </a:cubicBezTo>
                <a:cubicBezTo>
                  <a:pt x="853440" y="4354"/>
                  <a:pt x="713944" y="5110"/>
                  <a:pt x="574766" y="13063"/>
                </a:cubicBezTo>
                <a:cubicBezTo>
                  <a:pt x="561019" y="13849"/>
                  <a:pt x="549019" y="23139"/>
                  <a:pt x="535577" y="26126"/>
                </a:cubicBezTo>
                <a:cubicBezTo>
                  <a:pt x="509722" y="31872"/>
                  <a:pt x="482895" y="32765"/>
                  <a:pt x="457200" y="39189"/>
                </a:cubicBezTo>
                <a:cubicBezTo>
                  <a:pt x="430483" y="45868"/>
                  <a:pt x="401737" y="50038"/>
                  <a:pt x="378823" y="65314"/>
                </a:cubicBezTo>
                <a:cubicBezTo>
                  <a:pt x="365760" y="74023"/>
                  <a:pt x="353981" y="85064"/>
                  <a:pt x="339634" y="91440"/>
                </a:cubicBezTo>
                <a:cubicBezTo>
                  <a:pt x="314469" y="102625"/>
                  <a:pt x="284171" y="102291"/>
                  <a:pt x="261257" y="117566"/>
                </a:cubicBezTo>
                <a:cubicBezTo>
                  <a:pt x="248194" y="126274"/>
                  <a:pt x="236110" y="136670"/>
                  <a:pt x="222068" y="143691"/>
                </a:cubicBezTo>
                <a:cubicBezTo>
                  <a:pt x="209752" y="149849"/>
                  <a:pt x="194916" y="150067"/>
                  <a:pt x="182880" y="156754"/>
                </a:cubicBezTo>
                <a:cubicBezTo>
                  <a:pt x="155432" y="172003"/>
                  <a:pt x="130629" y="191589"/>
                  <a:pt x="104503" y="209006"/>
                </a:cubicBezTo>
                <a:lnTo>
                  <a:pt x="65314" y="235131"/>
                </a:lnTo>
                <a:cubicBezTo>
                  <a:pt x="23864" y="297306"/>
                  <a:pt x="49131" y="249885"/>
                  <a:pt x="26126" y="326571"/>
                </a:cubicBezTo>
                <a:cubicBezTo>
                  <a:pt x="18213" y="352949"/>
                  <a:pt x="0" y="404949"/>
                  <a:pt x="0" y="404949"/>
                </a:cubicBezTo>
                <a:cubicBezTo>
                  <a:pt x="1142" y="431210"/>
                  <a:pt x="7356" y="729107"/>
                  <a:pt x="26126" y="822960"/>
                </a:cubicBezTo>
                <a:cubicBezTo>
                  <a:pt x="31527" y="849964"/>
                  <a:pt x="45572" y="874620"/>
                  <a:pt x="52251" y="901337"/>
                </a:cubicBezTo>
                <a:cubicBezTo>
                  <a:pt x="56437" y="918080"/>
                  <a:pt x="69006" y="974036"/>
                  <a:pt x="78377" y="992777"/>
                </a:cubicBezTo>
                <a:cubicBezTo>
                  <a:pt x="85398" y="1006819"/>
                  <a:pt x="98127" y="1017619"/>
                  <a:pt x="104503" y="1031966"/>
                </a:cubicBezTo>
                <a:cubicBezTo>
                  <a:pt x="155650" y="1147049"/>
                  <a:pt x="98288" y="1078004"/>
                  <a:pt x="169817" y="1149531"/>
                </a:cubicBezTo>
                <a:cubicBezTo>
                  <a:pt x="202651" y="1248032"/>
                  <a:pt x="154542" y="1130438"/>
                  <a:pt x="222068" y="1214846"/>
                </a:cubicBezTo>
                <a:cubicBezTo>
                  <a:pt x="230670" y="1225598"/>
                  <a:pt x="225395" y="1244298"/>
                  <a:pt x="235131" y="1254034"/>
                </a:cubicBezTo>
                <a:cubicBezTo>
                  <a:pt x="257334" y="1276237"/>
                  <a:pt x="313508" y="1306286"/>
                  <a:pt x="313508" y="1306286"/>
                </a:cubicBezTo>
                <a:cubicBezTo>
                  <a:pt x="322217" y="1319349"/>
                  <a:pt x="329583" y="1333413"/>
                  <a:pt x="339634" y="1345474"/>
                </a:cubicBezTo>
                <a:cubicBezTo>
                  <a:pt x="360268" y="1370235"/>
                  <a:pt x="388654" y="1396111"/>
                  <a:pt x="418011" y="1410789"/>
                </a:cubicBezTo>
                <a:cubicBezTo>
                  <a:pt x="430327" y="1416947"/>
                  <a:pt x="444137" y="1419497"/>
                  <a:pt x="457200" y="1423851"/>
                </a:cubicBezTo>
                <a:cubicBezTo>
                  <a:pt x="486090" y="1452742"/>
                  <a:pt x="499203" y="1470979"/>
                  <a:pt x="535577" y="1489166"/>
                </a:cubicBezTo>
                <a:cubicBezTo>
                  <a:pt x="547893" y="1495324"/>
                  <a:pt x="562729" y="1495542"/>
                  <a:pt x="574766" y="1502229"/>
                </a:cubicBezTo>
                <a:cubicBezTo>
                  <a:pt x="602214" y="1517478"/>
                  <a:pt x="623355" y="1544551"/>
                  <a:pt x="653143" y="1554480"/>
                </a:cubicBezTo>
                <a:cubicBezTo>
                  <a:pt x="666206" y="1558834"/>
                  <a:pt x="680015" y="1561385"/>
                  <a:pt x="692331" y="1567543"/>
                </a:cubicBezTo>
                <a:cubicBezTo>
                  <a:pt x="706373" y="1574564"/>
                  <a:pt x="717173" y="1587293"/>
                  <a:pt x="731520" y="1593669"/>
                </a:cubicBezTo>
                <a:cubicBezTo>
                  <a:pt x="756685" y="1604853"/>
                  <a:pt x="783771" y="1611086"/>
                  <a:pt x="809897" y="1619794"/>
                </a:cubicBezTo>
                <a:lnTo>
                  <a:pt x="849086" y="1632857"/>
                </a:lnTo>
                <a:cubicBezTo>
                  <a:pt x="862149" y="1641566"/>
                  <a:pt x="872591" y="1658270"/>
                  <a:pt x="888274" y="1658983"/>
                </a:cubicBezTo>
                <a:cubicBezTo>
                  <a:pt x="971034" y="1662745"/>
                  <a:pt x="1053962" y="1653421"/>
                  <a:pt x="1136468" y="1645920"/>
                </a:cubicBezTo>
                <a:cubicBezTo>
                  <a:pt x="1150181" y="1644673"/>
                  <a:pt x="1162215" y="1635844"/>
                  <a:pt x="1175657" y="1632857"/>
                </a:cubicBezTo>
                <a:cubicBezTo>
                  <a:pt x="1201512" y="1627111"/>
                  <a:pt x="1228179" y="1625540"/>
                  <a:pt x="1254034" y="1619794"/>
                </a:cubicBezTo>
                <a:cubicBezTo>
                  <a:pt x="1267476" y="1616807"/>
                  <a:pt x="1279721" y="1609431"/>
                  <a:pt x="1293223" y="1606731"/>
                </a:cubicBezTo>
                <a:cubicBezTo>
                  <a:pt x="1323415" y="1600693"/>
                  <a:pt x="1354183" y="1598023"/>
                  <a:pt x="1384663" y="1593669"/>
                </a:cubicBezTo>
                <a:cubicBezTo>
                  <a:pt x="1410789" y="1584960"/>
                  <a:pt x="1440126" y="1582819"/>
                  <a:pt x="1463040" y="1567543"/>
                </a:cubicBezTo>
                <a:cubicBezTo>
                  <a:pt x="1476103" y="1558834"/>
                  <a:pt x="1488186" y="1548438"/>
                  <a:pt x="1502228" y="1541417"/>
                </a:cubicBezTo>
                <a:cubicBezTo>
                  <a:pt x="1514544" y="1535259"/>
                  <a:pt x="1529101" y="1534512"/>
                  <a:pt x="1541417" y="1528354"/>
                </a:cubicBezTo>
                <a:cubicBezTo>
                  <a:pt x="1570962" y="1513582"/>
                  <a:pt x="1575297" y="1507538"/>
                  <a:pt x="1567543" y="1489166"/>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00200" y="5334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 (advance slide for answer)</a:t>
            </a:r>
          </a:p>
        </p:txBody>
      </p:sp>
    </p:spTree>
    <p:extLst>
      <p:ext uri="{BB962C8B-B14F-4D97-AF65-F5344CB8AC3E}">
        <p14:creationId xmlns:p14="http://schemas.microsoft.com/office/powerpoint/2010/main" val="331934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995065"/>
            <a:ext cx="6400800" cy="5766139"/>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5334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3574870" y="2971801"/>
            <a:ext cx="1345474"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effectLst>
                  <a:outerShdw blurRad="50800" dist="39000" dir="5460000" algn="tl">
                    <a:srgbClr val="000000">
                      <a:alpha val="38000"/>
                    </a:srgbClr>
                  </a:outerShdw>
                </a:effectLst>
              </a:rPr>
              <a:t>vein</a:t>
            </a:r>
          </a:p>
        </p:txBody>
      </p:sp>
      <p:sp>
        <p:nvSpPr>
          <p:cNvPr id="5" name="Freeform 4"/>
          <p:cNvSpPr/>
          <p:nvPr/>
        </p:nvSpPr>
        <p:spPr>
          <a:xfrm>
            <a:off x="3614057" y="3487783"/>
            <a:ext cx="2612572" cy="3017520"/>
          </a:xfrm>
          <a:custGeom>
            <a:avLst/>
            <a:gdLst>
              <a:gd name="connsiteX0" fmla="*/ 1188720 w 2612572"/>
              <a:gd name="connsiteY0" fmla="*/ 26126 h 3017520"/>
              <a:gd name="connsiteX1" fmla="*/ 796834 w 2612572"/>
              <a:gd name="connsiteY1" fmla="*/ 52251 h 3017520"/>
              <a:gd name="connsiteX2" fmla="*/ 613954 w 2612572"/>
              <a:gd name="connsiteY2" fmla="*/ 78377 h 3017520"/>
              <a:gd name="connsiteX3" fmla="*/ 535577 w 2612572"/>
              <a:gd name="connsiteY3" fmla="*/ 104503 h 3017520"/>
              <a:gd name="connsiteX4" fmla="*/ 431074 w 2612572"/>
              <a:gd name="connsiteY4" fmla="*/ 130628 h 3017520"/>
              <a:gd name="connsiteX5" fmla="*/ 391886 w 2612572"/>
              <a:gd name="connsiteY5" fmla="*/ 156754 h 3017520"/>
              <a:gd name="connsiteX6" fmla="*/ 313509 w 2612572"/>
              <a:gd name="connsiteY6" fmla="*/ 195943 h 3017520"/>
              <a:gd name="connsiteX7" fmla="*/ 261257 w 2612572"/>
              <a:gd name="connsiteY7" fmla="*/ 261257 h 3017520"/>
              <a:gd name="connsiteX8" fmla="*/ 222069 w 2612572"/>
              <a:gd name="connsiteY8" fmla="*/ 339634 h 3017520"/>
              <a:gd name="connsiteX9" fmla="*/ 182880 w 2612572"/>
              <a:gd name="connsiteY9" fmla="*/ 365760 h 3017520"/>
              <a:gd name="connsiteX10" fmla="*/ 169817 w 2612572"/>
              <a:gd name="connsiteY10" fmla="*/ 404948 h 3017520"/>
              <a:gd name="connsiteX11" fmla="*/ 143692 w 2612572"/>
              <a:gd name="connsiteY11" fmla="*/ 444137 h 3017520"/>
              <a:gd name="connsiteX12" fmla="*/ 104503 w 2612572"/>
              <a:gd name="connsiteY12" fmla="*/ 535577 h 3017520"/>
              <a:gd name="connsiteX13" fmla="*/ 52252 w 2612572"/>
              <a:gd name="connsiteY13" fmla="*/ 679268 h 3017520"/>
              <a:gd name="connsiteX14" fmla="*/ 39189 w 2612572"/>
              <a:gd name="connsiteY14" fmla="*/ 757646 h 3017520"/>
              <a:gd name="connsiteX15" fmla="*/ 13063 w 2612572"/>
              <a:gd name="connsiteY15" fmla="*/ 979714 h 3017520"/>
              <a:gd name="connsiteX16" fmla="*/ 0 w 2612572"/>
              <a:gd name="connsiteY16" fmla="*/ 1149531 h 3017520"/>
              <a:gd name="connsiteX17" fmla="*/ 13063 w 2612572"/>
              <a:gd name="connsiteY17" fmla="*/ 1554480 h 3017520"/>
              <a:gd name="connsiteX18" fmla="*/ 26126 w 2612572"/>
              <a:gd name="connsiteY18" fmla="*/ 1606731 h 3017520"/>
              <a:gd name="connsiteX19" fmla="*/ 39189 w 2612572"/>
              <a:gd name="connsiteY19" fmla="*/ 1698171 h 3017520"/>
              <a:gd name="connsiteX20" fmla="*/ 65314 w 2612572"/>
              <a:gd name="connsiteY20" fmla="*/ 1776548 h 3017520"/>
              <a:gd name="connsiteX21" fmla="*/ 104503 w 2612572"/>
              <a:gd name="connsiteY21" fmla="*/ 1946366 h 3017520"/>
              <a:gd name="connsiteX22" fmla="*/ 130629 w 2612572"/>
              <a:gd name="connsiteY22" fmla="*/ 1985554 h 3017520"/>
              <a:gd name="connsiteX23" fmla="*/ 169817 w 2612572"/>
              <a:gd name="connsiteY23" fmla="*/ 2116183 h 3017520"/>
              <a:gd name="connsiteX24" fmla="*/ 195943 w 2612572"/>
              <a:gd name="connsiteY24" fmla="*/ 2155371 h 3017520"/>
              <a:gd name="connsiteX25" fmla="*/ 222069 w 2612572"/>
              <a:gd name="connsiteY25" fmla="*/ 2233748 h 3017520"/>
              <a:gd name="connsiteX26" fmla="*/ 274320 w 2612572"/>
              <a:gd name="connsiteY26" fmla="*/ 2312126 h 3017520"/>
              <a:gd name="connsiteX27" fmla="*/ 300446 w 2612572"/>
              <a:gd name="connsiteY27" fmla="*/ 2351314 h 3017520"/>
              <a:gd name="connsiteX28" fmla="*/ 326572 w 2612572"/>
              <a:gd name="connsiteY28" fmla="*/ 2403566 h 3017520"/>
              <a:gd name="connsiteX29" fmla="*/ 404949 w 2612572"/>
              <a:gd name="connsiteY29" fmla="*/ 2481943 h 3017520"/>
              <a:gd name="connsiteX30" fmla="*/ 431074 w 2612572"/>
              <a:gd name="connsiteY30" fmla="*/ 2521131 h 3017520"/>
              <a:gd name="connsiteX31" fmla="*/ 470263 w 2612572"/>
              <a:gd name="connsiteY31" fmla="*/ 2547257 h 3017520"/>
              <a:gd name="connsiteX32" fmla="*/ 509452 w 2612572"/>
              <a:gd name="connsiteY32" fmla="*/ 2586446 h 3017520"/>
              <a:gd name="connsiteX33" fmla="*/ 535577 w 2612572"/>
              <a:gd name="connsiteY33" fmla="*/ 2625634 h 3017520"/>
              <a:gd name="connsiteX34" fmla="*/ 574766 w 2612572"/>
              <a:gd name="connsiteY34" fmla="*/ 2638697 h 3017520"/>
              <a:gd name="connsiteX35" fmla="*/ 613954 w 2612572"/>
              <a:gd name="connsiteY35" fmla="*/ 2664823 h 3017520"/>
              <a:gd name="connsiteX36" fmla="*/ 640080 w 2612572"/>
              <a:gd name="connsiteY36" fmla="*/ 2704011 h 3017520"/>
              <a:gd name="connsiteX37" fmla="*/ 718457 w 2612572"/>
              <a:gd name="connsiteY37" fmla="*/ 2756263 h 3017520"/>
              <a:gd name="connsiteX38" fmla="*/ 757646 w 2612572"/>
              <a:gd name="connsiteY38" fmla="*/ 2782388 h 3017520"/>
              <a:gd name="connsiteX39" fmla="*/ 836023 w 2612572"/>
              <a:gd name="connsiteY39" fmla="*/ 2834640 h 3017520"/>
              <a:gd name="connsiteX40" fmla="*/ 966652 w 2612572"/>
              <a:gd name="connsiteY40" fmla="*/ 2899954 h 3017520"/>
              <a:gd name="connsiteX41" fmla="*/ 1071154 w 2612572"/>
              <a:gd name="connsiteY41" fmla="*/ 2952206 h 3017520"/>
              <a:gd name="connsiteX42" fmla="*/ 1110343 w 2612572"/>
              <a:gd name="connsiteY42" fmla="*/ 2978331 h 3017520"/>
              <a:gd name="connsiteX43" fmla="*/ 1188720 w 2612572"/>
              <a:gd name="connsiteY43" fmla="*/ 3004457 h 3017520"/>
              <a:gd name="connsiteX44" fmla="*/ 1227909 w 2612572"/>
              <a:gd name="connsiteY44" fmla="*/ 3017520 h 3017520"/>
              <a:gd name="connsiteX45" fmla="*/ 1489166 w 2612572"/>
              <a:gd name="connsiteY45" fmla="*/ 3004457 h 3017520"/>
              <a:gd name="connsiteX46" fmla="*/ 1580606 w 2612572"/>
              <a:gd name="connsiteY46" fmla="*/ 2965268 h 3017520"/>
              <a:gd name="connsiteX47" fmla="*/ 1632857 w 2612572"/>
              <a:gd name="connsiteY47" fmla="*/ 2952206 h 3017520"/>
              <a:gd name="connsiteX48" fmla="*/ 1724297 w 2612572"/>
              <a:gd name="connsiteY48" fmla="*/ 2899954 h 3017520"/>
              <a:gd name="connsiteX49" fmla="*/ 1802674 w 2612572"/>
              <a:gd name="connsiteY49" fmla="*/ 2873828 h 3017520"/>
              <a:gd name="connsiteX50" fmla="*/ 1920240 w 2612572"/>
              <a:gd name="connsiteY50" fmla="*/ 2808514 h 3017520"/>
              <a:gd name="connsiteX51" fmla="*/ 1959429 w 2612572"/>
              <a:gd name="connsiteY51" fmla="*/ 2769326 h 3017520"/>
              <a:gd name="connsiteX52" fmla="*/ 2037806 w 2612572"/>
              <a:gd name="connsiteY52" fmla="*/ 2717074 h 3017520"/>
              <a:gd name="connsiteX53" fmla="*/ 2129246 w 2612572"/>
              <a:gd name="connsiteY53" fmla="*/ 2651760 h 3017520"/>
              <a:gd name="connsiteX54" fmla="*/ 2194560 w 2612572"/>
              <a:gd name="connsiteY54" fmla="*/ 2573383 h 3017520"/>
              <a:gd name="connsiteX55" fmla="*/ 2272937 w 2612572"/>
              <a:gd name="connsiteY55" fmla="*/ 2521131 h 3017520"/>
              <a:gd name="connsiteX56" fmla="*/ 2299063 w 2612572"/>
              <a:gd name="connsiteY56" fmla="*/ 2481943 h 3017520"/>
              <a:gd name="connsiteX57" fmla="*/ 2338252 w 2612572"/>
              <a:gd name="connsiteY57" fmla="*/ 2455817 h 3017520"/>
              <a:gd name="connsiteX58" fmla="*/ 2390503 w 2612572"/>
              <a:gd name="connsiteY58" fmla="*/ 2416628 h 3017520"/>
              <a:gd name="connsiteX59" fmla="*/ 2416629 w 2612572"/>
              <a:gd name="connsiteY59" fmla="*/ 2364377 h 3017520"/>
              <a:gd name="connsiteX60" fmla="*/ 2468880 w 2612572"/>
              <a:gd name="connsiteY60" fmla="*/ 2286000 h 3017520"/>
              <a:gd name="connsiteX61" fmla="*/ 2508069 w 2612572"/>
              <a:gd name="connsiteY61" fmla="*/ 2207623 h 3017520"/>
              <a:gd name="connsiteX62" fmla="*/ 2534194 w 2612572"/>
              <a:gd name="connsiteY62" fmla="*/ 2129246 h 3017520"/>
              <a:gd name="connsiteX63" fmla="*/ 2547257 w 2612572"/>
              <a:gd name="connsiteY63" fmla="*/ 2090057 h 3017520"/>
              <a:gd name="connsiteX64" fmla="*/ 2573383 w 2612572"/>
              <a:gd name="connsiteY64" fmla="*/ 1985554 h 3017520"/>
              <a:gd name="connsiteX65" fmla="*/ 2586446 w 2612572"/>
              <a:gd name="connsiteY65" fmla="*/ 1881051 h 3017520"/>
              <a:gd name="connsiteX66" fmla="*/ 2599509 w 2612572"/>
              <a:gd name="connsiteY66" fmla="*/ 1828800 h 3017520"/>
              <a:gd name="connsiteX67" fmla="*/ 2612572 w 2612572"/>
              <a:gd name="connsiteY67" fmla="*/ 1763486 h 3017520"/>
              <a:gd name="connsiteX68" fmla="*/ 2599509 w 2612572"/>
              <a:gd name="connsiteY68" fmla="*/ 1071154 h 3017520"/>
              <a:gd name="connsiteX69" fmla="*/ 2573383 w 2612572"/>
              <a:gd name="connsiteY69" fmla="*/ 992777 h 3017520"/>
              <a:gd name="connsiteX70" fmla="*/ 2560320 w 2612572"/>
              <a:gd name="connsiteY70" fmla="*/ 953588 h 3017520"/>
              <a:gd name="connsiteX71" fmla="*/ 2508069 w 2612572"/>
              <a:gd name="connsiteY71" fmla="*/ 875211 h 3017520"/>
              <a:gd name="connsiteX72" fmla="*/ 2455817 w 2612572"/>
              <a:gd name="connsiteY72" fmla="*/ 783771 h 3017520"/>
              <a:gd name="connsiteX73" fmla="*/ 2416629 w 2612572"/>
              <a:gd name="connsiteY73" fmla="*/ 757646 h 3017520"/>
              <a:gd name="connsiteX74" fmla="*/ 2364377 w 2612572"/>
              <a:gd name="connsiteY74" fmla="*/ 666206 h 3017520"/>
              <a:gd name="connsiteX75" fmla="*/ 2299063 w 2612572"/>
              <a:gd name="connsiteY75" fmla="*/ 587828 h 3017520"/>
              <a:gd name="connsiteX76" fmla="*/ 2233749 w 2612572"/>
              <a:gd name="connsiteY76" fmla="*/ 509451 h 3017520"/>
              <a:gd name="connsiteX77" fmla="*/ 2168434 w 2612572"/>
              <a:gd name="connsiteY77" fmla="*/ 431074 h 3017520"/>
              <a:gd name="connsiteX78" fmla="*/ 2129246 w 2612572"/>
              <a:gd name="connsiteY78" fmla="*/ 404948 h 3017520"/>
              <a:gd name="connsiteX79" fmla="*/ 2076994 w 2612572"/>
              <a:gd name="connsiteY79" fmla="*/ 365760 h 3017520"/>
              <a:gd name="connsiteX80" fmla="*/ 1998617 w 2612572"/>
              <a:gd name="connsiteY80" fmla="*/ 313508 h 3017520"/>
              <a:gd name="connsiteX81" fmla="*/ 1959429 w 2612572"/>
              <a:gd name="connsiteY81" fmla="*/ 274320 h 3017520"/>
              <a:gd name="connsiteX82" fmla="*/ 1920240 w 2612572"/>
              <a:gd name="connsiteY82" fmla="*/ 261257 h 3017520"/>
              <a:gd name="connsiteX83" fmla="*/ 1841863 w 2612572"/>
              <a:gd name="connsiteY83" fmla="*/ 222068 h 3017520"/>
              <a:gd name="connsiteX84" fmla="*/ 1737360 w 2612572"/>
              <a:gd name="connsiteY84" fmla="*/ 195943 h 3017520"/>
              <a:gd name="connsiteX85" fmla="*/ 1658983 w 2612572"/>
              <a:gd name="connsiteY85" fmla="*/ 169817 h 3017520"/>
              <a:gd name="connsiteX86" fmla="*/ 1606732 w 2612572"/>
              <a:gd name="connsiteY86" fmla="*/ 156754 h 3017520"/>
              <a:gd name="connsiteX87" fmla="*/ 1528354 w 2612572"/>
              <a:gd name="connsiteY87" fmla="*/ 130628 h 3017520"/>
              <a:gd name="connsiteX88" fmla="*/ 1489166 w 2612572"/>
              <a:gd name="connsiteY88" fmla="*/ 117566 h 3017520"/>
              <a:gd name="connsiteX89" fmla="*/ 1436914 w 2612572"/>
              <a:gd name="connsiteY89" fmla="*/ 104503 h 3017520"/>
              <a:gd name="connsiteX90" fmla="*/ 1397726 w 2612572"/>
              <a:gd name="connsiteY90" fmla="*/ 91440 h 3017520"/>
              <a:gd name="connsiteX91" fmla="*/ 1254034 w 2612572"/>
              <a:gd name="connsiteY91" fmla="*/ 65314 h 3017520"/>
              <a:gd name="connsiteX92" fmla="*/ 1175657 w 2612572"/>
              <a:gd name="connsiteY92" fmla="*/ 39188 h 3017520"/>
              <a:gd name="connsiteX93" fmla="*/ 1110343 w 2612572"/>
              <a:gd name="connsiteY93" fmla="*/ 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612572" h="3017520">
                <a:moveTo>
                  <a:pt x="1188720" y="26126"/>
                </a:moveTo>
                <a:cubicBezTo>
                  <a:pt x="934438" y="37684"/>
                  <a:pt x="971533" y="28428"/>
                  <a:pt x="796834" y="52251"/>
                </a:cubicBezTo>
                <a:lnTo>
                  <a:pt x="613954" y="78377"/>
                </a:lnTo>
                <a:cubicBezTo>
                  <a:pt x="587828" y="87086"/>
                  <a:pt x="562146" y="97257"/>
                  <a:pt x="535577" y="104503"/>
                </a:cubicBezTo>
                <a:cubicBezTo>
                  <a:pt x="362135" y="151806"/>
                  <a:pt x="550011" y="90985"/>
                  <a:pt x="431074" y="130628"/>
                </a:cubicBezTo>
                <a:cubicBezTo>
                  <a:pt x="418011" y="139337"/>
                  <a:pt x="405928" y="149733"/>
                  <a:pt x="391886" y="156754"/>
                </a:cubicBezTo>
                <a:cubicBezTo>
                  <a:pt x="283722" y="210837"/>
                  <a:pt x="425815" y="121070"/>
                  <a:pt x="313509" y="195943"/>
                </a:cubicBezTo>
                <a:cubicBezTo>
                  <a:pt x="288077" y="272236"/>
                  <a:pt x="320344" y="202169"/>
                  <a:pt x="261257" y="261257"/>
                </a:cubicBezTo>
                <a:cubicBezTo>
                  <a:pt x="151134" y="371381"/>
                  <a:pt x="307068" y="233387"/>
                  <a:pt x="222069" y="339634"/>
                </a:cubicBezTo>
                <a:cubicBezTo>
                  <a:pt x="212261" y="351893"/>
                  <a:pt x="195943" y="357051"/>
                  <a:pt x="182880" y="365760"/>
                </a:cubicBezTo>
                <a:cubicBezTo>
                  <a:pt x="178526" y="378823"/>
                  <a:pt x="175975" y="392632"/>
                  <a:pt x="169817" y="404948"/>
                </a:cubicBezTo>
                <a:cubicBezTo>
                  <a:pt x="162796" y="418990"/>
                  <a:pt x="149876" y="429707"/>
                  <a:pt x="143692" y="444137"/>
                </a:cubicBezTo>
                <a:cubicBezTo>
                  <a:pt x="93083" y="562226"/>
                  <a:pt x="170091" y="437195"/>
                  <a:pt x="104503" y="535577"/>
                </a:cubicBezTo>
                <a:cubicBezTo>
                  <a:pt x="74569" y="655311"/>
                  <a:pt x="98294" y="610204"/>
                  <a:pt x="52252" y="679268"/>
                </a:cubicBezTo>
                <a:cubicBezTo>
                  <a:pt x="47898" y="705394"/>
                  <a:pt x="42935" y="731426"/>
                  <a:pt x="39189" y="757646"/>
                </a:cubicBezTo>
                <a:cubicBezTo>
                  <a:pt x="33264" y="799119"/>
                  <a:pt x="16492" y="941996"/>
                  <a:pt x="13063" y="979714"/>
                </a:cubicBezTo>
                <a:cubicBezTo>
                  <a:pt x="7923" y="1036254"/>
                  <a:pt x="4354" y="1092925"/>
                  <a:pt x="0" y="1149531"/>
                </a:cubicBezTo>
                <a:cubicBezTo>
                  <a:pt x="4354" y="1284514"/>
                  <a:pt x="5358" y="1419647"/>
                  <a:pt x="13063" y="1554480"/>
                </a:cubicBezTo>
                <a:cubicBezTo>
                  <a:pt x="14087" y="1572404"/>
                  <a:pt x="22914" y="1589068"/>
                  <a:pt x="26126" y="1606731"/>
                </a:cubicBezTo>
                <a:cubicBezTo>
                  <a:pt x="31634" y="1637024"/>
                  <a:pt x="32266" y="1668170"/>
                  <a:pt x="39189" y="1698171"/>
                </a:cubicBezTo>
                <a:cubicBezTo>
                  <a:pt x="45381" y="1725005"/>
                  <a:pt x="59913" y="1749544"/>
                  <a:pt x="65314" y="1776548"/>
                </a:cubicBezTo>
                <a:cubicBezTo>
                  <a:pt x="71501" y="1807484"/>
                  <a:pt x="95500" y="1932861"/>
                  <a:pt x="104503" y="1946366"/>
                </a:cubicBezTo>
                <a:lnTo>
                  <a:pt x="130629" y="1985554"/>
                </a:lnTo>
                <a:cubicBezTo>
                  <a:pt x="137931" y="2014761"/>
                  <a:pt x="157097" y="2097104"/>
                  <a:pt x="169817" y="2116183"/>
                </a:cubicBezTo>
                <a:lnTo>
                  <a:pt x="195943" y="2155371"/>
                </a:lnTo>
                <a:cubicBezTo>
                  <a:pt x="204652" y="2181497"/>
                  <a:pt x="206793" y="2210834"/>
                  <a:pt x="222069" y="2233748"/>
                </a:cubicBezTo>
                <a:lnTo>
                  <a:pt x="274320" y="2312126"/>
                </a:lnTo>
                <a:cubicBezTo>
                  <a:pt x="283028" y="2325189"/>
                  <a:pt x="293425" y="2337272"/>
                  <a:pt x="300446" y="2351314"/>
                </a:cubicBezTo>
                <a:cubicBezTo>
                  <a:pt x="309155" y="2368731"/>
                  <a:pt x="314407" y="2388360"/>
                  <a:pt x="326572" y="2403566"/>
                </a:cubicBezTo>
                <a:cubicBezTo>
                  <a:pt x="349653" y="2432417"/>
                  <a:pt x="384455" y="2451201"/>
                  <a:pt x="404949" y="2481943"/>
                </a:cubicBezTo>
                <a:cubicBezTo>
                  <a:pt x="413657" y="2495006"/>
                  <a:pt x="419973" y="2510030"/>
                  <a:pt x="431074" y="2521131"/>
                </a:cubicBezTo>
                <a:cubicBezTo>
                  <a:pt x="442175" y="2532232"/>
                  <a:pt x="458202" y="2537206"/>
                  <a:pt x="470263" y="2547257"/>
                </a:cubicBezTo>
                <a:cubicBezTo>
                  <a:pt x="484455" y="2559084"/>
                  <a:pt x="497625" y="2572254"/>
                  <a:pt x="509452" y="2586446"/>
                </a:cubicBezTo>
                <a:cubicBezTo>
                  <a:pt x="519502" y="2598507"/>
                  <a:pt x="523318" y="2615827"/>
                  <a:pt x="535577" y="2625634"/>
                </a:cubicBezTo>
                <a:cubicBezTo>
                  <a:pt x="546329" y="2634236"/>
                  <a:pt x="561703" y="2634343"/>
                  <a:pt x="574766" y="2638697"/>
                </a:cubicBezTo>
                <a:cubicBezTo>
                  <a:pt x="587829" y="2647406"/>
                  <a:pt x="602853" y="2653722"/>
                  <a:pt x="613954" y="2664823"/>
                </a:cubicBezTo>
                <a:cubicBezTo>
                  <a:pt x="625055" y="2675924"/>
                  <a:pt x="628265" y="2693673"/>
                  <a:pt x="640080" y="2704011"/>
                </a:cubicBezTo>
                <a:cubicBezTo>
                  <a:pt x="663710" y="2724688"/>
                  <a:pt x="692331" y="2738846"/>
                  <a:pt x="718457" y="2756263"/>
                </a:cubicBezTo>
                <a:cubicBezTo>
                  <a:pt x="731520" y="2764972"/>
                  <a:pt x="746545" y="2771287"/>
                  <a:pt x="757646" y="2782388"/>
                </a:cubicBezTo>
                <a:cubicBezTo>
                  <a:pt x="844612" y="2869356"/>
                  <a:pt x="750953" y="2787379"/>
                  <a:pt x="836023" y="2834640"/>
                </a:cubicBezTo>
                <a:cubicBezTo>
                  <a:pt x="963271" y="2905333"/>
                  <a:pt x="864536" y="2874425"/>
                  <a:pt x="966652" y="2899954"/>
                </a:cubicBezTo>
                <a:cubicBezTo>
                  <a:pt x="1057436" y="2960478"/>
                  <a:pt x="943341" y="2888300"/>
                  <a:pt x="1071154" y="2952206"/>
                </a:cubicBezTo>
                <a:cubicBezTo>
                  <a:pt x="1085196" y="2959227"/>
                  <a:pt x="1095997" y="2971955"/>
                  <a:pt x="1110343" y="2978331"/>
                </a:cubicBezTo>
                <a:cubicBezTo>
                  <a:pt x="1135508" y="2989516"/>
                  <a:pt x="1162594" y="2995748"/>
                  <a:pt x="1188720" y="3004457"/>
                </a:cubicBezTo>
                <a:lnTo>
                  <a:pt x="1227909" y="3017520"/>
                </a:lnTo>
                <a:cubicBezTo>
                  <a:pt x="1314995" y="3013166"/>
                  <a:pt x="1402299" y="3012011"/>
                  <a:pt x="1489166" y="3004457"/>
                </a:cubicBezTo>
                <a:cubicBezTo>
                  <a:pt x="1517318" y="3002009"/>
                  <a:pt x="1557772" y="2973831"/>
                  <a:pt x="1580606" y="2965268"/>
                </a:cubicBezTo>
                <a:cubicBezTo>
                  <a:pt x="1597416" y="2958964"/>
                  <a:pt x="1615440" y="2956560"/>
                  <a:pt x="1632857" y="2952206"/>
                </a:cubicBezTo>
                <a:cubicBezTo>
                  <a:pt x="1668204" y="2928641"/>
                  <a:pt x="1682865" y="2916527"/>
                  <a:pt x="1724297" y="2899954"/>
                </a:cubicBezTo>
                <a:cubicBezTo>
                  <a:pt x="1749866" y="2889726"/>
                  <a:pt x="1779760" y="2889104"/>
                  <a:pt x="1802674" y="2873828"/>
                </a:cubicBezTo>
                <a:cubicBezTo>
                  <a:pt x="1892509" y="2813939"/>
                  <a:pt x="1851264" y="2831507"/>
                  <a:pt x="1920240" y="2808514"/>
                </a:cubicBezTo>
                <a:cubicBezTo>
                  <a:pt x="1933303" y="2795451"/>
                  <a:pt x="1944847" y="2780668"/>
                  <a:pt x="1959429" y="2769326"/>
                </a:cubicBezTo>
                <a:cubicBezTo>
                  <a:pt x="1984214" y="2750049"/>
                  <a:pt x="2011680" y="2734491"/>
                  <a:pt x="2037806" y="2717074"/>
                </a:cubicBezTo>
                <a:cubicBezTo>
                  <a:pt x="2095105" y="2678874"/>
                  <a:pt x="2064440" y="2700363"/>
                  <a:pt x="2129246" y="2651760"/>
                </a:cubicBezTo>
                <a:cubicBezTo>
                  <a:pt x="2152469" y="2616926"/>
                  <a:pt x="2159744" y="2600462"/>
                  <a:pt x="2194560" y="2573383"/>
                </a:cubicBezTo>
                <a:cubicBezTo>
                  <a:pt x="2219345" y="2554106"/>
                  <a:pt x="2272937" y="2521131"/>
                  <a:pt x="2272937" y="2521131"/>
                </a:cubicBezTo>
                <a:cubicBezTo>
                  <a:pt x="2281646" y="2508068"/>
                  <a:pt x="2287962" y="2493044"/>
                  <a:pt x="2299063" y="2481943"/>
                </a:cubicBezTo>
                <a:cubicBezTo>
                  <a:pt x="2310165" y="2470842"/>
                  <a:pt x="2325477" y="2464942"/>
                  <a:pt x="2338252" y="2455817"/>
                </a:cubicBezTo>
                <a:cubicBezTo>
                  <a:pt x="2355968" y="2443163"/>
                  <a:pt x="2373086" y="2429691"/>
                  <a:pt x="2390503" y="2416628"/>
                </a:cubicBezTo>
                <a:cubicBezTo>
                  <a:pt x="2399212" y="2399211"/>
                  <a:pt x="2406610" y="2381075"/>
                  <a:pt x="2416629" y="2364377"/>
                </a:cubicBezTo>
                <a:cubicBezTo>
                  <a:pt x="2432784" y="2337453"/>
                  <a:pt x="2468880" y="2286000"/>
                  <a:pt x="2468880" y="2286000"/>
                </a:cubicBezTo>
                <a:cubicBezTo>
                  <a:pt x="2516523" y="2143071"/>
                  <a:pt x="2440539" y="2359567"/>
                  <a:pt x="2508069" y="2207623"/>
                </a:cubicBezTo>
                <a:cubicBezTo>
                  <a:pt x="2519254" y="2182458"/>
                  <a:pt x="2525486" y="2155372"/>
                  <a:pt x="2534194" y="2129246"/>
                </a:cubicBezTo>
                <a:cubicBezTo>
                  <a:pt x="2538548" y="2116183"/>
                  <a:pt x="2544557" y="2103559"/>
                  <a:pt x="2547257" y="2090057"/>
                </a:cubicBezTo>
                <a:cubicBezTo>
                  <a:pt x="2563020" y="2011241"/>
                  <a:pt x="2553299" y="2045806"/>
                  <a:pt x="2573383" y="1985554"/>
                </a:cubicBezTo>
                <a:cubicBezTo>
                  <a:pt x="2577737" y="1950720"/>
                  <a:pt x="2580675" y="1915679"/>
                  <a:pt x="2586446" y="1881051"/>
                </a:cubicBezTo>
                <a:cubicBezTo>
                  <a:pt x="2589398" y="1863342"/>
                  <a:pt x="2595614" y="1846326"/>
                  <a:pt x="2599509" y="1828800"/>
                </a:cubicBezTo>
                <a:cubicBezTo>
                  <a:pt x="2604325" y="1807126"/>
                  <a:pt x="2608218" y="1785257"/>
                  <a:pt x="2612572" y="1763486"/>
                </a:cubicBezTo>
                <a:cubicBezTo>
                  <a:pt x="2608218" y="1532709"/>
                  <a:pt x="2611231" y="1301675"/>
                  <a:pt x="2599509" y="1071154"/>
                </a:cubicBezTo>
                <a:cubicBezTo>
                  <a:pt x="2598111" y="1043651"/>
                  <a:pt x="2582092" y="1018903"/>
                  <a:pt x="2573383" y="992777"/>
                </a:cubicBezTo>
                <a:cubicBezTo>
                  <a:pt x="2569029" y="979714"/>
                  <a:pt x="2567958" y="965045"/>
                  <a:pt x="2560320" y="953588"/>
                </a:cubicBezTo>
                <a:cubicBezTo>
                  <a:pt x="2542903" y="927462"/>
                  <a:pt x="2522111" y="903295"/>
                  <a:pt x="2508069" y="875211"/>
                </a:cubicBezTo>
                <a:cubicBezTo>
                  <a:pt x="2497824" y="854721"/>
                  <a:pt x="2474280" y="802234"/>
                  <a:pt x="2455817" y="783771"/>
                </a:cubicBezTo>
                <a:cubicBezTo>
                  <a:pt x="2444716" y="772670"/>
                  <a:pt x="2429692" y="766354"/>
                  <a:pt x="2416629" y="757646"/>
                </a:cubicBezTo>
                <a:cubicBezTo>
                  <a:pt x="2391327" y="656440"/>
                  <a:pt x="2424244" y="750020"/>
                  <a:pt x="2364377" y="666206"/>
                </a:cubicBezTo>
                <a:cubicBezTo>
                  <a:pt x="2304109" y="581830"/>
                  <a:pt x="2376321" y="639334"/>
                  <a:pt x="2299063" y="587828"/>
                </a:cubicBezTo>
                <a:cubicBezTo>
                  <a:pt x="2234197" y="490532"/>
                  <a:pt x="2317565" y="610030"/>
                  <a:pt x="2233749" y="509451"/>
                </a:cubicBezTo>
                <a:cubicBezTo>
                  <a:pt x="2187044" y="453405"/>
                  <a:pt x="2230881" y="483114"/>
                  <a:pt x="2168434" y="431074"/>
                </a:cubicBezTo>
                <a:cubicBezTo>
                  <a:pt x="2156373" y="421023"/>
                  <a:pt x="2142021" y="414073"/>
                  <a:pt x="2129246" y="404948"/>
                </a:cubicBezTo>
                <a:cubicBezTo>
                  <a:pt x="2111530" y="392294"/>
                  <a:pt x="2094830" y="378245"/>
                  <a:pt x="2076994" y="365760"/>
                </a:cubicBezTo>
                <a:cubicBezTo>
                  <a:pt x="2051271" y="347754"/>
                  <a:pt x="2020820" y="335711"/>
                  <a:pt x="1998617" y="313508"/>
                </a:cubicBezTo>
                <a:cubicBezTo>
                  <a:pt x="1985554" y="300445"/>
                  <a:pt x="1974800" y="284567"/>
                  <a:pt x="1959429" y="274320"/>
                </a:cubicBezTo>
                <a:cubicBezTo>
                  <a:pt x="1947972" y="266682"/>
                  <a:pt x="1932823" y="266849"/>
                  <a:pt x="1920240" y="261257"/>
                </a:cubicBezTo>
                <a:cubicBezTo>
                  <a:pt x="1893548" y="249394"/>
                  <a:pt x="1869371" y="231892"/>
                  <a:pt x="1841863" y="222068"/>
                </a:cubicBezTo>
                <a:cubicBezTo>
                  <a:pt x="1808048" y="209991"/>
                  <a:pt x="1771424" y="207298"/>
                  <a:pt x="1737360" y="195943"/>
                </a:cubicBezTo>
                <a:cubicBezTo>
                  <a:pt x="1711234" y="187234"/>
                  <a:pt x="1685700" y="176496"/>
                  <a:pt x="1658983" y="169817"/>
                </a:cubicBezTo>
                <a:cubicBezTo>
                  <a:pt x="1641566" y="165463"/>
                  <a:pt x="1623928" y="161913"/>
                  <a:pt x="1606732" y="156754"/>
                </a:cubicBezTo>
                <a:cubicBezTo>
                  <a:pt x="1580354" y="148841"/>
                  <a:pt x="1554480" y="139337"/>
                  <a:pt x="1528354" y="130628"/>
                </a:cubicBezTo>
                <a:cubicBezTo>
                  <a:pt x="1515291" y="126274"/>
                  <a:pt x="1502524" y="120906"/>
                  <a:pt x="1489166" y="117566"/>
                </a:cubicBezTo>
                <a:cubicBezTo>
                  <a:pt x="1471749" y="113212"/>
                  <a:pt x="1454177" y="109435"/>
                  <a:pt x="1436914" y="104503"/>
                </a:cubicBezTo>
                <a:cubicBezTo>
                  <a:pt x="1423675" y="100720"/>
                  <a:pt x="1411084" y="94780"/>
                  <a:pt x="1397726" y="91440"/>
                </a:cubicBezTo>
                <a:cubicBezTo>
                  <a:pt x="1361210" y="82311"/>
                  <a:pt x="1288974" y="71137"/>
                  <a:pt x="1254034" y="65314"/>
                </a:cubicBezTo>
                <a:cubicBezTo>
                  <a:pt x="1227908" y="56605"/>
                  <a:pt x="1198571" y="54464"/>
                  <a:pt x="1175657" y="39188"/>
                </a:cubicBezTo>
                <a:cubicBezTo>
                  <a:pt x="1128368" y="7662"/>
                  <a:pt x="1150511" y="20084"/>
                  <a:pt x="1110343" y="0"/>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5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535"/>
          <a:stretch/>
        </p:blipFill>
        <p:spPr>
          <a:xfrm rot="5400000">
            <a:off x="3348361" y="520285"/>
            <a:ext cx="5103254" cy="7250022"/>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609601"/>
            <a:ext cx="8839200" cy="830997"/>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structure indicated by the arrows(advance slide for answer)</a:t>
            </a:r>
          </a:p>
        </p:txBody>
      </p:sp>
      <p:sp>
        <p:nvSpPr>
          <p:cNvPr id="15" name="Rectangle 14"/>
          <p:cNvSpPr/>
          <p:nvPr/>
        </p:nvSpPr>
        <p:spPr>
          <a:xfrm>
            <a:off x="5271951" y="3235532"/>
            <a:ext cx="21336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FFFF00"/>
                </a:solidFill>
                <a:effectLst>
                  <a:outerShdw blurRad="50800" dist="39000" dir="5460000" algn="tl">
                    <a:srgbClr val="000000">
                      <a:alpha val="38000"/>
                    </a:srgbClr>
                  </a:outerShdw>
                </a:effectLst>
              </a:rPr>
              <a:t>arteriole</a:t>
            </a:r>
          </a:p>
        </p:txBody>
      </p:sp>
      <p:cxnSp>
        <p:nvCxnSpPr>
          <p:cNvPr id="12" name="Straight Arrow Connector 11"/>
          <p:cNvCxnSpPr/>
          <p:nvPr/>
        </p:nvCxnSpPr>
        <p:spPr>
          <a:xfrm flipH="1">
            <a:off x="5105400" y="2895601"/>
            <a:ext cx="74022" cy="59218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19600" y="3631473"/>
            <a:ext cx="431074" cy="3919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094512" y="3881862"/>
            <a:ext cx="82732" cy="52686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64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4088" y="1393149"/>
            <a:ext cx="7591425" cy="4905375"/>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6096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5524499" y="3858899"/>
            <a:ext cx="9906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002060"/>
                </a:solidFill>
                <a:effectLst>
                  <a:outerShdw blurRad="50800" dist="39000" dir="5460000" algn="tl">
                    <a:srgbClr val="000000">
                      <a:alpha val="38000"/>
                    </a:srgbClr>
                  </a:outerShdw>
                </a:effectLst>
              </a:rPr>
              <a:t>vein</a:t>
            </a:r>
          </a:p>
        </p:txBody>
      </p:sp>
      <p:sp>
        <p:nvSpPr>
          <p:cNvPr id="3" name="Freeform 2"/>
          <p:cNvSpPr/>
          <p:nvPr/>
        </p:nvSpPr>
        <p:spPr>
          <a:xfrm>
            <a:off x="2242457" y="1345475"/>
            <a:ext cx="7680960" cy="4915717"/>
          </a:xfrm>
          <a:custGeom>
            <a:avLst/>
            <a:gdLst>
              <a:gd name="connsiteX0" fmla="*/ 6244046 w 7680960"/>
              <a:gd name="connsiteY0" fmla="*/ 0 h 4915717"/>
              <a:gd name="connsiteX1" fmla="*/ 6178732 w 7680960"/>
              <a:gd name="connsiteY1" fmla="*/ 13063 h 4915717"/>
              <a:gd name="connsiteX2" fmla="*/ 6139543 w 7680960"/>
              <a:gd name="connsiteY2" fmla="*/ 26126 h 4915717"/>
              <a:gd name="connsiteX3" fmla="*/ 6087292 w 7680960"/>
              <a:gd name="connsiteY3" fmla="*/ 39189 h 4915717"/>
              <a:gd name="connsiteX4" fmla="*/ 5995852 w 7680960"/>
              <a:gd name="connsiteY4" fmla="*/ 65315 h 4915717"/>
              <a:gd name="connsiteX5" fmla="*/ 5878286 w 7680960"/>
              <a:gd name="connsiteY5" fmla="*/ 91440 h 4915717"/>
              <a:gd name="connsiteX6" fmla="*/ 5799909 w 7680960"/>
              <a:gd name="connsiteY6" fmla="*/ 117566 h 4915717"/>
              <a:gd name="connsiteX7" fmla="*/ 5721532 w 7680960"/>
              <a:gd name="connsiteY7" fmla="*/ 169817 h 4915717"/>
              <a:gd name="connsiteX8" fmla="*/ 5590903 w 7680960"/>
              <a:gd name="connsiteY8" fmla="*/ 300446 h 4915717"/>
              <a:gd name="connsiteX9" fmla="*/ 5499463 w 7680960"/>
              <a:gd name="connsiteY9" fmla="*/ 378823 h 4915717"/>
              <a:gd name="connsiteX10" fmla="*/ 5447212 w 7680960"/>
              <a:gd name="connsiteY10" fmla="*/ 404949 h 4915717"/>
              <a:gd name="connsiteX11" fmla="*/ 5381897 w 7680960"/>
              <a:gd name="connsiteY11" fmla="*/ 470263 h 4915717"/>
              <a:gd name="connsiteX12" fmla="*/ 5355772 w 7680960"/>
              <a:gd name="connsiteY12" fmla="*/ 509452 h 4915717"/>
              <a:gd name="connsiteX13" fmla="*/ 5316583 w 7680960"/>
              <a:gd name="connsiteY13" fmla="*/ 535577 h 4915717"/>
              <a:gd name="connsiteX14" fmla="*/ 5264332 w 7680960"/>
              <a:gd name="connsiteY14" fmla="*/ 574766 h 4915717"/>
              <a:gd name="connsiteX15" fmla="*/ 5238206 w 7680960"/>
              <a:gd name="connsiteY15" fmla="*/ 613955 h 4915717"/>
              <a:gd name="connsiteX16" fmla="*/ 5199017 w 7680960"/>
              <a:gd name="connsiteY16" fmla="*/ 653143 h 4915717"/>
              <a:gd name="connsiteX17" fmla="*/ 5107577 w 7680960"/>
              <a:gd name="connsiteY17" fmla="*/ 757646 h 4915717"/>
              <a:gd name="connsiteX18" fmla="*/ 5094514 w 7680960"/>
              <a:gd name="connsiteY18" fmla="*/ 796835 h 4915717"/>
              <a:gd name="connsiteX19" fmla="*/ 5016137 w 7680960"/>
              <a:gd name="connsiteY19" fmla="*/ 849086 h 4915717"/>
              <a:gd name="connsiteX20" fmla="*/ 4990012 w 7680960"/>
              <a:gd name="connsiteY20" fmla="*/ 888275 h 4915717"/>
              <a:gd name="connsiteX21" fmla="*/ 4872446 w 7680960"/>
              <a:gd name="connsiteY21" fmla="*/ 992777 h 4915717"/>
              <a:gd name="connsiteX22" fmla="*/ 4846320 w 7680960"/>
              <a:gd name="connsiteY22" fmla="*/ 1031966 h 4915717"/>
              <a:gd name="connsiteX23" fmla="*/ 4807132 w 7680960"/>
              <a:gd name="connsiteY23" fmla="*/ 1045029 h 4915717"/>
              <a:gd name="connsiteX24" fmla="*/ 4767943 w 7680960"/>
              <a:gd name="connsiteY24" fmla="*/ 1071155 h 4915717"/>
              <a:gd name="connsiteX25" fmla="*/ 4663440 w 7680960"/>
              <a:gd name="connsiteY25" fmla="*/ 1162595 h 4915717"/>
              <a:gd name="connsiteX26" fmla="*/ 4624252 w 7680960"/>
              <a:gd name="connsiteY26" fmla="*/ 1188720 h 4915717"/>
              <a:gd name="connsiteX27" fmla="*/ 4585063 w 7680960"/>
              <a:gd name="connsiteY27" fmla="*/ 1214846 h 4915717"/>
              <a:gd name="connsiteX28" fmla="*/ 4532812 w 7680960"/>
              <a:gd name="connsiteY28" fmla="*/ 1240972 h 4915717"/>
              <a:gd name="connsiteX29" fmla="*/ 4493623 w 7680960"/>
              <a:gd name="connsiteY29" fmla="*/ 1254035 h 4915717"/>
              <a:gd name="connsiteX30" fmla="*/ 4454434 w 7680960"/>
              <a:gd name="connsiteY30" fmla="*/ 1293223 h 4915717"/>
              <a:gd name="connsiteX31" fmla="*/ 4415246 w 7680960"/>
              <a:gd name="connsiteY31" fmla="*/ 1306286 h 4915717"/>
              <a:gd name="connsiteX32" fmla="*/ 4362994 w 7680960"/>
              <a:gd name="connsiteY32" fmla="*/ 1332412 h 4915717"/>
              <a:gd name="connsiteX33" fmla="*/ 4310743 w 7680960"/>
              <a:gd name="connsiteY33" fmla="*/ 1345475 h 4915717"/>
              <a:gd name="connsiteX34" fmla="*/ 4219303 w 7680960"/>
              <a:gd name="connsiteY34" fmla="*/ 1397726 h 4915717"/>
              <a:gd name="connsiteX35" fmla="*/ 4180114 w 7680960"/>
              <a:gd name="connsiteY35" fmla="*/ 1410789 h 4915717"/>
              <a:gd name="connsiteX36" fmla="*/ 4114800 w 7680960"/>
              <a:gd name="connsiteY36" fmla="*/ 1436915 h 4915717"/>
              <a:gd name="connsiteX37" fmla="*/ 4036423 w 7680960"/>
              <a:gd name="connsiteY37" fmla="*/ 1463040 h 4915717"/>
              <a:gd name="connsiteX38" fmla="*/ 3931920 w 7680960"/>
              <a:gd name="connsiteY38" fmla="*/ 1502229 h 4915717"/>
              <a:gd name="connsiteX39" fmla="*/ 3879669 w 7680960"/>
              <a:gd name="connsiteY39" fmla="*/ 1541417 h 4915717"/>
              <a:gd name="connsiteX40" fmla="*/ 3801292 w 7680960"/>
              <a:gd name="connsiteY40" fmla="*/ 1567543 h 4915717"/>
              <a:gd name="connsiteX41" fmla="*/ 3762103 w 7680960"/>
              <a:gd name="connsiteY41" fmla="*/ 1580606 h 4915717"/>
              <a:gd name="connsiteX42" fmla="*/ 3683726 w 7680960"/>
              <a:gd name="connsiteY42" fmla="*/ 1632857 h 4915717"/>
              <a:gd name="connsiteX43" fmla="*/ 3579223 w 7680960"/>
              <a:gd name="connsiteY43" fmla="*/ 1658983 h 4915717"/>
              <a:gd name="connsiteX44" fmla="*/ 3487783 w 7680960"/>
              <a:gd name="connsiteY44" fmla="*/ 1698172 h 4915717"/>
              <a:gd name="connsiteX45" fmla="*/ 3396343 w 7680960"/>
              <a:gd name="connsiteY45" fmla="*/ 1737360 h 4915717"/>
              <a:gd name="connsiteX46" fmla="*/ 3317966 w 7680960"/>
              <a:gd name="connsiteY46" fmla="*/ 1763486 h 4915717"/>
              <a:gd name="connsiteX47" fmla="*/ 3278777 w 7680960"/>
              <a:gd name="connsiteY47" fmla="*/ 1776549 h 4915717"/>
              <a:gd name="connsiteX48" fmla="*/ 3069772 w 7680960"/>
              <a:gd name="connsiteY48" fmla="*/ 1854926 h 4915717"/>
              <a:gd name="connsiteX49" fmla="*/ 2952206 w 7680960"/>
              <a:gd name="connsiteY49" fmla="*/ 1894115 h 4915717"/>
              <a:gd name="connsiteX50" fmla="*/ 2913017 w 7680960"/>
              <a:gd name="connsiteY50" fmla="*/ 1907177 h 4915717"/>
              <a:gd name="connsiteX51" fmla="*/ 2860766 w 7680960"/>
              <a:gd name="connsiteY51" fmla="*/ 1920240 h 4915717"/>
              <a:gd name="connsiteX52" fmla="*/ 2782389 w 7680960"/>
              <a:gd name="connsiteY52" fmla="*/ 1946366 h 4915717"/>
              <a:gd name="connsiteX53" fmla="*/ 2730137 w 7680960"/>
              <a:gd name="connsiteY53" fmla="*/ 1959429 h 4915717"/>
              <a:gd name="connsiteX54" fmla="*/ 2690949 w 7680960"/>
              <a:gd name="connsiteY54" fmla="*/ 1972492 h 4915717"/>
              <a:gd name="connsiteX55" fmla="*/ 2625634 w 7680960"/>
              <a:gd name="connsiteY55" fmla="*/ 1985555 h 4915717"/>
              <a:gd name="connsiteX56" fmla="*/ 2586446 w 7680960"/>
              <a:gd name="connsiteY56" fmla="*/ 2011680 h 4915717"/>
              <a:gd name="connsiteX57" fmla="*/ 2534194 w 7680960"/>
              <a:gd name="connsiteY57" fmla="*/ 2024743 h 4915717"/>
              <a:gd name="connsiteX58" fmla="*/ 2455817 w 7680960"/>
              <a:gd name="connsiteY58" fmla="*/ 2050869 h 4915717"/>
              <a:gd name="connsiteX59" fmla="*/ 2312126 w 7680960"/>
              <a:gd name="connsiteY59" fmla="*/ 2103120 h 4915717"/>
              <a:gd name="connsiteX60" fmla="*/ 2207623 w 7680960"/>
              <a:gd name="connsiteY60" fmla="*/ 2129246 h 4915717"/>
              <a:gd name="connsiteX61" fmla="*/ 2168434 w 7680960"/>
              <a:gd name="connsiteY61" fmla="*/ 2155372 h 4915717"/>
              <a:gd name="connsiteX62" fmla="*/ 2103120 w 7680960"/>
              <a:gd name="connsiteY62" fmla="*/ 2168435 h 4915717"/>
              <a:gd name="connsiteX63" fmla="*/ 2024743 w 7680960"/>
              <a:gd name="connsiteY63" fmla="*/ 2194560 h 4915717"/>
              <a:gd name="connsiteX64" fmla="*/ 1972492 w 7680960"/>
              <a:gd name="connsiteY64" fmla="*/ 2220686 h 4915717"/>
              <a:gd name="connsiteX65" fmla="*/ 1881052 w 7680960"/>
              <a:gd name="connsiteY65" fmla="*/ 2233749 h 4915717"/>
              <a:gd name="connsiteX66" fmla="*/ 1815737 w 7680960"/>
              <a:gd name="connsiteY66" fmla="*/ 2246812 h 4915717"/>
              <a:gd name="connsiteX67" fmla="*/ 1763486 w 7680960"/>
              <a:gd name="connsiteY67" fmla="*/ 2259875 h 4915717"/>
              <a:gd name="connsiteX68" fmla="*/ 1658983 w 7680960"/>
              <a:gd name="connsiteY68" fmla="*/ 2299063 h 4915717"/>
              <a:gd name="connsiteX69" fmla="*/ 1593669 w 7680960"/>
              <a:gd name="connsiteY69" fmla="*/ 2312126 h 4915717"/>
              <a:gd name="connsiteX70" fmla="*/ 1541417 w 7680960"/>
              <a:gd name="connsiteY70" fmla="*/ 2325189 h 4915717"/>
              <a:gd name="connsiteX71" fmla="*/ 1502229 w 7680960"/>
              <a:gd name="connsiteY71" fmla="*/ 2351315 h 4915717"/>
              <a:gd name="connsiteX72" fmla="*/ 1463040 w 7680960"/>
              <a:gd name="connsiteY72" fmla="*/ 2364377 h 4915717"/>
              <a:gd name="connsiteX73" fmla="*/ 1397726 w 7680960"/>
              <a:gd name="connsiteY73" fmla="*/ 2390503 h 4915717"/>
              <a:gd name="connsiteX74" fmla="*/ 1358537 w 7680960"/>
              <a:gd name="connsiteY74" fmla="*/ 2416629 h 4915717"/>
              <a:gd name="connsiteX75" fmla="*/ 1319349 w 7680960"/>
              <a:gd name="connsiteY75" fmla="*/ 2429692 h 4915717"/>
              <a:gd name="connsiteX76" fmla="*/ 1240972 w 7680960"/>
              <a:gd name="connsiteY76" fmla="*/ 2481943 h 4915717"/>
              <a:gd name="connsiteX77" fmla="*/ 1201783 w 7680960"/>
              <a:gd name="connsiteY77" fmla="*/ 2508069 h 4915717"/>
              <a:gd name="connsiteX78" fmla="*/ 1162594 w 7680960"/>
              <a:gd name="connsiteY78" fmla="*/ 2521132 h 4915717"/>
              <a:gd name="connsiteX79" fmla="*/ 1084217 w 7680960"/>
              <a:gd name="connsiteY79" fmla="*/ 2560320 h 4915717"/>
              <a:gd name="connsiteX80" fmla="*/ 1005840 w 7680960"/>
              <a:gd name="connsiteY80" fmla="*/ 2599509 h 4915717"/>
              <a:gd name="connsiteX81" fmla="*/ 966652 w 7680960"/>
              <a:gd name="connsiteY81" fmla="*/ 2625635 h 4915717"/>
              <a:gd name="connsiteX82" fmla="*/ 875212 w 7680960"/>
              <a:gd name="connsiteY82" fmla="*/ 2651760 h 4915717"/>
              <a:gd name="connsiteX83" fmla="*/ 836023 w 7680960"/>
              <a:gd name="connsiteY83" fmla="*/ 2677886 h 4915717"/>
              <a:gd name="connsiteX84" fmla="*/ 757646 w 7680960"/>
              <a:gd name="connsiteY84" fmla="*/ 2704012 h 4915717"/>
              <a:gd name="connsiteX85" fmla="*/ 718457 w 7680960"/>
              <a:gd name="connsiteY85" fmla="*/ 2717075 h 4915717"/>
              <a:gd name="connsiteX86" fmla="*/ 679269 w 7680960"/>
              <a:gd name="connsiteY86" fmla="*/ 2743200 h 4915717"/>
              <a:gd name="connsiteX87" fmla="*/ 600892 w 7680960"/>
              <a:gd name="connsiteY87" fmla="*/ 2769326 h 4915717"/>
              <a:gd name="connsiteX88" fmla="*/ 509452 w 7680960"/>
              <a:gd name="connsiteY88" fmla="*/ 2834640 h 4915717"/>
              <a:gd name="connsiteX89" fmla="*/ 431074 w 7680960"/>
              <a:gd name="connsiteY89" fmla="*/ 2886892 h 4915717"/>
              <a:gd name="connsiteX90" fmla="*/ 365760 w 7680960"/>
              <a:gd name="connsiteY90" fmla="*/ 2939143 h 4915717"/>
              <a:gd name="connsiteX91" fmla="*/ 326572 w 7680960"/>
              <a:gd name="connsiteY91" fmla="*/ 2965269 h 4915717"/>
              <a:gd name="connsiteX92" fmla="*/ 248194 w 7680960"/>
              <a:gd name="connsiteY92" fmla="*/ 3043646 h 4915717"/>
              <a:gd name="connsiteX93" fmla="*/ 156754 w 7680960"/>
              <a:gd name="connsiteY93" fmla="*/ 3108960 h 4915717"/>
              <a:gd name="connsiteX94" fmla="*/ 143692 w 7680960"/>
              <a:gd name="connsiteY94" fmla="*/ 3161212 h 4915717"/>
              <a:gd name="connsiteX95" fmla="*/ 91440 w 7680960"/>
              <a:gd name="connsiteY95" fmla="*/ 3239589 h 4915717"/>
              <a:gd name="connsiteX96" fmla="*/ 78377 w 7680960"/>
              <a:gd name="connsiteY96" fmla="*/ 3317966 h 4915717"/>
              <a:gd name="connsiteX97" fmla="*/ 65314 w 7680960"/>
              <a:gd name="connsiteY97" fmla="*/ 3370217 h 4915717"/>
              <a:gd name="connsiteX98" fmla="*/ 52252 w 7680960"/>
              <a:gd name="connsiteY98" fmla="*/ 3500846 h 4915717"/>
              <a:gd name="connsiteX99" fmla="*/ 26126 w 7680960"/>
              <a:gd name="connsiteY99" fmla="*/ 3709852 h 4915717"/>
              <a:gd name="connsiteX100" fmla="*/ 13063 w 7680960"/>
              <a:gd name="connsiteY100" fmla="*/ 3827417 h 4915717"/>
              <a:gd name="connsiteX101" fmla="*/ 0 w 7680960"/>
              <a:gd name="connsiteY101" fmla="*/ 3879669 h 4915717"/>
              <a:gd name="connsiteX102" fmla="*/ 13063 w 7680960"/>
              <a:gd name="connsiteY102" fmla="*/ 4114800 h 4915717"/>
              <a:gd name="connsiteX103" fmla="*/ 39189 w 7680960"/>
              <a:gd name="connsiteY103" fmla="*/ 4232366 h 4915717"/>
              <a:gd name="connsiteX104" fmla="*/ 91440 w 7680960"/>
              <a:gd name="connsiteY104" fmla="*/ 4310743 h 4915717"/>
              <a:gd name="connsiteX105" fmla="*/ 117566 w 7680960"/>
              <a:gd name="connsiteY105" fmla="*/ 4389120 h 4915717"/>
              <a:gd name="connsiteX106" fmla="*/ 182880 w 7680960"/>
              <a:gd name="connsiteY106" fmla="*/ 4480560 h 4915717"/>
              <a:gd name="connsiteX107" fmla="*/ 209006 w 7680960"/>
              <a:gd name="connsiteY107" fmla="*/ 4519749 h 4915717"/>
              <a:gd name="connsiteX108" fmla="*/ 248194 w 7680960"/>
              <a:gd name="connsiteY108" fmla="*/ 4545875 h 4915717"/>
              <a:gd name="connsiteX109" fmla="*/ 300446 w 7680960"/>
              <a:gd name="connsiteY109" fmla="*/ 4611189 h 4915717"/>
              <a:gd name="connsiteX110" fmla="*/ 365760 w 7680960"/>
              <a:gd name="connsiteY110" fmla="*/ 4676503 h 4915717"/>
              <a:gd name="connsiteX111" fmla="*/ 470263 w 7680960"/>
              <a:gd name="connsiteY111" fmla="*/ 4767943 h 4915717"/>
              <a:gd name="connsiteX112" fmla="*/ 509452 w 7680960"/>
              <a:gd name="connsiteY112" fmla="*/ 4807132 h 4915717"/>
              <a:gd name="connsiteX113" fmla="*/ 587829 w 7680960"/>
              <a:gd name="connsiteY113" fmla="*/ 4833257 h 4915717"/>
              <a:gd name="connsiteX114" fmla="*/ 666206 w 7680960"/>
              <a:gd name="connsiteY114" fmla="*/ 4859383 h 4915717"/>
              <a:gd name="connsiteX115" fmla="*/ 770709 w 7680960"/>
              <a:gd name="connsiteY115" fmla="*/ 4872446 h 4915717"/>
              <a:gd name="connsiteX116" fmla="*/ 1240972 w 7680960"/>
              <a:gd name="connsiteY116" fmla="*/ 4885509 h 4915717"/>
              <a:gd name="connsiteX117" fmla="*/ 1345474 w 7680960"/>
              <a:gd name="connsiteY117" fmla="*/ 4872446 h 4915717"/>
              <a:gd name="connsiteX118" fmla="*/ 1515292 w 7680960"/>
              <a:gd name="connsiteY118" fmla="*/ 4859383 h 4915717"/>
              <a:gd name="connsiteX119" fmla="*/ 1698172 w 7680960"/>
              <a:gd name="connsiteY119" fmla="*/ 4833257 h 4915717"/>
              <a:gd name="connsiteX120" fmla="*/ 1789612 w 7680960"/>
              <a:gd name="connsiteY120" fmla="*/ 4820195 h 4915717"/>
              <a:gd name="connsiteX121" fmla="*/ 1933303 w 7680960"/>
              <a:gd name="connsiteY121" fmla="*/ 4781006 h 4915717"/>
              <a:gd name="connsiteX122" fmla="*/ 1972492 w 7680960"/>
              <a:gd name="connsiteY122" fmla="*/ 4767943 h 4915717"/>
              <a:gd name="connsiteX123" fmla="*/ 2103120 w 7680960"/>
              <a:gd name="connsiteY123" fmla="*/ 4754880 h 4915717"/>
              <a:gd name="connsiteX124" fmla="*/ 2142309 w 7680960"/>
              <a:gd name="connsiteY124" fmla="*/ 4741817 h 4915717"/>
              <a:gd name="connsiteX125" fmla="*/ 2286000 w 7680960"/>
              <a:gd name="connsiteY125" fmla="*/ 4715692 h 4915717"/>
              <a:gd name="connsiteX126" fmla="*/ 2364377 w 7680960"/>
              <a:gd name="connsiteY126" fmla="*/ 4689566 h 4915717"/>
              <a:gd name="connsiteX127" fmla="*/ 2403566 w 7680960"/>
              <a:gd name="connsiteY127" fmla="*/ 4676503 h 4915717"/>
              <a:gd name="connsiteX128" fmla="*/ 2442754 w 7680960"/>
              <a:gd name="connsiteY128" fmla="*/ 4663440 h 4915717"/>
              <a:gd name="connsiteX129" fmla="*/ 2481943 w 7680960"/>
              <a:gd name="connsiteY129" fmla="*/ 4650377 h 4915717"/>
              <a:gd name="connsiteX130" fmla="*/ 2521132 w 7680960"/>
              <a:gd name="connsiteY130" fmla="*/ 4624252 h 4915717"/>
              <a:gd name="connsiteX131" fmla="*/ 2651760 w 7680960"/>
              <a:gd name="connsiteY131" fmla="*/ 4585063 h 4915717"/>
              <a:gd name="connsiteX132" fmla="*/ 2690949 w 7680960"/>
              <a:gd name="connsiteY132" fmla="*/ 4558937 h 4915717"/>
              <a:gd name="connsiteX133" fmla="*/ 2743200 w 7680960"/>
              <a:gd name="connsiteY133" fmla="*/ 4545875 h 4915717"/>
              <a:gd name="connsiteX134" fmla="*/ 2782389 w 7680960"/>
              <a:gd name="connsiteY134" fmla="*/ 4532812 h 4915717"/>
              <a:gd name="connsiteX135" fmla="*/ 2834640 w 7680960"/>
              <a:gd name="connsiteY135" fmla="*/ 4519749 h 4915717"/>
              <a:gd name="connsiteX136" fmla="*/ 2913017 w 7680960"/>
              <a:gd name="connsiteY136" fmla="*/ 4493623 h 4915717"/>
              <a:gd name="connsiteX137" fmla="*/ 2952206 w 7680960"/>
              <a:gd name="connsiteY137" fmla="*/ 4480560 h 4915717"/>
              <a:gd name="connsiteX138" fmla="*/ 3056709 w 7680960"/>
              <a:gd name="connsiteY138" fmla="*/ 4467497 h 4915717"/>
              <a:gd name="connsiteX139" fmla="*/ 3148149 w 7680960"/>
              <a:gd name="connsiteY139" fmla="*/ 4441372 h 4915717"/>
              <a:gd name="connsiteX140" fmla="*/ 3226526 w 7680960"/>
              <a:gd name="connsiteY140" fmla="*/ 4428309 h 4915717"/>
              <a:gd name="connsiteX141" fmla="*/ 3265714 w 7680960"/>
              <a:gd name="connsiteY141" fmla="*/ 4415246 h 4915717"/>
              <a:gd name="connsiteX142" fmla="*/ 3331029 w 7680960"/>
              <a:gd name="connsiteY142" fmla="*/ 4402183 h 4915717"/>
              <a:gd name="connsiteX143" fmla="*/ 3396343 w 7680960"/>
              <a:gd name="connsiteY143" fmla="*/ 4376057 h 4915717"/>
              <a:gd name="connsiteX144" fmla="*/ 3566160 w 7680960"/>
              <a:gd name="connsiteY144" fmla="*/ 4349932 h 4915717"/>
              <a:gd name="connsiteX145" fmla="*/ 3644537 w 7680960"/>
              <a:gd name="connsiteY145" fmla="*/ 4323806 h 4915717"/>
              <a:gd name="connsiteX146" fmla="*/ 3683726 w 7680960"/>
              <a:gd name="connsiteY146" fmla="*/ 4310743 h 4915717"/>
              <a:gd name="connsiteX147" fmla="*/ 3735977 w 7680960"/>
              <a:gd name="connsiteY147" fmla="*/ 4297680 h 4915717"/>
              <a:gd name="connsiteX148" fmla="*/ 3814354 w 7680960"/>
              <a:gd name="connsiteY148" fmla="*/ 4271555 h 4915717"/>
              <a:gd name="connsiteX149" fmla="*/ 3879669 w 7680960"/>
              <a:gd name="connsiteY149" fmla="*/ 4258492 h 4915717"/>
              <a:gd name="connsiteX150" fmla="*/ 3918857 w 7680960"/>
              <a:gd name="connsiteY150" fmla="*/ 4245429 h 4915717"/>
              <a:gd name="connsiteX151" fmla="*/ 3971109 w 7680960"/>
              <a:gd name="connsiteY151" fmla="*/ 4232366 h 4915717"/>
              <a:gd name="connsiteX152" fmla="*/ 4010297 w 7680960"/>
              <a:gd name="connsiteY152" fmla="*/ 4219303 h 4915717"/>
              <a:gd name="connsiteX153" fmla="*/ 4062549 w 7680960"/>
              <a:gd name="connsiteY153" fmla="*/ 4206240 h 4915717"/>
              <a:gd name="connsiteX154" fmla="*/ 4101737 w 7680960"/>
              <a:gd name="connsiteY154" fmla="*/ 4193177 h 4915717"/>
              <a:gd name="connsiteX155" fmla="*/ 4140926 w 7680960"/>
              <a:gd name="connsiteY155" fmla="*/ 4167052 h 4915717"/>
              <a:gd name="connsiteX156" fmla="*/ 4219303 w 7680960"/>
              <a:gd name="connsiteY156" fmla="*/ 4153989 h 4915717"/>
              <a:gd name="connsiteX157" fmla="*/ 4297680 w 7680960"/>
              <a:gd name="connsiteY157" fmla="*/ 4127863 h 4915717"/>
              <a:gd name="connsiteX158" fmla="*/ 4349932 w 7680960"/>
              <a:gd name="connsiteY158" fmla="*/ 4114800 h 4915717"/>
              <a:gd name="connsiteX159" fmla="*/ 4428309 w 7680960"/>
              <a:gd name="connsiteY159" fmla="*/ 4075612 h 4915717"/>
              <a:gd name="connsiteX160" fmla="*/ 4506686 w 7680960"/>
              <a:gd name="connsiteY160" fmla="*/ 4049486 h 4915717"/>
              <a:gd name="connsiteX161" fmla="*/ 4532812 w 7680960"/>
              <a:gd name="connsiteY161" fmla="*/ 4010297 h 4915717"/>
              <a:gd name="connsiteX162" fmla="*/ 4585063 w 7680960"/>
              <a:gd name="connsiteY162" fmla="*/ 3997235 h 4915717"/>
              <a:gd name="connsiteX163" fmla="*/ 4650377 w 7680960"/>
              <a:gd name="connsiteY163" fmla="*/ 3971109 h 4915717"/>
              <a:gd name="connsiteX164" fmla="*/ 4754880 w 7680960"/>
              <a:gd name="connsiteY164" fmla="*/ 3918857 h 4915717"/>
              <a:gd name="connsiteX165" fmla="*/ 4872446 w 7680960"/>
              <a:gd name="connsiteY165" fmla="*/ 3866606 h 4915717"/>
              <a:gd name="connsiteX166" fmla="*/ 4937760 w 7680960"/>
              <a:gd name="connsiteY166" fmla="*/ 3840480 h 4915717"/>
              <a:gd name="connsiteX167" fmla="*/ 4976949 w 7680960"/>
              <a:gd name="connsiteY167" fmla="*/ 3827417 h 4915717"/>
              <a:gd name="connsiteX168" fmla="*/ 5029200 w 7680960"/>
              <a:gd name="connsiteY168" fmla="*/ 3801292 h 4915717"/>
              <a:gd name="connsiteX169" fmla="*/ 5068389 w 7680960"/>
              <a:gd name="connsiteY169" fmla="*/ 3775166 h 4915717"/>
              <a:gd name="connsiteX170" fmla="*/ 5120640 w 7680960"/>
              <a:gd name="connsiteY170" fmla="*/ 3762103 h 4915717"/>
              <a:gd name="connsiteX171" fmla="*/ 5225143 w 7680960"/>
              <a:gd name="connsiteY171" fmla="*/ 3709852 h 4915717"/>
              <a:gd name="connsiteX172" fmla="*/ 5368834 w 7680960"/>
              <a:gd name="connsiteY172" fmla="*/ 3618412 h 4915717"/>
              <a:gd name="connsiteX173" fmla="*/ 5421086 w 7680960"/>
              <a:gd name="connsiteY173" fmla="*/ 3592286 h 4915717"/>
              <a:gd name="connsiteX174" fmla="*/ 5551714 w 7680960"/>
              <a:gd name="connsiteY174" fmla="*/ 3553097 h 4915717"/>
              <a:gd name="connsiteX175" fmla="*/ 5643154 w 7680960"/>
              <a:gd name="connsiteY175" fmla="*/ 3513909 h 4915717"/>
              <a:gd name="connsiteX176" fmla="*/ 5773783 w 7680960"/>
              <a:gd name="connsiteY176" fmla="*/ 3461657 h 4915717"/>
              <a:gd name="connsiteX177" fmla="*/ 5839097 w 7680960"/>
              <a:gd name="connsiteY177" fmla="*/ 3435532 h 4915717"/>
              <a:gd name="connsiteX178" fmla="*/ 5930537 w 7680960"/>
              <a:gd name="connsiteY178" fmla="*/ 3409406 h 4915717"/>
              <a:gd name="connsiteX179" fmla="*/ 5969726 w 7680960"/>
              <a:gd name="connsiteY179" fmla="*/ 3396343 h 4915717"/>
              <a:gd name="connsiteX180" fmla="*/ 6048103 w 7680960"/>
              <a:gd name="connsiteY180" fmla="*/ 3344092 h 4915717"/>
              <a:gd name="connsiteX181" fmla="*/ 6139543 w 7680960"/>
              <a:gd name="connsiteY181" fmla="*/ 3291840 h 4915717"/>
              <a:gd name="connsiteX182" fmla="*/ 6178732 w 7680960"/>
              <a:gd name="connsiteY182" fmla="*/ 3278777 h 4915717"/>
              <a:gd name="connsiteX183" fmla="*/ 6270172 w 7680960"/>
              <a:gd name="connsiteY183" fmla="*/ 3226526 h 4915717"/>
              <a:gd name="connsiteX184" fmla="*/ 6348549 w 7680960"/>
              <a:gd name="connsiteY184" fmla="*/ 3174275 h 4915717"/>
              <a:gd name="connsiteX185" fmla="*/ 6439989 w 7680960"/>
              <a:gd name="connsiteY185" fmla="*/ 3135086 h 4915717"/>
              <a:gd name="connsiteX186" fmla="*/ 6531429 w 7680960"/>
              <a:gd name="connsiteY186" fmla="*/ 3056709 h 4915717"/>
              <a:gd name="connsiteX187" fmla="*/ 6648994 w 7680960"/>
              <a:gd name="connsiteY187" fmla="*/ 2991395 h 4915717"/>
              <a:gd name="connsiteX188" fmla="*/ 6805749 w 7680960"/>
              <a:gd name="connsiteY188" fmla="*/ 2834640 h 4915717"/>
              <a:gd name="connsiteX189" fmla="*/ 6844937 w 7680960"/>
              <a:gd name="connsiteY189" fmla="*/ 2795452 h 4915717"/>
              <a:gd name="connsiteX190" fmla="*/ 6910252 w 7680960"/>
              <a:gd name="connsiteY190" fmla="*/ 2717075 h 4915717"/>
              <a:gd name="connsiteX191" fmla="*/ 6962503 w 7680960"/>
              <a:gd name="connsiteY191" fmla="*/ 2638697 h 4915717"/>
              <a:gd name="connsiteX192" fmla="*/ 6988629 w 7680960"/>
              <a:gd name="connsiteY192" fmla="*/ 2599509 h 4915717"/>
              <a:gd name="connsiteX193" fmla="*/ 7067006 w 7680960"/>
              <a:gd name="connsiteY193" fmla="*/ 2534195 h 4915717"/>
              <a:gd name="connsiteX194" fmla="*/ 7093132 w 7680960"/>
              <a:gd name="connsiteY194" fmla="*/ 2495006 h 4915717"/>
              <a:gd name="connsiteX195" fmla="*/ 7132320 w 7680960"/>
              <a:gd name="connsiteY195" fmla="*/ 2442755 h 4915717"/>
              <a:gd name="connsiteX196" fmla="*/ 7171509 w 7680960"/>
              <a:gd name="connsiteY196" fmla="*/ 2403566 h 4915717"/>
              <a:gd name="connsiteX197" fmla="*/ 7197634 w 7680960"/>
              <a:gd name="connsiteY197" fmla="*/ 2364377 h 4915717"/>
              <a:gd name="connsiteX198" fmla="*/ 7210697 w 7680960"/>
              <a:gd name="connsiteY198" fmla="*/ 2325189 h 4915717"/>
              <a:gd name="connsiteX199" fmla="*/ 7249886 w 7680960"/>
              <a:gd name="connsiteY199" fmla="*/ 2312126 h 4915717"/>
              <a:gd name="connsiteX200" fmla="*/ 7302137 w 7680960"/>
              <a:gd name="connsiteY200" fmla="*/ 2233749 h 4915717"/>
              <a:gd name="connsiteX201" fmla="*/ 7341326 w 7680960"/>
              <a:gd name="connsiteY201" fmla="*/ 2194560 h 4915717"/>
              <a:gd name="connsiteX202" fmla="*/ 7393577 w 7680960"/>
              <a:gd name="connsiteY202" fmla="*/ 2116183 h 4915717"/>
              <a:gd name="connsiteX203" fmla="*/ 7419703 w 7680960"/>
              <a:gd name="connsiteY203" fmla="*/ 2076995 h 4915717"/>
              <a:gd name="connsiteX204" fmla="*/ 7458892 w 7680960"/>
              <a:gd name="connsiteY204" fmla="*/ 2037806 h 4915717"/>
              <a:gd name="connsiteX205" fmla="*/ 7485017 w 7680960"/>
              <a:gd name="connsiteY205" fmla="*/ 1972492 h 4915717"/>
              <a:gd name="connsiteX206" fmla="*/ 7511143 w 7680960"/>
              <a:gd name="connsiteY206" fmla="*/ 1894115 h 4915717"/>
              <a:gd name="connsiteX207" fmla="*/ 7537269 w 7680960"/>
              <a:gd name="connsiteY207" fmla="*/ 1815737 h 4915717"/>
              <a:gd name="connsiteX208" fmla="*/ 7563394 w 7680960"/>
              <a:gd name="connsiteY208" fmla="*/ 1737360 h 4915717"/>
              <a:gd name="connsiteX209" fmla="*/ 7576457 w 7680960"/>
              <a:gd name="connsiteY209" fmla="*/ 1698172 h 4915717"/>
              <a:gd name="connsiteX210" fmla="*/ 7589520 w 7680960"/>
              <a:gd name="connsiteY210" fmla="*/ 1645920 h 4915717"/>
              <a:gd name="connsiteX211" fmla="*/ 7602583 w 7680960"/>
              <a:gd name="connsiteY211" fmla="*/ 1606732 h 4915717"/>
              <a:gd name="connsiteX212" fmla="*/ 7628709 w 7680960"/>
              <a:gd name="connsiteY212" fmla="*/ 1489166 h 4915717"/>
              <a:gd name="connsiteX213" fmla="*/ 7654834 w 7680960"/>
              <a:gd name="connsiteY213" fmla="*/ 1358537 h 4915717"/>
              <a:gd name="connsiteX214" fmla="*/ 7667897 w 7680960"/>
              <a:gd name="connsiteY214" fmla="*/ 1240972 h 4915717"/>
              <a:gd name="connsiteX215" fmla="*/ 7680960 w 7680960"/>
              <a:gd name="connsiteY215" fmla="*/ 1162595 h 4915717"/>
              <a:gd name="connsiteX216" fmla="*/ 7667897 w 7680960"/>
              <a:gd name="connsiteY216" fmla="*/ 352697 h 4915717"/>
              <a:gd name="connsiteX217" fmla="*/ 7628709 w 7680960"/>
              <a:gd name="connsiteY217" fmla="*/ 209006 h 4915717"/>
              <a:gd name="connsiteX218" fmla="*/ 7589520 w 7680960"/>
              <a:gd name="connsiteY218" fmla="*/ 195943 h 4915717"/>
              <a:gd name="connsiteX219" fmla="*/ 7537269 w 7680960"/>
              <a:gd name="connsiteY219" fmla="*/ 117566 h 4915717"/>
              <a:gd name="connsiteX220" fmla="*/ 7458892 w 7680960"/>
              <a:gd name="connsiteY220" fmla="*/ 65315 h 4915717"/>
              <a:gd name="connsiteX221" fmla="*/ 7341326 w 7680960"/>
              <a:gd name="connsiteY221" fmla="*/ 13063 h 4915717"/>
              <a:gd name="connsiteX222" fmla="*/ 7210697 w 7680960"/>
              <a:gd name="connsiteY222" fmla="*/ 0 h 4915717"/>
              <a:gd name="connsiteX223" fmla="*/ 6648994 w 7680960"/>
              <a:gd name="connsiteY223" fmla="*/ 13063 h 4915717"/>
              <a:gd name="connsiteX224" fmla="*/ 6244046 w 7680960"/>
              <a:gd name="connsiteY224" fmla="*/ 0 h 491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7680960" h="4915717">
                <a:moveTo>
                  <a:pt x="6244046" y="0"/>
                </a:moveTo>
                <a:cubicBezTo>
                  <a:pt x="6165669" y="0"/>
                  <a:pt x="6200272" y="7678"/>
                  <a:pt x="6178732" y="13063"/>
                </a:cubicBezTo>
                <a:cubicBezTo>
                  <a:pt x="6165374" y="16403"/>
                  <a:pt x="6152783" y="22343"/>
                  <a:pt x="6139543" y="26126"/>
                </a:cubicBezTo>
                <a:cubicBezTo>
                  <a:pt x="6122281" y="31058"/>
                  <a:pt x="6104554" y="34257"/>
                  <a:pt x="6087292" y="39189"/>
                </a:cubicBezTo>
                <a:cubicBezTo>
                  <a:pt x="6010936" y="61005"/>
                  <a:pt x="6087714" y="44902"/>
                  <a:pt x="5995852" y="65315"/>
                </a:cubicBezTo>
                <a:cubicBezTo>
                  <a:pt x="5947893" y="75972"/>
                  <a:pt x="5923808" y="77783"/>
                  <a:pt x="5878286" y="91440"/>
                </a:cubicBezTo>
                <a:cubicBezTo>
                  <a:pt x="5851909" y="99353"/>
                  <a:pt x="5822823" y="102290"/>
                  <a:pt x="5799909" y="117566"/>
                </a:cubicBezTo>
                <a:cubicBezTo>
                  <a:pt x="5773783" y="134983"/>
                  <a:pt x="5743735" y="147614"/>
                  <a:pt x="5721532" y="169817"/>
                </a:cubicBezTo>
                <a:lnTo>
                  <a:pt x="5590903" y="300446"/>
                </a:lnTo>
                <a:cubicBezTo>
                  <a:pt x="5555278" y="336071"/>
                  <a:pt x="5544151" y="350893"/>
                  <a:pt x="5499463" y="378823"/>
                </a:cubicBezTo>
                <a:cubicBezTo>
                  <a:pt x="5482950" y="389144"/>
                  <a:pt x="5464629" y="396240"/>
                  <a:pt x="5447212" y="404949"/>
                </a:cubicBezTo>
                <a:cubicBezTo>
                  <a:pt x="5377538" y="509457"/>
                  <a:pt x="5468989" y="383170"/>
                  <a:pt x="5381897" y="470263"/>
                </a:cubicBezTo>
                <a:cubicBezTo>
                  <a:pt x="5370796" y="481364"/>
                  <a:pt x="5366873" y="498351"/>
                  <a:pt x="5355772" y="509452"/>
                </a:cubicBezTo>
                <a:cubicBezTo>
                  <a:pt x="5344671" y="520553"/>
                  <a:pt x="5329358" y="526452"/>
                  <a:pt x="5316583" y="535577"/>
                </a:cubicBezTo>
                <a:cubicBezTo>
                  <a:pt x="5298867" y="548231"/>
                  <a:pt x="5279727" y="559371"/>
                  <a:pt x="5264332" y="574766"/>
                </a:cubicBezTo>
                <a:cubicBezTo>
                  <a:pt x="5253231" y="585867"/>
                  <a:pt x="5248257" y="601894"/>
                  <a:pt x="5238206" y="613955"/>
                </a:cubicBezTo>
                <a:cubicBezTo>
                  <a:pt x="5226379" y="628147"/>
                  <a:pt x="5210359" y="638561"/>
                  <a:pt x="5199017" y="653143"/>
                </a:cubicBezTo>
                <a:cubicBezTo>
                  <a:pt x="5116954" y="758652"/>
                  <a:pt x="5183443" y="707068"/>
                  <a:pt x="5107577" y="757646"/>
                </a:cubicBezTo>
                <a:cubicBezTo>
                  <a:pt x="5103223" y="770709"/>
                  <a:pt x="5104251" y="787098"/>
                  <a:pt x="5094514" y="796835"/>
                </a:cubicBezTo>
                <a:cubicBezTo>
                  <a:pt x="5072311" y="819038"/>
                  <a:pt x="5016137" y="849086"/>
                  <a:pt x="5016137" y="849086"/>
                </a:cubicBezTo>
                <a:cubicBezTo>
                  <a:pt x="5007429" y="862149"/>
                  <a:pt x="5000442" y="876541"/>
                  <a:pt x="4990012" y="888275"/>
                </a:cubicBezTo>
                <a:cubicBezTo>
                  <a:pt x="4924938" y="961483"/>
                  <a:pt x="4932006" y="953071"/>
                  <a:pt x="4872446" y="992777"/>
                </a:cubicBezTo>
                <a:cubicBezTo>
                  <a:pt x="4863737" y="1005840"/>
                  <a:pt x="4858579" y="1022158"/>
                  <a:pt x="4846320" y="1031966"/>
                </a:cubicBezTo>
                <a:cubicBezTo>
                  <a:pt x="4835568" y="1040568"/>
                  <a:pt x="4819448" y="1038871"/>
                  <a:pt x="4807132" y="1045029"/>
                </a:cubicBezTo>
                <a:cubicBezTo>
                  <a:pt x="4793090" y="1052050"/>
                  <a:pt x="4781006" y="1062446"/>
                  <a:pt x="4767943" y="1071155"/>
                </a:cubicBezTo>
                <a:cubicBezTo>
                  <a:pt x="4724400" y="1136468"/>
                  <a:pt x="4754879" y="1101635"/>
                  <a:pt x="4663440" y="1162595"/>
                </a:cubicBezTo>
                <a:lnTo>
                  <a:pt x="4624252" y="1188720"/>
                </a:lnTo>
                <a:cubicBezTo>
                  <a:pt x="4611189" y="1197429"/>
                  <a:pt x="4599105" y="1207825"/>
                  <a:pt x="4585063" y="1214846"/>
                </a:cubicBezTo>
                <a:cubicBezTo>
                  <a:pt x="4567646" y="1223555"/>
                  <a:pt x="4550710" y="1233301"/>
                  <a:pt x="4532812" y="1240972"/>
                </a:cubicBezTo>
                <a:cubicBezTo>
                  <a:pt x="4520156" y="1246396"/>
                  <a:pt x="4506686" y="1249681"/>
                  <a:pt x="4493623" y="1254035"/>
                </a:cubicBezTo>
                <a:cubicBezTo>
                  <a:pt x="4480560" y="1267098"/>
                  <a:pt x="4469805" y="1282976"/>
                  <a:pt x="4454434" y="1293223"/>
                </a:cubicBezTo>
                <a:cubicBezTo>
                  <a:pt x="4442977" y="1300861"/>
                  <a:pt x="4427902" y="1300862"/>
                  <a:pt x="4415246" y="1306286"/>
                </a:cubicBezTo>
                <a:cubicBezTo>
                  <a:pt x="4397347" y="1313957"/>
                  <a:pt x="4381227" y="1325574"/>
                  <a:pt x="4362994" y="1332412"/>
                </a:cubicBezTo>
                <a:cubicBezTo>
                  <a:pt x="4346184" y="1338716"/>
                  <a:pt x="4327553" y="1339171"/>
                  <a:pt x="4310743" y="1345475"/>
                </a:cubicBezTo>
                <a:cubicBezTo>
                  <a:pt x="4219136" y="1379827"/>
                  <a:pt x="4295103" y="1359826"/>
                  <a:pt x="4219303" y="1397726"/>
                </a:cubicBezTo>
                <a:cubicBezTo>
                  <a:pt x="4206987" y="1403884"/>
                  <a:pt x="4193007" y="1405954"/>
                  <a:pt x="4180114" y="1410789"/>
                </a:cubicBezTo>
                <a:cubicBezTo>
                  <a:pt x="4158159" y="1419022"/>
                  <a:pt x="4136837" y="1428902"/>
                  <a:pt x="4114800" y="1436915"/>
                </a:cubicBezTo>
                <a:cubicBezTo>
                  <a:pt x="4088919" y="1446326"/>
                  <a:pt x="4061992" y="1452812"/>
                  <a:pt x="4036423" y="1463040"/>
                </a:cubicBezTo>
                <a:cubicBezTo>
                  <a:pt x="3958324" y="1494280"/>
                  <a:pt x="3993354" y="1481751"/>
                  <a:pt x="3931920" y="1502229"/>
                </a:cubicBezTo>
                <a:cubicBezTo>
                  <a:pt x="3914503" y="1515292"/>
                  <a:pt x="3899142" y="1531681"/>
                  <a:pt x="3879669" y="1541417"/>
                </a:cubicBezTo>
                <a:cubicBezTo>
                  <a:pt x="3855037" y="1553733"/>
                  <a:pt x="3827418" y="1558834"/>
                  <a:pt x="3801292" y="1567543"/>
                </a:cubicBezTo>
                <a:cubicBezTo>
                  <a:pt x="3788229" y="1571897"/>
                  <a:pt x="3773560" y="1572968"/>
                  <a:pt x="3762103" y="1580606"/>
                </a:cubicBezTo>
                <a:cubicBezTo>
                  <a:pt x="3735977" y="1598023"/>
                  <a:pt x="3714515" y="1626699"/>
                  <a:pt x="3683726" y="1632857"/>
                </a:cubicBezTo>
                <a:cubicBezTo>
                  <a:pt x="3658884" y="1637826"/>
                  <a:pt x="3606001" y="1645594"/>
                  <a:pt x="3579223" y="1658983"/>
                </a:cubicBezTo>
                <a:cubicBezTo>
                  <a:pt x="3473162" y="1712014"/>
                  <a:pt x="3614653" y="1661923"/>
                  <a:pt x="3487783" y="1698172"/>
                </a:cubicBezTo>
                <a:cubicBezTo>
                  <a:pt x="3414198" y="1719197"/>
                  <a:pt x="3483428" y="1702526"/>
                  <a:pt x="3396343" y="1737360"/>
                </a:cubicBezTo>
                <a:cubicBezTo>
                  <a:pt x="3370774" y="1747588"/>
                  <a:pt x="3344092" y="1754777"/>
                  <a:pt x="3317966" y="1763486"/>
                </a:cubicBezTo>
                <a:lnTo>
                  <a:pt x="3278777" y="1776549"/>
                </a:lnTo>
                <a:cubicBezTo>
                  <a:pt x="3117797" y="1883868"/>
                  <a:pt x="3295756" y="1779598"/>
                  <a:pt x="3069772" y="1854926"/>
                </a:cubicBezTo>
                <a:lnTo>
                  <a:pt x="2952206" y="1894115"/>
                </a:lnTo>
                <a:cubicBezTo>
                  <a:pt x="2939143" y="1898469"/>
                  <a:pt x="2926375" y="1903837"/>
                  <a:pt x="2913017" y="1907177"/>
                </a:cubicBezTo>
                <a:cubicBezTo>
                  <a:pt x="2895600" y="1911531"/>
                  <a:pt x="2877962" y="1915081"/>
                  <a:pt x="2860766" y="1920240"/>
                </a:cubicBezTo>
                <a:cubicBezTo>
                  <a:pt x="2834389" y="1928153"/>
                  <a:pt x="2809106" y="1939687"/>
                  <a:pt x="2782389" y="1946366"/>
                </a:cubicBezTo>
                <a:cubicBezTo>
                  <a:pt x="2764972" y="1950720"/>
                  <a:pt x="2747400" y="1954497"/>
                  <a:pt x="2730137" y="1959429"/>
                </a:cubicBezTo>
                <a:cubicBezTo>
                  <a:pt x="2716898" y="1963212"/>
                  <a:pt x="2704307" y="1969152"/>
                  <a:pt x="2690949" y="1972492"/>
                </a:cubicBezTo>
                <a:cubicBezTo>
                  <a:pt x="2669409" y="1977877"/>
                  <a:pt x="2647406" y="1981201"/>
                  <a:pt x="2625634" y="1985555"/>
                </a:cubicBezTo>
                <a:cubicBezTo>
                  <a:pt x="2612571" y="1994263"/>
                  <a:pt x="2600876" y="2005496"/>
                  <a:pt x="2586446" y="2011680"/>
                </a:cubicBezTo>
                <a:cubicBezTo>
                  <a:pt x="2569944" y="2018752"/>
                  <a:pt x="2551390" y="2019584"/>
                  <a:pt x="2534194" y="2024743"/>
                </a:cubicBezTo>
                <a:cubicBezTo>
                  <a:pt x="2507817" y="2032656"/>
                  <a:pt x="2481386" y="2040641"/>
                  <a:pt x="2455817" y="2050869"/>
                </a:cubicBezTo>
                <a:cubicBezTo>
                  <a:pt x="2412525" y="2068186"/>
                  <a:pt x="2356856" y="2091937"/>
                  <a:pt x="2312126" y="2103120"/>
                </a:cubicBezTo>
                <a:lnTo>
                  <a:pt x="2207623" y="2129246"/>
                </a:lnTo>
                <a:cubicBezTo>
                  <a:pt x="2194560" y="2137955"/>
                  <a:pt x="2183134" y="2149859"/>
                  <a:pt x="2168434" y="2155372"/>
                </a:cubicBezTo>
                <a:cubicBezTo>
                  <a:pt x="2147645" y="2163168"/>
                  <a:pt x="2124540" y="2162593"/>
                  <a:pt x="2103120" y="2168435"/>
                </a:cubicBezTo>
                <a:cubicBezTo>
                  <a:pt x="2076552" y="2175681"/>
                  <a:pt x="2050312" y="2184332"/>
                  <a:pt x="2024743" y="2194560"/>
                </a:cubicBezTo>
                <a:cubicBezTo>
                  <a:pt x="2006663" y="2201792"/>
                  <a:pt x="1991279" y="2215562"/>
                  <a:pt x="1972492" y="2220686"/>
                </a:cubicBezTo>
                <a:cubicBezTo>
                  <a:pt x="1942787" y="2228787"/>
                  <a:pt x="1911423" y="2228687"/>
                  <a:pt x="1881052" y="2233749"/>
                </a:cubicBezTo>
                <a:cubicBezTo>
                  <a:pt x="1859151" y="2237399"/>
                  <a:pt x="1837411" y="2241995"/>
                  <a:pt x="1815737" y="2246812"/>
                </a:cubicBezTo>
                <a:cubicBezTo>
                  <a:pt x="1798211" y="2250707"/>
                  <a:pt x="1780518" y="2254198"/>
                  <a:pt x="1763486" y="2259875"/>
                </a:cubicBezTo>
                <a:cubicBezTo>
                  <a:pt x="1727530" y="2271860"/>
                  <a:pt x="1695669" y="2289891"/>
                  <a:pt x="1658983" y="2299063"/>
                </a:cubicBezTo>
                <a:cubicBezTo>
                  <a:pt x="1637443" y="2304448"/>
                  <a:pt x="1615343" y="2307310"/>
                  <a:pt x="1593669" y="2312126"/>
                </a:cubicBezTo>
                <a:cubicBezTo>
                  <a:pt x="1576143" y="2316021"/>
                  <a:pt x="1558834" y="2320835"/>
                  <a:pt x="1541417" y="2325189"/>
                </a:cubicBezTo>
                <a:cubicBezTo>
                  <a:pt x="1528354" y="2333898"/>
                  <a:pt x="1516271" y="2344294"/>
                  <a:pt x="1502229" y="2351315"/>
                </a:cubicBezTo>
                <a:cubicBezTo>
                  <a:pt x="1489913" y="2357473"/>
                  <a:pt x="1475933" y="2359542"/>
                  <a:pt x="1463040" y="2364377"/>
                </a:cubicBezTo>
                <a:cubicBezTo>
                  <a:pt x="1441084" y="2372610"/>
                  <a:pt x="1418699" y="2380016"/>
                  <a:pt x="1397726" y="2390503"/>
                </a:cubicBezTo>
                <a:cubicBezTo>
                  <a:pt x="1383684" y="2397524"/>
                  <a:pt x="1372579" y="2409608"/>
                  <a:pt x="1358537" y="2416629"/>
                </a:cubicBezTo>
                <a:cubicBezTo>
                  <a:pt x="1346221" y="2422787"/>
                  <a:pt x="1331386" y="2423005"/>
                  <a:pt x="1319349" y="2429692"/>
                </a:cubicBezTo>
                <a:cubicBezTo>
                  <a:pt x="1291901" y="2444941"/>
                  <a:pt x="1267098" y="2464526"/>
                  <a:pt x="1240972" y="2481943"/>
                </a:cubicBezTo>
                <a:cubicBezTo>
                  <a:pt x="1227909" y="2490652"/>
                  <a:pt x="1216677" y="2503104"/>
                  <a:pt x="1201783" y="2508069"/>
                </a:cubicBezTo>
                <a:cubicBezTo>
                  <a:pt x="1188720" y="2512423"/>
                  <a:pt x="1174910" y="2514974"/>
                  <a:pt x="1162594" y="2521132"/>
                </a:cubicBezTo>
                <a:cubicBezTo>
                  <a:pt x="1061303" y="2571777"/>
                  <a:pt x="1182721" y="2527485"/>
                  <a:pt x="1084217" y="2560320"/>
                </a:cubicBezTo>
                <a:cubicBezTo>
                  <a:pt x="971911" y="2635193"/>
                  <a:pt x="1114004" y="2545426"/>
                  <a:pt x="1005840" y="2599509"/>
                </a:cubicBezTo>
                <a:cubicBezTo>
                  <a:pt x="991798" y="2606530"/>
                  <a:pt x="981082" y="2619451"/>
                  <a:pt x="966652" y="2625635"/>
                </a:cubicBezTo>
                <a:cubicBezTo>
                  <a:pt x="908042" y="2650753"/>
                  <a:pt x="926063" y="2626334"/>
                  <a:pt x="875212" y="2651760"/>
                </a:cubicBezTo>
                <a:cubicBezTo>
                  <a:pt x="861170" y="2658781"/>
                  <a:pt x="850370" y="2671510"/>
                  <a:pt x="836023" y="2677886"/>
                </a:cubicBezTo>
                <a:cubicBezTo>
                  <a:pt x="810858" y="2689071"/>
                  <a:pt x="783772" y="2695303"/>
                  <a:pt x="757646" y="2704012"/>
                </a:cubicBezTo>
                <a:cubicBezTo>
                  <a:pt x="744583" y="2708366"/>
                  <a:pt x="729914" y="2709437"/>
                  <a:pt x="718457" y="2717075"/>
                </a:cubicBezTo>
                <a:cubicBezTo>
                  <a:pt x="705394" y="2725783"/>
                  <a:pt x="693615" y="2736824"/>
                  <a:pt x="679269" y="2743200"/>
                </a:cubicBezTo>
                <a:cubicBezTo>
                  <a:pt x="654104" y="2754385"/>
                  <a:pt x="623806" y="2754050"/>
                  <a:pt x="600892" y="2769326"/>
                </a:cubicBezTo>
                <a:cubicBezTo>
                  <a:pt x="473482" y="2854266"/>
                  <a:pt x="671481" y="2721220"/>
                  <a:pt x="509452" y="2834640"/>
                </a:cubicBezTo>
                <a:cubicBezTo>
                  <a:pt x="483728" y="2852646"/>
                  <a:pt x="455593" y="2867277"/>
                  <a:pt x="431074" y="2886892"/>
                </a:cubicBezTo>
                <a:cubicBezTo>
                  <a:pt x="409303" y="2904309"/>
                  <a:pt x="388065" y="2922414"/>
                  <a:pt x="365760" y="2939143"/>
                </a:cubicBezTo>
                <a:cubicBezTo>
                  <a:pt x="353200" y="2948563"/>
                  <a:pt x="338306" y="2954839"/>
                  <a:pt x="326572" y="2965269"/>
                </a:cubicBezTo>
                <a:cubicBezTo>
                  <a:pt x="298957" y="2989816"/>
                  <a:pt x="281241" y="3027122"/>
                  <a:pt x="248194" y="3043646"/>
                </a:cubicBezTo>
                <a:cubicBezTo>
                  <a:pt x="179420" y="3078034"/>
                  <a:pt x="209713" y="3056003"/>
                  <a:pt x="156754" y="3108960"/>
                </a:cubicBezTo>
                <a:cubicBezTo>
                  <a:pt x="152400" y="3126377"/>
                  <a:pt x="151721" y="3145154"/>
                  <a:pt x="143692" y="3161212"/>
                </a:cubicBezTo>
                <a:cubicBezTo>
                  <a:pt x="129650" y="3189296"/>
                  <a:pt x="91440" y="3239589"/>
                  <a:pt x="91440" y="3239589"/>
                </a:cubicBezTo>
                <a:cubicBezTo>
                  <a:pt x="87086" y="3265715"/>
                  <a:pt x="83571" y="3291994"/>
                  <a:pt x="78377" y="3317966"/>
                </a:cubicBezTo>
                <a:cubicBezTo>
                  <a:pt x="74856" y="3335570"/>
                  <a:pt x="67853" y="3352444"/>
                  <a:pt x="65314" y="3370217"/>
                </a:cubicBezTo>
                <a:cubicBezTo>
                  <a:pt x="59126" y="3413537"/>
                  <a:pt x="56043" y="3457250"/>
                  <a:pt x="52252" y="3500846"/>
                </a:cubicBezTo>
                <a:cubicBezTo>
                  <a:pt x="35642" y="3691864"/>
                  <a:pt x="57746" y="3614991"/>
                  <a:pt x="26126" y="3709852"/>
                </a:cubicBezTo>
                <a:cubicBezTo>
                  <a:pt x="21772" y="3749040"/>
                  <a:pt x="19059" y="3788446"/>
                  <a:pt x="13063" y="3827417"/>
                </a:cubicBezTo>
                <a:cubicBezTo>
                  <a:pt x="10333" y="3845162"/>
                  <a:pt x="0" y="3861716"/>
                  <a:pt x="0" y="3879669"/>
                </a:cubicBezTo>
                <a:cubicBezTo>
                  <a:pt x="0" y="3958167"/>
                  <a:pt x="6544" y="4036573"/>
                  <a:pt x="13063" y="4114800"/>
                </a:cubicBezTo>
                <a:cubicBezTo>
                  <a:pt x="14522" y="4132314"/>
                  <a:pt x="24960" y="4206753"/>
                  <a:pt x="39189" y="4232366"/>
                </a:cubicBezTo>
                <a:cubicBezTo>
                  <a:pt x="54438" y="4259814"/>
                  <a:pt x="91440" y="4310743"/>
                  <a:pt x="91440" y="4310743"/>
                </a:cubicBezTo>
                <a:cubicBezTo>
                  <a:pt x="100149" y="4336869"/>
                  <a:pt x="102290" y="4366206"/>
                  <a:pt x="117566" y="4389120"/>
                </a:cubicBezTo>
                <a:cubicBezTo>
                  <a:pt x="179137" y="4481477"/>
                  <a:pt x="101866" y="4367140"/>
                  <a:pt x="182880" y="4480560"/>
                </a:cubicBezTo>
                <a:cubicBezTo>
                  <a:pt x="192005" y="4493335"/>
                  <a:pt x="197905" y="4508647"/>
                  <a:pt x="209006" y="4519749"/>
                </a:cubicBezTo>
                <a:cubicBezTo>
                  <a:pt x="220107" y="4530850"/>
                  <a:pt x="235131" y="4537166"/>
                  <a:pt x="248194" y="4545875"/>
                </a:cubicBezTo>
                <a:cubicBezTo>
                  <a:pt x="273625" y="4622165"/>
                  <a:pt x="241359" y="4552103"/>
                  <a:pt x="300446" y="4611189"/>
                </a:cubicBezTo>
                <a:cubicBezTo>
                  <a:pt x="387535" y="4698277"/>
                  <a:pt x="261255" y="4606831"/>
                  <a:pt x="365760" y="4676503"/>
                </a:cubicBezTo>
                <a:cubicBezTo>
                  <a:pt x="439784" y="4787539"/>
                  <a:pt x="317862" y="4615542"/>
                  <a:pt x="470263" y="4767943"/>
                </a:cubicBezTo>
                <a:cubicBezTo>
                  <a:pt x="483326" y="4781006"/>
                  <a:pt x="493303" y="4798160"/>
                  <a:pt x="509452" y="4807132"/>
                </a:cubicBezTo>
                <a:cubicBezTo>
                  <a:pt x="533525" y="4820506"/>
                  <a:pt x="561703" y="4824549"/>
                  <a:pt x="587829" y="4833257"/>
                </a:cubicBezTo>
                <a:lnTo>
                  <a:pt x="666206" y="4859383"/>
                </a:lnTo>
                <a:lnTo>
                  <a:pt x="770709" y="4872446"/>
                </a:lnTo>
                <a:cubicBezTo>
                  <a:pt x="958281" y="4947476"/>
                  <a:pt x="830645" y="4906552"/>
                  <a:pt x="1240972" y="4885509"/>
                </a:cubicBezTo>
                <a:cubicBezTo>
                  <a:pt x="1276031" y="4883711"/>
                  <a:pt x="1310527" y="4875774"/>
                  <a:pt x="1345474" y="4872446"/>
                </a:cubicBezTo>
                <a:cubicBezTo>
                  <a:pt x="1401991" y="4867063"/>
                  <a:pt x="1458775" y="4864766"/>
                  <a:pt x="1515292" y="4859383"/>
                </a:cubicBezTo>
                <a:cubicBezTo>
                  <a:pt x="1612432" y="4850131"/>
                  <a:pt x="1610550" y="4846737"/>
                  <a:pt x="1698172" y="4833257"/>
                </a:cubicBezTo>
                <a:cubicBezTo>
                  <a:pt x="1728603" y="4828575"/>
                  <a:pt x="1759241" y="4825257"/>
                  <a:pt x="1789612" y="4820195"/>
                </a:cubicBezTo>
                <a:cubicBezTo>
                  <a:pt x="1863464" y="4807887"/>
                  <a:pt x="1856767" y="4806518"/>
                  <a:pt x="1933303" y="4781006"/>
                </a:cubicBezTo>
                <a:cubicBezTo>
                  <a:pt x="1946366" y="4776652"/>
                  <a:pt x="1958791" y="4769313"/>
                  <a:pt x="1972492" y="4767943"/>
                </a:cubicBezTo>
                <a:lnTo>
                  <a:pt x="2103120" y="4754880"/>
                </a:lnTo>
                <a:cubicBezTo>
                  <a:pt x="2116183" y="4750526"/>
                  <a:pt x="2128867" y="4744804"/>
                  <a:pt x="2142309" y="4741817"/>
                </a:cubicBezTo>
                <a:cubicBezTo>
                  <a:pt x="2196096" y="4729865"/>
                  <a:pt x="2233686" y="4729960"/>
                  <a:pt x="2286000" y="4715692"/>
                </a:cubicBezTo>
                <a:cubicBezTo>
                  <a:pt x="2312569" y="4708446"/>
                  <a:pt x="2338251" y="4698275"/>
                  <a:pt x="2364377" y="4689566"/>
                </a:cubicBezTo>
                <a:lnTo>
                  <a:pt x="2403566" y="4676503"/>
                </a:lnTo>
                <a:lnTo>
                  <a:pt x="2442754" y="4663440"/>
                </a:lnTo>
                <a:cubicBezTo>
                  <a:pt x="2455817" y="4659086"/>
                  <a:pt x="2470486" y="4658015"/>
                  <a:pt x="2481943" y="4650377"/>
                </a:cubicBezTo>
                <a:cubicBezTo>
                  <a:pt x="2495006" y="4641669"/>
                  <a:pt x="2506702" y="4630436"/>
                  <a:pt x="2521132" y="4624252"/>
                </a:cubicBezTo>
                <a:cubicBezTo>
                  <a:pt x="2572246" y="4602346"/>
                  <a:pt x="2599078" y="4620185"/>
                  <a:pt x="2651760" y="4585063"/>
                </a:cubicBezTo>
                <a:cubicBezTo>
                  <a:pt x="2664823" y="4576354"/>
                  <a:pt x="2676519" y="4565121"/>
                  <a:pt x="2690949" y="4558937"/>
                </a:cubicBezTo>
                <a:cubicBezTo>
                  <a:pt x="2707450" y="4551865"/>
                  <a:pt x="2725938" y="4550807"/>
                  <a:pt x="2743200" y="4545875"/>
                </a:cubicBezTo>
                <a:cubicBezTo>
                  <a:pt x="2756440" y="4542092"/>
                  <a:pt x="2769149" y="4536595"/>
                  <a:pt x="2782389" y="4532812"/>
                </a:cubicBezTo>
                <a:cubicBezTo>
                  <a:pt x="2799651" y="4527880"/>
                  <a:pt x="2817444" y="4524908"/>
                  <a:pt x="2834640" y="4519749"/>
                </a:cubicBezTo>
                <a:cubicBezTo>
                  <a:pt x="2861017" y="4511836"/>
                  <a:pt x="2886891" y="4502332"/>
                  <a:pt x="2913017" y="4493623"/>
                </a:cubicBezTo>
                <a:cubicBezTo>
                  <a:pt x="2926080" y="4489269"/>
                  <a:pt x="2938543" y="4482268"/>
                  <a:pt x="2952206" y="4480560"/>
                </a:cubicBezTo>
                <a:cubicBezTo>
                  <a:pt x="2987040" y="4476206"/>
                  <a:pt x="3022081" y="4473268"/>
                  <a:pt x="3056709" y="4467497"/>
                </a:cubicBezTo>
                <a:cubicBezTo>
                  <a:pt x="3170511" y="4448531"/>
                  <a:pt x="3054966" y="4462080"/>
                  <a:pt x="3148149" y="4441372"/>
                </a:cubicBezTo>
                <a:cubicBezTo>
                  <a:pt x="3174004" y="4435626"/>
                  <a:pt x="3200400" y="4432663"/>
                  <a:pt x="3226526" y="4428309"/>
                </a:cubicBezTo>
                <a:cubicBezTo>
                  <a:pt x="3239589" y="4423955"/>
                  <a:pt x="3252356" y="4418586"/>
                  <a:pt x="3265714" y="4415246"/>
                </a:cubicBezTo>
                <a:cubicBezTo>
                  <a:pt x="3287254" y="4409861"/>
                  <a:pt x="3309763" y="4408563"/>
                  <a:pt x="3331029" y="4402183"/>
                </a:cubicBezTo>
                <a:cubicBezTo>
                  <a:pt x="3353489" y="4395445"/>
                  <a:pt x="3373495" y="4381330"/>
                  <a:pt x="3396343" y="4376057"/>
                </a:cubicBezTo>
                <a:cubicBezTo>
                  <a:pt x="3568508" y="4336327"/>
                  <a:pt x="3437563" y="4385004"/>
                  <a:pt x="3566160" y="4349932"/>
                </a:cubicBezTo>
                <a:cubicBezTo>
                  <a:pt x="3592729" y="4342686"/>
                  <a:pt x="3618411" y="4332515"/>
                  <a:pt x="3644537" y="4323806"/>
                </a:cubicBezTo>
                <a:cubicBezTo>
                  <a:pt x="3657600" y="4319452"/>
                  <a:pt x="3670368" y="4314083"/>
                  <a:pt x="3683726" y="4310743"/>
                </a:cubicBezTo>
                <a:cubicBezTo>
                  <a:pt x="3701143" y="4306389"/>
                  <a:pt x="3718781" y="4302839"/>
                  <a:pt x="3735977" y="4297680"/>
                </a:cubicBezTo>
                <a:cubicBezTo>
                  <a:pt x="3762354" y="4289767"/>
                  <a:pt x="3787350" y="4276956"/>
                  <a:pt x="3814354" y="4271555"/>
                </a:cubicBezTo>
                <a:cubicBezTo>
                  <a:pt x="3836126" y="4267201"/>
                  <a:pt x="3858129" y="4263877"/>
                  <a:pt x="3879669" y="4258492"/>
                </a:cubicBezTo>
                <a:cubicBezTo>
                  <a:pt x="3893027" y="4255152"/>
                  <a:pt x="3905618" y="4249212"/>
                  <a:pt x="3918857" y="4245429"/>
                </a:cubicBezTo>
                <a:cubicBezTo>
                  <a:pt x="3936120" y="4240497"/>
                  <a:pt x="3953846" y="4237298"/>
                  <a:pt x="3971109" y="4232366"/>
                </a:cubicBezTo>
                <a:cubicBezTo>
                  <a:pt x="3984348" y="4228583"/>
                  <a:pt x="3997058" y="4223086"/>
                  <a:pt x="4010297" y="4219303"/>
                </a:cubicBezTo>
                <a:cubicBezTo>
                  <a:pt x="4027560" y="4214371"/>
                  <a:pt x="4045286" y="4211172"/>
                  <a:pt x="4062549" y="4206240"/>
                </a:cubicBezTo>
                <a:cubicBezTo>
                  <a:pt x="4075788" y="4202457"/>
                  <a:pt x="4089421" y="4199335"/>
                  <a:pt x="4101737" y="4193177"/>
                </a:cubicBezTo>
                <a:cubicBezTo>
                  <a:pt x="4115779" y="4186156"/>
                  <a:pt x="4126032" y="4172017"/>
                  <a:pt x="4140926" y="4167052"/>
                </a:cubicBezTo>
                <a:cubicBezTo>
                  <a:pt x="4166053" y="4158677"/>
                  <a:pt x="4193608" y="4160413"/>
                  <a:pt x="4219303" y="4153989"/>
                </a:cubicBezTo>
                <a:cubicBezTo>
                  <a:pt x="4246020" y="4147310"/>
                  <a:pt x="4270963" y="4134542"/>
                  <a:pt x="4297680" y="4127863"/>
                </a:cubicBezTo>
                <a:cubicBezTo>
                  <a:pt x="4315097" y="4123509"/>
                  <a:pt x="4332669" y="4119732"/>
                  <a:pt x="4349932" y="4114800"/>
                </a:cubicBezTo>
                <a:cubicBezTo>
                  <a:pt x="4449970" y="4086217"/>
                  <a:pt x="4325264" y="4121409"/>
                  <a:pt x="4428309" y="4075612"/>
                </a:cubicBezTo>
                <a:cubicBezTo>
                  <a:pt x="4453474" y="4064427"/>
                  <a:pt x="4506686" y="4049486"/>
                  <a:pt x="4506686" y="4049486"/>
                </a:cubicBezTo>
                <a:cubicBezTo>
                  <a:pt x="4515395" y="4036423"/>
                  <a:pt x="4519749" y="4019006"/>
                  <a:pt x="4532812" y="4010297"/>
                </a:cubicBezTo>
                <a:cubicBezTo>
                  <a:pt x="4547750" y="4000339"/>
                  <a:pt x="4568031" y="4002912"/>
                  <a:pt x="4585063" y="3997235"/>
                </a:cubicBezTo>
                <a:cubicBezTo>
                  <a:pt x="4607308" y="3989820"/>
                  <a:pt x="4629087" y="3980935"/>
                  <a:pt x="4650377" y="3971109"/>
                </a:cubicBezTo>
                <a:cubicBezTo>
                  <a:pt x="4685738" y="3954788"/>
                  <a:pt x="4718719" y="3933321"/>
                  <a:pt x="4754880" y="3918857"/>
                </a:cubicBezTo>
                <a:cubicBezTo>
                  <a:pt x="4948451" y="3841430"/>
                  <a:pt x="4707723" y="3939817"/>
                  <a:pt x="4872446" y="3866606"/>
                </a:cubicBezTo>
                <a:cubicBezTo>
                  <a:pt x="4893873" y="3857083"/>
                  <a:pt x="4915805" y="3848713"/>
                  <a:pt x="4937760" y="3840480"/>
                </a:cubicBezTo>
                <a:cubicBezTo>
                  <a:pt x="4950653" y="3835645"/>
                  <a:pt x="4964293" y="3832841"/>
                  <a:pt x="4976949" y="3827417"/>
                </a:cubicBezTo>
                <a:cubicBezTo>
                  <a:pt x="4994847" y="3819746"/>
                  <a:pt x="5012293" y="3810953"/>
                  <a:pt x="5029200" y="3801292"/>
                </a:cubicBezTo>
                <a:cubicBezTo>
                  <a:pt x="5042831" y="3793503"/>
                  <a:pt x="5053959" y="3781351"/>
                  <a:pt x="5068389" y="3775166"/>
                </a:cubicBezTo>
                <a:cubicBezTo>
                  <a:pt x="5084890" y="3768094"/>
                  <a:pt x="5103223" y="3766457"/>
                  <a:pt x="5120640" y="3762103"/>
                </a:cubicBezTo>
                <a:cubicBezTo>
                  <a:pt x="5243883" y="3669673"/>
                  <a:pt x="5105074" y="3763217"/>
                  <a:pt x="5225143" y="3709852"/>
                </a:cubicBezTo>
                <a:cubicBezTo>
                  <a:pt x="5300479" y="3676369"/>
                  <a:pt x="5290235" y="3657712"/>
                  <a:pt x="5368834" y="3618412"/>
                </a:cubicBezTo>
                <a:cubicBezTo>
                  <a:pt x="5386251" y="3609703"/>
                  <a:pt x="5403006" y="3599518"/>
                  <a:pt x="5421086" y="3592286"/>
                </a:cubicBezTo>
                <a:cubicBezTo>
                  <a:pt x="5474091" y="3571084"/>
                  <a:pt x="5500390" y="3565928"/>
                  <a:pt x="5551714" y="3553097"/>
                </a:cubicBezTo>
                <a:cubicBezTo>
                  <a:pt x="5626270" y="3503395"/>
                  <a:pt x="5552311" y="3546353"/>
                  <a:pt x="5643154" y="3513909"/>
                </a:cubicBezTo>
                <a:cubicBezTo>
                  <a:pt x="5687319" y="3498136"/>
                  <a:pt x="5730240" y="3479074"/>
                  <a:pt x="5773783" y="3461657"/>
                </a:cubicBezTo>
                <a:cubicBezTo>
                  <a:pt x="5795554" y="3452949"/>
                  <a:pt x="5816852" y="3442947"/>
                  <a:pt x="5839097" y="3435532"/>
                </a:cubicBezTo>
                <a:cubicBezTo>
                  <a:pt x="5933059" y="3404211"/>
                  <a:pt x="5815719" y="3442211"/>
                  <a:pt x="5930537" y="3409406"/>
                </a:cubicBezTo>
                <a:cubicBezTo>
                  <a:pt x="5943777" y="3405623"/>
                  <a:pt x="5956663" y="3400697"/>
                  <a:pt x="5969726" y="3396343"/>
                </a:cubicBezTo>
                <a:lnTo>
                  <a:pt x="6048103" y="3344092"/>
                </a:lnTo>
                <a:cubicBezTo>
                  <a:pt x="6087459" y="3317855"/>
                  <a:pt x="6093139" y="3311728"/>
                  <a:pt x="6139543" y="3291840"/>
                </a:cubicBezTo>
                <a:cubicBezTo>
                  <a:pt x="6152199" y="3286416"/>
                  <a:pt x="6165669" y="3283131"/>
                  <a:pt x="6178732" y="3278777"/>
                </a:cubicBezTo>
                <a:cubicBezTo>
                  <a:pt x="6350132" y="3150228"/>
                  <a:pt x="6141938" y="3297767"/>
                  <a:pt x="6270172" y="3226526"/>
                </a:cubicBezTo>
                <a:cubicBezTo>
                  <a:pt x="6297620" y="3211277"/>
                  <a:pt x="6320465" y="3188317"/>
                  <a:pt x="6348549" y="3174275"/>
                </a:cubicBezTo>
                <a:cubicBezTo>
                  <a:pt x="6413116" y="3141991"/>
                  <a:pt x="6382326" y="3154307"/>
                  <a:pt x="6439989" y="3135086"/>
                </a:cubicBezTo>
                <a:cubicBezTo>
                  <a:pt x="6560244" y="3054914"/>
                  <a:pt x="6373041" y="3183419"/>
                  <a:pt x="6531429" y="3056709"/>
                </a:cubicBezTo>
                <a:cubicBezTo>
                  <a:pt x="6595599" y="3005373"/>
                  <a:pt x="6591272" y="3010635"/>
                  <a:pt x="6648994" y="2991395"/>
                </a:cubicBezTo>
                <a:lnTo>
                  <a:pt x="6805749" y="2834640"/>
                </a:lnTo>
                <a:cubicBezTo>
                  <a:pt x="6818812" y="2821577"/>
                  <a:pt x="6834690" y="2810823"/>
                  <a:pt x="6844937" y="2795452"/>
                </a:cubicBezTo>
                <a:cubicBezTo>
                  <a:pt x="6881310" y="2740892"/>
                  <a:pt x="6859961" y="2767364"/>
                  <a:pt x="6910252" y="2717075"/>
                </a:cubicBezTo>
                <a:cubicBezTo>
                  <a:pt x="6933207" y="2648206"/>
                  <a:pt x="6908142" y="2703929"/>
                  <a:pt x="6962503" y="2638697"/>
                </a:cubicBezTo>
                <a:cubicBezTo>
                  <a:pt x="6972554" y="2626636"/>
                  <a:pt x="6977528" y="2610610"/>
                  <a:pt x="6988629" y="2599509"/>
                </a:cubicBezTo>
                <a:cubicBezTo>
                  <a:pt x="7091378" y="2496760"/>
                  <a:pt x="6960010" y="2662588"/>
                  <a:pt x="7067006" y="2534195"/>
                </a:cubicBezTo>
                <a:cubicBezTo>
                  <a:pt x="7077057" y="2522134"/>
                  <a:pt x="7084007" y="2507781"/>
                  <a:pt x="7093132" y="2495006"/>
                </a:cubicBezTo>
                <a:cubicBezTo>
                  <a:pt x="7105786" y="2477290"/>
                  <a:pt x="7118152" y="2459285"/>
                  <a:pt x="7132320" y="2442755"/>
                </a:cubicBezTo>
                <a:cubicBezTo>
                  <a:pt x="7144343" y="2428729"/>
                  <a:pt x="7159682" y="2417758"/>
                  <a:pt x="7171509" y="2403566"/>
                </a:cubicBezTo>
                <a:cubicBezTo>
                  <a:pt x="7181560" y="2391505"/>
                  <a:pt x="7190613" y="2378419"/>
                  <a:pt x="7197634" y="2364377"/>
                </a:cubicBezTo>
                <a:cubicBezTo>
                  <a:pt x="7203792" y="2352061"/>
                  <a:pt x="7200961" y="2334925"/>
                  <a:pt x="7210697" y="2325189"/>
                </a:cubicBezTo>
                <a:cubicBezTo>
                  <a:pt x="7220434" y="2315453"/>
                  <a:pt x="7236823" y="2316480"/>
                  <a:pt x="7249886" y="2312126"/>
                </a:cubicBezTo>
                <a:cubicBezTo>
                  <a:pt x="7267303" y="2286000"/>
                  <a:pt x="7279934" y="2255952"/>
                  <a:pt x="7302137" y="2233749"/>
                </a:cubicBezTo>
                <a:cubicBezTo>
                  <a:pt x="7315200" y="2220686"/>
                  <a:pt x="7329984" y="2209142"/>
                  <a:pt x="7341326" y="2194560"/>
                </a:cubicBezTo>
                <a:cubicBezTo>
                  <a:pt x="7360603" y="2169775"/>
                  <a:pt x="7376160" y="2142309"/>
                  <a:pt x="7393577" y="2116183"/>
                </a:cubicBezTo>
                <a:cubicBezTo>
                  <a:pt x="7402286" y="2103120"/>
                  <a:pt x="7408602" y="2088096"/>
                  <a:pt x="7419703" y="2076995"/>
                </a:cubicBezTo>
                <a:lnTo>
                  <a:pt x="7458892" y="2037806"/>
                </a:lnTo>
                <a:cubicBezTo>
                  <a:pt x="7467600" y="2016035"/>
                  <a:pt x="7477004" y="1994529"/>
                  <a:pt x="7485017" y="1972492"/>
                </a:cubicBezTo>
                <a:cubicBezTo>
                  <a:pt x="7494428" y="1946611"/>
                  <a:pt x="7502434" y="1920241"/>
                  <a:pt x="7511143" y="1894115"/>
                </a:cubicBezTo>
                <a:lnTo>
                  <a:pt x="7537269" y="1815737"/>
                </a:lnTo>
                <a:lnTo>
                  <a:pt x="7563394" y="1737360"/>
                </a:lnTo>
                <a:cubicBezTo>
                  <a:pt x="7567748" y="1724297"/>
                  <a:pt x="7573117" y="1711530"/>
                  <a:pt x="7576457" y="1698172"/>
                </a:cubicBezTo>
                <a:cubicBezTo>
                  <a:pt x="7580811" y="1680755"/>
                  <a:pt x="7584588" y="1663183"/>
                  <a:pt x="7589520" y="1645920"/>
                </a:cubicBezTo>
                <a:cubicBezTo>
                  <a:pt x="7593303" y="1632681"/>
                  <a:pt x="7598800" y="1619971"/>
                  <a:pt x="7602583" y="1606732"/>
                </a:cubicBezTo>
                <a:cubicBezTo>
                  <a:pt x="7611977" y="1573854"/>
                  <a:pt x="7623322" y="1521488"/>
                  <a:pt x="7628709" y="1489166"/>
                </a:cubicBezTo>
                <a:cubicBezTo>
                  <a:pt x="7648723" y="1369082"/>
                  <a:pt x="7629798" y="1433650"/>
                  <a:pt x="7654834" y="1358537"/>
                </a:cubicBezTo>
                <a:cubicBezTo>
                  <a:pt x="7659188" y="1319349"/>
                  <a:pt x="7662686" y="1280056"/>
                  <a:pt x="7667897" y="1240972"/>
                </a:cubicBezTo>
                <a:cubicBezTo>
                  <a:pt x="7671398" y="1214718"/>
                  <a:pt x="7680960" y="1189081"/>
                  <a:pt x="7680960" y="1162595"/>
                </a:cubicBezTo>
                <a:cubicBezTo>
                  <a:pt x="7680960" y="892594"/>
                  <a:pt x="7675953" y="622578"/>
                  <a:pt x="7667897" y="352697"/>
                </a:cubicBezTo>
                <a:cubicBezTo>
                  <a:pt x="7667448" y="337647"/>
                  <a:pt x="7639510" y="212606"/>
                  <a:pt x="7628709" y="209006"/>
                </a:cubicBezTo>
                <a:lnTo>
                  <a:pt x="7589520" y="195943"/>
                </a:lnTo>
                <a:cubicBezTo>
                  <a:pt x="7572103" y="169817"/>
                  <a:pt x="7563395" y="134983"/>
                  <a:pt x="7537269" y="117566"/>
                </a:cubicBezTo>
                <a:lnTo>
                  <a:pt x="7458892" y="65315"/>
                </a:lnTo>
                <a:cubicBezTo>
                  <a:pt x="7418684" y="38510"/>
                  <a:pt x="7396191" y="18550"/>
                  <a:pt x="7341326" y="13063"/>
                </a:cubicBezTo>
                <a:lnTo>
                  <a:pt x="7210697" y="0"/>
                </a:lnTo>
                <a:lnTo>
                  <a:pt x="6648994" y="13063"/>
                </a:lnTo>
                <a:lnTo>
                  <a:pt x="6244046" y="0"/>
                </a:lnTo>
                <a:close/>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19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2F62D5C-5BB3-9DB4-CAB9-B1CB71BA5AEA}"/>
              </a:ext>
            </a:extLst>
          </p:cNvPr>
          <p:cNvSpPr>
            <a:spLocks noGrp="1" noChangeArrowheads="1"/>
          </p:cNvSpPr>
          <p:nvPr>
            <p:ph type="title" idx="4294967295"/>
          </p:nvPr>
        </p:nvSpPr>
        <p:spPr/>
        <p:txBody>
          <a:bodyPr/>
          <a:lstStyle/>
          <a:p>
            <a:pPr eaLnBrk="1" hangingPunct="1"/>
            <a:r>
              <a:rPr lang="en-US" altLang="pl-PL" b="1"/>
              <a:t>HEART</a:t>
            </a:r>
            <a:r>
              <a:rPr lang="en-US" altLang="pl-PL"/>
              <a:t> </a:t>
            </a:r>
          </a:p>
        </p:txBody>
      </p:sp>
      <p:sp>
        <p:nvSpPr>
          <p:cNvPr id="9219" name="Rectangle 3">
            <a:extLst>
              <a:ext uri="{FF2B5EF4-FFF2-40B4-BE49-F238E27FC236}">
                <a16:creationId xmlns:a16="http://schemas.microsoft.com/office/drawing/2014/main" id="{E859BC59-357E-6632-D28E-6BEA47BCFC3A}"/>
              </a:ext>
            </a:extLst>
          </p:cNvPr>
          <p:cNvSpPr>
            <a:spLocks noGrp="1" noChangeArrowheads="1"/>
          </p:cNvSpPr>
          <p:nvPr>
            <p:ph idx="4294967295"/>
          </p:nvPr>
        </p:nvSpPr>
        <p:spPr/>
        <p:txBody>
          <a:bodyPr/>
          <a:lstStyle/>
          <a:p>
            <a:pPr algn="just" eaLnBrk="1" hangingPunct="1"/>
            <a:r>
              <a:rPr lang="en-US" altLang="pl-PL" sz="3600" b="1"/>
              <a:t>Heart is a four chambered, hollow muscular organ approximately the size of your fist</a:t>
            </a:r>
          </a:p>
          <a:p>
            <a:pPr algn="just" eaLnBrk="1" hangingPunct="1"/>
            <a:r>
              <a:rPr lang="en-US" altLang="pl-PL" sz="3600" b="1"/>
              <a:t>Location:</a:t>
            </a:r>
          </a:p>
          <a:p>
            <a:pPr lvl="1" algn="just" eaLnBrk="1" hangingPunct="1"/>
            <a:r>
              <a:rPr lang="en-US" altLang="pl-PL" sz="3200" b="1"/>
              <a:t>Superior surface of diaphragm</a:t>
            </a:r>
          </a:p>
          <a:p>
            <a:pPr lvl="1" algn="just" eaLnBrk="1" hangingPunct="1"/>
            <a:r>
              <a:rPr lang="en-US" altLang="pl-PL" sz="3200" b="1"/>
              <a:t>Left of the midline</a:t>
            </a:r>
          </a:p>
          <a:p>
            <a:pPr lvl="1" algn="just" eaLnBrk="1" hangingPunct="1"/>
            <a:r>
              <a:rPr lang="en-US" altLang="pl-PL" sz="3200" b="1"/>
              <a:t>Anterior to the vertebral column, posterior to the sternum</a:t>
            </a:r>
          </a:p>
        </p:txBody>
      </p:sp>
      <p:sp>
        <p:nvSpPr>
          <p:cNvPr id="9220" name="Footer Placeholder 4">
            <a:extLst>
              <a:ext uri="{FF2B5EF4-FFF2-40B4-BE49-F238E27FC236}">
                <a16:creationId xmlns:a16="http://schemas.microsoft.com/office/drawing/2014/main" id="{CA22FBBD-B0DC-2E2E-6595-814FDCA1FF84}"/>
              </a:ext>
            </a:extLst>
          </p:cNvPr>
          <p:cNvSpPr txBox="1">
            <a:spLocks noGrp="1" noChangeArrowheads="1"/>
          </p:cNvSpPr>
          <p:nvPr/>
        </p:nvSpPr>
        <p:spPr bwMode="auto">
          <a:xfrm>
            <a:off x="4648200" y="6356351"/>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US" altLang="pl-PL" sz="1200"/>
              <a:t>Chapter 18, Cardiovascular System </a:t>
            </a:r>
          </a:p>
        </p:txBody>
      </p:sp>
      <p:sp>
        <p:nvSpPr>
          <p:cNvPr id="9221" name="Slide Number Placeholder 5">
            <a:extLst>
              <a:ext uri="{FF2B5EF4-FFF2-40B4-BE49-F238E27FC236}">
                <a16:creationId xmlns:a16="http://schemas.microsoft.com/office/drawing/2014/main" id="{903243BF-B12A-AA03-79FC-6E15DADA4741}"/>
              </a:ext>
            </a:extLst>
          </p:cNvPr>
          <p:cNvSpPr txBox="1">
            <a:spLocks noGrp="1" noChangeArrowheads="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eaLnBrk="1" hangingPunct="1"/>
            <a:fld id="{38349E0A-5373-452B-B2EF-89388A537156}" type="slidenum">
              <a:rPr lang="en-US" altLang="pl-PL" sz="1200"/>
              <a:pPr algn="r" eaLnBrk="1" hangingPunct="1"/>
              <a:t>6</a:t>
            </a:fld>
            <a:endParaRPr lang="en-US" altLang="pl-PL" sz="1200"/>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32021" y="668543"/>
            <a:ext cx="4403958" cy="6858000"/>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609601"/>
            <a:ext cx="8839200" cy="830997"/>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predominant tissue on this slide. (advance slide for answer)</a:t>
            </a:r>
          </a:p>
        </p:txBody>
      </p:sp>
      <p:grpSp>
        <p:nvGrpSpPr>
          <p:cNvPr id="3" name="Group 2"/>
          <p:cNvGrpSpPr/>
          <p:nvPr/>
        </p:nvGrpSpPr>
        <p:grpSpPr>
          <a:xfrm>
            <a:off x="1828801" y="1295401"/>
            <a:ext cx="8839199" cy="3181529"/>
            <a:chOff x="304800" y="1295400"/>
            <a:chExt cx="8839199" cy="3181529"/>
          </a:xfrm>
        </p:grpSpPr>
        <p:sp>
          <p:nvSpPr>
            <p:cNvPr id="15" name="Rectangle 14"/>
            <p:cNvSpPr/>
            <p:nvPr/>
          </p:nvSpPr>
          <p:spPr>
            <a:xfrm>
              <a:off x="304800" y="1295400"/>
              <a:ext cx="74676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effectLst>
                    <a:outerShdw blurRad="50800" dist="39000" dir="5460000" algn="tl">
                      <a:srgbClr val="000000">
                        <a:alpha val="38000"/>
                      </a:srgbClr>
                    </a:outerShdw>
                  </a:effectLst>
                </a:rPr>
                <a:t>Pseudostratified ciliated columnar epithelium (with goblet cells)</a:t>
              </a:r>
            </a:p>
          </p:txBody>
        </p:sp>
        <p:sp>
          <p:nvSpPr>
            <p:cNvPr id="10" name="TextBox 2"/>
            <p:cNvSpPr txBox="1">
              <a:spLocks noChangeArrowheads="1"/>
            </p:cNvSpPr>
            <p:nvPr/>
          </p:nvSpPr>
          <p:spPr bwMode="auto">
            <a:xfrm>
              <a:off x="7271656" y="3276600"/>
              <a:ext cx="1872343" cy="1200329"/>
            </a:xfrm>
            <a:prstGeom prst="rect">
              <a:avLst/>
            </a:prstGeom>
            <a:noFill/>
            <a:ln w="9525">
              <a:noFill/>
              <a:miter lim="800000"/>
              <a:headEnd/>
              <a:tailEnd/>
            </a:ln>
          </p:spPr>
          <p:txBody>
            <a:bodyPr wrap="square">
              <a:spAutoFit/>
            </a:bodyPr>
            <a:lstStyle/>
            <a:p>
              <a:r>
                <a:rPr lang="en-US" b="1" dirty="0">
                  <a:latin typeface="Times New Roman" pitchFamily="18" charset="0"/>
                  <a:cs typeface="Times New Roman" pitchFamily="18" charset="0"/>
                </a:rPr>
                <a:t>That sure is one good-looking epithelium; the cilia are fine.</a:t>
              </a:r>
            </a:p>
          </p:txBody>
        </p:sp>
      </p:grpSp>
    </p:spTree>
    <p:extLst>
      <p:ext uri="{BB962C8B-B14F-4D97-AF65-F5344CB8AC3E}">
        <p14:creationId xmlns:p14="http://schemas.microsoft.com/office/powerpoint/2010/main" val="4287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158" y="1196837"/>
            <a:ext cx="8692243" cy="5158522"/>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5334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1981201" y="4419601"/>
            <a:ext cx="2349137"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effectLst>
                  <a:outerShdw blurRad="50800" dist="39000" dir="5460000" algn="tl">
                    <a:srgbClr val="000000">
                      <a:alpha val="38000"/>
                    </a:srgbClr>
                  </a:outerShdw>
                </a:effectLst>
              </a:rPr>
              <a:t>Lymphatic vessel</a:t>
            </a:r>
          </a:p>
        </p:txBody>
      </p:sp>
      <p:sp>
        <p:nvSpPr>
          <p:cNvPr id="5" name="Freeform 4"/>
          <p:cNvSpPr/>
          <p:nvPr/>
        </p:nvSpPr>
        <p:spPr>
          <a:xfrm>
            <a:off x="1615441" y="1932059"/>
            <a:ext cx="8699863" cy="4181358"/>
          </a:xfrm>
          <a:custGeom>
            <a:avLst/>
            <a:gdLst>
              <a:gd name="connsiteX0" fmla="*/ 65314 w 8699863"/>
              <a:gd name="connsiteY0" fmla="*/ 353941 h 4181358"/>
              <a:gd name="connsiteX1" fmla="*/ 78377 w 8699863"/>
              <a:gd name="connsiteY1" fmla="*/ 419255 h 4181358"/>
              <a:gd name="connsiteX2" fmla="*/ 52251 w 8699863"/>
              <a:gd name="connsiteY2" fmla="*/ 837267 h 4181358"/>
              <a:gd name="connsiteX3" fmla="*/ 26126 w 8699863"/>
              <a:gd name="connsiteY3" fmla="*/ 1777792 h 4181358"/>
              <a:gd name="connsiteX4" fmla="*/ 0 w 8699863"/>
              <a:gd name="connsiteY4" fmla="*/ 2705255 h 4181358"/>
              <a:gd name="connsiteX5" fmla="*/ 13063 w 8699863"/>
              <a:gd name="connsiteY5" fmla="*/ 3489027 h 4181358"/>
              <a:gd name="connsiteX6" fmla="*/ 26126 w 8699863"/>
              <a:gd name="connsiteY6" fmla="*/ 3632718 h 4181358"/>
              <a:gd name="connsiteX7" fmla="*/ 39189 w 8699863"/>
              <a:gd name="connsiteY7" fmla="*/ 3737221 h 4181358"/>
              <a:gd name="connsiteX8" fmla="*/ 91440 w 8699863"/>
              <a:gd name="connsiteY8" fmla="*/ 3867850 h 4181358"/>
              <a:gd name="connsiteX9" fmla="*/ 117566 w 8699863"/>
              <a:gd name="connsiteY9" fmla="*/ 3907038 h 4181358"/>
              <a:gd name="connsiteX10" fmla="*/ 169817 w 8699863"/>
              <a:gd name="connsiteY10" fmla="*/ 3959290 h 4181358"/>
              <a:gd name="connsiteX11" fmla="*/ 209006 w 8699863"/>
              <a:gd name="connsiteY11" fmla="*/ 3998478 h 4181358"/>
              <a:gd name="connsiteX12" fmla="*/ 235131 w 8699863"/>
              <a:gd name="connsiteY12" fmla="*/ 4037667 h 4181358"/>
              <a:gd name="connsiteX13" fmla="*/ 313509 w 8699863"/>
              <a:gd name="connsiteY13" fmla="*/ 4063792 h 4181358"/>
              <a:gd name="connsiteX14" fmla="*/ 352697 w 8699863"/>
              <a:gd name="connsiteY14" fmla="*/ 4076855 h 4181358"/>
              <a:gd name="connsiteX15" fmla="*/ 444137 w 8699863"/>
              <a:gd name="connsiteY15" fmla="*/ 4102981 h 4181358"/>
              <a:gd name="connsiteX16" fmla="*/ 548640 w 8699863"/>
              <a:gd name="connsiteY16" fmla="*/ 4116044 h 4181358"/>
              <a:gd name="connsiteX17" fmla="*/ 600891 w 8699863"/>
              <a:gd name="connsiteY17" fmla="*/ 4129107 h 4181358"/>
              <a:gd name="connsiteX18" fmla="*/ 1045029 w 8699863"/>
              <a:gd name="connsiteY18" fmla="*/ 4155232 h 4181358"/>
              <a:gd name="connsiteX19" fmla="*/ 1502229 w 8699863"/>
              <a:gd name="connsiteY19" fmla="*/ 4142170 h 4181358"/>
              <a:gd name="connsiteX20" fmla="*/ 1802674 w 8699863"/>
              <a:gd name="connsiteY20" fmla="*/ 4116044 h 4181358"/>
              <a:gd name="connsiteX21" fmla="*/ 2116183 w 8699863"/>
              <a:gd name="connsiteY21" fmla="*/ 4129107 h 4181358"/>
              <a:gd name="connsiteX22" fmla="*/ 2272937 w 8699863"/>
              <a:gd name="connsiteY22" fmla="*/ 4155232 h 4181358"/>
              <a:gd name="connsiteX23" fmla="*/ 2325189 w 8699863"/>
              <a:gd name="connsiteY23" fmla="*/ 4168295 h 4181358"/>
              <a:gd name="connsiteX24" fmla="*/ 2521131 w 8699863"/>
              <a:gd name="connsiteY24" fmla="*/ 4181358 h 4181358"/>
              <a:gd name="connsiteX25" fmla="*/ 2873829 w 8699863"/>
              <a:gd name="connsiteY25" fmla="*/ 4168295 h 4181358"/>
              <a:gd name="connsiteX26" fmla="*/ 3030583 w 8699863"/>
              <a:gd name="connsiteY26" fmla="*/ 4142170 h 4181358"/>
              <a:gd name="connsiteX27" fmla="*/ 3148149 w 8699863"/>
              <a:gd name="connsiteY27" fmla="*/ 4129107 h 4181358"/>
              <a:gd name="connsiteX28" fmla="*/ 3278777 w 8699863"/>
              <a:gd name="connsiteY28" fmla="*/ 4102981 h 4181358"/>
              <a:gd name="connsiteX29" fmla="*/ 3317966 w 8699863"/>
              <a:gd name="connsiteY29" fmla="*/ 4089918 h 4181358"/>
              <a:gd name="connsiteX30" fmla="*/ 3344091 w 8699863"/>
              <a:gd name="connsiteY30" fmla="*/ 4050730 h 4181358"/>
              <a:gd name="connsiteX31" fmla="*/ 3474720 w 8699863"/>
              <a:gd name="connsiteY31" fmla="*/ 3972352 h 4181358"/>
              <a:gd name="connsiteX32" fmla="*/ 3526971 w 8699863"/>
              <a:gd name="connsiteY32" fmla="*/ 3933164 h 4181358"/>
              <a:gd name="connsiteX33" fmla="*/ 3566160 w 8699863"/>
              <a:gd name="connsiteY33" fmla="*/ 3920101 h 4181358"/>
              <a:gd name="connsiteX34" fmla="*/ 3683726 w 8699863"/>
              <a:gd name="connsiteY34" fmla="*/ 3841724 h 4181358"/>
              <a:gd name="connsiteX35" fmla="*/ 3762103 w 8699863"/>
              <a:gd name="connsiteY35" fmla="*/ 3802535 h 4181358"/>
              <a:gd name="connsiteX36" fmla="*/ 3801291 w 8699863"/>
              <a:gd name="connsiteY36" fmla="*/ 3776410 h 4181358"/>
              <a:gd name="connsiteX37" fmla="*/ 3879669 w 8699863"/>
              <a:gd name="connsiteY37" fmla="*/ 3750284 h 4181358"/>
              <a:gd name="connsiteX38" fmla="*/ 3958046 w 8699863"/>
              <a:gd name="connsiteY38" fmla="*/ 3671907 h 4181358"/>
              <a:gd name="connsiteX39" fmla="*/ 3984171 w 8699863"/>
              <a:gd name="connsiteY39" fmla="*/ 3632718 h 4181358"/>
              <a:gd name="connsiteX40" fmla="*/ 4036423 w 8699863"/>
              <a:gd name="connsiteY40" fmla="*/ 3593530 h 4181358"/>
              <a:gd name="connsiteX41" fmla="*/ 4075611 w 8699863"/>
              <a:gd name="connsiteY41" fmla="*/ 3554341 h 4181358"/>
              <a:gd name="connsiteX42" fmla="*/ 4127863 w 8699863"/>
              <a:gd name="connsiteY42" fmla="*/ 3489027 h 4181358"/>
              <a:gd name="connsiteX43" fmla="*/ 4219303 w 8699863"/>
              <a:gd name="connsiteY43" fmla="*/ 3384524 h 4181358"/>
              <a:gd name="connsiteX44" fmla="*/ 4284617 w 8699863"/>
              <a:gd name="connsiteY44" fmla="*/ 3293084 h 4181358"/>
              <a:gd name="connsiteX45" fmla="*/ 4362994 w 8699863"/>
              <a:gd name="connsiteY45" fmla="*/ 3240832 h 4181358"/>
              <a:gd name="connsiteX46" fmla="*/ 4389120 w 8699863"/>
              <a:gd name="connsiteY46" fmla="*/ 3175518 h 4181358"/>
              <a:gd name="connsiteX47" fmla="*/ 4428309 w 8699863"/>
              <a:gd name="connsiteY47" fmla="*/ 3149392 h 4181358"/>
              <a:gd name="connsiteX48" fmla="*/ 4454434 w 8699863"/>
              <a:gd name="connsiteY48" fmla="*/ 3110204 h 4181358"/>
              <a:gd name="connsiteX49" fmla="*/ 4493623 w 8699863"/>
              <a:gd name="connsiteY49" fmla="*/ 3084078 h 4181358"/>
              <a:gd name="connsiteX50" fmla="*/ 4545874 w 8699863"/>
              <a:gd name="connsiteY50" fmla="*/ 3031827 h 4181358"/>
              <a:gd name="connsiteX51" fmla="*/ 4650377 w 8699863"/>
              <a:gd name="connsiteY51" fmla="*/ 2953450 h 4181358"/>
              <a:gd name="connsiteX52" fmla="*/ 4689566 w 8699863"/>
              <a:gd name="connsiteY52" fmla="*/ 2927324 h 4181358"/>
              <a:gd name="connsiteX53" fmla="*/ 4767943 w 8699863"/>
              <a:gd name="connsiteY53" fmla="*/ 2862010 h 4181358"/>
              <a:gd name="connsiteX54" fmla="*/ 4846320 w 8699863"/>
              <a:gd name="connsiteY54" fmla="*/ 2796695 h 4181358"/>
              <a:gd name="connsiteX55" fmla="*/ 4924697 w 8699863"/>
              <a:gd name="connsiteY55" fmla="*/ 2744444 h 4181358"/>
              <a:gd name="connsiteX56" fmla="*/ 4976949 w 8699863"/>
              <a:gd name="connsiteY56" fmla="*/ 2705255 h 4181358"/>
              <a:gd name="connsiteX57" fmla="*/ 5042263 w 8699863"/>
              <a:gd name="connsiteY57" fmla="*/ 2653004 h 4181358"/>
              <a:gd name="connsiteX58" fmla="*/ 5081451 w 8699863"/>
              <a:gd name="connsiteY58" fmla="*/ 2613815 h 4181358"/>
              <a:gd name="connsiteX59" fmla="*/ 5120640 w 8699863"/>
              <a:gd name="connsiteY59" fmla="*/ 2600752 h 4181358"/>
              <a:gd name="connsiteX60" fmla="*/ 5212080 w 8699863"/>
              <a:gd name="connsiteY60" fmla="*/ 2561564 h 4181358"/>
              <a:gd name="connsiteX61" fmla="*/ 5290457 w 8699863"/>
              <a:gd name="connsiteY61" fmla="*/ 2535438 h 4181358"/>
              <a:gd name="connsiteX62" fmla="*/ 5329646 w 8699863"/>
              <a:gd name="connsiteY62" fmla="*/ 2522375 h 4181358"/>
              <a:gd name="connsiteX63" fmla="*/ 5408023 w 8699863"/>
              <a:gd name="connsiteY63" fmla="*/ 2509312 h 4181358"/>
              <a:gd name="connsiteX64" fmla="*/ 5760720 w 8699863"/>
              <a:gd name="connsiteY64" fmla="*/ 2535438 h 4181358"/>
              <a:gd name="connsiteX65" fmla="*/ 6008914 w 8699863"/>
              <a:gd name="connsiteY65" fmla="*/ 2522375 h 4181358"/>
              <a:gd name="connsiteX66" fmla="*/ 6100354 w 8699863"/>
              <a:gd name="connsiteY66" fmla="*/ 2496250 h 4181358"/>
              <a:gd name="connsiteX67" fmla="*/ 6139543 w 8699863"/>
              <a:gd name="connsiteY67" fmla="*/ 2470124 h 4181358"/>
              <a:gd name="connsiteX68" fmla="*/ 6322423 w 8699863"/>
              <a:gd name="connsiteY68" fmla="*/ 2391747 h 4181358"/>
              <a:gd name="connsiteX69" fmla="*/ 6400800 w 8699863"/>
              <a:gd name="connsiteY69" fmla="*/ 2339495 h 4181358"/>
              <a:gd name="connsiteX70" fmla="*/ 6439989 w 8699863"/>
              <a:gd name="connsiteY70" fmla="*/ 2313370 h 4181358"/>
              <a:gd name="connsiteX71" fmla="*/ 6505303 w 8699863"/>
              <a:gd name="connsiteY71" fmla="*/ 2287244 h 4181358"/>
              <a:gd name="connsiteX72" fmla="*/ 6583680 w 8699863"/>
              <a:gd name="connsiteY72" fmla="*/ 2261118 h 4181358"/>
              <a:gd name="connsiteX73" fmla="*/ 6622869 w 8699863"/>
              <a:gd name="connsiteY73" fmla="*/ 2248055 h 4181358"/>
              <a:gd name="connsiteX74" fmla="*/ 6675120 w 8699863"/>
              <a:gd name="connsiteY74" fmla="*/ 2221930 h 4181358"/>
              <a:gd name="connsiteX75" fmla="*/ 6753497 w 8699863"/>
              <a:gd name="connsiteY75" fmla="*/ 2169678 h 4181358"/>
              <a:gd name="connsiteX76" fmla="*/ 6792686 w 8699863"/>
              <a:gd name="connsiteY76" fmla="*/ 2143552 h 4181358"/>
              <a:gd name="connsiteX77" fmla="*/ 6831874 w 8699863"/>
              <a:gd name="connsiteY77" fmla="*/ 2117427 h 4181358"/>
              <a:gd name="connsiteX78" fmla="*/ 6871063 w 8699863"/>
              <a:gd name="connsiteY78" fmla="*/ 2104364 h 4181358"/>
              <a:gd name="connsiteX79" fmla="*/ 6949440 w 8699863"/>
              <a:gd name="connsiteY79" fmla="*/ 2052112 h 4181358"/>
              <a:gd name="connsiteX80" fmla="*/ 6988629 w 8699863"/>
              <a:gd name="connsiteY80" fmla="*/ 2025987 h 4181358"/>
              <a:gd name="connsiteX81" fmla="*/ 7158446 w 8699863"/>
              <a:gd name="connsiteY81" fmla="*/ 1947610 h 4181358"/>
              <a:gd name="connsiteX82" fmla="*/ 7262949 w 8699863"/>
              <a:gd name="connsiteY82" fmla="*/ 1895358 h 4181358"/>
              <a:gd name="connsiteX83" fmla="*/ 7302137 w 8699863"/>
              <a:gd name="connsiteY83" fmla="*/ 1869232 h 4181358"/>
              <a:gd name="connsiteX84" fmla="*/ 7406640 w 8699863"/>
              <a:gd name="connsiteY84" fmla="*/ 1830044 h 4181358"/>
              <a:gd name="connsiteX85" fmla="*/ 7576457 w 8699863"/>
              <a:gd name="connsiteY85" fmla="*/ 1751667 h 4181358"/>
              <a:gd name="connsiteX86" fmla="*/ 7615646 w 8699863"/>
              <a:gd name="connsiteY86" fmla="*/ 1738604 h 4181358"/>
              <a:gd name="connsiteX87" fmla="*/ 7654834 w 8699863"/>
              <a:gd name="connsiteY87" fmla="*/ 1712478 h 4181358"/>
              <a:gd name="connsiteX88" fmla="*/ 7746274 w 8699863"/>
              <a:gd name="connsiteY88" fmla="*/ 1673290 h 4181358"/>
              <a:gd name="connsiteX89" fmla="*/ 7876903 w 8699863"/>
              <a:gd name="connsiteY89" fmla="*/ 1594912 h 4181358"/>
              <a:gd name="connsiteX90" fmla="*/ 7929154 w 8699863"/>
              <a:gd name="connsiteY90" fmla="*/ 1581850 h 4181358"/>
              <a:gd name="connsiteX91" fmla="*/ 7968343 w 8699863"/>
              <a:gd name="connsiteY91" fmla="*/ 1555724 h 4181358"/>
              <a:gd name="connsiteX92" fmla="*/ 8059783 w 8699863"/>
              <a:gd name="connsiteY92" fmla="*/ 1503472 h 4181358"/>
              <a:gd name="connsiteX93" fmla="*/ 8098971 w 8699863"/>
              <a:gd name="connsiteY93" fmla="*/ 1464284 h 4181358"/>
              <a:gd name="connsiteX94" fmla="*/ 8177349 w 8699863"/>
              <a:gd name="connsiteY94" fmla="*/ 1412032 h 4181358"/>
              <a:gd name="connsiteX95" fmla="*/ 8294914 w 8699863"/>
              <a:gd name="connsiteY95" fmla="*/ 1333655 h 4181358"/>
              <a:gd name="connsiteX96" fmla="*/ 8373291 w 8699863"/>
              <a:gd name="connsiteY96" fmla="*/ 1268341 h 4181358"/>
              <a:gd name="connsiteX97" fmla="*/ 8451669 w 8699863"/>
              <a:gd name="connsiteY97" fmla="*/ 1216090 h 4181358"/>
              <a:gd name="connsiteX98" fmla="*/ 8490857 w 8699863"/>
              <a:gd name="connsiteY98" fmla="*/ 1189964 h 4181358"/>
              <a:gd name="connsiteX99" fmla="*/ 8556171 w 8699863"/>
              <a:gd name="connsiteY99" fmla="*/ 1137712 h 4181358"/>
              <a:gd name="connsiteX100" fmla="*/ 8582297 w 8699863"/>
              <a:gd name="connsiteY100" fmla="*/ 1098524 h 4181358"/>
              <a:gd name="connsiteX101" fmla="*/ 8660674 w 8699863"/>
              <a:gd name="connsiteY101" fmla="*/ 1007084 h 4181358"/>
              <a:gd name="connsiteX102" fmla="*/ 8686800 w 8699863"/>
              <a:gd name="connsiteY102" fmla="*/ 928707 h 4181358"/>
              <a:gd name="connsiteX103" fmla="*/ 8699863 w 8699863"/>
              <a:gd name="connsiteY103" fmla="*/ 889518 h 4181358"/>
              <a:gd name="connsiteX104" fmla="*/ 8686800 w 8699863"/>
              <a:gd name="connsiteY104" fmla="*/ 719701 h 4181358"/>
              <a:gd name="connsiteX105" fmla="*/ 8660674 w 8699863"/>
              <a:gd name="connsiteY105" fmla="*/ 641324 h 4181358"/>
              <a:gd name="connsiteX106" fmla="*/ 8621486 w 8699863"/>
              <a:gd name="connsiteY106" fmla="*/ 615198 h 4181358"/>
              <a:gd name="connsiteX107" fmla="*/ 8595360 w 8699863"/>
              <a:gd name="connsiteY107" fmla="*/ 576010 h 4181358"/>
              <a:gd name="connsiteX108" fmla="*/ 8516983 w 8699863"/>
              <a:gd name="connsiteY108" fmla="*/ 523758 h 4181358"/>
              <a:gd name="connsiteX109" fmla="*/ 8477794 w 8699863"/>
              <a:gd name="connsiteY109" fmla="*/ 497632 h 4181358"/>
              <a:gd name="connsiteX110" fmla="*/ 7994469 w 8699863"/>
              <a:gd name="connsiteY110" fmla="*/ 471507 h 4181358"/>
              <a:gd name="connsiteX111" fmla="*/ 7511143 w 8699863"/>
              <a:gd name="connsiteY111" fmla="*/ 471507 h 4181358"/>
              <a:gd name="connsiteX112" fmla="*/ 7432766 w 8699863"/>
              <a:gd name="connsiteY112" fmla="*/ 458444 h 4181358"/>
              <a:gd name="connsiteX113" fmla="*/ 7158446 w 8699863"/>
              <a:gd name="connsiteY113" fmla="*/ 432318 h 4181358"/>
              <a:gd name="connsiteX114" fmla="*/ 7080069 w 8699863"/>
              <a:gd name="connsiteY114" fmla="*/ 380067 h 4181358"/>
              <a:gd name="connsiteX115" fmla="*/ 6988629 w 8699863"/>
              <a:gd name="connsiteY115" fmla="*/ 353941 h 4181358"/>
              <a:gd name="connsiteX116" fmla="*/ 6949440 w 8699863"/>
              <a:gd name="connsiteY116" fmla="*/ 340878 h 4181358"/>
              <a:gd name="connsiteX117" fmla="*/ 6766560 w 8699863"/>
              <a:gd name="connsiteY117" fmla="*/ 275564 h 4181358"/>
              <a:gd name="connsiteX118" fmla="*/ 6622869 w 8699863"/>
              <a:gd name="connsiteY118" fmla="*/ 249438 h 4181358"/>
              <a:gd name="connsiteX119" fmla="*/ 6557554 w 8699863"/>
              <a:gd name="connsiteY119" fmla="*/ 236375 h 4181358"/>
              <a:gd name="connsiteX120" fmla="*/ 6426926 w 8699863"/>
              <a:gd name="connsiteY120" fmla="*/ 223312 h 4181358"/>
              <a:gd name="connsiteX121" fmla="*/ 6335486 w 8699863"/>
              <a:gd name="connsiteY121" fmla="*/ 210250 h 4181358"/>
              <a:gd name="connsiteX122" fmla="*/ 6165669 w 8699863"/>
              <a:gd name="connsiteY122" fmla="*/ 184124 h 4181358"/>
              <a:gd name="connsiteX123" fmla="*/ 6048103 w 8699863"/>
              <a:gd name="connsiteY123" fmla="*/ 171061 h 4181358"/>
              <a:gd name="connsiteX124" fmla="*/ 5734594 w 8699863"/>
              <a:gd name="connsiteY124" fmla="*/ 171061 h 4181358"/>
              <a:gd name="connsiteX125" fmla="*/ 5695406 w 8699863"/>
              <a:gd name="connsiteY125" fmla="*/ 197187 h 4181358"/>
              <a:gd name="connsiteX126" fmla="*/ 5656217 w 8699863"/>
              <a:gd name="connsiteY126" fmla="*/ 210250 h 4181358"/>
              <a:gd name="connsiteX127" fmla="*/ 5617029 w 8699863"/>
              <a:gd name="connsiteY127" fmla="*/ 249438 h 4181358"/>
              <a:gd name="connsiteX128" fmla="*/ 5538651 w 8699863"/>
              <a:gd name="connsiteY128" fmla="*/ 314752 h 4181358"/>
              <a:gd name="connsiteX129" fmla="*/ 5512526 w 8699863"/>
              <a:gd name="connsiteY129" fmla="*/ 353941 h 4181358"/>
              <a:gd name="connsiteX130" fmla="*/ 5434149 w 8699863"/>
              <a:gd name="connsiteY130" fmla="*/ 432318 h 4181358"/>
              <a:gd name="connsiteX131" fmla="*/ 5277394 w 8699863"/>
              <a:gd name="connsiteY131" fmla="*/ 589072 h 4181358"/>
              <a:gd name="connsiteX132" fmla="*/ 5199017 w 8699863"/>
              <a:gd name="connsiteY132" fmla="*/ 667450 h 4181358"/>
              <a:gd name="connsiteX133" fmla="*/ 5159829 w 8699863"/>
              <a:gd name="connsiteY133" fmla="*/ 706638 h 4181358"/>
              <a:gd name="connsiteX134" fmla="*/ 5081451 w 8699863"/>
              <a:gd name="connsiteY134" fmla="*/ 785015 h 4181358"/>
              <a:gd name="connsiteX135" fmla="*/ 4976949 w 8699863"/>
              <a:gd name="connsiteY135" fmla="*/ 902581 h 4181358"/>
              <a:gd name="connsiteX136" fmla="*/ 4911634 w 8699863"/>
              <a:gd name="connsiteY136" fmla="*/ 928707 h 4181358"/>
              <a:gd name="connsiteX137" fmla="*/ 4833257 w 8699863"/>
              <a:gd name="connsiteY137" fmla="*/ 980958 h 4181358"/>
              <a:gd name="connsiteX138" fmla="*/ 4741817 w 8699863"/>
              <a:gd name="connsiteY138" fmla="*/ 1007084 h 4181358"/>
              <a:gd name="connsiteX139" fmla="*/ 4611189 w 8699863"/>
              <a:gd name="connsiteY139" fmla="*/ 980958 h 4181358"/>
              <a:gd name="connsiteX140" fmla="*/ 4572000 w 8699863"/>
              <a:gd name="connsiteY140" fmla="*/ 954832 h 4181358"/>
              <a:gd name="connsiteX141" fmla="*/ 4493623 w 8699863"/>
              <a:gd name="connsiteY141" fmla="*/ 928707 h 4181358"/>
              <a:gd name="connsiteX142" fmla="*/ 4415246 w 8699863"/>
              <a:gd name="connsiteY142" fmla="*/ 889518 h 4181358"/>
              <a:gd name="connsiteX143" fmla="*/ 4389120 w 8699863"/>
              <a:gd name="connsiteY143" fmla="*/ 850330 h 4181358"/>
              <a:gd name="connsiteX144" fmla="*/ 4310743 w 8699863"/>
              <a:gd name="connsiteY144" fmla="*/ 798078 h 4181358"/>
              <a:gd name="connsiteX145" fmla="*/ 4232366 w 8699863"/>
              <a:gd name="connsiteY145" fmla="*/ 732764 h 4181358"/>
              <a:gd name="connsiteX146" fmla="*/ 4206240 w 8699863"/>
              <a:gd name="connsiteY146" fmla="*/ 693575 h 4181358"/>
              <a:gd name="connsiteX147" fmla="*/ 4167051 w 8699863"/>
              <a:gd name="connsiteY147" fmla="*/ 654387 h 4181358"/>
              <a:gd name="connsiteX148" fmla="*/ 4088674 w 8699863"/>
              <a:gd name="connsiteY148" fmla="*/ 576010 h 4181358"/>
              <a:gd name="connsiteX149" fmla="*/ 4062549 w 8699863"/>
              <a:gd name="connsiteY149" fmla="*/ 536821 h 4181358"/>
              <a:gd name="connsiteX150" fmla="*/ 3984171 w 8699863"/>
              <a:gd name="connsiteY150" fmla="*/ 484570 h 4181358"/>
              <a:gd name="connsiteX151" fmla="*/ 3944983 w 8699863"/>
              <a:gd name="connsiteY151" fmla="*/ 458444 h 4181358"/>
              <a:gd name="connsiteX152" fmla="*/ 3905794 w 8699863"/>
              <a:gd name="connsiteY152" fmla="*/ 432318 h 4181358"/>
              <a:gd name="connsiteX153" fmla="*/ 3866606 w 8699863"/>
              <a:gd name="connsiteY153" fmla="*/ 406192 h 4181358"/>
              <a:gd name="connsiteX154" fmla="*/ 3827417 w 8699863"/>
              <a:gd name="connsiteY154" fmla="*/ 393130 h 4181358"/>
              <a:gd name="connsiteX155" fmla="*/ 3722914 w 8699863"/>
              <a:gd name="connsiteY155" fmla="*/ 340878 h 4181358"/>
              <a:gd name="connsiteX156" fmla="*/ 3644537 w 8699863"/>
              <a:gd name="connsiteY156" fmla="*/ 314752 h 4181358"/>
              <a:gd name="connsiteX157" fmla="*/ 3540034 w 8699863"/>
              <a:gd name="connsiteY157" fmla="*/ 275564 h 4181358"/>
              <a:gd name="connsiteX158" fmla="*/ 3500846 w 8699863"/>
              <a:gd name="connsiteY158" fmla="*/ 262501 h 4181358"/>
              <a:gd name="connsiteX159" fmla="*/ 3331029 w 8699863"/>
              <a:gd name="connsiteY159" fmla="*/ 249438 h 4181358"/>
              <a:gd name="connsiteX160" fmla="*/ 3239589 w 8699863"/>
              <a:gd name="connsiteY160" fmla="*/ 210250 h 4181358"/>
              <a:gd name="connsiteX161" fmla="*/ 3200400 w 8699863"/>
              <a:gd name="connsiteY161" fmla="*/ 197187 h 4181358"/>
              <a:gd name="connsiteX162" fmla="*/ 3161211 w 8699863"/>
              <a:gd name="connsiteY162" fmla="*/ 171061 h 4181358"/>
              <a:gd name="connsiteX163" fmla="*/ 3082834 w 8699863"/>
              <a:gd name="connsiteY163" fmla="*/ 144935 h 4181358"/>
              <a:gd name="connsiteX164" fmla="*/ 3004457 w 8699863"/>
              <a:gd name="connsiteY164" fmla="*/ 118810 h 4181358"/>
              <a:gd name="connsiteX165" fmla="*/ 2952206 w 8699863"/>
              <a:gd name="connsiteY165" fmla="*/ 105747 h 4181358"/>
              <a:gd name="connsiteX166" fmla="*/ 2913017 w 8699863"/>
              <a:gd name="connsiteY166" fmla="*/ 92684 h 4181358"/>
              <a:gd name="connsiteX167" fmla="*/ 2808514 w 8699863"/>
              <a:gd name="connsiteY167" fmla="*/ 79621 h 4181358"/>
              <a:gd name="connsiteX168" fmla="*/ 2651760 w 8699863"/>
              <a:gd name="connsiteY168" fmla="*/ 53495 h 4181358"/>
              <a:gd name="connsiteX169" fmla="*/ 2586446 w 8699863"/>
              <a:gd name="connsiteY169" fmla="*/ 40432 h 4181358"/>
              <a:gd name="connsiteX170" fmla="*/ 2338251 w 8699863"/>
              <a:gd name="connsiteY170" fmla="*/ 27370 h 4181358"/>
              <a:gd name="connsiteX171" fmla="*/ 2129246 w 8699863"/>
              <a:gd name="connsiteY171" fmla="*/ 14307 h 4181358"/>
              <a:gd name="connsiteX172" fmla="*/ 1881051 w 8699863"/>
              <a:gd name="connsiteY172" fmla="*/ 14307 h 4181358"/>
              <a:gd name="connsiteX173" fmla="*/ 1841863 w 8699863"/>
              <a:gd name="connsiteY173" fmla="*/ 27370 h 4181358"/>
              <a:gd name="connsiteX174" fmla="*/ 1789611 w 8699863"/>
              <a:gd name="connsiteY174" fmla="*/ 40432 h 4181358"/>
              <a:gd name="connsiteX175" fmla="*/ 1672046 w 8699863"/>
              <a:gd name="connsiteY175" fmla="*/ 53495 h 4181358"/>
              <a:gd name="connsiteX176" fmla="*/ 1593669 w 8699863"/>
              <a:gd name="connsiteY176" fmla="*/ 66558 h 4181358"/>
              <a:gd name="connsiteX177" fmla="*/ 1267097 w 8699863"/>
              <a:gd name="connsiteY177" fmla="*/ 53495 h 4181358"/>
              <a:gd name="connsiteX178" fmla="*/ 640080 w 8699863"/>
              <a:gd name="connsiteY178" fmla="*/ 92684 h 4181358"/>
              <a:gd name="connsiteX179" fmla="*/ 561703 w 8699863"/>
              <a:gd name="connsiteY179" fmla="*/ 105747 h 4181358"/>
              <a:gd name="connsiteX180" fmla="*/ 404949 w 8699863"/>
              <a:gd name="connsiteY180" fmla="*/ 131872 h 4181358"/>
              <a:gd name="connsiteX181" fmla="*/ 300446 w 8699863"/>
              <a:gd name="connsiteY181" fmla="*/ 157998 h 4181358"/>
              <a:gd name="connsiteX182" fmla="*/ 261257 w 8699863"/>
              <a:gd name="connsiteY182" fmla="*/ 184124 h 4181358"/>
              <a:gd name="connsiteX183" fmla="*/ 182880 w 8699863"/>
              <a:gd name="connsiteY183" fmla="*/ 210250 h 4181358"/>
              <a:gd name="connsiteX184" fmla="*/ 104503 w 8699863"/>
              <a:gd name="connsiteY184" fmla="*/ 262501 h 4181358"/>
              <a:gd name="connsiteX185" fmla="*/ 65314 w 8699863"/>
              <a:gd name="connsiteY185" fmla="*/ 340878 h 4181358"/>
              <a:gd name="connsiteX186" fmla="*/ 65314 w 8699863"/>
              <a:gd name="connsiteY186" fmla="*/ 353941 h 418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8699863" h="4181358">
                <a:moveTo>
                  <a:pt x="65314" y="353941"/>
                </a:moveTo>
                <a:cubicBezTo>
                  <a:pt x="67491" y="367004"/>
                  <a:pt x="78377" y="397052"/>
                  <a:pt x="78377" y="419255"/>
                </a:cubicBezTo>
                <a:cubicBezTo>
                  <a:pt x="78377" y="676538"/>
                  <a:pt x="76682" y="666255"/>
                  <a:pt x="52251" y="837267"/>
                </a:cubicBezTo>
                <a:cubicBezTo>
                  <a:pt x="29500" y="1315074"/>
                  <a:pt x="38861" y="1064639"/>
                  <a:pt x="26126" y="1777792"/>
                </a:cubicBezTo>
                <a:cubicBezTo>
                  <a:pt x="10848" y="2633359"/>
                  <a:pt x="39743" y="2307831"/>
                  <a:pt x="0" y="2705255"/>
                </a:cubicBezTo>
                <a:cubicBezTo>
                  <a:pt x="4354" y="2966512"/>
                  <a:pt x="5705" y="3227837"/>
                  <a:pt x="13063" y="3489027"/>
                </a:cubicBezTo>
                <a:cubicBezTo>
                  <a:pt x="14417" y="3537102"/>
                  <a:pt x="21091" y="3584888"/>
                  <a:pt x="26126" y="3632718"/>
                </a:cubicBezTo>
                <a:cubicBezTo>
                  <a:pt x="29801" y="3667631"/>
                  <a:pt x="31833" y="3702895"/>
                  <a:pt x="39189" y="3737221"/>
                </a:cubicBezTo>
                <a:cubicBezTo>
                  <a:pt x="48365" y="3780044"/>
                  <a:pt x="69337" y="3829171"/>
                  <a:pt x="91440" y="3867850"/>
                </a:cubicBezTo>
                <a:cubicBezTo>
                  <a:pt x="99229" y="3881481"/>
                  <a:pt x="108857" y="3893975"/>
                  <a:pt x="117566" y="3907038"/>
                </a:cubicBezTo>
                <a:cubicBezTo>
                  <a:pt x="142448" y="3981683"/>
                  <a:pt x="110102" y="3919480"/>
                  <a:pt x="169817" y="3959290"/>
                </a:cubicBezTo>
                <a:cubicBezTo>
                  <a:pt x="185188" y="3969537"/>
                  <a:pt x="197179" y="3984286"/>
                  <a:pt x="209006" y="3998478"/>
                </a:cubicBezTo>
                <a:cubicBezTo>
                  <a:pt x="219057" y="4010539"/>
                  <a:pt x="221818" y="4029346"/>
                  <a:pt x="235131" y="4037667"/>
                </a:cubicBezTo>
                <a:cubicBezTo>
                  <a:pt x="258484" y="4052263"/>
                  <a:pt x="287383" y="4055084"/>
                  <a:pt x="313509" y="4063792"/>
                </a:cubicBezTo>
                <a:lnTo>
                  <a:pt x="352697" y="4076855"/>
                </a:lnTo>
                <a:cubicBezTo>
                  <a:pt x="383755" y="4087208"/>
                  <a:pt x="411335" y="4097514"/>
                  <a:pt x="444137" y="4102981"/>
                </a:cubicBezTo>
                <a:cubicBezTo>
                  <a:pt x="478765" y="4108752"/>
                  <a:pt x="513806" y="4111690"/>
                  <a:pt x="548640" y="4116044"/>
                </a:cubicBezTo>
                <a:cubicBezTo>
                  <a:pt x="566057" y="4120398"/>
                  <a:pt x="583182" y="4126155"/>
                  <a:pt x="600891" y="4129107"/>
                </a:cubicBezTo>
                <a:cubicBezTo>
                  <a:pt x="747315" y="4153511"/>
                  <a:pt x="897835" y="4149571"/>
                  <a:pt x="1045029" y="4155232"/>
                </a:cubicBezTo>
                <a:cubicBezTo>
                  <a:pt x="1197429" y="4150878"/>
                  <a:pt x="1349970" y="4150045"/>
                  <a:pt x="1502229" y="4142170"/>
                </a:cubicBezTo>
                <a:cubicBezTo>
                  <a:pt x="1602621" y="4136977"/>
                  <a:pt x="1802674" y="4116044"/>
                  <a:pt x="1802674" y="4116044"/>
                </a:cubicBezTo>
                <a:cubicBezTo>
                  <a:pt x="1907177" y="4120398"/>
                  <a:pt x="2011951" y="4120421"/>
                  <a:pt x="2116183" y="4129107"/>
                </a:cubicBezTo>
                <a:cubicBezTo>
                  <a:pt x="2168972" y="4133506"/>
                  <a:pt x="2221547" y="4142384"/>
                  <a:pt x="2272937" y="4155232"/>
                </a:cubicBezTo>
                <a:cubicBezTo>
                  <a:pt x="2290354" y="4159586"/>
                  <a:pt x="2307334" y="4166416"/>
                  <a:pt x="2325189" y="4168295"/>
                </a:cubicBezTo>
                <a:cubicBezTo>
                  <a:pt x="2390288" y="4175148"/>
                  <a:pt x="2455817" y="4177004"/>
                  <a:pt x="2521131" y="4181358"/>
                </a:cubicBezTo>
                <a:lnTo>
                  <a:pt x="2873829" y="4168295"/>
                </a:lnTo>
                <a:cubicBezTo>
                  <a:pt x="3268427" y="4146373"/>
                  <a:pt x="2862022" y="4170263"/>
                  <a:pt x="3030583" y="4142170"/>
                </a:cubicBezTo>
                <a:cubicBezTo>
                  <a:pt x="3069476" y="4135688"/>
                  <a:pt x="3108960" y="4133461"/>
                  <a:pt x="3148149" y="4129107"/>
                </a:cubicBezTo>
                <a:cubicBezTo>
                  <a:pt x="3236683" y="4099595"/>
                  <a:pt x="3128678" y="4133001"/>
                  <a:pt x="3278777" y="4102981"/>
                </a:cubicBezTo>
                <a:cubicBezTo>
                  <a:pt x="3292279" y="4100281"/>
                  <a:pt x="3304903" y="4094272"/>
                  <a:pt x="3317966" y="4089918"/>
                </a:cubicBezTo>
                <a:cubicBezTo>
                  <a:pt x="3326674" y="4076855"/>
                  <a:pt x="3332276" y="4061068"/>
                  <a:pt x="3344091" y="4050730"/>
                </a:cubicBezTo>
                <a:cubicBezTo>
                  <a:pt x="3424620" y="3980267"/>
                  <a:pt x="3403098" y="4017116"/>
                  <a:pt x="3474720" y="3972352"/>
                </a:cubicBezTo>
                <a:cubicBezTo>
                  <a:pt x="3493182" y="3960813"/>
                  <a:pt x="3508068" y="3943965"/>
                  <a:pt x="3526971" y="3933164"/>
                </a:cubicBezTo>
                <a:cubicBezTo>
                  <a:pt x="3538926" y="3926332"/>
                  <a:pt x="3554123" y="3926788"/>
                  <a:pt x="3566160" y="3920101"/>
                </a:cubicBezTo>
                <a:cubicBezTo>
                  <a:pt x="3566161" y="3920101"/>
                  <a:pt x="3664132" y="3854787"/>
                  <a:pt x="3683726" y="3841724"/>
                </a:cubicBezTo>
                <a:cubicBezTo>
                  <a:pt x="3796028" y="3766855"/>
                  <a:pt x="3653942" y="3856615"/>
                  <a:pt x="3762103" y="3802535"/>
                </a:cubicBezTo>
                <a:cubicBezTo>
                  <a:pt x="3776145" y="3795514"/>
                  <a:pt x="3786945" y="3782786"/>
                  <a:pt x="3801291" y="3776410"/>
                </a:cubicBezTo>
                <a:cubicBezTo>
                  <a:pt x="3826457" y="3765225"/>
                  <a:pt x="3879669" y="3750284"/>
                  <a:pt x="3879669" y="3750284"/>
                </a:cubicBezTo>
                <a:cubicBezTo>
                  <a:pt x="3905795" y="3724158"/>
                  <a:pt x="3937552" y="3702649"/>
                  <a:pt x="3958046" y="3671907"/>
                </a:cubicBezTo>
                <a:cubicBezTo>
                  <a:pt x="3966754" y="3658844"/>
                  <a:pt x="3973070" y="3643819"/>
                  <a:pt x="3984171" y="3632718"/>
                </a:cubicBezTo>
                <a:cubicBezTo>
                  <a:pt x="3999566" y="3617323"/>
                  <a:pt x="4019893" y="3607699"/>
                  <a:pt x="4036423" y="3593530"/>
                </a:cubicBezTo>
                <a:cubicBezTo>
                  <a:pt x="4050449" y="3581508"/>
                  <a:pt x="4062548" y="3567404"/>
                  <a:pt x="4075611" y="3554341"/>
                </a:cubicBezTo>
                <a:cubicBezTo>
                  <a:pt x="4105029" y="3466088"/>
                  <a:pt x="4064230" y="3561749"/>
                  <a:pt x="4127863" y="3489027"/>
                </a:cubicBezTo>
                <a:cubicBezTo>
                  <a:pt x="4234546" y="3367105"/>
                  <a:pt x="4131127" y="3443308"/>
                  <a:pt x="4219303" y="3384524"/>
                </a:cubicBezTo>
                <a:cubicBezTo>
                  <a:pt x="4232012" y="3365460"/>
                  <a:pt x="4271361" y="3304867"/>
                  <a:pt x="4284617" y="3293084"/>
                </a:cubicBezTo>
                <a:cubicBezTo>
                  <a:pt x="4308085" y="3272223"/>
                  <a:pt x="4362994" y="3240832"/>
                  <a:pt x="4362994" y="3240832"/>
                </a:cubicBezTo>
                <a:cubicBezTo>
                  <a:pt x="4371703" y="3219061"/>
                  <a:pt x="4375491" y="3194599"/>
                  <a:pt x="4389120" y="3175518"/>
                </a:cubicBezTo>
                <a:cubicBezTo>
                  <a:pt x="4398245" y="3162743"/>
                  <a:pt x="4417208" y="3160493"/>
                  <a:pt x="4428309" y="3149392"/>
                </a:cubicBezTo>
                <a:cubicBezTo>
                  <a:pt x="4439410" y="3138291"/>
                  <a:pt x="4443333" y="3121305"/>
                  <a:pt x="4454434" y="3110204"/>
                </a:cubicBezTo>
                <a:cubicBezTo>
                  <a:pt x="4465535" y="3099103"/>
                  <a:pt x="4481703" y="3094295"/>
                  <a:pt x="4493623" y="3084078"/>
                </a:cubicBezTo>
                <a:cubicBezTo>
                  <a:pt x="4512325" y="3068048"/>
                  <a:pt x="4526952" y="3047596"/>
                  <a:pt x="4545874" y="3031827"/>
                </a:cubicBezTo>
                <a:cubicBezTo>
                  <a:pt x="4579325" y="3003952"/>
                  <a:pt x="4614147" y="2977603"/>
                  <a:pt x="4650377" y="2953450"/>
                </a:cubicBezTo>
                <a:cubicBezTo>
                  <a:pt x="4663440" y="2944741"/>
                  <a:pt x="4677505" y="2937375"/>
                  <a:pt x="4689566" y="2927324"/>
                </a:cubicBezTo>
                <a:cubicBezTo>
                  <a:pt x="4790138" y="2843513"/>
                  <a:pt x="4670651" y="2926869"/>
                  <a:pt x="4767943" y="2862010"/>
                </a:cubicBezTo>
                <a:cubicBezTo>
                  <a:pt x="4862697" y="2735668"/>
                  <a:pt x="4756558" y="2856535"/>
                  <a:pt x="4846320" y="2796695"/>
                </a:cubicBezTo>
                <a:cubicBezTo>
                  <a:pt x="4944172" y="2731461"/>
                  <a:pt x="4831516" y="2775505"/>
                  <a:pt x="4924697" y="2744444"/>
                </a:cubicBezTo>
                <a:cubicBezTo>
                  <a:pt x="4942114" y="2731381"/>
                  <a:pt x="4961554" y="2720650"/>
                  <a:pt x="4976949" y="2705255"/>
                </a:cubicBezTo>
                <a:cubicBezTo>
                  <a:pt x="5036035" y="2646169"/>
                  <a:pt x="4965970" y="2678435"/>
                  <a:pt x="5042263" y="2653004"/>
                </a:cubicBezTo>
                <a:cubicBezTo>
                  <a:pt x="5055326" y="2639941"/>
                  <a:pt x="5066080" y="2624062"/>
                  <a:pt x="5081451" y="2613815"/>
                </a:cubicBezTo>
                <a:cubicBezTo>
                  <a:pt x="5092908" y="2606177"/>
                  <a:pt x="5108324" y="2606910"/>
                  <a:pt x="5120640" y="2600752"/>
                </a:cubicBezTo>
                <a:cubicBezTo>
                  <a:pt x="5234627" y="2543760"/>
                  <a:pt x="5076146" y="2602345"/>
                  <a:pt x="5212080" y="2561564"/>
                </a:cubicBezTo>
                <a:cubicBezTo>
                  <a:pt x="5238457" y="2553651"/>
                  <a:pt x="5264331" y="2544147"/>
                  <a:pt x="5290457" y="2535438"/>
                </a:cubicBezTo>
                <a:cubicBezTo>
                  <a:pt x="5303520" y="2531084"/>
                  <a:pt x="5316064" y="2524639"/>
                  <a:pt x="5329646" y="2522375"/>
                </a:cubicBezTo>
                <a:lnTo>
                  <a:pt x="5408023" y="2509312"/>
                </a:lnTo>
                <a:cubicBezTo>
                  <a:pt x="5520180" y="2520528"/>
                  <a:pt x="5651291" y="2535438"/>
                  <a:pt x="5760720" y="2535438"/>
                </a:cubicBezTo>
                <a:cubicBezTo>
                  <a:pt x="5843566" y="2535438"/>
                  <a:pt x="5926183" y="2526729"/>
                  <a:pt x="6008914" y="2522375"/>
                </a:cubicBezTo>
                <a:cubicBezTo>
                  <a:pt x="6025650" y="2518191"/>
                  <a:pt x="6081617" y="2505618"/>
                  <a:pt x="6100354" y="2496250"/>
                </a:cubicBezTo>
                <a:cubicBezTo>
                  <a:pt x="6114396" y="2489229"/>
                  <a:pt x="6125196" y="2476500"/>
                  <a:pt x="6139543" y="2470124"/>
                </a:cubicBezTo>
                <a:cubicBezTo>
                  <a:pt x="6244040" y="2423681"/>
                  <a:pt x="6208601" y="2467630"/>
                  <a:pt x="6322423" y="2391747"/>
                </a:cubicBezTo>
                <a:lnTo>
                  <a:pt x="6400800" y="2339495"/>
                </a:lnTo>
                <a:cubicBezTo>
                  <a:pt x="6413863" y="2330786"/>
                  <a:pt x="6425412" y="2319201"/>
                  <a:pt x="6439989" y="2313370"/>
                </a:cubicBezTo>
                <a:cubicBezTo>
                  <a:pt x="6461760" y="2304661"/>
                  <a:pt x="6483266" y="2295257"/>
                  <a:pt x="6505303" y="2287244"/>
                </a:cubicBezTo>
                <a:cubicBezTo>
                  <a:pt x="6531184" y="2277833"/>
                  <a:pt x="6557554" y="2269827"/>
                  <a:pt x="6583680" y="2261118"/>
                </a:cubicBezTo>
                <a:cubicBezTo>
                  <a:pt x="6596743" y="2256764"/>
                  <a:pt x="6610553" y="2254213"/>
                  <a:pt x="6622869" y="2248055"/>
                </a:cubicBezTo>
                <a:cubicBezTo>
                  <a:pt x="6640286" y="2239347"/>
                  <a:pt x="6658422" y="2231949"/>
                  <a:pt x="6675120" y="2221930"/>
                </a:cubicBezTo>
                <a:cubicBezTo>
                  <a:pt x="6702045" y="2205775"/>
                  <a:pt x="6727371" y="2187095"/>
                  <a:pt x="6753497" y="2169678"/>
                </a:cubicBezTo>
                <a:lnTo>
                  <a:pt x="6792686" y="2143552"/>
                </a:lnTo>
                <a:cubicBezTo>
                  <a:pt x="6805749" y="2134844"/>
                  <a:pt x="6816980" y="2122392"/>
                  <a:pt x="6831874" y="2117427"/>
                </a:cubicBezTo>
                <a:lnTo>
                  <a:pt x="6871063" y="2104364"/>
                </a:lnTo>
                <a:lnTo>
                  <a:pt x="6949440" y="2052112"/>
                </a:lnTo>
                <a:cubicBezTo>
                  <a:pt x="6962503" y="2043403"/>
                  <a:pt x="6973735" y="2030952"/>
                  <a:pt x="6988629" y="2025987"/>
                </a:cubicBezTo>
                <a:cubicBezTo>
                  <a:pt x="7058838" y="2002583"/>
                  <a:pt x="7069112" y="2001211"/>
                  <a:pt x="7158446" y="1947610"/>
                </a:cubicBezTo>
                <a:cubicBezTo>
                  <a:pt x="7235567" y="1901337"/>
                  <a:pt x="7199673" y="1916450"/>
                  <a:pt x="7262949" y="1895358"/>
                </a:cubicBezTo>
                <a:cubicBezTo>
                  <a:pt x="7276012" y="1886649"/>
                  <a:pt x="7288095" y="1876253"/>
                  <a:pt x="7302137" y="1869232"/>
                </a:cubicBezTo>
                <a:cubicBezTo>
                  <a:pt x="7333372" y="1853614"/>
                  <a:pt x="7372726" y="1841349"/>
                  <a:pt x="7406640" y="1830044"/>
                </a:cubicBezTo>
                <a:cubicBezTo>
                  <a:pt x="7491938" y="1766069"/>
                  <a:pt x="7438236" y="1797740"/>
                  <a:pt x="7576457" y="1751667"/>
                </a:cubicBezTo>
                <a:lnTo>
                  <a:pt x="7615646" y="1738604"/>
                </a:lnTo>
                <a:cubicBezTo>
                  <a:pt x="7628709" y="1729895"/>
                  <a:pt x="7640792" y="1719499"/>
                  <a:pt x="7654834" y="1712478"/>
                </a:cubicBezTo>
                <a:cubicBezTo>
                  <a:pt x="7762945" y="1658422"/>
                  <a:pt x="7610364" y="1754836"/>
                  <a:pt x="7746274" y="1673290"/>
                </a:cubicBezTo>
                <a:cubicBezTo>
                  <a:pt x="7796913" y="1642907"/>
                  <a:pt x="7823818" y="1614819"/>
                  <a:pt x="7876903" y="1594912"/>
                </a:cubicBezTo>
                <a:cubicBezTo>
                  <a:pt x="7893713" y="1588608"/>
                  <a:pt x="7911737" y="1586204"/>
                  <a:pt x="7929154" y="1581850"/>
                </a:cubicBezTo>
                <a:cubicBezTo>
                  <a:pt x="7942217" y="1573141"/>
                  <a:pt x="7954712" y="1563513"/>
                  <a:pt x="7968343" y="1555724"/>
                </a:cubicBezTo>
                <a:cubicBezTo>
                  <a:pt x="8008995" y="1532494"/>
                  <a:pt x="8025065" y="1532404"/>
                  <a:pt x="8059783" y="1503472"/>
                </a:cubicBezTo>
                <a:cubicBezTo>
                  <a:pt x="8073975" y="1491646"/>
                  <a:pt x="8084389" y="1475626"/>
                  <a:pt x="8098971" y="1464284"/>
                </a:cubicBezTo>
                <a:cubicBezTo>
                  <a:pt x="8123756" y="1445007"/>
                  <a:pt x="8151223" y="1429449"/>
                  <a:pt x="8177349" y="1412032"/>
                </a:cubicBezTo>
                <a:lnTo>
                  <a:pt x="8294914" y="1333655"/>
                </a:lnTo>
                <a:cubicBezTo>
                  <a:pt x="8434969" y="1240286"/>
                  <a:pt x="8222401" y="1385700"/>
                  <a:pt x="8373291" y="1268341"/>
                </a:cubicBezTo>
                <a:cubicBezTo>
                  <a:pt x="8398076" y="1249064"/>
                  <a:pt x="8425543" y="1233507"/>
                  <a:pt x="8451669" y="1216090"/>
                </a:cubicBezTo>
                <a:lnTo>
                  <a:pt x="8490857" y="1189964"/>
                </a:lnTo>
                <a:cubicBezTo>
                  <a:pt x="8565729" y="1077656"/>
                  <a:pt x="8466035" y="1209820"/>
                  <a:pt x="8556171" y="1137712"/>
                </a:cubicBezTo>
                <a:cubicBezTo>
                  <a:pt x="8568430" y="1127905"/>
                  <a:pt x="8573172" y="1111299"/>
                  <a:pt x="8582297" y="1098524"/>
                </a:cubicBezTo>
                <a:cubicBezTo>
                  <a:pt x="8624193" y="1039871"/>
                  <a:pt x="8613199" y="1054559"/>
                  <a:pt x="8660674" y="1007084"/>
                </a:cubicBezTo>
                <a:lnTo>
                  <a:pt x="8686800" y="928707"/>
                </a:lnTo>
                <a:lnTo>
                  <a:pt x="8699863" y="889518"/>
                </a:lnTo>
                <a:cubicBezTo>
                  <a:pt x="8695509" y="832912"/>
                  <a:pt x="8695655" y="775779"/>
                  <a:pt x="8686800" y="719701"/>
                </a:cubicBezTo>
                <a:cubicBezTo>
                  <a:pt x="8682505" y="692499"/>
                  <a:pt x="8683588" y="656600"/>
                  <a:pt x="8660674" y="641324"/>
                </a:cubicBezTo>
                <a:lnTo>
                  <a:pt x="8621486" y="615198"/>
                </a:lnTo>
                <a:cubicBezTo>
                  <a:pt x="8612777" y="602135"/>
                  <a:pt x="8607175" y="586348"/>
                  <a:pt x="8595360" y="576010"/>
                </a:cubicBezTo>
                <a:cubicBezTo>
                  <a:pt x="8571730" y="555333"/>
                  <a:pt x="8543109" y="541175"/>
                  <a:pt x="8516983" y="523758"/>
                </a:cubicBezTo>
                <a:cubicBezTo>
                  <a:pt x="8503920" y="515049"/>
                  <a:pt x="8493025" y="501440"/>
                  <a:pt x="8477794" y="497632"/>
                </a:cubicBezTo>
                <a:cubicBezTo>
                  <a:pt x="8286077" y="449706"/>
                  <a:pt x="8443488" y="485114"/>
                  <a:pt x="7994469" y="471507"/>
                </a:cubicBezTo>
                <a:cubicBezTo>
                  <a:pt x="7751612" y="488854"/>
                  <a:pt x="7807019" y="491912"/>
                  <a:pt x="7511143" y="471507"/>
                </a:cubicBezTo>
                <a:cubicBezTo>
                  <a:pt x="7484720" y="469685"/>
                  <a:pt x="7459020" y="461945"/>
                  <a:pt x="7432766" y="458444"/>
                </a:cubicBezTo>
                <a:cubicBezTo>
                  <a:pt x="7338502" y="445875"/>
                  <a:pt x="7254212" y="440299"/>
                  <a:pt x="7158446" y="432318"/>
                </a:cubicBezTo>
                <a:cubicBezTo>
                  <a:pt x="7132320" y="414901"/>
                  <a:pt x="7109857" y="389996"/>
                  <a:pt x="7080069" y="380067"/>
                </a:cubicBezTo>
                <a:cubicBezTo>
                  <a:pt x="6986107" y="348746"/>
                  <a:pt x="7103447" y="386746"/>
                  <a:pt x="6988629" y="353941"/>
                </a:cubicBezTo>
                <a:cubicBezTo>
                  <a:pt x="6975389" y="350158"/>
                  <a:pt x="6961477" y="347565"/>
                  <a:pt x="6949440" y="340878"/>
                </a:cubicBezTo>
                <a:cubicBezTo>
                  <a:pt x="6814089" y="265684"/>
                  <a:pt x="6933261" y="296402"/>
                  <a:pt x="6766560" y="275564"/>
                </a:cubicBezTo>
                <a:cubicBezTo>
                  <a:pt x="6686618" y="248917"/>
                  <a:pt x="6760025" y="270539"/>
                  <a:pt x="6622869" y="249438"/>
                </a:cubicBezTo>
                <a:cubicBezTo>
                  <a:pt x="6600924" y="246062"/>
                  <a:pt x="6579562" y="239309"/>
                  <a:pt x="6557554" y="236375"/>
                </a:cubicBezTo>
                <a:cubicBezTo>
                  <a:pt x="6514178" y="230591"/>
                  <a:pt x="6470386" y="228425"/>
                  <a:pt x="6426926" y="223312"/>
                </a:cubicBezTo>
                <a:cubicBezTo>
                  <a:pt x="6396347" y="219715"/>
                  <a:pt x="6365966" y="214604"/>
                  <a:pt x="6335486" y="210250"/>
                </a:cubicBezTo>
                <a:cubicBezTo>
                  <a:pt x="6253735" y="183000"/>
                  <a:pt x="6313329" y="199667"/>
                  <a:pt x="6165669" y="184124"/>
                </a:cubicBezTo>
                <a:lnTo>
                  <a:pt x="6048103" y="171061"/>
                </a:lnTo>
                <a:cubicBezTo>
                  <a:pt x="5923414" y="139889"/>
                  <a:pt x="5954753" y="142344"/>
                  <a:pt x="5734594" y="171061"/>
                </a:cubicBezTo>
                <a:cubicBezTo>
                  <a:pt x="5719026" y="173092"/>
                  <a:pt x="5709448" y="190166"/>
                  <a:pt x="5695406" y="197187"/>
                </a:cubicBezTo>
                <a:cubicBezTo>
                  <a:pt x="5683090" y="203345"/>
                  <a:pt x="5669280" y="205896"/>
                  <a:pt x="5656217" y="210250"/>
                </a:cubicBezTo>
                <a:cubicBezTo>
                  <a:pt x="5643154" y="223313"/>
                  <a:pt x="5631221" y="237612"/>
                  <a:pt x="5617029" y="249438"/>
                </a:cubicBezTo>
                <a:cubicBezTo>
                  <a:pt x="5560985" y="296141"/>
                  <a:pt x="5590688" y="252308"/>
                  <a:pt x="5538651" y="314752"/>
                </a:cubicBezTo>
                <a:cubicBezTo>
                  <a:pt x="5528600" y="326813"/>
                  <a:pt x="5522956" y="342207"/>
                  <a:pt x="5512526" y="353941"/>
                </a:cubicBezTo>
                <a:cubicBezTo>
                  <a:pt x="5487980" y="381556"/>
                  <a:pt x="5460275" y="406192"/>
                  <a:pt x="5434149" y="432318"/>
                </a:cubicBezTo>
                <a:lnTo>
                  <a:pt x="5277394" y="589072"/>
                </a:lnTo>
                <a:lnTo>
                  <a:pt x="5199017" y="667450"/>
                </a:lnTo>
                <a:cubicBezTo>
                  <a:pt x="5185954" y="680513"/>
                  <a:pt x="5170076" y="691267"/>
                  <a:pt x="5159829" y="706638"/>
                </a:cubicBezTo>
                <a:cubicBezTo>
                  <a:pt x="5121626" y="763942"/>
                  <a:pt x="5146263" y="736407"/>
                  <a:pt x="5081451" y="785015"/>
                </a:cubicBezTo>
                <a:cubicBezTo>
                  <a:pt x="5055570" y="823839"/>
                  <a:pt x="5017623" y="886311"/>
                  <a:pt x="4976949" y="902581"/>
                </a:cubicBezTo>
                <a:cubicBezTo>
                  <a:pt x="4955177" y="911290"/>
                  <a:pt x="4932220" y="917479"/>
                  <a:pt x="4911634" y="928707"/>
                </a:cubicBezTo>
                <a:cubicBezTo>
                  <a:pt x="4884069" y="943742"/>
                  <a:pt x="4863719" y="973342"/>
                  <a:pt x="4833257" y="980958"/>
                </a:cubicBezTo>
                <a:cubicBezTo>
                  <a:pt x="4767648" y="997361"/>
                  <a:pt x="4798038" y="988344"/>
                  <a:pt x="4741817" y="1007084"/>
                </a:cubicBezTo>
                <a:cubicBezTo>
                  <a:pt x="4708118" y="1002270"/>
                  <a:pt x="4647668" y="999198"/>
                  <a:pt x="4611189" y="980958"/>
                </a:cubicBezTo>
                <a:cubicBezTo>
                  <a:pt x="4597147" y="973937"/>
                  <a:pt x="4586347" y="961208"/>
                  <a:pt x="4572000" y="954832"/>
                </a:cubicBezTo>
                <a:cubicBezTo>
                  <a:pt x="4546835" y="943648"/>
                  <a:pt x="4516537" y="943983"/>
                  <a:pt x="4493623" y="928707"/>
                </a:cubicBezTo>
                <a:cubicBezTo>
                  <a:pt x="4442977" y="894943"/>
                  <a:pt x="4469328" y="907546"/>
                  <a:pt x="4415246" y="889518"/>
                </a:cubicBezTo>
                <a:cubicBezTo>
                  <a:pt x="4406537" y="876455"/>
                  <a:pt x="4400935" y="860668"/>
                  <a:pt x="4389120" y="850330"/>
                </a:cubicBezTo>
                <a:cubicBezTo>
                  <a:pt x="4365490" y="829653"/>
                  <a:pt x="4310743" y="798078"/>
                  <a:pt x="4310743" y="798078"/>
                </a:cubicBezTo>
                <a:cubicBezTo>
                  <a:pt x="4247090" y="702600"/>
                  <a:pt x="4331808" y="815633"/>
                  <a:pt x="4232366" y="732764"/>
                </a:cubicBezTo>
                <a:cubicBezTo>
                  <a:pt x="4220305" y="722713"/>
                  <a:pt x="4216291" y="705636"/>
                  <a:pt x="4206240" y="693575"/>
                </a:cubicBezTo>
                <a:cubicBezTo>
                  <a:pt x="4194413" y="679383"/>
                  <a:pt x="4179073" y="668413"/>
                  <a:pt x="4167051" y="654387"/>
                </a:cubicBezTo>
                <a:cubicBezTo>
                  <a:pt x="4102239" y="578772"/>
                  <a:pt x="4157664" y="622001"/>
                  <a:pt x="4088674" y="576010"/>
                </a:cubicBezTo>
                <a:cubicBezTo>
                  <a:pt x="4079966" y="562947"/>
                  <a:pt x="4074364" y="547159"/>
                  <a:pt x="4062549" y="536821"/>
                </a:cubicBezTo>
                <a:cubicBezTo>
                  <a:pt x="4038919" y="516144"/>
                  <a:pt x="4010297" y="501987"/>
                  <a:pt x="3984171" y="484570"/>
                </a:cubicBezTo>
                <a:lnTo>
                  <a:pt x="3944983" y="458444"/>
                </a:lnTo>
                <a:lnTo>
                  <a:pt x="3905794" y="432318"/>
                </a:lnTo>
                <a:cubicBezTo>
                  <a:pt x="3892731" y="423609"/>
                  <a:pt x="3881500" y="411156"/>
                  <a:pt x="3866606" y="406192"/>
                </a:cubicBezTo>
                <a:cubicBezTo>
                  <a:pt x="3853543" y="401838"/>
                  <a:pt x="3839952" y="398828"/>
                  <a:pt x="3827417" y="393130"/>
                </a:cubicBezTo>
                <a:cubicBezTo>
                  <a:pt x="3791962" y="377014"/>
                  <a:pt x="3759861" y="353194"/>
                  <a:pt x="3722914" y="340878"/>
                </a:cubicBezTo>
                <a:cubicBezTo>
                  <a:pt x="3696788" y="332169"/>
                  <a:pt x="3667451" y="330028"/>
                  <a:pt x="3644537" y="314752"/>
                </a:cubicBezTo>
                <a:cubicBezTo>
                  <a:pt x="3580026" y="271745"/>
                  <a:pt x="3630429" y="298163"/>
                  <a:pt x="3540034" y="275564"/>
                </a:cubicBezTo>
                <a:cubicBezTo>
                  <a:pt x="3526676" y="272224"/>
                  <a:pt x="3514509" y="264209"/>
                  <a:pt x="3500846" y="262501"/>
                </a:cubicBezTo>
                <a:cubicBezTo>
                  <a:pt x="3444512" y="255459"/>
                  <a:pt x="3387635" y="253792"/>
                  <a:pt x="3331029" y="249438"/>
                </a:cubicBezTo>
                <a:cubicBezTo>
                  <a:pt x="3239123" y="218803"/>
                  <a:pt x="3352582" y="258675"/>
                  <a:pt x="3239589" y="210250"/>
                </a:cubicBezTo>
                <a:cubicBezTo>
                  <a:pt x="3226933" y="204826"/>
                  <a:pt x="3212716" y="203345"/>
                  <a:pt x="3200400" y="197187"/>
                </a:cubicBezTo>
                <a:cubicBezTo>
                  <a:pt x="3186358" y="190166"/>
                  <a:pt x="3175558" y="177437"/>
                  <a:pt x="3161211" y="171061"/>
                </a:cubicBezTo>
                <a:cubicBezTo>
                  <a:pt x="3136046" y="159876"/>
                  <a:pt x="3108960" y="153644"/>
                  <a:pt x="3082834" y="144935"/>
                </a:cubicBezTo>
                <a:lnTo>
                  <a:pt x="3004457" y="118810"/>
                </a:lnTo>
                <a:cubicBezTo>
                  <a:pt x="2987040" y="114456"/>
                  <a:pt x="2969468" y="110679"/>
                  <a:pt x="2952206" y="105747"/>
                </a:cubicBezTo>
                <a:cubicBezTo>
                  <a:pt x="2938966" y="101964"/>
                  <a:pt x="2926565" y="95147"/>
                  <a:pt x="2913017" y="92684"/>
                </a:cubicBezTo>
                <a:cubicBezTo>
                  <a:pt x="2878478" y="86404"/>
                  <a:pt x="2843348" y="83975"/>
                  <a:pt x="2808514" y="79621"/>
                </a:cubicBezTo>
                <a:cubicBezTo>
                  <a:pt x="2724281" y="51543"/>
                  <a:pt x="2804886" y="75370"/>
                  <a:pt x="2651760" y="53495"/>
                </a:cubicBezTo>
                <a:cubicBezTo>
                  <a:pt x="2629781" y="50355"/>
                  <a:pt x="2608572" y="42276"/>
                  <a:pt x="2586446" y="40432"/>
                </a:cubicBezTo>
                <a:cubicBezTo>
                  <a:pt x="2503886" y="33552"/>
                  <a:pt x="2420962" y="32096"/>
                  <a:pt x="2338251" y="27370"/>
                </a:cubicBezTo>
                <a:lnTo>
                  <a:pt x="2129246" y="14307"/>
                </a:lnTo>
                <a:cubicBezTo>
                  <a:pt x="2005826" y="-3325"/>
                  <a:pt x="2034556" y="-6161"/>
                  <a:pt x="1881051" y="14307"/>
                </a:cubicBezTo>
                <a:cubicBezTo>
                  <a:pt x="1867402" y="16127"/>
                  <a:pt x="1855103" y="23587"/>
                  <a:pt x="1841863" y="27370"/>
                </a:cubicBezTo>
                <a:cubicBezTo>
                  <a:pt x="1824600" y="32302"/>
                  <a:pt x="1807356" y="37702"/>
                  <a:pt x="1789611" y="40432"/>
                </a:cubicBezTo>
                <a:cubicBezTo>
                  <a:pt x="1750640" y="46427"/>
                  <a:pt x="1711130" y="48284"/>
                  <a:pt x="1672046" y="53495"/>
                </a:cubicBezTo>
                <a:cubicBezTo>
                  <a:pt x="1645792" y="56996"/>
                  <a:pt x="1619795" y="62204"/>
                  <a:pt x="1593669" y="66558"/>
                </a:cubicBezTo>
                <a:cubicBezTo>
                  <a:pt x="1484812" y="62204"/>
                  <a:pt x="1376041" y="53495"/>
                  <a:pt x="1267097" y="53495"/>
                </a:cubicBezTo>
                <a:cubicBezTo>
                  <a:pt x="1136250" y="53495"/>
                  <a:pt x="786638" y="68257"/>
                  <a:pt x="640080" y="92684"/>
                </a:cubicBezTo>
                <a:cubicBezTo>
                  <a:pt x="613954" y="97038"/>
                  <a:pt x="587923" y="102001"/>
                  <a:pt x="561703" y="105747"/>
                </a:cubicBezTo>
                <a:cubicBezTo>
                  <a:pt x="352802" y="135590"/>
                  <a:pt x="535536" y="102853"/>
                  <a:pt x="404949" y="131872"/>
                </a:cubicBezTo>
                <a:cubicBezTo>
                  <a:pt x="378118" y="137834"/>
                  <a:pt x="328458" y="143992"/>
                  <a:pt x="300446" y="157998"/>
                </a:cubicBezTo>
                <a:cubicBezTo>
                  <a:pt x="286404" y="165019"/>
                  <a:pt x="275604" y="177748"/>
                  <a:pt x="261257" y="184124"/>
                </a:cubicBezTo>
                <a:cubicBezTo>
                  <a:pt x="236092" y="195309"/>
                  <a:pt x="205794" y="194974"/>
                  <a:pt x="182880" y="210250"/>
                </a:cubicBezTo>
                <a:lnTo>
                  <a:pt x="104503" y="262501"/>
                </a:lnTo>
                <a:cubicBezTo>
                  <a:pt x="91295" y="282314"/>
                  <a:pt x="65314" y="313838"/>
                  <a:pt x="65314" y="340878"/>
                </a:cubicBezTo>
                <a:cubicBezTo>
                  <a:pt x="65314" y="358831"/>
                  <a:pt x="63137" y="340878"/>
                  <a:pt x="65314" y="353941"/>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58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535"/>
          <a:stretch/>
        </p:blipFill>
        <p:spPr>
          <a:xfrm rot="5400000">
            <a:off x="3348361" y="520285"/>
            <a:ext cx="5103254" cy="7250022"/>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609601"/>
            <a:ext cx="8839200" cy="830997"/>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structure indicated by </a:t>
            </a:r>
            <a:r>
              <a:rPr lang="en-US" sz="2400" b="1">
                <a:solidFill>
                  <a:schemeClr val="accent3">
                    <a:lumMod val="50000"/>
                  </a:schemeClr>
                </a:solidFill>
                <a:latin typeface="Script MT Bold" pitchFamily="66" charset="0"/>
              </a:rPr>
              <a:t>the arrows (</a:t>
            </a:r>
            <a:r>
              <a:rPr lang="en-US" sz="2400" b="1" dirty="0">
                <a:solidFill>
                  <a:schemeClr val="accent3">
                    <a:lumMod val="50000"/>
                  </a:schemeClr>
                </a:solidFill>
                <a:latin typeface="Script MT Bold" pitchFamily="66" charset="0"/>
              </a:rPr>
              <a:t>advance slide for answer)</a:t>
            </a:r>
          </a:p>
        </p:txBody>
      </p:sp>
      <p:sp>
        <p:nvSpPr>
          <p:cNvPr id="15" name="Rectangle 14"/>
          <p:cNvSpPr/>
          <p:nvPr/>
        </p:nvSpPr>
        <p:spPr>
          <a:xfrm>
            <a:off x="5569132" y="5042263"/>
            <a:ext cx="21336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FFFF00"/>
                </a:solidFill>
                <a:effectLst>
                  <a:outerShdw blurRad="50800" dist="39000" dir="5460000" algn="tl">
                    <a:srgbClr val="000000">
                      <a:alpha val="38000"/>
                    </a:srgbClr>
                  </a:outerShdw>
                </a:effectLst>
              </a:rPr>
              <a:t>Capillary</a:t>
            </a:r>
          </a:p>
        </p:txBody>
      </p:sp>
      <p:cxnSp>
        <p:nvCxnSpPr>
          <p:cNvPr id="5" name="Straight Arrow Connector 4"/>
          <p:cNvCxnSpPr/>
          <p:nvPr/>
        </p:nvCxnSpPr>
        <p:spPr>
          <a:xfrm>
            <a:off x="6030686" y="4362994"/>
            <a:ext cx="431074" cy="3919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627222" y="4515394"/>
            <a:ext cx="82732" cy="52686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635932" y="3670664"/>
            <a:ext cx="74022" cy="59218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93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5225" y="1373106"/>
            <a:ext cx="6109150" cy="5471832"/>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533401"/>
            <a:ext cx="8839200" cy="830997"/>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predominant tissue in the outlined region (advance slide for answer)</a:t>
            </a:r>
          </a:p>
        </p:txBody>
      </p:sp>
      <p:sp>
        <p:nvSpPr>
          <p:cNvPr id="15" name="Rectangle 14"/>
          <p:cNvSpPr/>
          <p:nvPr/>
        </p:nvSpPr>
        <p:spPr>
          <a:xfrm>
            <a:off x="2246811" y="2974039"/>
            <a:ext cx="2438400"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err="1">
                <a:ln w="11430"/>
                <a:effectLst>
                  <a:outerShdw blurRad="50800" dist="39000" dir="5460000" algn="tl">
                    <a:srgbClr val="000000">
                      <a:alpha val="38000"/>
                    </a:srgbClr>
                  </a:outerShdw>
                </a:effectLst>
              </a:rPr>
              <a:t>Unilocular</a:t>
            </a:r>
            <a:r>
              <a:rPr lang="en-US" sz="3600" b="1" dirty="0">
                <a:ln w="11430"/>
                <a:effectLst>
                  <a:outerShdw blurRad="50800" dist="39000" dir="5460000" algn="tl">
                    <a:srgbClr val="000000">
                      <a:alpha val="38000"/>
                    </a:srgbClr>
                  </a:outerShdw>
                </a:effectLst>
              </a:rPr>
              <a:t> adipose</a:t>
            </a:r>
          </a:p>
        </p:txBody>
      </p:sp>
      <p:sp>
        <p:nvSpPr>
          <p:cNvPr id="3" name="Freeform 2"/>
          <p:cNvSpPr/>
          <p:nvPr/>
        </p:nvSpPr>
        <p:spPr>
          <a:xfrm>
            <a:off x="4685212" y="2049956"/>
            <a:ext cx="2760025" cy="4742730"/>
          </a:xfrm>
          <a:custGeom>
            <a:avLst/>
            <a:gdLst>
              <a:gd name="connsiteX0" fmla="*/ 2573383 w 2760025"/>
              <a:gd name="connsiteY0" fmla="*/ 913 h 4742730"/>
              <a:gd name="connsiteX1" fmla="*/ 2351315 w 2760025"/>
              <a:gd name="connsiteY1" fmla="*/ 40101 h 4742730"/>
              <a:gd name="connsiteX2" fmla="*/ 2286000 w 2760025"/>
              <a:gd name="connsiteY2" fmla="*/ 79290 h 4742730"/>
              <a:gd name="connsiteX3" fmla="*/ 2194560 w 2760025"/>
              <a:gd name="connsiteY3" fmla="*/ 92353 h 4742730"/>
              <a:gd name="connsiteX4" fmla="*/ 2063932 w 2760025"/>
              <a:gd name="connsiteY4" fmla="*/ 118478 h 4742730"/>
              <a:gd name="connsiteX5" fmla="*/ 1959429 w 2760025"/>
              <a:gd name="connsiteY5" fmla="*/ 144604 h 4742730"/>
              <a:gd name="connsiteX6" fmla="*/ 1920240 w 2760025"/>
              <a:gd name="connsiteY6" fmla="*/ 170730 h 4742730"/>
              <a:gd name="connsiteX7" fmla="*/ 1881052 w 2760025"/>
              <a:gd name="connsiteY7" fmla="*/ 183793 h 4742730"/>
              <a:gd name="connsiteX8" fmla="*/ 1841863 w 2760025"/>
              <a:gd name="connsiteY8" fmla="*/ 209918 h 4742730"/>
              <a:gd name="connsiteX9" fmla="*/ 1802675 w 2760025"/>
              <a:gd name="connsiteY9" fmla="*/ 222981 h 4742730"/>
              <a:gd name="connsiteX10" fmla="*/ 1763486 w 2760025"/>
              <a:gd name="connsiteY10" fmla="*/ 249107 h 4742730"/>
              <a:gd name="connsiteX11" fmla="*/ 1645920 w 2760025"/>
              <a:gd name="connsiteY11" fmla="*/ 262170 h 4742730"/>
              <a:gd name="connsiteX12" fmla="*/ 1345475 w 2760025"/>
              <a:gd name="connsiteY12" fmla="*/ 288295 h 4742730"/>
              <a:gd name="connsiteX13" fmla="*/ 1254035 w 2760025"/>
              <a:gd name="connsiteY13" fmla="*/ 301358 h 4742730"/>
              <a:gd name="connsiteX14" fmla="*/ 1005840 w 2760025"/>
              <a:gd name="connsiteY14" fmla="*/ 340547 h 4742730"/>
              <a:gd name="connsiteX15" fmla="*/ 927463 w 2760025"/>
              <a:gd name="connsiteY15" fmla="*/ 353610 h 4742730"/>
              <a:gd name="connsiteX16" fmla="*/ 849086 w 2760025"/>
              <a:gd name="connsiteY16" fmla="*/ 379735 h 4742730"/>
              <a:gd name="connsiteX17" fmla="*/ 757646 w 2760025"/>
              <a:gd name="connsiteY17" fmla="*/ 405861 h 4742730"/>
              <a:gd name="connsiteX18" fmla="*/ 718458 w 2760025"/>
              <a:gd name="connsiteY18" fmla="*/ 431987 h 4742730"/>
              <a:gd name="connsiteX19" fmla="*/ 627018 w 2760025"/>
              <a:gd name="connsiteY19" fmla="*/ 458113 h 4742730"/>
              <a:gd name="connsiteX20" fmla="*/ 587829 w 2760025"/>
              <a:gd name="connsiteY20" fmla="*/ 484238 h 4742730"/>
              <a:gd name="connsiteX21" fmla="*/ 522515 w 2760025"/>
              <a:gd name="connsiteY21" fmla="*/ 549553 h 4742730"/>
              <a:gd name="connsiteX22" fmla="*/ 457200 w 2760025"/>
              <a:gd name="connsiteY22" fmla="*/ 627930 h 4742730"/>
              <a:gd name="connsiteX23" fmla="*/ 365760 w 2760025"/>
              <a:gd name="connsiteY23" fmla="*/ 732433 h 4742730"/>
              <a:gd name="connsiteX24" fmla="*/ 339635 w 2760025"/>
              <a:gd name="connsiteY24" fmla="*/ 797747 h 4742730"/>
              <a:gd name="connsiteX25" fmla="*/ 300446 w 2760025"/>
              <a:gd name="connsiteY25" fmla="*/ 823873 h 4742730"/>
              <a:gd name="connsiteX26" fmla="*/ 287383 w 2760025"/>
              <a:gd name="connsiteY26" fmla="*/ 863061 h 4742730"/>
              <a:gd name="connsiteX27" fmla="*/ 248195 w 2760025"/>
              <a:gd name="connsiteY27" fmla="*/ 902250 h 4742730"/>
              <a:gd name="connsiteX28" fmla="*/ 222069 w 2760025"/>
              <a:gd name="connsiteY28" fmla="*/ 941438 h 4742730"/>
              <a:gd name="connsiteX29" fmla="*/ 209006 w 2760025"/>
              <a:gd name="connsiteY29" fmla="*/ 980627 h 4742730"/>
              <a:gd name="connsiteX30" fmla="*/ 130629 w 2760025"/>
              <a:gd name="connsiteY30" fmla="*/ 1111255 h 4742730"/>
              <a:gd name="connsiteX31" fmla="*/ 104503 w 2760025"/>
              <a:gd name="connsiteY31" fmla="*/ 1189633 h 4742730"/>
              <a:gd name="connsiteX32" fmla="*/ 91440 w 2760025"/>
              <a:gd name="connsiteY32" fmla="*/ 1228821 h 4742730"/>
              <a:gd name="connsiteX33" fmla="*/ 104503 w 2760025"/>
              <a:gd name="connsiteY33" fmla="*/ 1542330 h 4742730"/>
              <a:gd name="connsiteX34" fmla="*/ 130629 w 2760025"/>
              <a:gd name="connsiteY34" fmla="*/ 1672958 h 4742730"/>
              <a:gd name="connsiteX35" fmla="*/ 156755 w 2760025"/>
              <a:gd name="connsiteY35" fmla="*/ 1790524 h 4742730"/>
              <a:gd name="connsiteX36" fmla="*/ 169818 w 2760025"/>
              <a:gd name="connsiteY36" fmla="*/ 1842775 h 4742730"/>
              <a:gd name="connsiteX37" fmla="*/ 182880 w 2760025"/>
              <a:gd name="connsiteY37" fmla="*/ 1973404 h 4742730"/>
              <a:gd name="connsiteX38" fmla="*/ 195943 w 2760025"/>
              <a:gd name="connsiteY38" fmla="*/ 2038718 h 4742730"/>
              <a:gd name="connsiteX39" fmla="*/ 156755 w 2760025"/>
              <a:gd name="connsiteY39" fmla="*/ 2221598 h 4742730"/>
              <a:gd name="connsiteX40" fmla="*/ 143692 w 2760025"/>
              <a:gd name="connsiteY40" fmla="*/ 2260787 h 4742730"/>
              <a:gd name="connsiteX41" fmla="*/ 117566 w 2760025"/>
              <a:gd name="connsiteY41" fmla="*/ 2299975 h 4742730"/>
              <a:gd name="connsiteX42" fmla="*/ 78378 w 2760025"/>
              <a:gd name="connsiteY42" fmla="*/ 2378353 h 4742730"/>
              <a:gd name="connsiteX43" fmla="*/ 52252 w 2760025"/>
              <a:gd name="connsiteY43" fmla="*/ 2456730 h 4742730"/>
              <a:gd name="connsiteX44" fmla="*/ 26126 w 2760025"/>
              <a:gd name="connsiteY44" fmla="*/ 2535107 h 4742730"/>
              <a:gd name="connsiteX45" fmla="*/ 0 w 2760025"/>
              <a:gd name="connsiteY45" fmla="*/ 2678798 h 4742730"/>
              <a:gd name="connsiteX46" fmla="*/ 26126 w 2760025"/>
              <a:gd name="connsiteY46" fmla="*/ 3096810 h 4742730"/>
              <a:gd name="connsiteX47" fmla="*/ 39189 w 2760025"/>
              <a:gd name="connsiteY47" fmla="*/ 3135998 h 4742730"/>
              <a:gd name="connsiteX48" fmla="*/ 52252 w 2760025"/>
              <a:gd name="connsiteY48" fmla="*/ 3188250 h 4742730"/>
              <a:gd name="connsiteX49" fmla="*/ 78378 w 2760025"/>
              <a:gd name="connsiteY49" fmla="*/ 3266627 h 4742730"/>
              <a:gd name="connsiteX50" fmla="*/ 91440 w 2760025"/>
              <a:gd name="connsiteY50" fmla="*/ 3331941 h 4742730"/>
              <a:gd name="connsiteX51" fmla="*/ 104503 w 2760025"/>
              <a:gd name="connsiteY51" fmla="*/ 3384193 h 4742730"/>
              <a:gd name="connsiteX52" fmla="*/ 117566 w 2760025"/>
              <a:gd name="connsiteY52" fmla="*/ 3462570 h 4742730"/>
              <a:gd name="connsiteX53" fmla="*/ 143692 w 2760025"/>
              <a:gd name="connsiteY53" fmla="*/ 3540947 h 4742730"/>
              <a:gd name="connsiteX54" fmla="*/ 169818 w 2760025"/>
              <a:gd name="connsiteY54" fmla="*/ 3645450 h 4742730"/>
              <a:gd name="connsiteX55" fmla="*/ 195943 w 2760025"/>
              <a:gd name="connsiteY55" fmla="*/ 3736890 h 4742730"/>
              <a:gd name="connsiteX56" fmla="*/ 222069 w 2760025"/>
              <a:gd name="connsiteY56" fmla="*/ 3776078 h 4742730"/>
              <a:gd name="connsiteX57" fmla="*/ 261258 w 2760025"/>
              <a:gd name="connsiteY57" fmla="*/ 3893644 h 4742730"/>
              <a:gd name="connsiteX58" fmla="*/ 274320 w 2760025"/>
              <a:gd name="connsiteY58" fmla="*/ 3932833 h 4742730"/>
              <a:gd name="connsiteX59" fmla="*/ 300446 w 2760025"/>
              <a:gd name="connsiteY59" fmla="*/ 3985084 h 4742730"/>
              <a:gd name="connsiteX60" fmla="*/ 352698 w 2760025"/>
              <a:gd name="connsiteY60" fmla="*/ 4102650 h 4742730"/>
              <a:gd name="connsiteX61" fmla="*/ 378823 w 2760025"/>
              <a:gd name="connsiteY61" fmla="*/ 4154901 h 4742730"/>
              <a:gd name="connsiteX62" fmla="*/ 431075 w 2760025"/>
              <a:gd name="connsiteY62" fmla="*/ 4194090 h 4742730"/>
              <a:gd name="connsiteX63" fmla="*/ 496389 w 2760025"/>
              <a:gd name="connsiteY63" fmla="*/ 4285530 h 4742730"/>
              <a:gd name="connsiteX64" fmla="*/ 640080 w 2760025"/>
              <a:gd name="connsiteY64" fmla="*/ 4455347 h 4742730"/>
              <a:gd name="connsiteX65" fmla="*/ 679269 w 2760025"/>
              <a:gd name="connsiteY65" fmla="*/ 4481473 h 4742730"/>
              <a:gd name="connsiteX66" fmla="*/ 718458 w 2760025"/>
              <a:gd name="connsiteY66" fmla="*/ 4533724 h 4742730"/>
              <a:gd name="connsiteX67" fmla="*/ 757646 w 2760025"/>
              <a:gd name="connsiteY67" fmla="*/ 4559850 h 4742730"/>
              <a:gd name="connsiteX68" fmla="*/ 836023 w 2760025"/>
              <a:gd name="connsiteY68" fmla="*/ 4638227 h 4742730"/>
              <a:gd name="connsiteX69" fmla="*/ 914400 w 2760025"/>
              <a:gd name="connsiteY69" fmla="*/ 4690478 h 4742730"/>
              <a:gd name="connsiteX70" fmla="*/ 953589 w 2760025"/>
              <a:gd name="connsiteY70" fmla="*/ 4716604 h 4742730"/>
              <a:gd name="connsiteX71" fmla="*/ 1031966 w 2760025"/>
              <a:gd name="connsiteY71" fmla="*/ 4742730 h 4742730"/>
              <a:gd name="connsiteX72" fmla="*/ 1332412 w 2760025"/>
              <a:gd name="connsiteY72" fmla="*/ 4729667 h 4742730"/>
              <a:gd name="connsiteX73" fmla="*/ 1489166 w 2760025"/>
              <a:gd name="connsiteY73" fmla="*/ 4690478 h 4742730"/>
              <a:gd name="connsiteX74" fmla="*/ 1541418 w 2760025"/>
              <a:gd name="connsiteY74" fmla="*/ 4677415 h 4742730"/>
              <a:gd name="connsiteX75" fmla="*/ 1580606 w 2760025"/>
              <a:gd name="connsiteY75" fmla="*/ 4651290 h 4742730"/>
              <a:gd name="connsiteX76" fmla="*/ 1606732 w 2760025"/>
              <a:gd name="connsiteY76" fmla="*/ 4599038 h 4742730"/>
              <a:gd name="connsiteX77" fmla="*/ 1632858 w 2760025"/>
              <a:gd name="connsiteY77" fmla="*/ 4559850 h 4742730"/>
              <a:gd name="connsiteX78" fmla="*/ 1645920 w 2760025"/>
              <a:gd name="connsiteY78" fmla="*/ 4520661 h 4742730"/>
              <a:gd name="connsiteX79" fmla="*/ 1698172 w 2760025"/>
              <a:gd name="connsiteY79" fmla="*/ 4442284 h 4742730"/>
              <a:gd name="connsiteX80" fmla="*/ 1737360 w 2760025"/>
              <a:gd name="connsiteY80" fmla="*/ 4363907 h 4742730"/>
              <a:gd name="connsiteX81" fmla="*/ 1776549 w 2760025"/>
              <a:gd name="connsiteY81" fmla="*/ 4233278 h 4742730"/>
              <a:gd name="connsiteX82" fmla="*/ 1802675 w 2760025"/>
              <a:gd name="connsiteY82" fmla="*/ 4154901 h 4742730"/>
              <a:gd name="connsiteX83" fmla="*/ 1815738 w 2760025"/>
              <a:gd name="connsiteY83" fmla="*/ 4089587 h 4742730"/>
              <a:gd name="connsiteX84" fmla="*/ 1802675 w 2760025"/>
              <a:gd name="connsiteY84" fmla="*/ 3867518 h 4742730"/>
              <a:gd name="connsiteX85" fmla="*/ 1776549 w 2760025"/>
              <a:gd name="connsiteY85" fmla="*/ 3802204 h 4742730"/>
              <a:gd name="connsiteX86" fmla="*/ 1763486 w 2760025"/>
              <a:gd name="connsiteY86" fmla="*/ 3684638 h 4742730"/>
              <a:gd name="connsiteX87" fmla="*/ 1737360 w 2760025"/>
              <a:gd name="connsiteY87" fmla="*/ 3606261 h 4742730"/>
              <a:gd name="connsiteX88" fmla="*/ 1724298 w 2760025"/>
              <a:gd name="connsiteY88" fmla="*/ 3567073 h 4742730"/>
              <a:gd name="connsiteX89" fmla="*/ 1698172 w 2760025"/>
              <a:gd name="connsiteY89" fmla="*/ 3488695 h 4742730"/>
              <a:gd name="connsiteX90" fmla="*/ 1685109 w 2760025"/>
              <a:gd name="connsiteY90" fmla="*/ 3449507 h 4742730"/>
              <a:gd name="connsiteX91" fmla="*/ 1658983 w 2760025"/>
              <a:gd name="connsiteY91" fmla="*/ 3384193 h 4742730"/>
              <a:gd name="connsiteX92" fmla="*/ 1645920 w 2760025"/>
              <a:gd name="connsiteY92" fmla="*/ 3305815 h 4742730"/>
              <a:gd name="connsiteX93" fmla="*/ 1632858 w 2760025"/>
              <a:gd name="connsiteY93" fmla="*/ 3253564 h 4742730"/>
              <a:gd name="connsiteX94" fmla="*/ 1619795 w 2760025"/>
              <a:gd name="connsiteY94" fmla="*/ 3162124 h 4742730"/>
              <a:gd name="connsiteX95" fmla="*/ 1606732 w 2760025"/>
              <a:gd name="connsiteY95" fmla="*/ 3083747 h 4742730"/>
              <a:gd name="connsiteX96" fmla="*/ 1619795 w 2760025"/>
              <a:gd name="connsiteY96" fmla="*/ 2678798 h 4742730"/>
              <a:gd name="connsiteX97" fmla="*/ 1645920 w 2760025"/>
              <a:gd name="connsiteY97" fmla="*/ 2535107 h 4742730"/>
              <a:gd name="connsiteX98" fmla="*/ 1672046 w 2760025"/>
              <a:gd name="connsiteY98" fmla="*/ 2430604 h 4742730"/>
              <a:gd name="connsiteX99" fmla="*/ 1711235 w 2760025"/>
              <a:gd name="connsiteY99" fmla="*/ 2339164 h 4742730"/>
              <a:gd name="connsiteX100" fmla="*/ 1724298 w 2760025"/>
              <a:gd name="connsiteY100" fmla="*/ 2299975 h 4742730"/>
              <a:gd name="connsiteX101" fmla="*/ 1763486 w 2760025"/>
              <a:gd name="connsiteY101" fmla="*/ 2260787 h 4742730"/>
              <a:gd name="connsiteX102" fmla="*/ 1789612 w 2760025"/>
              <a:gd name="connsiteY102" fmla="*/ 2221598 h 4742730"/>
              <a:gd name="connsiteX103" fmla="*/ 1867989 w 2760025"/>
              <a:gd name="connsiteY103" fmla="*/ 2156284 h 4742730"/>
              <a:gd name="connsiteX104" fmla="*/ 1933303 w 2760025"/>
              <a:gd name="connsiteY104" fmla="*/ 2090970 h 4742730"/>
              <a:gd name="connsiteX105" fmla="*/ 1972492 w 2760025"/>
              <a:gd name="connsiteY105" fmla="*/ 2051781 h 4742730"/>
              <a:gd name="connsiteX106" fmla="*/ 2050869 w 2760025"/>
              <a:gd name="connsiteY106" fmla="*/ 1999530 h 4742730"/>
              <a:gd name="connsiteX107" fmla="*/ 2103120 w 2760025"/>
              <a:gd name="connsiteY107" fmla="*/ 1960341 h 4742730"/>
              <a:gd name="connsiteX108" fmla="*/ 2142309 w 2760025"/>
              <a:gd name="connsiteY108" fmla="*/ 1934215 h 4742730"/>
              <a:gd name="connsiteX109" fmla="*/ 2181498 w 2760025"/>
              <a:gd name="connsiteY109" fmla="*/ 1895027 h 4742730"/>
              <a:gd name="connsiteX110" fmla="*/ 2220686 w 2760025"/>
              <a:gd name="connsiteY110" fmla="*/ 1868901 h 4742730"/>
              <a:gd name="connsiteX111" fmla="*/ 2259875 w 2760025"/>
              <a:gd name="connsiteY111" fmla="*/ 1829713 h 4742730"/>
              <a:gd name="connsiteX112" fmla="*/ 2338252 w 2760025"/>
              <a:gd name="connsiteY112" fmla="*/ 1777461 h 4742730"/>
              <a:gd name="connsiteX113" fmla="*/ 2390503 w 2760025"/>
              <a:gd name="connsiteY113" fmla="*/ 1699084 h 4742730"/>
              <a:gd name="connsiteX114" fmla="*/ 2403566 w 2760025"/>
              <a:gd name="connsiteY114" fmla="*/ 1659895 h 4742730"/>
              <a:gd name="connsiteX115" fmla="*/ 2429692 w 2760025"/>
              <a:gd name="connsiteY115" fmla="*/ 1620707 h 4742730"/>
              <a:gd name="connsiteX116" fmla="*/ 2468880 w 2760025"/>
              <a:gd name="connsiteY116" fmla="*/ 1542330 h 4742730"/>
              <a:gd name="connsiteX117" fmla="*/ 2495006 w 2760025"/>
              <a:gd name="connsiteY117" fmla="*/ 1463953 h 4742730"/>
              <a:gd name="connsiteX118" fmla="*/ 2508069 w 2760025"/>
              <a:gd name="connsiteY118" fmla="*/ 1424764 h 4742730"/>
              <a:gd name="connsiteX119" fmla="*/ 2534195 w 2760025"/>
              <a:gd name="connsiteY119" fmla="*/ 1385575 h 4742730"/>
              <a:gd name="connsiteX120" fmla="*/ 2560320 w 2760025"/>
              <a:gd name="connsiteY120" fmla="*/ 1294135 h 4742730"/>
              <a:gd name="connsiteX121" fmla="*/ 2586446 w 2760025"/>
              <a:gd name="connsiteY121" fmla="*/ 1202695 h 4742730"/>
              <a:gd name="connsiteX122" fmla="*/ 2599509 w 2760025"/>
              <a:gd name="connsiteY122" fmla="*/ 1137381 h 4742730"/>
              <a:gd name="connsiteX123" fmla="*/ 2612572 w 2760025"/>
              <a:gd name="connsiteY123" fmla="*/ 1098193 h 4742730"/>
              <a:gd name="connsiteX124" fmla="*/ 2638698 w 2760025"/>
              <a:gd name="connsiteY124" fmla="*/ 993690 h 4742730"/>
              <a:gd name="connsiteX125" fmla="*/ 2664823 w 2760025"/>
              <a:gd name="connsiteY125" fmla="*/ 836935 h 4742730"/>
              <a:gd name="connsiteX126" fmla="*/ 2704012 w 2760025"/>
              <a:gd name="connsiteY126" fmla="*/ 706307 h 4742730"/>
              <a:gd name="connsiteX127" fmla="*/ 2717075 w 2760025"/>
              <a:gd name="connsiteY127" fmla="*/ 667118 h 4742730"/>
              <a:gd name="connsiteX128" fmla="*/ 2743200 w 2760025"/>
              <a:gd name="connsiteY128" fmla="*/ 562615 h 4742730"/>
              <a:gd name="connsiteX129" fmla="*/ 2743200 w 2760025"/>
              <a:gd name="connsiteY129" fmla="*/ 131541 h 4742730"/>
              <a:gd name="connsiteX130" fmla="*/ 2677886 w 2760025"/>
              <a:gd name="connsiteY130" fmla="*/ 66227 h 4742730"/>
              <a:gd name="connsiteX131" fmla="*/ 2573383 w 2760025"/>
              <a:gd name="connsiteY131" fmla="*/ 913 h 474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760025" h="4742730">
                <a:moveTo>
                  <a:pt x="2573383" y="913"/>
                </a:moveTo>
                <a:cubicBezTo>
                  <a:pt x="2518955" y="-3441"/>
                  <a:pt x="2429619" y="7474"/>
                  <a:pt x="2351315" y="40101"/>
                </a:cubicBezTo>
                <a:cubicBezTo>
                  <a:pt x="2327878" y="49866"/>
                  <a:pt x="2310087" y="71261"/>
                  <a:pt x="2286000" y="79290"/>
                </a:cubicBezTo>
                <a:cubicBezTo>
                  <a:pt x="2256791" y="89027"/>
                  <a:pt x="2224881" y="87002"/>
                  <a:pt x="2194560" y="92353"/>
                </a:cubicBezTo>
                <a:cubicBezTo>
                  <a:pt x="2150831" y="100070"/>
                  <a:pt x="2107475" y="109770"/>
                  <a:pt x="2063932" y="118478"/>
                </a:cubicBezTo>
                <a:cubicBezTo>
                  <a:pt x="2039090" y="123446"/>
                  <a:pt x="1986207" y="131215"/>
                  <a:pt x="1959429" y="144604"/>
                </a:cubicBezTo>
                <a:cubicBezTo>
                  <a:pt x="1945387" y="151625"/>
                  <a:pt x="1934282" y="163709"/>
                  <a:pt x="1920240" y="170730"/>
                </a:cubicBezTo>
                <a:cubicBezTo>
                  <a:pt x="1907924" y="176888"/>
                  <a:pt x="1893368" y="177635"/>
                  <a:pt x="1881052" y="183793"/>
                </a:cubicBezTo>
                <a:cubicBezTo>
                  <a:pt x="1867010" y="190814"/>
                  <a:pt x="1855905" y="202897"/>
                  <a:pt x="1841863" y="209918"/>
                </a:cubicBezTo>
                <a:cubicBezTo>
                  <a:pt x="1829547" y="216076"/>
                  <a:pt x="1814991" y="216823"/>
                  <a:pt x="1802675" y="222981"/>
                </a:cubicBezTo>
                <a:cubicBezTo>
                  <a:pt x="1788633" y="230002"/>
                  <a:pt x="1778717" y="245299"/>
                  <a:pt x="1763486" y="249107"/>
                </a:cubicBezTo>
                <a:cubicBezTo>
                  <a:pt x="1725233" y="258670"/>
                  <a:pt x="1685109" y="257816"/>
                  <a:pt x="1645920" y="262170"/>
                </a:cubicBezTo>
                <a:cubicBezTo>
                  <a:pt x="1519980" y="304151"/>
                  <a:pt x="1646021" y="266033"/>
                  <a:pt x="1345475" y="288295"/>
                </a:cubicBezTo>
                <a:cubicBezTo>
                  <a:pt x="1314770" y="290569"/>
                  <a:pt x="1284515" y="297004"/>
                  <a:pt x="1254035" y="301358"/>
                </a:cubicBezTo>
                <a:cubicBezTo>
                  <a:pt x="1137320" y="340263"/>
                  <a:pt x="1284179" y="294157"/>
                  <a:pt x="1005840" y="340547"/>
                </a:cubicBezTo>
                <a:lnTo>
                  <a:pt x="927463" y="353610"/>
                </a:lnTo>
                <a:cubicBezTo>
                  <a:pt x="901337" y="362318"/>
                  <a:pt x="875803" y="373056"/>
                  <a:pt x="849086" y="379735"/>
                </a:cubicBezTo>
                <a:cubicBezTo>
                  <a:pt x="783477" y="396138"/>
                  <a:pt x="813867" y="387121"/>
                  <a:pt x="757646" y="405861"/>
                </a:cubicBezTo>
                <a:cubicBezTo>
                  <a:pt x="744583" y="414570"/>
                  <a:pt x="732500" y="424966"/>
                  <a:pt x="718458" y="431987"/>
                </a:cubicBezTo>
                <a:cubicBezTo>
                  <a:pt x="699719" y="441357"/>
                  <a:pt x="643758" y="453928"/>
                  <a:pt x="627018" y="458113"/>
                </a:cubicBezTo>
                <a:cubicBezTo>
                  <a:pt x="613955" y="466821"/>
                  <a:pt x="598930" y="473137"/>
                  <a:pt x="587829" y="484238"/>
                </a:cubicBezTo>
                <a:cubicBezTo>
                  <a:pt x="500736" y="571330"/>
                  <a:pt x="627023" y="479879"/>
                  <a:pt x="522515" y="549553"/>
                </a:cubicBezTo>
                <a:cubicBezTo>
                  <a:pt x="429146" y="689603"/>
                  <a:pt x="574558" y="477041"/>
                  <a:pt x="457200" y="627930"/>
                </a:cubicBezTo>
                <a:cubicBezTo>
                  <a:pt x="375138" y="733438"/>
                  <a:pt x="441626" y="681856"/>
                  <a:pt x="365760" y="732433"/>
                </a:cubicBezTo>
                <a:cubicBezTo>
                  <a:pt x="357052" y="754204"/>
                  <a:pt x="353264" y="778666"/>
                  <a:pt x="339635" y="797747"/>
                </a:cubicBezTo>
                <a:cubicBezTo>
                  <a:pt x="330510" y="810522"/>
                  <a:pt x="310254" y="811614"/>
                  <a:pt x="300446" y="823873"/>
                </a:cubicBezTo>
                <a:cubicBezTo>
                  <a:pt x="291844" y="834625"/>
                  <a:pt x="295021" y="851604"/>
                  <a:pt x="287383" y="863061"/>
                </a:cubicBezTo>
                <a:cubicBezTo>
                  <a:pt x="277136" y="878432"/>
                  <a:pt x="260022" y="888058"/>
                  <a:pt x="248195" y="902250"/>
                </a:cubicBezTo>
                <a:cubicBezTo>
                  <a:pt x="238144" y="914311"/>
                  <a:pt x="230778" y="928375"/>
                  <a:pt x="222069" y="941438"/>
                </a:cubicBezTo>
                <a:cubicBezTo>
                  <a:pt x="217715" y="954501"/>
                  <a:pt x="215693" y="968590"/>
                  <a:pt x="209006" y="980627"/>
                </a:cubicBezTo>
                <a:cubicBezTo>
                  <a:pt x="165197" y="1059483"/>
                  <a:pt x="158863" y="1040671"/>
                  <a:pt x="130629" y="1111255"/>
                </a:cubicBezTo>
                <a:cubicBezTo>
                  <a:pt x="120401" y="1136824"/>
                  <a:pt x="113212" y="1163507"/>
                  <a:pt x="104503" y="1189633"/>
                </a:cubicBezTo>
                <a:lnTo>
                  <a:pt x="91440" y="1228821"/>
                </a:lnTo>
                <a:cubicBezTo>
                  <a:pt x="95794" y="1333324"/>
                  <a:pt x="97769" y="1437953"/>
                  <a:pt x="104503" y="1542330"/>
                </a:cubicBezTo>
                <a:cubicBezTo>
                  <a:pt x="111005" y="1643117"/>
                  <a:pt x="111634" y="1606476"/>
                  <a:pt x="130629" y="1672958"/>
                </a:cubicBezTo>
                <a:cubicBezTo>
                  <a:pt x="146557" y="1728706"/>
                  <a:pt x="143287" y="1729919"/>
                  <a:pt x="156755" y="1790524"/>
                </a:cubicBezTo>
                <a:cubicBezTo>
                  <a:pt x="160650" y="1808050"/>
                  <a:pt x="165464" y="1825358"/>
                  <a:pt x="169818" y="1842775"/>
                </a:cubicBezTo>
                <a:cubicBezTo>
                  <a:pt x="174172" y="1886318"/>
                  <a:pt x="177097" y="1930028"/>
                  <a:pt x="182880" y="1973404"/>
                </a:cubicBezTo>
                <a:cubicBezTo>
                  <a:pt x="185814" y="1995412"/>
                  <a:pt x="195943" y="2016515"/>
                  <a:pt x="195943" y="2038718"/>
                </a:cubicBezTo>
                <a:cubicBezTo>
                  <a:pt x="195943" y="2121109"/>
                  <a:pt x="181054" y="2148699"/>
                  <a:pt x="156755" y="2221598"/>
                </a:cubicBezTo>
                <a:cubicBezTo>
                  <a:pt x="152401" y="2234661"/>
                  <a:pt x="151330" y="2249330"/>
                  <a:pt x="143692" y="2260787"/>
                </a:cubicBezTo>
                <a:lnTo>
                  <a:pt x="117566" y="2299975"/>
                </a:lnTo>
                <a:cubicBezTo>
                  <a:pt x="69926" y="2442894"/>
                  <a:pt x="145903" y="2226420"/>
                  <a:pt x="78378" y="2378353"/>
                </a:cubicBezTo>
                <a:cubicBezTo>
                  <a:pt x="67193" y="2403518"/>
                  <a:pt x="60961" y="2430604"/>
                  <a:pt x="52252" y="2456730"/>
                </a:cubicBezTo>
                <a:cubicBezTo>
                  <a:pt x="52251" y="2456734"/>
                  <a:pt x="26127" y="2535104"/>
                  <a:pt x="26126" y="2535107"/>
                </a:cubicBezTo>
                <a:cubicBezTo>
                  <a:pt x="7869" y="2626393"/>
                  <a:pt x="16713" y="2578521"/>
                  <a:pt x="0" y="2678798"/>
                </a:cubicBezTo>
                <a:cubicBezTo>
                  <a:pt x="4220" y="2784290"/>
                  <a:pt x="503" y="2968696"/>
                  <a:pt x="26126" y="3096810"/>
                </a:cubicBezTo>
                <a:cubicBezTo>
                  <a:pt x="28826" y="3110312"/>
                  <a:pt x="35406" y="3122759"/>
                  <a:pt x="39189" y="3135998"/>
                </a:cubicBezTo>
                <a:cubicBezTo>
                  <a:pt x="44121" y="3153261"/>
                  <a:pt x="47093" y="3171054"/>
                  <a:pt x="52252" y="3188250"/>
                </a:cubicBezTo>
                <a:cubicBezTo>
                  <a:pt x="60165" y="3214627"/>
                  <a:pt x="72977" y="3239623"/>
                  <a:pt x="78378" y="3266627"/>
                </a:cubicBezTo>
                <a:cubicBezTo>
                  <a:pt x="82732" y="3288398"/>
                  <a:pt x="86624" y="3310267"/>
                  <a:pt x="91440" y="3331941"/>
                </a:cubicBezTo>
                <a:cubicBezTo>
                  <a:pt x="95335" y="3349467"/>
                  <a:pt x="100982" y="3366588"/>
                  <a:pt x="104503" y="3384193"/>
                </a:cubicBezTo>
                <a:cubicBezTo>
                  <a:pt x="109697" y="3410165"/>
                  <a:pt x="111142" y="3436875"/>
                  <a:pt x="117566" y="3462570"/>
                </a:cubicBezTo>
                <a:cubicBezTo>
                  <a:pt x="124245" y="3489287"/>
                  <a:pt x="137013" y="3514230"/>
                  <a:pt x="143692" y="3540947"/>
                </a:cubicBezTo>
                <a:lnTo>
                  <a:pt x="169818" y="3645450"/>
                </a:lnTo>
                <a:cubicBezTo>
                  <a:pt x="174004" y="3662195"/>
                  <a:pt x="186572" y="3718148"/>
                  <a:pt x="195943" y="3736890"/>
                </a:cubicBezTo>
                <a:cubicBezTo>
                  <a:pt x="202964" y="3750932"/>
                  <a:pt x="213360" y="3763015"/>
                  <a:pt x="222069" y="3776078"/>
                </a:cubicBezTo>
                <a:cubicBezTo>
                  <a:pt x="243959" y="3863639"/>
                  <a:pt x="224363" y="3795255"/>
                  <a:pt x="261258" y="3893644"/>
                </a:cubicBezTo>
                <a:cubicBezTo>
                  <a:pt x="266093" y="3906537"/>
                  <a:pt x="268896" y="3920177"/>
                  <a:pt x="274320" y="3932833"/>
                </a:cubicBezTo>
                <a:cubicBezTo>
                  <a:pt x="281991" y="3950731"/>
                  <a:pt x="293214" y="3967004"/>
                  <a:pt x="300446" y="3985084"/>
                </a:cubicBezTo>
                <a:cubicBezTo>
                  <a:pt x="376476" y="4175156"/>
                  <a:pt x="285677" y="3985361"/>
                  <a:pt x="352698" y="4102650"/>
                </a:cubicBezTo>
                <a:cubicBezTo>
                  <a:pt x="362359" y="4119557"/>
                  <a:pt x="366150" y="4140116"/>
                  <a:pt x="378823" y="4154901"/>
                </a:cubicBezTo>
                <a:cubicBezTo>
                  <a:pt x="392992" y="4171431"/>
                  <a:pt x="413658" y="4181027"/>
                  <a:pt x="431075" y="4194090"/>
                </a:cubicBezTo>
                <a:cubicBezTo>
                  <a:pt x="487789" y="4307521"/>
                  <a:pt x="422248" y="4190206"/>
                  <a:pt x="496389" y="4285530"/>
                </a:cubicBezTo>
                <a:cubicBezTo>
                  <a:pt x="554341" y="4360040"/>
                  <a:pt x="551436" y="4396251"/>
                  <a:pt x="640080" y="4455347"/>
                </a:cubicBezTo>
                <a:cubicBezTo>
                  <a:pt x="653143" y="4464056"/>
                  <a:pt x="668168" y="4470372"/>
                  <a:pt x="679269" y="4481473"/>
                </a:cubicBezTo>
                <a:cubicBezTo>
                  <a:pt x="694664" y="4496868"/>
                  <a:pt x="703063" y="4518329"/>
                  <a:pt x="718458" y="4533724"/>
                </a:cubicBezTo>
                <a:cubicBezTo>
                  <a:pt x="729559" y="4544825"/>
                  <a:pt x="745912" y="4549420"/>
                  <a:pt x="757646" y="4559850"/>
                </a:cubicBezTo>
                <a:cubicBezTo>
                  <a:pt x="785261" y="4584397"/>
                  <a:pt x="805281" y="4617732"/>
                  <a:pt x="836023" y="4638227"/>
                </a:cubicBezTo>
                <a:lnTo>
                  <a:pt x="914400" y="4690478"/>
                </a:lnTo>
                <a:cubicBezTo>
                  <a:pt x="927463" y="4699187"/>
                  <a:pt x="938695" y="4711639"/>
                  <a:pt x="953589" y="4716604"/>
                </a:cubicBezTo>
                <a:lnTo>
                  <a:pt x="1031966" y="4742730"/>
                </a:lnTo>
                <a:cubicBezTo>
                  <a:pt x="1132115" y="4738376"/>
                  <a:pt x="1232635" y="4739323"/>
                  <a:pt x="1332412" y="4729667"/>
                </a:cubicBezTo>
                <a:cubicBezTo>
                  <a:pt x="1332415" y="4729667"/>
                  <a:pt x="1463039" y="4697010"/>
                  <a:pt x="1489166" y="4690478"/>
                </a:cubicBezTo>
                <a:lnTo>
                  <a:pt x="1541418" y="4677415"/>
                </a:lnTo>
                <a:cubicBezTo>
                  <a:pt x="1554481" y="4668707"/>
                  <a:pt x="1570556" y="4663351"/>
                  <a:pt x="1580606" y="4651290"/>
                </a:cubicBezTo>
                <a:cubicBezTo>
                  <a:pt x="1593072" y="4636330"/>
                  <a:pt x="1597071" y="4615945"/>
                  <a:pt x="1606732" y="4599038"/>
                </a:cubicBezTo>
                <a:cubicBezTo>
                  <a:pt x="1614521" y="4585407"/>
                  <a:pt x="1624149" y="4572913"/>
                  <a:pt x="1632858" y="4559850"/>
                </a:cubicBezTo>
                <a:cubicBezTo>
                  <a:pt x="1637212" y="4546787"/>
                  <a:pt x="1639233" y="4532698"/>
                  <a:pt x="1645920" y="4520661"/>
                </a:cubicBezTo>
                <a:cubicBezTo>
                  <a:pt x="1661169" y="4493213"/>
                  <a:pt x="1688243" y="4472072"/>
                  <a:pt x="1698172" y="4442284"/>
                </a:cubicBezTo>
                <a:cubicBezTo>
                  <a:pt x="1716200" y="4388201"/>
                  <a:pt x="1703597" y="4414552"/>
                  <a:pt x="1737360" y="4363907"/>
                </a:cubicBezTo>
                <a:cubicBezTo>
                  <a:pt x="1757102" y="4284939"/>
                  <a:pt x="1744746" y="4328685"/>
                  <a:pt x="1776549" y="4233278"/>
                </a:cubicBezTo>
                <a:cubicBezTo>
                  <a:pt x="1776550" y="4233274"/>
                  <a:pt x="1802674" y="4154904"/>
                  <a:pt x="1802675" y="4154901"/>
                </a:cubicBezTo>
                <a:lnTo>
                  <a:pt x="1815738" y="4089587"/>
                </a:lnTo>
                <a:cubicBezTo>
                  <a:pt x="1811384" y="4015564"/>
                  <a:pt x="1812694" y="3940989"/>
                  <a:pt x="1802675" y="3867518"/>
                </a:cubicBezTo>
                <a:cubicBezTo>
                  <a:pt x="1799507" y="3844285"/>
                  <a:pt x="1781462" y="3825132"/>
                  <a:pt x="1776549" y="3802204"/>
                </a:cubicBezTo>
                <a:cubicBezTo>
                  <a:pt x="1768287" y="3763649"/>
                  <a:pt x="1771219" y="3723302"/>
                  <a:pt x="1763486" y="3684638"/>
                </a:cubicBezTo>
                <a:cubicBezTo>
                  <a:pt x="1758085" y="3657634"/>
                  <a:pt x="1746068" y="3632387"/>
                  <a:pt x="1737360" y="3606261"/>
                </a:cubicBezTo>
                <a:lnTo>
                  <a:pt x="1724298" y="3567073"/>
                </a:lnTo>
                <a:lnTo>
                  <a:pt x="1698172" y="3488695"/>
                </a:lnTo>
                <a:cubicBezTo>
                  <a:pt x="1693818" y="3475632"/>
                  <a:pt x="1690223" y="3462291"/>
                  <a:pt x="1685109" y="3449507"/>
                </a:cubicBezTo>
                <a:lnTo>
                  <a:pt x="1658983" y="3384193"/>
                </a:lnTo>
                <a:cubicBezTo>
                  <a:pt x="1654629" y="3358067"/>
                  <a:pt x="1651114" y="3331787"/>
                  <a:pt x="1645920" y="3305815"/>
                </a:cubicBezTo>
                <a:cubicBezTo>
                  <a:pt x="1642399" y="3288211"/>
                  <a:pt x="1636069" y="3271227"/>
                  <a:pt x="1632858" y="3253564"/>
                </a:cubicBezTo>
                <a:cubicBezTo>
                  <a:pt x="1627350" y="3223271"/>
                  <a:pt x="1624477" y="3192555"/>
                  <a:pt x="1619795" y="3162124"/>
                </a:cubicBezTo>
                <a:cubicBezTo>
                  <a:pt x="1615768" y="3135946"/>
                  <a:pt x="1611086" y="3109873"/>
                  <a:pt x="1606732" y="3083747"/>
                </a:cubicBezTo>
                <a:cubicBezTo>
                  <a:pt x="1611086" y="2948764"/>
                  <a:pt x="1612505" y="2813654"/>
                  <a:pt x="1619795" y="2678798"/>
                </a:cubicBezTo>
                <a:cubicBezTo>
                  <a:pt x="1620736" y="2661392"/>
                  <a:pt x="1640885" y="2556924"/>
                  <a:pt x="1645920" y="2535107"/>
                </a:cubicBezTo>
                <a:cubicBezTo>
                  <a:pt x="1653994" y="2500120"/>
                  <a:pt x="1660691" y="2464668"/>
                  <a:pt x="1672046" y="2430604"/>
                </a:cubicBezTo>
                <a:cubicBezTo>
                  <a:pt x="1702681" y="2338698"/>
                  <a:pt x="1662809" y="2452157"/>
                  <a:pt x="1711235" y="2339164"/>
                </a:cubicBezTo>
                <a:cubicBezTo>
                  <a:pt x="1716659" y="2326508"/>
                  <a:pt x="1716660" y="2311432"/>
                  <a:pt x="1724298" y="2299975"/>
                </a:cubicBezTo>
                <a:cubicBezTo>
                  <a:pt x="1734545" y="2284604"/>
                  <a:pt x="1751660" y="2274979"/>
                  <a:pt x="1763486" y="2260787"/>
                </a:cubicBezTo>
                <a:cubicBezTo>
                  <a:pt x="1773537" y="2248726"/>
                  <a:pt x="1779561" y="2233659"/>
                  <a:pt x="1789612" y="2221598"/>
                </a:cubicBezTo>
                <a:cubicBezTo>
                  <a:pt x="1821043" y="2183881"/>
                  <a:pt x="1829456" y="2181972"/>
                  <a:pt x="1867989" y="2156284"/>
                </a:cubicBezTo>
                <a:cubicBezTo>
                  <a:pt x="1915887" y="2084437"/>
                  <a:pt x="1867989" y="2145398"/>
                  <a:pt x="1933303" y="2090970"/>
                </a:cubicBezTo>
                <a:cubicBezTo>
                  <a:pt x="1947495" y="2079143"/>
                  <a:pt x="1957910" y="2063123"/>
                  <a:pt x="1972492" y="2051781"/>
                </a:cubicBezTo>
                <a:cubicBezTo>
                  <a:pt x="1997277" y="2032504"/>
                  <a:pt x="2025750" y="2018370"/>
                  <a:pt x="2050869" y="1999530"/>
                </a:cubicBezTo>
                <a:cubicBezTo>
                  <a:pt x="2068286" y="1986467"/>
                  <a:pt x="2085404" y="1972995"/>
                  <a:pt x="2103120" y="1960341"/>
                </a:cubicBezTo>
                <a:cubicBezTo>
                  <a:pt x="2115895" y="1951216"/>
                  <a:pt x="2130248" y="1944266"/>
                  <a:pt x="2142309" y="1934215"/>
                </a:cubicBezTo>
                <a:cubicBezTo>
                  <a:pt x="2156501" y="1922389"/>
                  <a:pt x="2167306" y="1906854"/>
                  <a:pt x="2181498" y="1895027"/>
                </a:cubicBezTo>
                <a:cubicBezTo>
                  <a:pt x="2193559" y="1884976"/>
                  <a:pt x="2208625" y="1878952"/>
                  <a:pt x="2220686" y="1868901"/>
                </a:cubicBezTo>
                <a:cubicBezTo>
                  <a:pt x="2234878" y="1857074"/>
                  <a:pt x="2245293" y="1841055"/>
                  <a:pt x="2259875" y="1829713"/>
                </a:cubicBezTo>
                <a:cubicBezTo>
                  <a:pt x="2284660" y="1810436"/>
                  <a:pt x="2338252" y="1777461"/>
                  <a:pt x="2338252" y="1777461"/>
                </a:cubicBezTo>
                <a:cubicBezTo>
                  <a:pt x="2369313" y="1684280"/>
                  <a:pt x="2325269" y="1796936"/>
                  <a:pt x="2390503" y="1699084"/>
                </a:cubicBezTo>
                <a:cubicBezTo>
                  <a:pt x="2398141" y="1687627"/>
                  <a:pt x="2397408" y="1672211"/>
                  <a:pt x="2403566" y="1659895"/>
                </a:cubicBezTo>
                <a:cubicBezTo>
                  <a:pt x="2410587" y="1645853"/>
                  <a:pt x="2420983" y="1633770"/>
                  <a:pt x="2429692" y="1620707"/>
                </a:cubicBezTo>
                <a:cubicBezTo>
                  <a:pt x="2477332" y="1477787"/>
                  <a:pt x="2401355" y="1694263"/>
                  <a:pt x="2468880" y="1542330"/>
                </a:cubicBezTo>
                <a:cubicBezTo>
                  <a:pt x="2480065" y="1517165"/>
                  <a:pt x="2486297" y="1490079"/>
                  <a:pt x="2495006" y="1463953"/>
                </a:cubicBezTo>
                <a:cubicBezTo>
                  <a:pt x="2499360" y="1450890"/>
                  <a:pt x="2500431" y="1436221"/>
                  <a:pt x="2508069" y="1424764"/>
                </a:cubicBezTo>
                <a:cubicBezTo>
                  <a:pt x="2516778" y="1411701"/>
                  <a:pt x="2527174" y="1399617"/>
                  <a:pt x="2534195" y="1385575"/>
                </a:cubicBezTo>
                <a:cubicBezTo>
                  <a:pt x="2544638" y="1364689"/>
                  <a:pt x="2554738" y="1313674"/>
                  <a:pt x="2560320" y="1294135"/>
                </a:cubicBezTo>
                <a:cubicBezTo>
                  <a:pt x="2582145" y="1217746"/>
                  <a:pt x="2566022" y="1294603"/>
                  <a:pt x="2586446" y="1202695"/>
                </a:cubicBezTo>
                <a:cubicBezTo>
                  <a:pt x="2591262" y="1181021"/>
                  <a:pt x="2594124" y="1158921"/>
                  <a:pt x="2599509" y="1137381"/>
                </a:cubicBezTo>
                <a:cubicBezTo>
                  <a:pt x="2602849" y="1124023"/>
                  <a:pt x="2609232" y="1111551"/>
                  <a:pt x="2612572" y="1098193"/>
                </a:cubicBezTo>
                <a:lnTo>
                  <a:pt x="2638698" y="993690"/>
                </a:lnTo>
                <a:cubicBezTo>
                  <a:pt x="2647406" y="941438"/>
                  <a:pt x="2648071" y="887189"/>
                  <a:pt x="2664823" y="836935"/>
                </a:cubicBezTo>
                <a:cubicBezTo>
                  <a:pt x="2726907" y="650684"/>
                  <a:pt x="2664529" y="844496"/>
                  <a:pt x="2704012" y="706307"/>
                </a:cubicBezTo>
                <a:cubicBezTo>
                  <a:pt x="2707795" y="693067"/>
                  <a:pt x="2713452" y="680402"/>
                  <a:pt x="2717075" y="667118"/>
                </a:cubicBezTo>
                <a:cubicBezTo>
                  <a:pt x="2726522" y="632477"/>
                  <a:pt x="2743200" y="562615"/>
                  <a:pt x="2743200" y="562615"/>
                </a:cubicBezTo>
                <a:cubicBezTo>
                  <a:pt x="2761222" y="382398"/>
                  <a:pt x="2769654" y="360809"/>
                  <a:pt x="2743200" y="131541"/>
                </a:cubicBezTo>
                <a:cubicBezTo>
                  <a:pt x="2738970" y="94882"/>
                  <a:pt x="2699533" y="85469"/>
                  <a:pt x="2677886" y="66227"/>
                </a:cubicBezTo>
                <a:cubicBezTo>
                  <a:pt x="2601150" y="-1982"/>
                  <a:pt x="2627811" y="5267"/>
                  <a:pt x="2573383" y="913"/>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498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46643" y="122447"/>
            <a:ext cx="5608036" cy="7405877"/>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5334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3659778" y="3579224"/>
            <a:ext cx="2349137"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FFFF00"/>
                </a:solidFill>
                <a:effectLst>
                  <a:outerShdw blurRad="50800" dist="39000" dir="5460000" algn="tl">
                    <a:srgbClr val="000000">
                      <a:alpha val="38000"/>
                    </a:srgbClr>
                  </a:outerShdw>
                </a:effectLst>
              </a:rPr>
              <a:t>Lymphatic vessel</a:t>
            </a:r>
          </a:p>
        </p:txBody>
      </p:sp>
      <p:sp>
        <p:nvSpPr>
          <p:cNvPr id="3" name="Freeform 2"/>
          <p:cNvSpPr/>
          <p:nvPr/>
        </p:nvSpPr>
        <p:spPr>
          <a:xfrm>
            <a:off x="2516777" y="1776549"/>
            <a:ext cx="6505574" cy="3605348"/>
          </a:xfrm>
          <a:custGeom>
            <a:avLst/>
            <a:gdLst>
              <a:gd name="connsiteX0" fmla="*/ 1933303 w 6505574"/>
              <a:gd name="connsiteY0" fmla="*/ 1358537 h 3605348"/>
              <a:gd name="connsiteX1" fmla="*/ 1854926 w 6505574"/>
              <a:gd name="connsiteY1" fmla="*/ 1384662 h 3605348"/>
              <a:gd name="connsiteX2" fmla="*/ 1802674 w 6505574"/>
              <a:gd name="connsiteY2" fmla="*/ 1410788 h 3605348"/>
              <a:gd name="connsiteX3" fmla="*/ 1750423 w 6505574"/>
              <a:gd name="connsiteY3" fmla="*/ 1423851 h 3605348"/>
              <a:gd name="connsiteX4" fmla="*/ 1698172 w 6505574"/>
              <a:gd name="connsiteY4" fmla="*/ 1449977 h 3605348"/>
              <a:gd name="connsiteX5" fmla="*/ 1619794 w 6505574"/>
              <a:gd name="connsiteY5" fmla="*/ 1476102 h 3605348"/>
              <a:gd name="connsiteX6" fmla="*/ 1580606 w 6505574"/>
              <a:gd name="connsiteY6" fmla="*/ 1489165 h 3605348"/>
              <a:gd name="connsiteX7" fmla="*/ 1541417 w 6505574"/>
              <a:gd name="connsiteY7" fmla="*/ 1528354 h 3605348"/>
              <a:gd name="connsiteX8" fmla="*/ 1489166 w 6505574"/>
              <a:gd name="connsiteY8" fmla="*/ 1541417 h 3605348"/>
              <a:gd name="connsiteX9" fmla="*/ 1410789 w 6505574"/>
              <a:gd name="connsiteY9" fmla="*/ 1619794 h 3605348"/>
              <a:gd name="connsiteX10" fmla="*/ 1371600 w 6505574"/>
              <a:gd name="connsiteY10" fmla="*/ 1645920 h 3605348"/>
              <a:gd name="connsiteX11" fmla="*/ 1332412 w 6505574"/>
              <a:gd name="connsiteY11" fmla="*/ 1685108 h 3605348"/>
              <a:gd name="connsiteX12" fmla="*/ 1280160 w 6505574"/>
              <a:gd name="connsiteY12" fmla="*/ 1711234 h 3605348"/>
              <a:gd name="connsiteX13" fmla="*/ 1254034 w 6505574"/>
              <a:gd name="connsiteY13" fmla="*/ 1750422 h 3605348"/>
              <a:gd name="connsiteX14" fmla="*/ 1214846 w 6505574"/>
              <a:gd name="connsiteY14" fmla="*/ 1776548 h 3605348"/>
              <a:gd name="connsiteX15" fmla="*/ 1175657 w 6505574"/>
              <a:gd name="connsiteY15" fmla="*/ 1815737 h 3605348"/>
              <a:gd name="connsiteX16" fmla="*/ 1123406 w 6505574"/>
              <a:gd name="connsiteY16" fmla="*/ 1907177 h 3605348"/>
              <a:gd name="connsiteX17" fmla="*/ 1045029 w 6505574"/>
              <a:gd name="connsiteY17" fmla="*/ 1985554 h 3605348"/>
              <a:gd name="connsiteX18" fmla="*/ 940526 w 6505574"/>
              <a:gd name="connsiteY18" fmla="*/ 2037805 h 3605348"/>
              <a:gd name="connsiteX19" fmla="*/ 783772 w 6505574"/>
              <a:gd name="connsiteY19" fmla="*/ 2063931 h 3605348"/>
              <a:gd name="connsiteX20" fmla="*/ 666206 w 6505574"/>
              <a:gd name="connsiteY20" fmla="*/ 2103120 h 3605348"/>
              <a:gd name="connsiteX21" fmla="*/ 627017 w 6505574"/>
              <a:gd name="connsiteY21" fmla="*/ 2116182 h 3605348"/>
              <a:gd name="connsiteX22" fmla="*/ 457200 w 6505574"/>
              <a:gd name="connsiteY22" fmla="*/ 2168434 h 3605348"/>
              <a:gd name="connsiteX23" fmla="*/ 418012 w 6505574"/>
              <a:gd name="connsiteY23" fmla="*/ 2181497 h 3605348"/>
              <a:gd name="connsiteX24" fmla="*/ 378823 w 6505574"/>
              <a:gd name="connsiteY24" fmla="*/ 2207622 h 3605348"/>
              <a:gd name="connsiteX25" fmla="*/ 326572 w 6505574"/>
              <a:gd name="connsiteY25" fmla="*/ 2220685 h 3605348"/>
              <a:gd name="connsiteX26" fmla="*/ 248194 w 6505574"/>
              <a:gd name="connsiteY26" fmla="*/ 2286000 h 3605348"/>
              <a:gd name="connsiteX27" fmla="*/ 169817 w 6505574"/>
              <a:gd name="connsiteY27" fmla="*/ 2338251 h 3605348"/>
              <a:gd name="connsiteX28" fmla="*/ 104503 w 6505574"/>
              <a:gd name="connsiteY28" fmla="*/ 2416628 h 3605348"/>
              <a:gd name="connsiteX29" fmla="*/ 52252 w 6505574"/>
              <a:gd name="connsiteY29" fmla="*/ 2495005 h 3605348"/>
              <a:gd name="connsiteX30" fmla="*/ 26126 w 6505574"/>
              <a:gd name="connsiteY30" fmla="*/ 2534194 h 3605348"/>
              <a:gd name="connsiteX31" fmla="*/ 0 w 6505574"/>
              <a:gd name="connsiteY31" fmla="*/ 2612571 h 3605348"/>
              <a:gd name="connsiteX32" fmla="*/ 13063 w 6505574"/>
              <a:gd name="connsiteY32" fmla="*/ 2926080 h 3605348"/>
              <a:gd name="connsiteX33" fmla="*/ 39189 w 6505574"/>
              <a:gd name="connsiteY33" fmla="*/ 2965268 h 3605348"/>
              <a:gd name="connsiteX34" fmla="*/ 52252 w 6505574"/>
              <a:gd name="connsiteY34" fmla="*/ 3017520 h 3605348"/>
              <a:gd name="connsiteX35" fmla="*/ 65314 w 6505574"/>
              <a:gd name="connsiteY35" fmla="*/ 3082834 h 3605348"/>
              <a:gd name="connsiteX36" fmla="*/ 91440 w 6505574"/>
              <a:gd name="connsiteY36" fmla="*/ 3161211 h 3605348"/>
              <a:gd name="connsiteX37" fmla="*/ 104503 w 6505574"/>
              <a:gd name="connsiteY37" fmla="*/ 3200400 h 3605348"/>
              <a:gd name="connsiteX38" fmla="*/ 130629 w 6505574"/>
              <a:gd name="connsiteY38" fmla="*/ 3291840 h 3605348"/>
              <a:gd name="connsiteX39" fmla="*/ 209006 w 6505574"/>
              <a:gd name="connsiteY39" fmla="*/ 3422468 h 3605348"/>
              <a:gd name="connsiteX40" fmla="*/ 261257 w 6505574"/>
              <a:gd name="connsiteY40" fmla="*/ 3500845 h 3605348"/>
              <a:gd name="connsiteX41" fmla="*/ 287383 w 6505574"/>
              <a:gd name="connsiteY41" fmla="*/ 3540034 h 3605348"/>
              <a:gd name="connsiteX42" fmla="*/ 326572 w 6505574"/>
              <a:gd name="connsiteY42" fmla="*/ 3566160 h 3605348"/>
              <a:gd name="connsiteX43" fmla="*/ 457200 w 6505574"/>
              <a:gd name="connsiteY43" fmla="*/ 3605348 h 3605348"/>
              <a:gd name="connsiteX44" fmla="*/ 613954 w 6505574"/>
              <a:gd name="connsiteY44" fmla="*/ 3579222 h 3605348"/>
              <a:gd name="connsiteX45" fmla="*/ 705394 w 6505574"/>
              <a:gd name="connsiteY45" fmla="*/ 3553097 h 3605348"/>
              <a:gd name="connsiteX46" fmla="*/ 744583 w 6505574"/>
              <a:gd name="connsiteY46" fmla="*/ 3540034 h 3605348"/>
              <a:gd name="connsiteX47" fmla="*/ 953589 w 6505574"/>
              <a:gd name="connsiteY47" fmla="*/ 3513908 h 3605348"/>
              <a:gd name="connsiteX48" fmla="*/ 1280160 w 6505574"/>
              <a:gd name="connsiteY48" fmla="*/ 3526971 h 3605348"/>
              <a:gd name="connsiteX49" fmla="*/ 1384663 w 6505574"/>
              <a:gd name="connsiteY49" fmla="*/ 3553097 h 3605348"/>
              <a:gd name="connsiteX50" fmla="*/ 1423852 w 6505574"/>
              <a:gd name="connsiteY50" fmla="*/ 3579222 h 3605348"/>
              <a:gd name="connsiteX51" fmla="*/ 1593669 w 6505574"/>
              <a:gd name="connsiteY51" fmla="*/ 3605348 h 3605348"/>
              <a:gd name="connsiteX52" fmla="*/ 1776549 w 6505574"/>
              <a:gd name="connsiteY52" fmla="*/ 3592285 h 3605348"/>
              <a:gd name="connsiteX53" fmla="*/ 1841863 w 6505574"/>
              <a:gd name="connsiteY53" fmla="*/ 3526971 h 3605348"/>
              <a:gd name="connsiteX54" fmla="*/ 1881052 w 6505574"/>
              <a:gd name="connsiteY54" fmla="*/ 3500845 h 3605348"/>
              <a:gd name="connsiteX55" fmla="*/ 1894114 w 6505574"/>
              <a:gd name="connsiteY55" fmla="*/ 3461657 h 3605348"/>
              <a:gd name="connsiteX56" fmla="*/ 1998617 w 6505574"/>
              <a:gd name="connsiteY56" fmla="*/ 3396342 h 3605348"/>
              <a:gd name="connsiteX57" fmla="*/ 2037806 w 6505574"/>
              <a:gd name="connsiteY57" fmla="*/ 3370217 h 3605348"/>
              <a:gd name="connsiteX58" fmla="*/ 2129246 w 6505574"/>
              <a:gd name="connsiteY58" fmla="*/ 3344091 h 3605348"/>
              <a:gd name="connsiteX59" fmla="*/ 2207623 w 6505574"/>
              <a:gd name="connsiteY59" fmla="*/ 3317965 h 3605348"/>
              <a:gd name="connsiteX60" fmla="*/ 2246812 w 6505574"/>
              <a:gd name="connsiteY60" fmla="*/ 3304902 h 3605348"/>
              <a:gd name="connsiteX61" fmla="*/ 2743200 w 6505574"/>
              <a:gd name="connsiteY61" fmla="*/ 3278777 h 3605348"/>
              <a:gd name="connsiteX62" fmla="*/ 2847703 w 6505574"/>
              <a:gd name="connsiteY62" fmla="*/ 3239588 h 3605348"/>
              <a:gd name="connsiteX63" fmla="*/ 2965269 w 6505574"/>
              <a:gd name="connsiteY63" fmla="*/ 3200400 h 3605348"/>
              <a:gd name="connsiteX64" fmla="*/ 3004457 w 6505574"/>
              <a:gd name="connsiteY64" fmla="*/ 3187337 h 3605348"/>
              <a:gd name="connsiteX65" fmla="*/ 3056709 w 6505574"/>
              <a:gd name="connsiteY65" fmla="*/ 3161211 h 3605348"/>
              <a:gd name="connsiteX66" fmla="*/ 3095897 w 6505574"/>
              <a:gd name="connsiteY66" fmla="*/ 3135085 h 3605348"/>
              <a:gd name="connsiteX67" fmla="*/ 3213463 w 6505574"/>
              <a:gd name="connsiteY67" fmla="*/ 3095897 h 3605348"/>
              <a:gd name="connsiteX68" fmla="*/ 3317966 w 6505574"/>
              <a:gd name="connsiteY68" fmla="*/ 3043645 h 3605348"/>
              <a:gd name="connsiteX69" fmla="*/ 3409406 w 6505574"/>
              <a:gd name="connsiteY69" fmla="*/ 3017520 h 3605348"/>
              <a:gd name="connsiteX70" fmla="*/ 3500846 w 6505574"/>
              <a:gd name="connsiteY70" fmla="*/ 2978331 h 3605348"/>
              <a:gd name="connsiteX71" fmla="*/ 3540034 w 6505574"/>
              <a:gd name="connsiteY71" fmla="*/ 2952205 h 3605348"/>
              <a:gd name="connsiteX72" fmla="*/ 3670663 w 6505574"/>
              <a:gd name="connsiteY72" fmla="*/ 2899954 h 3605348"/>
              <a:gd name="connsiteX73" fmla="*/ 3735977 w 6505574"/>
              <a:gd name="connsiteY73" fmla="*/ 2886891 h 3605348"/>
              <a:gd name="connsiteX74" fmla="*/ 3853543 w 6505574"/>
              <a:gd name="connsiteY74" fmla="*/ 2847702 h 3605348"/>
              <a:gd name="connsiteX75" fmla="*/ 3892732 w 6505574"/>
              <a:gd name="connsiteY75" fmla="*/ 2834640 h 3605348"/>
              <a:gd name="connsiteX76" fmla="*/ 4036423 w 6505574"/>
              <a:gd name="connsiteY76" fmla="*/ 2795451 h 3605348"/>
              <a:gd name="connsiteX77" fmla="*/ 4258492 w 6505574"/>
              <a:gd name="connsiteY77" fmla="*/ 2808514 h 3605348"/>
              <a:gd name="connsiteX78" fmla="*/ 4323806 w 6505574"/>
              <a:gd name="connsiteY78" fmla="*/ 2834640 h 3605348"/>
              <a:gd name="connsiteX79" fmla="*/ 4454434 w 6505574"/>
              <a:gd name="connsiteY79" fmla="*/ 2873828 h 3605348"/>
              <a:gd name="connsiteX80" fmla="*/ 4493623 w 6505574"/>
              <a:gd name="connsiteY80" fmla="*/ 2899954 h 3605348"/>
              <a:gd name="connsiteX81" fmla="*/ 4558937 w 6505574"/>
              <a:gd name="connsiteY81" fmla="*/ 2913017 h 3605348"/>
              <a:gd name="connsiteX82" fmla="*/ 4598126 w 6505574"/>
              <a:gd name="connsiteY82" fmla="*/ 2926080 h 3605348"/>
              <a:gd name="connsiteX83" fmla="*/ 4702629 w 6505574"/>
              <a:gd name="connsiteY83" fmla="*/ 2952205 h 3605348"/>
              <a:gd name="connsiteX84" fmla="*/ 4820194 w 6505574"/>
              <a:gd name="connsiteY84" fmla="*/ 2991394 h 3605348"/>
              <a:gd name="connsiteX85" fmla="*/ 4859383 w 6505574"/>
              <a:gd name="connsiteY85" fmla="*/ 3004457 h 3605348"/>
              <a:gd name="connsiteX86" fmla="*/ 4963886 w 6505574"/>
              <a:gd name="connsiteY86" fmla="*/ 3030582 h 3605348"/>
              <a:gd name="connsiteX87" fmla="*/ 5003074 w 6505574"/>
              <a:gd name="connsiteY87" fmla="*/ 3043645 h 3605348"/>
              <a:gd name="connsiteX88" fmla="*/ 5185954 w 6505574"/>
              <a:gd name="connsiteY88" fmla="*/ 3069771 h 3605348"/>
              <a:gd name="connsiteX89" fmla="*/ 5225143 w 6505574"/>
              <a:gd name="connsiteY89" fmla="*/ 3082834 h 3605348"/>
              <a:gd name="connsiteX90" fmla="*/ 5538652 w 6505574"/>
              <a:gd name="connsiteY90" fmla="*/ 3082834 h 3605348"/>
              <a:gd name="connsiteX91" fmla="*/ 5577840 w 6505574"/>
              <a:gd name="connsiteY91" fmla="*/ 3069771 h 3605348"/>
              <a:gd name="connsiteX92" fmla="*/ 5669280 w 6505574"/>
              <a:gd name="connsiteY92" fmla="*/ 3043645 h 3605348"/>
              <a:gd name="connsiteX93" fmla="*/ 5695406 w 6505574"/>
              <a:gd name="connsiteY93" fmla="*/ 3004457 h 3605348"/>
              <a:gd name="connsiteX94" fmla="*/ 5773783 w 6505574"/>
              <a:gd name="connsiteY94" fmla="*/ 2978331 h 3605348"/>
              <a:gd name="connsiteX95" fmla="*/ 5878286 w 6505574"/>
              <a:gd name="connsiteY95" fmla="*/ 2939142 h 3605348"/>
              <a:gd name="connsiteX96" fmla="*/ 6035040 w 6505574"/>
              <a:gd name="connsiteY96" fmla="*/ 2873828 h 3605348"/>
              <a:gd name="connsiteX97" fmla="*/ 6113417 w 6505574"/>
              <a:gd name="connsiteY97" fmla="*/ 2821577 h 3605348"/>
              <a:gd name="connsiteX98" fmla="*/ 6152606 w 6505574"/>
              <a:gd name="connsiteY98" fmla="*/ 2795451 h 3605348"/>
              <a:gd name="connsiteX99" fmla="*/ 6217920 w 6505574"/>
              <a:gd name="connsiteY99" fmla="*/ 2717074 h 3605348"/>
              <a:gd name="connsiteX100" fmla="*/ 6283234 w 6505574"/>
              <a:gd name="connsiteY100" fmla="*/ 2638697 h 3605348"/>
              <a:gd name="connsiteX101" fmla="*/ 6322423 w 6505574"/>
              <a:gd name="connsiteY101" fmla="*/ 2547257 h 3605348"/>
              <a:gd name="connsiteX102" fmla="*/ 6374674 w 6505574"/>
              <a:gd name="connsiteY102" fmla="*/ 2468880 h 3605348"/>
              <a:gd name="connsiteX103" fmla="*/ 6400800 w 6505574"/>
              <a:gd name="connsiteY103" fmla="*/ 2429691 h 3605348"/>
              <a:gd name="connsiteX104" fmla="*/ 6439989 w 6505574"/>
              <a:gd name="connsiteY104" fmla="*/ 2312125 h 3605348"/>
              <a:gd name="connsiteX105" fmla="*/ 6453052 w 6505574"/>
              <a:gd name="connsiteY105" fmla="*/ 2272937 h 3605348"/>
              <a:gd name="connsiteX106" fmla="*/ 6453052 w 6505574"/>
              <a:gd name="connsiteY106" fmla="*/ 1737360 h 3605348"/>
              <a:gd name="connsiteX107" fmla="*/ 6439989 w 6505574"/>
              <a:gd name="connsiteY107" fmla="*/ 1567542 h 3605348"/>
              <a:gd name="connsiteX108" fmla="*/ 6413863 w 6505574"/>
              <a:gd name="connsiteY108" fmla="*/ 1463040 h 3605348"/>
              <a:gd name="connsiteX109" fmla="*/ 6400800 w 6505574"/>
              <a:gd name="connsiteY109" fmla="*/ 1332411 h 3605348"/>
              <a:gd name="connsiteX110" fmla="*/ 6426926 w 6505574"/>
              <a:gd name="connsiteY110" fmla="*/ 1058091 h 3605348"/>
              <a:gd name="connsiteX111" fmla="*/ 6453052 w 6505574"/>
              <a:gd name="connsiteY111" fmla="*/ 796834 h 3605348"/>
              <a:gd name="connsiteX112" fmla="*/ 6466114 w 6505574"/>
              <a:gd name="connsiteY112" fmla="*/ 744582 h 3605348"/>
              <a:gd name="connsiteX113" fmla="*/ 6492240 w 6505574"/>
              <a:gd name="connsiteY113" fmla="*/ 613954 h 3605348"/>
              <a:gd name="connsiteX114" fmla="*/ 6492240 w 6505574"/>
              <a:gd name="connsiteY114" fmla="*/ 339634 h 3605348"/>
              <a:gd name="connsiteX115" fmla="*/ 6439989 w 6505574"/>
              <a:gd name="connsiteY115" fmla="*/ 261257 h 3605348"/>
              <a:gd name="connsiteX116" fmla="*/ 6335486 w 6505574"/>
              <a:gd name="connsiteY116" fmla="*/ 143691 h 3605348"/>
              <a:gd name="connsiteX117" fmla="*/ 6283234 w 6505574"/>
              <a:gd name="connsiteY117" fmla="*/ 117565 h 3605348"/>
              <a:gd name="connsiteX118" fmla="*/ 6204857 w 6505574"/>
              <a:gd name="connsiteY118" fmla="*/ 65314 h 3605348"/>
              <a:gd name="connsiteX119" fmla="*/ 6087292 w 6505574"/>
              <a:gd name="connsiteY119" fmla="*/ 13062 h 3605348"/>
              <a:gd name="connsiteX120" fmla="*/ 6048103 w 6505574"/>
              <a:gd name="connsiteY120" fmla="*/ 0 h 3605348"/>
              <a:gd name="connsiteX121" fmla="*/ 5564777 w 6505574"/>
              <a:gd name="connsiteY121" fmla="*/ 26125 h 3605348"/>
              <a:gd name="connsiteX122" fmla="*/ 5512526 w 6505574"/>
              <a:gd name="connsiteY122" fmla="*/ 39188 h 3605348"/>
              <a:gd name="connsiteX123" fmla="*/ 5394960 w 6505574"/>
              <a:gd name="connsiteY123" fmla="*/ 78377 h 3605348"/>
              <a:gd name="connsiteX124" fmla="*/ 5355772 w 6505574"/>
              <a:gd name="connsiteY124" fmla="*/ 91440 h 3605348"/>
              <a:gd name="connsiteX125" fmla="*/ 5316583 w 6505574"/>
              <a:gd name="connsiteY125" fmla="*/ 104502 h 3605348"/>
              <a:gd name="connsiteX126" fmla="*/ 5212080 w 6505574"/>
              <a:gd name="connsiteY126" fmla="*/ 195942 h 3605348"/>
              <a:gd name="connsiteX127" fmla="*/ 5107577 w 6505574"/>
              <a:gd name="connsiteY127" fmla="*/ 313508 h 3605348"/>
              <a:gd name="connsiteX128" fmla="*/ 5055326 w 6505574"/>
              <a:gd name="connsiteY128" fmla="*/ 378822 h 3605348"/>
              <a:gd name="connsiteX129" fmla="*/ 5042263 w 6505574"/>
              <a:gd name="connsiteY129" fmla="*/ 418011 h 3605348"/>
              <a:gd name="connsiteX130" fmla="*/ 4976949 w 6505574"/>
              <a:gd name="connsiteY130" fmla="*/ 483325 h 3605348"/>
              <a:gd name="connsiteX131" fmla="*/ 4963886 w 6505574"/>
              <a:gd name="connsiteY131" fmla="*/ 522514 h 3605348"/>
              <a:gd name="connsiteX132" fmla="*/ 4937760 w 6505574"/>
              <a:gd name="connsiteY132" fmla="*/ 561702 h 3605348"/>
              <a:gd name="connsiteX133" fmla="*/ 4859383 w 6505574"/>
              <a:gd name="connsiteY133" fmla="*/ 653142 h 3605348"/>
              <a:gd name="connsiteX134" fmla="*/ 4833257 w 6505574"/>
              <a:gd name="connsiteY134" fmla="*/ 705394 h 3605348"/>
              <a:gd name="connsiteX135" fmla="*/ 4794069 w 6505574"/>
              <a:gd name="connsiteY135" fmla="*/ 731520 h 3605348"/>
              <a:gd name="connsiteX136" fmla="*/ 4767943 w 6505574"/>
              <a:gd name="connsiteY136" fmla="*/ 770708 h 3605348"/>
              <a:gd name="connsiteX137" fmla="*/ 4715692 w 6505574"/>
              <a:gd name="connsiteY137" fmla="*/ 822960 h 3605348"/>
              <a:gd name="connsiteX138" fmla="*/ 4624252 w 6505574"/>
              <a:gd name="connsiteY138" fmla="*/ 966651 h 3605348"/>
              <a:gd name="connsiteX139" fmla="*/ 4572000 w 6505574"/>
              <a:gd name="connsiteY139" fmla="*/ 1045028 h 3605348"/>
              <a:gd name="connsiteX140" fmla="*/ 4532812 w 6505574"/>
              <a:gd name="connsiteY140" fmla="*/ 1071154 h 3605348"/>
              <a:gd name="connsiteX141" fmla="*/ 4467497 w 6505574"/>
              <a:gd name="connsiteY141" fmla="*/ 1149531 h 3605348"/>
              <a:gd name="connsiteX142" fmla="*/ 4441372 w 6505574"/>
              <a:gd name="connsiteY142" fmla="*/ 1188720 h 3605348"/>
              <a:gd name="connsiteX143" fmla="*/ 4402183 w 6505574"/>
              <a:gd name="connsiteY143" fmla="*/ 1201782 h 3605348"/>
              <a:gd name="connsiteX144" fmla="*/ 4323806 w 6505574"/>
              <a:gd name="connsiteY144" fmla="*/ 1267097 h 3605348"/>
              <a:gd name="connsiteX145" fmla="*/ 4284617 w 6505574"/>
              <a:gd name="connsiteY145" fmla="*/ 1306285 h 3605348"/>
              <a:gd name="connsiteX146" fmla="*/ 4206240 w 6505574"/>
              <a:gd name="connsiteY146" fmla="*/ 1332411 h 3605348"/>
              <a:gd name="connsiteX147" fmla="*/ 4062549 w 6505574"/>
              <a:gd name="connsiteY147" fmla="*/ 1371600 h 3605348"/>
              <a:gd name="connsiteX148" fmla="*/ 3775166 w 6505574"/>
              <a:gd name="connsiteY148" fmla="*/ 1397725 h 3605348"/>
              <a:gd name="connsiteX149" fmla="*/ 3540034 w 6505574"/>
              <a:gd name="connsiteY149" fmla="*/ 1384662 h 3605348"/>
              <a:gd name="connsiteX150" fmla="*/ 3265714 w 6505574"/>
              <a:gd name="connsiteY150" fmla="*/ 1371600 h 3605348"/>
              <a:gd name="connsiteX151" fmla="*/ 3213463 w 6505574"/>
              <a:gd name="connsiteY151" fmla="*/ 1358537 h 3605348"/>
              <a:gd name="connsiteX152" fmla="*/ 3004457 w 6505574"/>
              <a:gd name="connsiteY152" fmla="*/ 1345474 h 3605348"/>
              <a:gd name="connsiteX153" fmla="*/ 2730137 w 6505574"/>
              <a:gd name="connsiteY153" fmla="*/ 1319348 h 3605348"/>
              <a:gd name="connsiteX154" fmla="*/ 2299063 w 6505574"/>
              <a:gd name="connsiteY154" fmla="*/ 1345474 h 3605348"/>
              <a:gd name="connsiteX155" fmla="*/ 2181497 w 6505574"/>
              <a:gd name="connsiteY155" fmla="*/ 1384662 h 3605348"/>
              <a:gd name="connsiteX156" fmla="*/ 2076994 w 6505574"/>
              <a:gd name="connsiteY156" fmla="*/ 1397725 h 3605348"/>
              <a:gd name="connsiteX157" fmla="*/ 1998617 w 6505574"/>
              <a:gd name="connsiteY157" fmla="*/ 1410788 h 3605348"/>
              <a:gd name="connsiteX158" fmla="*/ 1959429 w 6505574"/>
              <a:gd name="connsiteY158" fmla="*/ 1423851 h 3605348"/>
              <a:gd name="connsiteX159" fmla="*/ 1658983 w 6505574"/>
              <a:gd name="connsiteY159" fmla="*/ 1436914 h 360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505574" h="3605348">
                <a:moveTo>
                  <a:pt x="1933303" y="1358537"/>
                </a:moveTo>
                <a:cubicBezTo>
                  <a:pt x="1907177" y="1367245"/>
                  <a:pt x="1880495" y="1374434"/>
                  <a:pt x="1854926" y="1384662"/>
                </a:cubicBezTo>
                <a:cubicBezTo>
                  <a:pt x="1836846" y="1391894"/>
                  <a:pt x="1820907" y="1403950"/>
                  <a:pt x="1802674" y="1410788"/>
                </a:cubicBezTo>
                <a:cubicBezTo>
                  <a:pt x="1785864" y="1417092"/>
                  <a:pt x="1767233" y="1417547"/>
                  <a:pt x="1750423" y="1423851"/>
                </a:cubicBezTo>
                <a:cubicBezTo>
                  <a:pt x="1732190" y="1430688"/>
                  <a:pt x="1716252" y="1442745"/>
                  <a:pt x="1698172" y="1449977"/>
                </a:cubicBezTo>
                <a:cubicBezTo>
                  <a:pt x="1672603" y="1460205"/>
                  <a:pt x="1645920" y="1467394"/>
                  <a:pt x="1619794" y="1476102"/>
                </a:cubicBezTo>
                <a:lnTo>
                  <a:pt x="1580606" y="1489165"/>
                </a:lnTo>
                <a:cubicBezTo>
                  <a:pt x="1567543" y="1502228"/>
                  <a:pt x="1557457" y="1519188"/>
                  <a:pt x="1541417" y="1528354"/>
                </a:cubicBezTo>
                <a:cubicBezTo>
                  <a:pt x="1525829" y="1537261"/>
                  <a:pt x="1503874" y="1531122"/>
                  <a:pt x="1489166" y="1541417"/>
                </a:cubicBezTo>
                <a:cubicBezTo>
                  <a:pt x="1458898" y="1562605"/>
                  <a:pt x="1441531" y="1599299"/>
                  <a:pt x="1410789" y="1619794"/>
                </a:cubicBezTo>
                <a:cubicBezTo>
                  <a:pt x="1397726" y="1628503"/>
                  <a:pt x="1383661" y="1635869"/>
                  <a:pt x="1371600" y="1645920"/>
                </a:cubicBezTo>
                <a:cubicBezTo>
                  <a:pt x="1357408" y="1657746"/>
                  <a:pt x="1347444" y="1674371"/>
                  <a:pt x="1332412" y="1685108"/>
                </a:cubicBezTo>
                <a:cubicBezTo>
                  <a:pt x="1316566" y="1696427"/>
                  <a:pt x="1297577" y="1702525"/>
                  <a:pt x="1280160" y="1711234"/>
                </a:cubicBezTo>
                <a:cubicBezTo>
                  <a:pt x="1271451" y="1724297"/>
                  <a:pt x="1265135" y="1739321"/>
                  <a:pt x="1254034" y="1750422"/>
                </a:cubicBezTo>
                <a:cubicBezTo>
                  <a:pt x="1242933" y="1761523"/>
                  <a:pt x="1226907" y="1766497"/>
                  <a:pt x="1214846" y="1776548"/>
                </a:cubicBezTo>
                <a:cubicBezTo>
                  <a:pt x="1200654" y="1788375"/>
                  <a:pt x="1188720" y="1802674"/>
                  <a:pt x="1175657" y="1815737"/>
                </a:cubicBezTo>
                <a:cubicBezTo>
                  <a:pt x="1162139" y="1842773"/>
                  <a:pt x="1144508" y="1883437"/>
                  <a:pt x="1123406" y="1907177"/>
                </a:cubicBezTo>
                <a:cubicBezTo>
                  <a:pt x="1098860" y="1934792"/>
                  <a:pt x="1080080" y="1973870"/>
                  <a:pt x="1045029" y="1985554"/>
                </a:cubicBezTo>
                <a:cubicBezTo>
                  <a:pt x="923196" y="2026165"/>
                  <a:pt x="1125621" y="1955541"/>
                  <a:pt x="940526" y="2037805"/>
                </a:cubicBezTo>
                <a:cubicBezTo>
                  <a:pt x="906753" y="2052815"/>
                  <a:pt x="803363" y="2061482"/>
                  <a:pt x="783772" y="2063931"/>
                </a:cubicBezTo>
                <a:lnTo>
                  <a:pt x="666206" y="2103120"/>
                </a:lnTo>
                <a:cubicBezTo>
                  <a:pt x="653143" y="2107474"/>
                  <a:pt x="640375" y="2112842"/>
                  <a:pt x="627017" y="2116182"/>
                </a:cubicBezTo>
                <a:cubicBezTo>
                  <a:pt x="534692" y="2139264"/>
                  <a:pt x="591795" y="2123568"/>
                  <a:pt x="457200" y="2168434"/>
                </a:cubicBezTo>
                <a:cubicBezTo>
                  <a:pt x="444137" y="2172788"/>
                  <a:pt x="429469" y="2173859"/>
                  <a:pt x="418012" y="2181497"/>
                </a:cubicBezTo>
                <a:cubicBezTo>
                  <a:pt x="404949" y="2190205"/>
                  <a:pt x="393253" y="2201438"/>
                  <a:pt x="378823" y="2207622"/>
                </a:cubicBezTo>
                <a:cubicBezTo>
                  <a:pt x="362322" y="2214694"/>
                  <a:pt x="343989" y="2216331"/>
                  <a:pt x="326572" y="2220685"/>
                </a:cubicBezTo>
                <a:cubicBezTo>
                  <a:pt x="186532" y="2314045"/>
                  <a:pt x="399068" y="2168654"/>
                  <a:pt x="248194" y="2286000"/>
                </a:cubicBezTo>
                <a:cubicBezTo>
                  <a:pt x="223409" y="2305277"/>
                  <a:pt x="169817" y="2338251"/>
                  <a:pt x="169817" y="2338251"/>
                </a:cubicBezTo>
                <a:cubicBezTo>
                  <a:pt x="76474" y="2478271"/>
                  <a:pt x="221831" y="2265779"/>
                  <a:pt x="104503" y="2416628"/>
                </a:cubicBezTo>
                <a:cubicBezTo>
                  <a:pt x="85226" y="2441413"/>
                  <a:pt x="69669" y="2468879"/>
                  <a:pt x="52252" y="2495005"/>
                </a:cubicBezTo>
                <a:cubicBezTo>
                  <a:pt x="43543" y="2508068"/>
                  <a:pt x="31091" y="2519300"/>
                  <a:pt x="26126" y="2534194"/>
                </a:cubicBezTo>
                <a:lnTo>
                  <a:pt x="0" y="2612571"/>
                </a:lnTo>
                <a:cubicBezTo>
                  <a:pt x="4354" y="2717074"/>
                  <a:pt x="1512" y="2822126"/>
                  <a:pt x="13063" y="2926080"/>
                </a:cubicBezTo>
                <a:cubicBezTo>
                  <a:pt x="14797" y="2941683"/>
                  <a:pt x="33005" y="2950838"/>
                  <a:pt x="39189" y="2965268"/>
                </a:cubicBezTo>
                <a:cubicBezTo>
                  <a:pt x="46261" y="2981770"/>
                  <a:pt x="48357" y="2999994"/>
                  <a:pt x="52252" y="3017520"/>
                </a:cubicBezTo>
                <a:cubicBezTo>
                  <a:pt x="57068" y="3039194"/>
                  <a:pt x="59472" y="3061414"/>
                  <a:pt x="65314" y="3082834"/>
                </a:cubicBezTo>
                <a:cubicBezTo>
                  <a:pt x="72560" y="3109403"/>
                  <a:pt x="82731" y="3135085"/>
                  <a:pt x="91440" y="3161211"/>
                </a:cubicBezTo>
                <a:cubicBezTo>
                  <a:pt x="95794" y="3174274"/>
                  <a:pt x="101163" y="3187042"/>
                  <a:pt x="104503" y="3200400"/>
                </a:cubicBezTo>
                <a:cubicBezTo>
                  <a:pt x="111132" y="3226915"/>
                  <a:pt x="119385" y="3265604"/>
                  <a:pt x="130629" y="3291840"/>
                </a:cubicBezTo>
                <a:cubicBezTo>
                  <a:pt x="154731" y="3348078"/>
                  <a:pt x="171857" y="3366746"/>
                  <a:pt x="209006" y="3422468"/>
                </a:cubicBezTo>
                <a:lnTo>
                  <a:pt x="261257" y="3500845"/>
                </a:lnTo>
                <a:cubicBezTo>
                  <a:pt x="269966" y="3513908"/>
                  <a:pt x="274320" y="3531325"/>
                  <a:pt x="287383" y="3540034"/>
                </a:cubicBezTo>
                <a:cubicBezTo>
                  <a:pt x="300446" y="3548743"/>
                  <a:pt x="312225" y="3559784"/>
                  <a:pt x="326572" y="3566160"/>
                </a:cubicBezTo>
                <a:cubicBezTo>
                  <a:pt x="367457" y="3584331"/>
                  <a:pt x="413778" y="3594492"/>
                  <a:pt x="457200" y="3605348"/>
                </a:cubicBezTo>
                <a:cubicBezTo>
                  <a:pt x="509451" y="3596639"/>
                  <a:pt x="563020" y="3593774"/>
                  <a:pt x="613954" y="3579222"/>
                </a:cubicBezTo>
                <a:lnTo>
                  <a:pt x="705394" y="3553097"/>
                </a:lnTo>
                <a:cubicBezTo>
                  <a:pt x="718583" y="3549140"/>
                  <a:pt x="730982" y="3542182"/>
                  <a:pt x="744583" y="3540034"/>
                </a:cubicBezTo>
                <a:cubicBezTo>
                  <a:pt x="813935" y="3529084"/>
                  <a:pt x="953589" y="3513908"/>
                  <a:pt x="953589" y="3513908"/>
                </a:cubicBezTo>
                <a:cubicBezTo>
                  <a:pt x="1062446" y="3518262"/>
                  <a:pt x="1171457" y="3519724"/>
                  <a:pt x="1280160" y="3526971"/>
                </a:cubicBezTo>
                <a:cubicBezTo>
                  <a:pt x="1297359" y="3528118"/>
                  <a:pt x="1362625" y="3542078"/>
                  <a:pt x="1384663" y="3553097"/>
                </a:cubicBezTo>
                <a:cubicBezTo>
                  <a:pt x="1398705" y="3560118"/>
                  <a:pt x="1409422" y="3573038"/>
                  <a:pt x="1423852" y="3579222"/>
                </a:cubicBezTo>
                <a:cubicBezTo>
                  <a:pt x="1463449" y="3596192"/>
                  <a:pt x="1570064" y="3602725"/>
                  <a:pt x="1593669" y="3605348"/>
                </a:cubicBezTo>
                <a:cubicBezTo>
                  <a:pt x="1654629" y="3600994"/>
                  <a:pt x="1716364" y="3602906"/>
                  <a:pt x="1776549" y="3592285"/>
                </a:cubicBezTo>
                <a:cubicBezTo>
                  <a:pt x="1818848" y="3584821"/>
                  <a:pt x="1816981" y="3551853"/>
                  <a:pt x="1841863" y="3526971"/>
                </a:cubicBezTo>
                <a:cubicBezTo>
                  <a:pt x="1852964" y="3515870"/>
                  <a:pt x="1867989" y="3509554"/>
                  <a:pt x="1881052" y="3500845"/>
                </a:cubicBezTo>
                <a:cubicBezTo>
                  <a:pt x="1885406" y="3487782"/>
                  <a:pt x="1885299" y="3472235"/>
                  <a:pt x="1894114" y="3461657"/>
                </a:cubicBezTo>
                <a:cubicBezTo>
                  <a:pt x="1922495" y="3427600"/>
                  <a:pt x="1962177" y="3417165"/>
                  <a:pt x="1998617" y="3396342"/>
                </a:cubicBezTo>
                <a:cubicBezTo>
                  <a:pt x="2012248" y="3388553"/>
                  <a:pt x="2023764" y="3377238"/>
                  <a:pt x="2037806" y="3370217"/>
                </a:cubicBezTo>
                <a:cubicBezTo>
                  <a:pt x="2059759" y="3359241"/>
                  <a:pt x="2108315" y="3350370"/>
                  <a:pt x="2129246" y="3344091"/>
                </a:cubicBezTo>
                <a:cubicBezTo>
                  <a:pt x="2155623" y="3336178"/>
                  <a:pt x="2181497" y="3326674"/>
                  <a:pt x="2207623" y="3317965"/>
                </a:cubicBezTo>
                <a:cubicBezTo>
                  <a:pt x="2220686" y="3313611"/>
                  <a:pt x="2233061" y="3305626"/>
                  <a:pt x="2246812" y="3304902"/>
                </a:cubicBezTo>
                <a:lnTo>
                  <a:pt x="2743200" y="3278777"/>
                </a:lnTo>
                <a:cubicBezTo>
                  <a:pt x="2918005" y="3243816"/>
                  <a:pt x="2723504" y="3291337"/>
                  <a:pt x="2847703" y="3239588"/>
                </a:cubicBezTo>
                <a:cubicBezTo>
                  <a:pt x="2885834" y="3223700"/>
                  <a:pt x="2926080" y="3213463"/>
                  <a:pt x="2965269" y="3200400"/>
                </a:cubicBezTo>
                <a:cubicBezTo>
                  <a:pt x="2978332" y="3196046"/>
                  <a:pt x="2992141" y="3193495"/>
                  <a:pt x="3004457" y="3187337"/>
                </a:cubicBezTo>
                <a:cubicBezTo>
                  <a:pt x="3021874" y="3178628"/>
                  <a:pt x="3039802" y="3170872"/>
                  <a:pt x="3056709" y="3161211"/>
                </a:cubicBezTo>
                <a:cubicBezTo>
                  <a:pt x="3070340" y="3153422"/>
                  <a:pt x="3081405" y="3141123"/>
                  <a:pt x="3095897" y="3135085"/>
                </a:cubicBezTo>
                <a:cubicBezTo>
                  <a:pt x="3134028" y="3119197"/>
                  <a:pt x="3179092" y="3118811"/>
                  <a:pt x="3213463" y="3095897"/>
                </a:cubicBezTo>
                <a:cubicBezTo>
                  <a:pt x="3261464" y="3063896"/>
                  <a:pt x="3254054" y="3064949"/>
                  <a:pt x="3317966" y="3043645"/>
                </a:cubicBezTo>
                <a:cubicBezTo>
                  <a:pt x="3367665" y="3027078"/>
                  <a:pt x="3365388" y="3036385"/>
                  <a:pt x="3409406" y="3017520"/>
                </a:cubicBezTo>
                <a:cubicBezTo>
                  <a:pt x="3522412" y="2969090"/>
                  <a:pt x="3408931" y="3008969"/>
                  <a:pt x="3500846" y="2978331"/>
                </a:cubicBezTo>
                <a:cubicBezTo>
                  <a:pt x="3513909" y="2969622"/>
                  <a:pt x="3526403" y="2959994"/>
                  <a:pt x="3540034" y="2952205"/>
                </a:cubicBezTo>
                <a:cubicBezTo>
                  <a:pt x="3584632" y="2926720"/>
                  <a:pt x="3619470" y="2913916"/>
                  <a:pt x="3670663" y="2899954"/>
                </a:cubicBezTo>
                <a:cubicBezTo>
                  <a:pt x="3692083" y="2894112"/>
                  <a:pt x="3714557" y="2892733"/>
                  <a:pt x="3735977" y="2886891"/>
                </a:cubicBezTo>
                <a:cubicBezTo>
                  <a:pt x="3735979" y="2886890"/>
                  <a:pt x="3833948" y="2854233"/>
                  <a:pt x="3853543" y="2847702"/>
                </a:cubicBezTo>
                <a:cubicBezTo>
                  <a:pt x="3866606" y="2843348"/>
                  <a:pt x="3879492" y="2838423"/>
                  <a:pt x="3892732" y="2834640"/>
                </a:cubicBezTo>
                <a:cubicBezTo>
                  <a:pt x="4001434" y="2803582"/>
                  <a:pt x="3953419" y="2816202"/>
                  <a:pt x="4036423" y="2795451"/>
                </a:cubicBezTo>
                <a:cubicBezTo>
                  <a:pt x="4110446" y="2799805"/>
                  <a:pt x="4185021" y="2798495"/>
                  <a:pt x="4258492" y="2808514"/>
                </a:cubicBezTo>
                <a:cubicBezTo>
                  <a:pt x="4281725" y="2811682"/>
                  <a:pt x="4301769" y="2826627"/>
                  <a:pt x="4323806" y="2834640"/>
                </a:cubicBezTo>
                <a:cubicBezTo>
                  <a:pt x="4393765" y="2860080"/>
                  <a:pt x="4392057" y="2858234"/>
                  <a:pt x="4454434" y="2873828"/>
                </a:cubicBezTo>
                <a:cubicBezTo>
                  <a:pt x="4467497" y="2882537"/>
                  <a:pt x="4478923" y="2894441"/>
                  <a:pt x="4493623" y="2899954"/>
                </a:cubicBezTo>
                <a:cubicBezTo>
                  <a:pt x="4514412" y="2907750"/>
                  <a:pt x="4537397" y="2907632"/>
                  <a:pt x="4558937" y="2913017"/>
                </a:cubicBezTo>
                <a:cubicBezTo>
                  <a:pt x="4572295" y="2916357"/>
                  <a:pt x="4584842" y="2922457"/>
                  <a:pt x="4598126" y="2926080"/>
                </a:cubicBezTo>
                <a:cubicBezTo>
                  <a:pt x="4632767" y="2935527"/>
                  <a:pt x="4668565" y="2940850"/>
                  <a:pt x="4702629" y="2952205"/>
                </a:cubicBezTo>
                <a:lnTo>
                  <a:pt x="4820194" y="2991394"/>
                </a:lnTo>
                <a:cubicBezTo>
                  <a:pt x="4833257" y="2995748"/>
                  <a:pt x="4846024" y="3001117"/>
                  <a:pt x="4859383" y="3004457"/>
                </a:cubicBezTo>
                <a:cubicBezTo>
                  <a:pt x="4894217" y="3013165"/>
                  <a:pt x="4929822" y="3019227"/>
                  <a:pt x="4963886" y="3030582"/>
                </a:cubicBezTo>
                <a:cubicBezTo>
                  <a:pt x="4976949" y="3034936"/>
                  <a:pt x="4989514" y="3041252"/>
                  <a:pt x="5003074" y="3043645"/>
                </a:cubicBezTo>
                <a:cubicBezTo>
                  <a:pt x="5063716" y="3054347"/>
                  <a:pt x="5185954" y="3069771"/>
                  <a:pt x="5185954" y="3069771"/>
                </a:cubicBezTo>
                <a:cubicBezTo>
                  <a:pt x="5199017" y="3074125"/>
                  <a:pt x="5211512" y="3080887"/>
                  <a:pt x="5225143" y="3082834"/>
                </a:cubicBezTo>
                <a:cubicBezTo>
                  <a:pt x="5378047" y="3104678"/>
                  <a:pt x="5376749" y="3095288"/>
                  <a:pt x="5538652" y="3082834"/>
                </a:cubicBezTo>
                <a:cubicBezTo>
                  <a:pt x="5551715" y="3078480"/>
                  <a:pt x="5564601" y="3073554"/>
                  <a:pt x="5577840" y="3069771"/>
                </a:cubicBezTo>
                <a:cubicBezTo>
                  <a:pt x="5692657" y="3036966"/>
                  <a:pt x="5575321" y="3074965"/>
                  <a:pt x="5669280" y="3043645"/>
                </a:cubicBezTo>
                <a:cubicBezTo>
                  <a:pt x="5677989" y="3030582"/>
                  <a:pt x="5682093" y="3012778"/>
                  <a:pt x="5695406" y="3004457"/>
                </a:cubicBezTo>
                <a:cubicBezTo>
                  <a:pt x="5718759" y="2989861"/>
                  <a:pt x="5750869" y="2993607"/>
                  <a:pt x="5773783" y="2978331"/>
                </a:cubicBezTo>
                <a:cubicBezTo>
                  <a:pt x="5831446" y="2939889"/>
                  <a:pt x="5797577" y="2955284"/>
                  <a:pt x="5878286" y="2939142"/>
                </a:cubicBezTo>
                <a:cubicBezTo>
                  <a:pt x="5998847" y="2878862"/>
                  <a:pt x="5945006" y="2896337"/>
                  <a:pt x="6035040" y="2873828"/>
                </a:cubicBezTo>
                <a:lnTo>
                  <a:pt x="6113417" y="2821577"/>
                </a:lnTo>
                <a:lnTo>
                  <a:pt x="6152606" y="2795451"/>
                </a:lnTo>
                <a:cubicBezTo>
                  <a:pt x="6217473" y="2698151"/>
                  <a:pt x="6134103" y="2817654"/>
                  <a:pt x="6217920" y="2717074"/>
                </a:cubicBezTo>
                <a:cubicBezTo>
                  <a:pt x="6308852" y="2607956"/>
                  <a:pt x="6168748" y="2753183"/>
                  <a:pt x="6283234" y="2638697"/>
                </a:cubicBezTo>
                <a:cubicBezTo>
                  <a:pt x="6296748" y="2598154"/>
                  <a:pt x="6298209" y="2587613"/>
                  <a:pt x="6322423" y="2547257"/>
                </a:cubicBezTo>
                <a:cubicBezTo>
                  <a:pt x="6338578" y="2520333"/>
                  <a:pt x="6357257" y="2495006"/>
                  <a:pt x="6374674" y="2468880"/>
                </a:cubicBezTo>
                <a:cubicBezTo>
                  <a:pt x="6383383" y="2455817"/>
                  <a:pt x="6395835" y="2444585"/>
                  <a:pt x="6400800" y="2429691"/>
                </a:cubicBezTo>
                <a:lnTo>
                  <a:pt x="6439989" y="2312125"/>
                </a:lnTo>
                <a:lnTo>
                  <a:pt x="6453052" y="2272937"/>
                </a:lnTo>
                <a:cubicBezTo>
                  <a:pt x="6480288" y="2027794"/>
                  <a:pt x="6471657" y="2155978"/>
                  <a:pt x="6453052" y="1737360"/>
                </a:cubicBezTo>
                <a:cubicBezTo>
                  <a:pt x="6450531" y="1680643"/>
                  <a:pt x="6448018" y="1623745"/>
                  <a:pt x="6439989" y="1567542"/>
                </a:cubicBezTo>
                <a:cubicBezTo>
                  <a:pt x="6434911" y="1531997"/>
                  <a:pt x="6413863" y="1463040"/>
                  <a:pt x="6413863" y="1463040"/>
                </a:cubicBezTo>
                <a:cubicBezTo>
                  <a:pt x="6409509" y="1419497"/>
                  <a:pt x="6400800" y="1376171"/>
                  <a:pt x="6400800" y="1332411"/>
                </a:cubicBezTo>
                <a:cubicBezTo>
                  <a:pt x="6400800" y="1148888"/>
                  <a:pt x="6399296" y="1168607"/>
                  <a:pt x="6426926" y="1058091"/>
                </a:cubicBezTo>
                <a:cubicBezTo>
                  <a:pt x="6433164" y="983238"/>
                  <a:pt x="6440007" y="875106"/>
                  <a:pt x="6453052" y="796834"/>
                </a:cubicBezTo>
                <a:cubicBezTo>
                  <a:pt x="6456003" y="779125"/>
                  <a:pt x="6462352" y="762137"/>
                  <a:pt x="6466114" y="744582"/>
                </a:cubicBezTo>
                <a:cubicBezTo>
                  <a:pt x="6475418" y="701163"/>
                  <a:pt x="6492240" y="613954"/>
                  <a:pt x="6492240" y="613954"/>
                </a:cubicBezTo>
                <a:cubicBezTo>
                  <a:pt x="6506444" y="471917"/>
                  <a:pt x="6513271" y="486848"/>
                  <a:pt x="6492240" y="339634"/>
                </a:cubicBezTo>
                <a:cubicBezTo>
                  <a:pt x="6485115" y="289762"/>
                  <a:pt x="6473109" y="301001"/>
                  <a:pt x="6439989" y="261257"/>
                </a:cubicBezTo>
                <a:cubicBezTo>
                  <a:pt x="6400546" y="213926"/>
                  <a:pt x="6408072" y="179984"/>
                  <a:pt x="6335486" y="143691"/>
                </a:cubicBezTo>
                <a:cubicBezTo>
                  <a:pt x="6318069" y="134982"/>
                  <a:pt x="6299080" y="128884"/>
                  <a:pt x="6283234" y="117565"/>
                </a:cubicBezTo>
                <a:cubicBezTo>
                  <a:pt x="6197615" y="56409"/>
                  <a:pt x="6288922" y="93336"/>
                  <a:pt x="6204857" y="65314"/>
                </a:cubicBezTo>
                <a:cubicBezTo>
                  <a:pt x="6142757" y="23913"/>
                  <a:pt x="6180560" y="44151"/>
                  <a:pt x="6087292" y="13062"/>
                </a:cubicBezTo>
                <a:lnTo>
                  <a:pt x="6048103" y="0"/>
                </a:lnTo>
                <a:cubicBezTo>
                  <a:pt x="5894990" y="5279"/>
                  <a:pt x="5722193" y="-111"/>
                  <a:pt x="5564777" y="26125"/>
                </a:cubicBezTo>
                <a:cubicBezTo>
                  <a:pt x="5547068" y="29077"/>
                  <a:pt x="5529722" y="34029"/>
                  <a:pt x="5512526" y="39188"/>
                </a:cubicBezTo>
                <a:cubicBezTo>
                  <a:pt x="5472960" y="51058"/>
                  <a:pt x="5434149" y="65314"/>
                  <a:pt x="5394960" y="78377"/>
                </a:cubicBezTo>
                <a:lnTo>
                  <a:pt x="5355772" y="91440"/>
                </a:lnTo>
                <a:lnTo>
                  <a:pt x="5316583" y="104502"/>
                </a:lnTo>
                <a:cubicBezTo>
                  <a:pt x="5153896" y="212961"/>
                  <a:pt x="5291247" y="106879"/>
                  <a:pt x="5212080" y="195942"/>
                </a:cubicBezTo>
                <a:cubicBezTo>
                  <a:pt x="5092775" y="330160"/>
                  <a:pt x="5166872" y="224568"/>
                  <a:pt x="5107577" y="313508"/>
                </a:cubicBezTo>
                <a:cubicBezTo>
                  <a:pt x="5074742" y="412012"/>
                  <a:pt x="5122853" y="294413"/>
                  <a:pt x="5055326" y="378822"/>
                </a:cubicBezTo>
                <a:cubicBezTo>
                  <a:pt x="5046724" y="389574"/>
                  <a:pt x="5048421" y="405695"/>
                  <a:pt x="5042263" y="418011"/>
                </a:cubicBezTo>
                <a:cubicBezTo>
                  <a:pt x="5020491" y="461554"/>
                  <a:pt x="5016138" y="457200"/>
                  <a:pt x="4976949" y="483325"/>
                </a:cubicBezTo>
                <a:cubicBezTo>
                  <a:pt x="4972595" y="496388"/>
                  <a:pt x="4970044" y="510198"/>
                  <a:pt x="4963886" y="522514"/>
                </a:cubicBezTo>
                <a:cubicBezTo>
                  <a:pt x="4956865" y="536556"/>
                  <a:pt x="4946885" y="548927"/>
                  <a:pt x="4937760" y="561702"/>
                </a:cubicBezTo>
                <a:cubicBezTo>
                  <a:pt x="4895862" y="620359"/>
                  <a:pt x="4906861" y="605665"/>
                  <a:pt x="4859383" y="653142"/>
                </a:cubicBezTo>
                <a:cubicBezTo>
                  <a:pt x="4850674" y="670559"/>
                  <a:pt x="4845723" y="690434"/>
                  <a:pt x="4833257" y="705394"/>
                </a:cubicBezTo>
                <a:cubicBezTo>
                  <a:pt x="4823207" y="717455"/>
                  <a:pt x="4805170" y="720419"/>
                  <a:pt x="4794069" y="731520"/>
                </a:cubicBezTo>
                <a:cubicBezTo>
                  <a:pt x="4782968" y="742621"/>
                  <a:pt x="4778160" y="758788"/>
                  <a:pt x="4767943" y="770708"/>
                </a:cubicBezTo>
                <a:cubicBezTo>
                  <a:pt x="4751913" y="789410"/>
                  <a:pt x="4731079" y="803726"/>
                  <a:pt x="4715692" y="822960"/>
                </a:cubicBezTo>
                <a:cubicBezTo>
                  <a:pt x="4680663" y="866746"/>
                  <a:pt x="4654280" y="919464"/>
                  <a:pt x="4624252" y="966651"/>
                </a:cubicBezTo>
                <a:cubicBezTo>
                  <a:pt x="4607394" y="993141"/>
                  <a:pt x="4598126" y="1027611"/>
                  <a:pt x="4572000" y="1045028"/>
                </a:cubicBezTo>
                <a:lnTo>
                  <a:pt x="4532812" y="1071154"/>
                </a:lnTo>
                <a:cubicBezTo>
                  <a:pt x="4467939" y="1168462"/>
                  <a:pt x="4551323" y="1048938"/>
                  <a:pt x="4467497" y="1149531"/>
                </a:cubicBezTo>
                <a:cubicBezTo>
                  <a:pt x="4457446" y="1161592"/>
                  <a:pt x="4453631" y="1178913"/>
                  <a:pt x="4441372" y="1188720"/>
                </a:cubicBezTo>
                <a:cubicBezTo>
                  <a:pt x="4430620" y="1197322"/>
                  <a:pt x="4415246" y="1197428"/>
                  <a:pt x="4402183" y="1201782"/>
                </a:cubicBezTo>
                <a:cubicBezTo>
                  <a:pt x="4287700" y="1316265"/>
                  <a:pt x="4432917" y="1176171"/>
                  <a:pt x="4323806" y="1267097"/>
                </a:cubicBezTo>
                <a:cubicBezTo>
                  <a:pt x="4309614" y="1278924"/>
                  <a:pt x="4300766" y="1297313"/>
                  <a:pt x="4284617" y="1306285"/>
                </a:cubicBezTo>
                <a:cubicBezTo>
                  <a:pt x="4260544" y="1319659"/>
                  <a:pt x="4206240" y="1332411"/>
                  <a:pt x="4206240" y="1332411"/>
                </a:cubicBezTo>
                <a:cubicBezTo>
                  <a:pt x="4136013" y="1379230"/>
                  <a:pt x="4186723" y="1353861"/>
                  <a:pt x="4062549" y="1371600"/>
                </a:cubicBezTo>
                <a:cubicBezTo>
                  <a:pt x="3871703" y="1398863"/>
                  <a:pt x="4125553" y="1375826"/>
                  <a:pt x="3775166" y="1397725"/>
                </a:cubicBezTo>
                <a:lnTo>
                  <a:pt x="3540034" y="1384662"/>
                </a:lnTo>
                <a:cubicBezTo>
                  <a:pt x="3448611" y="1379974"/>
                  <a:pt x="3356966" y="1378900"/>
                  <a:pt x="3265714" y="1371600"/>
                </a:cubicBezTo>
                <a:cubicBezTo>
                  <a:pt x="3247818" y="1370168"/>
                  <a:pt x="3231327" y="1360323"/>
                  <a:pt x="3213463" y="1358537"/>
                </a:cubicBezTo>
                <a:cubicBezTo>
                  <a:pt x="3144005" y="1351591"/>
                  <a:pt x="3074033" y="1351115"/>
                  <a:pt x="3004457" y="1345474"/>
                </a:cubicBezTo>
                <a:cubicBezTo>
                  <a:pt x="2912904" y="1338051"/>
                  <a:pt x="2730137" y="1319348"/>
                  <a:pt x="2730137" y="1319348"/>
                </a:cubicBezTo>
                <a:cubicBezTo>
                  <a:pt x="2624941" y="1324130"/>
                  <a:pt x="2422782" y="1328978"/>
                  <a:pt x="2299063" y="1345474"/>
                </a:cubicBezTo>
                <a:cubicBezTo>
                  <a:pt x="2204852" y="1358036"/>
                  <a:pt x="2288573" y="1359953"/>
                  <a:pt x="2181497" y="1384662"/>
                </a:cubicBezTo>
                <a:cubicBezTo>
                  <a:pt x="2147291" y="1392556"/>
                  <a:pt x="2111747" y="1392760"/>
                  <a:pt x="2076994" y="1397725"/>
                </a:cubicBezTo>
                <a:cubicBezTo>
                  <a:pt x="2050774" y="1401471"/>
                  <a:pt x="2024743" y="1406434"/>
                  <a:pt x="1998617" y="1410788"/>
                </a:cubicBezTo>
                <a:cubicBezTo>
                  <a:pt x="1985554" y="1415142"/>
                  <a:pt x="1972931" y="1421151"/>
                  <a:pt x="1959429" y="1423851"/>
                </a:cubicBezTo>
                <a:cubicBezTo>
                  <a:pt x="1844852" y="1446767"/>
                  <a:pt x="1795074" y="1436914"/>
                  <a:pt x="1658983" y="1436914"/>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71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533401"/>
            <a:ext cx="8839200" cy="830997"/>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predominant tissue on this slide (advance slide for answer)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1" y="1364397"/>
            <a:ext cx="5924765" cy="5493603"/>
          </a:xfrm>
          <a:prstGeom prst="rect">
            <a:avLst/>
          </a:prstGeom>
        </p:spPr>
      </p:pic>
      <p:sp>
        <p:nvSpPr>
          <p:cNvPr id="15" name="Rectangle 14"/>
          <p:cNvSpPr/>
          <p:nvPr/>
        </p:nvSpPr>
        <p:spPr>
          <a:xfrm>
            <a:off x="4572001" y="2590801"/>
            <a:ext cx="3062151" cy="120032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00B0F0"/>
                </a:solidFill>
                <a:effectLst>
                  <a:outerShdw blurRad="50800" dist="39000" dir="5460000" algn="tl">
                    <a:srgbClr val="000000">
                      <a:alpha val="38000"/>
                    </a:srgbClr>
                  </a:outerShdw>
                </a:effectLst>
              </a:rPr>
              <a:t>Skeletal muscle</a:t>
            </a:r>
          </a:p>
        </p:txBody>
      </p:sp>
    </p:spTree>
    <p:extLst>
      <p:ext uri="{BB962C8B-B14F-4D97-AF65-F5344CB8AC3E}">
        <p14:creationId xmlns:p14="http://schemas.microsoft.com/office/powerpoint/2010/main" val="75257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143000"/>
            <a:ext cx="6170196" cy="5270932"/>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6096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structures. (advance slide for answer)</a:t>
            </a:r>
          </a:p>
        </p:txBody>
      </p:sp>
      <p:sp>
        <p:nvSpPr>
          <p:cNvPr id="12" name="Freeform 11"/>
          <p:cNvSpPr/>
          <p:nvPr/>
        </p:nvSpPr>
        <p:spPr>
          <a:xfrm>
            <a:off x="5444639" y="1464997"/>
            <a:ext cx="1564410" cy="1109239"/>
          </a:xfrm>
          <a:custGeom>
            <a:avLst/>
            <a:gdLst>
              <a:gd name="connsiteX0" fmla="*/ 1033670 w 1564410"/>
              <a:gd name="connsiteY0" fmla="*/ 125265 h 1109239"/>
              <a:gd name="connsiteX1" fmla="*/ 983974 w 1564410"/>
              <a:gd name="connsiteY1" fmla="*/ 105387 h 1109239"/>
              <a:gd name="connsiteX2" fmla="*/ 964096 w 1564410"/>
              <a:gd name="connsiteY2" fmla="*/ 85508 h 1109239"/>
              <a:gd name="connsiteX3" fmla="*/ 894522 w 1564410"/>
              <a:gd name="connsiteY3" fmla="*/ 75569 h 1109239"/>
              <a:gd name="connsiteX4" fmla="*/ 805070 w 1564410"/>
              <a:gd name="connsiteY4" fmla="*/ 45752 h 1109239"/>
              <a:gd name="connsiteX5" fmla="*/ 715618 w 1564410"/>
              <a:gd name="connsiteY5" fmla="*/ 25874 h 1109239"/>
              <a:gd name="connsiteX6" fmla="*/ 646044 w 1564410"/>
              <a:gd name="connsiteY6" fmla="*/ 15934 h 1109239"/>
              <a:gd name="connsiteX7" fmla="*/ 447261 w 1564410"/>
              <a:gd name="connsiteY7" fmla="*/ 15934 h 1109239"/>
              <a:gd name="connsiteX8" fmla="*/ 387627 w 1564410"/>
              <a:gd name="connsiteY8" fmla="*/ 25874 h 1109239"/>
              <a:gd name="connsiteX9" fmla="*/ 357809 w 1564410"/>
              <a:gd name="connsiteY9" fmla="*/ 35813 h 1109239"/>
              <a:gd name="connsiteX10" fmla="*/ 258418 w 1564410"/>
              <a:gd name="connsiteY10" fmla="*/ 85508 h 1109239"/>
              <a:gd name="connsiteX11" fmla="*/ 238540 w 1564410"/>
              <a:gd name="connsiteY11" fmla="*/ 105387 h 1109239"/>
              <a:gd name="connsiteX12" fmla="*/ 168966 w 1564410"/>
              <a:gd name="connsiteY12" fmla="*/ 135204 h 1109239"/>
              <a:gd name="connsiteX13" fmla="*/ 119270 w 1564410"/>
              <a:gd name="connsiteY13" fmla="*/ 165021 h 1109239"/>
              <a:gd name="connsiteX14" fmla="*/ 99392 w 1564410"/>
              <a:gd name="connsiteY14" fmla="*/ 184900 h 1109239"/>
              <a:gd name="connsiteX15" fmla="*/ 69574 w 1564410"/>
              <a:gd name="connsiteY15" fmla="*/ 204778 h 1109239"/>
              <a:gd name="connsiteX16" fmla="*/ 19879 w 1564410"/>
              <a:gd name="connsiteY16" fmla="*/ 264413 h 1109239"/>
              <a:gd name="connsiteX17" fmla="*/ 0 w 1564410"/>
              <a:gd name="connsiteY17" fmla="*/ 333987 h 1109239"/>
              <a:gd name="connsiteX18" fmla="*/ 29818 w 1564410"/>
              <a:gd name="connsiteY18" fmla="*/ 512891 h 1109239"/>
              <a:gd name="connsiteX19" fmla="*/ 49696 w 1564410"/>
              <a:gd name="connsiteY19" fmla="*/ 542708 h 1109239"/>
              <a:gd name="connsiteX20" fmla="*/ 59635 w 1564410"/>
              <a:gd name="connsiteY20" fmla="*/ 572526 h 1109239"/>
              <a:gd name="connsiteX21" fmla="*/ 109331 w 1564410"/>
              <a:gd name="connsiteY21" fmla="*/ 642100 h 1109239"/>
              <a:gd name="connsiteX22" fmla="*/ 129209 w 1564410"/>
              <a:gd name="connsiteY22" fmla="*/ 671917 h 1109239"/>
              <a:gd name="connsiteX23" fmla="*/ 178905 w 1564410"/>
              <a:gd name="connsiteY23" fmla="*/ 721613 h 1109239"/>
              <a:gd name="connsiteX24" fmla="*/ 198783 w 1564410"/>
              <a:gd name="connsiteY24" fmla="*/ 751430 h 1109239"/>
              <a:gd name="connsiteX25" fmla="*/ 268357 w 1564410"/>
              <a:gd name="connsiteY25" fmla="*/ 811065 h 1109239"/>
              <a:gd name="connsiteX26" fmla="*/ 298174 w 1564410"/>
              <a:gd name="connsiteY26" fmla="*/ 830943 h 1109239"/>
              <a:gd name="connsiteX27" fmla="*/ 337931 w 1564410"/>
              <a:gd name="connsiteY27" fmla="*/ 850821 h 1109239"/>
              <a:gd name="connsiteX28" fmla="*/ 387627 w 1564410"/>
              <a:gd name="connsiteY28" fmla="*/ 890578 h 1109239"/>
              <a:gd name="connsiteX29" fmla="*/ 506896 w 1564410"/>
              <a:gd name="connsiteY29" fmla="*/ 980030 h 1109239"/>
              <a:gd name="connsiteX30" fmla="*/ 586409 w 1564410"/>
              <a:gd name="connsiteY30" fmla="*/ 1019787 h 1109239"/>
              <a:gd name="connsiteX31" fmla="*/ 636105 w 1564410"/>
              <a:gd name="connsiteY31" fmla="*/ 1029726 h 1109239"/>
              <a:gd name="connsiteX32" fmla="*/ 695740 w 1564410"/>
              <a:gd name="connsiteY32" fmla="*/ 1049604 h 1109239"/>
              <a:gd name="connsiteX33" fmla="*/ 745435 w 1564410"/>
              <a:gd name="connsiteY33" fmla="*/ 1059543 h 1109239"/>
              <a:gd name="connsiteX34" fmla="*/ 775253 w 1564410"/>
              <a:gd name="connsiteY34" fmla="*/ 1069482 h 1109239"/>
              <a:gd name="connsiteX35" fmla="*/ 824948 w 1564410"/>
              <a:gd name="connsiteY35" fmla="*/ 1089361 h 1109239"/>
              <a:gd name="connsiteX36" fmla="*/ 1013792 w 1564410"/>
              <a:gd name="connsiteY36" fmla="*/ 1109239 h 1109239"/>
              <a:gd name="connsiteX37" fmla="*/ 1331844 w 1564410"/>
              <a:gd name="connsiteY37" fmla="*/ 1089361 h 1109239"/>
              <a:gd name="connsiteX38" fmla="*/ 1391479 w 1564410"/>
              <a:gd name="connsiteY38" fmla="*/ 1069482 h 1109239"/>
              <a:gd name="connsiteX39" fmla="*/ 1421296 w 1564410"/>
              <a:gd name="connsiteY39" fmla="*/ 1059543 h 1109239"/>
              <a:gd name="connsiteX40" fmla="*/ 1451114 w 1564410"/>
              <a:gd name="connsiteY40" fmla="*/ 1049604 h 1109239"/>
              <a:gd name="connsiteX41" fmla="*/ 1480931 w 1564410"/>
              <a:gd name="connsiteY41" fmla="*/ 1039665 h 1109239"/>
              <a:gd name="connsiteX42" fmla="*/ 1520687 w 1564410"/>
              <a:gd name="connsiteY42" fmla="*/ 980030 h 1109239"/>
              <a:gd name="connsiteX43" fmla="*/ 1550505 w 1564410"/>
              <a:gd name="connsiteY43" fmla="*/ 910456 h 1109239"/>
              <a:gd name="connsiteX44" fmla="*/ 1550505 w 1564410"/>
              <a:gd name="connsiteY44" fmla="*/ 622221 h 1109239"/>
              <a:gd name="connsiteX45" fmla="*/ 1530627 w 1564410"/>
              <a:gd name="connsiteY45" fmla="*/ 562587 h 1109239"/>
              <a:gd name="connsiteX46" fmla="*/ 1520687 w 1564410"/>
              <a:gd name="connsiteY46" fmla="*/ 532769 h 1109239"/>
              <a:gd name="connsiteX47" fmla="*/ 1480931 w 1564410"/>
              <a:gd name="connsiteY47" fmla="*/ 473134 h 1109239"/>
              <a:gd name="connsiteX48" fmla="*/ 1461053 w 1564410"/>
              <a:gd name="connsiteY48" fmla="*/ 433378 h 1109239"/>
              <a:gd name="connsiteX49" fmla="*/ 1451114 w 1564410"/>
              <a:gd name="connsiteY49" fmla="*/ 403561 h 1109239"/>
              <a:gd name="connsiteX50" fmla="*/ 1401418 w 1564410"/>
              <a:gd name="connsiteY50" fmla="*/ 353865 h 1109239"/>
              <a:gd name="connsiteX51" fmla="*/ 1381540 w 1564410"/>
              <a:gd name="connsiteY51" fmla="*/ 324047 h 1109239"/>
              <a:gd name="connsiteX52" fmla="*/ 1321905 w 1564410"/>
              <a:gd name="connsiteY52" fmla="*/ 284291 h 1109239"/>
              <a:gd name="connsiteX53" fmla="*/ 1272209 w 1564410"/>
              <a:gd name="connsiteY53" fmla="*/ 234595 h 1109239"/>
              <a:gd name="connsiteX54" fmla="*/ 1212574 w 1564410"/>
              <a:gd name="connsiteY54" fmla="*/ 214717 h 1109239"/>
              <a:gd name="connsiteX55" fmla="*/ 1133061 w 1564410"/>
              <a:gd name="connsiteY55" fmla="*/ 174961 h 1109239"/>
              <a:gd name="connsiteX56" fmla="*/ 1103244 w 1564410"/>
              <a:gd name="connsiteY56" fmla="*/ 155082 h 1109239"/>
              <a:gd name="connsiteX57" fmla="*/ 1073427 w 1564410"/>
              <a:gd name="connsiteY57" fmla="*/ 145143 h 1109239"/>
              <a:gd name="connsiteX58" fmla="*/ 1043609 w 1564410"/>
              <a:gd name="connsiteY58" fmla="*/ 125265 h 1109239"/>
              <a:gd name="connsiteX59" fmla="*/ 1013792 w 1564410"/>
              <a:gd name="connsiteY59" fmla="*/ 115326 h 1109239"/>
              <a:gd name="connsiteX60" fmla="*/ 1033670 w 1564410"/>
              <a:gd name="connsiteY60" fmla="*/ 125265 h 110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64410" h="1109239">
                <a:moveTo>
                  <a:pt x="1033670" y="125265"/>
                </a:moveTo>
                <a:cubicBezTo>
                  <a:pt x="1028700" y="123608"/>
                  <a:pt x="999465" y="114239"/>
                  <a:pt x="983974" y="105387"/>
                </a:cubicBezTo>
                <a:cubicBezTo>
                  <a:pt x="975838" y="100738"/>
                  <a:pt x="972986" y="88471"/>
                  <a:pt x="964096" y="85508"/>
                </a:cubicBezTo>
                <a:cubicBezTo>
                  <a:pt x="941871" y="78100"/>
                  <a:pt x="917713" y="78882"/>
                  <a:pt x="894522" y="75569"/>
                </a:cubicBezTo>
                <a:cubicBezTo>
                  <a:pt x="864705" y="65630"/>
                  <a:pt x="835562" y="53375"/>
                  <a:pt x="805070" y="45752"/>
                </a:cubicBezTo>
                <a:cubicBezTo>
                  <a:pt x="769326" y="36816"/>
                  <a:pt x="753478" y="32184"/>
                  <a:pt x="715618" y="25874"/>
                </a:cubicBezTo>
                <a:cubicBezTo>
                  <a:pt x="692510" y="22023"/>
                  <a:pt x="669235" y="19247"/>
                  <a:pt x="646044" y="15934"/>
                </a:cubicBezTo>
                <a:cubicBezTo>
                  <a:pt x="564933" y="-11103"/>
                  <a:pt x="614674" y="1376"/>
                  <a:pt x="447261" y="15934"/>
                </a:cubicBezTo>
                <a:cubicBezTo>
                  <a:pt x="427185" y="17680"/>
                  <a:pt x="407299" y="21502"/>
                  <a:pt x="387627" y="25874"/>
                </a:cubicBezTo>
                <a:cubicBezTo>
                  <a:pt x="377400" y="28147"/>
                  <a:pt x="367322" y="31423"/>
                  <a:pt x="357809" y="35813"/>
                </a:cubicBezTo>
                <a:cubicBezTo>
                  <a:pt x="324177" y="51335"/>
                  <a:pt x="258418" y="85508"/>
                  <a:pt x="258418" y="85508"/>
                </a:cubicBezTo>
                <a:cubicBezTo>
                  <a:pt x="251792" y="92134"/>
                  <a:pt x="246337" y="100189"/>
                  <a:pt x="238540" y="105387"/>
                </a:cubicBezTo>
                <a:cubicBezTo>
                  <a:pt x="213978" y="121762"/>
                  <a:pt x="195469" y="126370"/>
                  <a:pt x="168966" y="135204"/>
                </a:cubicBezTo>
                <a:cubicBezTo>
                  <a:pt x="118592" y="185575"/>
                  <a:pt x="183788" y="126309"/>
                  <a:pt x="119270" y="165021"/>
                </a:cubicBezTo>
                <a:cubicBezTo>
                  <a:pt x="111235" y="169842"/>
                  <a:pt x="106709" y="179046"/>
                  <a:pt x="99392" y="184900"/>
                </a:cubicBezTo>
                <a:cubicBezTo>
                  <a:pt x="90064" y="192362"/>
                  <a:pt x="78751" y="197131"/>
                  <a:pt x="69574" y="204778"/>
                </a:cubicBezTo>
                <a:cubicBezTo>
                  <a:pt x="50732" y="220480"/>
                  <a:pt x="31048" y="242074"/>
                  <a:pt x="19879" y="264413"/>
                </a:cubicBezTo>
                <a:cubicBezTo>
                  <a:pt x="12751" y="278670"/>
                  <a:pt x="3184" y="321252"/>
                  <a:pt x="0" y="333987"/>
                </a:cubicBezTo>
                <a:cubicBezTo>
                  <a:pt x="2841" y="368077"/>
                  <a:pt x="1967" y="471115"/>
                  <a:pt x="29818" y="512891"/>
                </a:cubicBezTo>
                <a:lnTo>
                  <a:pt x="49696" y="542708"/>
                </a:lnTo>
                <a:cubicBezTo>
                  <a:pt x="53009" y="552647"/>
                  <a:pt x="54950" y="563155"/>
                  <a:pt x="59635" y="572526"/>
                </a:cubicBezTo>
                <a:cubicBezTo>
                  <a:pt x="67438" y="588133"/>
                  <a:pt x="101836" y="631606"/>
                  <a:pt x="109331" y="642100"/>
                </a:cubicBezTo>
                <a:cubicBezTo>
                  <a:pt x="116274" y="651820"/>
                  <a:pt x="121343" y="662927"/>
                  <a:pt x="129209" y="671917"/>
                </a:cubicBezTo>
                <a:cubicBezTo>
                  <a:pt x="144636" y="689548"/>
                  <a:pt x="165910" y="702121"/>
                  <a:pt x="178905" y="721613"/>
                </a:cubicBezTo>
                <a:cubicBezTo>
                  <a:pt x="185531" y="731552"/>
                  <a:pt x="191136" y="742253"/>
                  <a:pt x="198783" y="751430"/>
                </a:cubicBezTo>
                <a:cubicBezTo>
                  <a:pt x="220030" y="776927"/>
                  <a:pt x="241260" y="791710"/>
                  <a:pt x="268357" y="811065"/>
                </a:cubicBezTo>
                <a:cubicBezTo>
                  <a:pt x="278077" y="818008"/>
                  <a:pt x="287803" y="825017"/>
                  <a:pt x="298174" y="830943"/>
                </a:cubicBezTo>
                <a:cubicBezTo>
                  <a:pt x="311038" y="838294"/>
                  <a:pt x="325067" y="843470"/>
                  <a:pt x="337931" y="850821"/>
                </a:cubicBezTo>
                <a:cubicBezTo>
                  <a:pt x="378603" y="874062"/>
                  <a:pt x="356902" y="863694"/>
                  <a:pt x="387627" y="890578"/>
                </a:cubicBezTo>
                <a:cubicBezTo>
                  <a:pt x="417885" y="917054"/>
                  <a:pt x="469799" y="961481"/>
                  <a:pt x="506896" y="980030"/>
                </a:cubicBezTo>
                <a:cubicBezTo>
                  <a:pt x="533400" y="993282"/>
                  <a:pt x="557352" y="1013976"/>
                  <a:pt x="586409" y="1019787"/>
                </a:cubicBezTo>
                <a:cubicBezTo>
                  <a:pt x="602974" y="1023100"/>
                  <a:pt x="619807" y="1025281"/>
                  <a:pt x="636105" y="1029726"/>
                </a:cubicBezTo>
                <a:cubicBezTo>
                  <a:pt x="656320" y="1035239"/>
                  <a:pt x="675193" y="1045495"/>
                  <a:pt x="695740" y="1049604"/>
                </a:cubicBezTo>
                <a:cubicBezTo>
                  <a:pt x="712305" y="1052917"/>
                  <a:pt x="729046" y="1055446"/>
                  <a:pt x="745435" y="1059543"/>
                </a:cubicBezTo>
                <a:cubicBezTo>
                  <a:pt x="755599" y="1062084"/>
                  <a:pt x="765443" y="1065803"/>
                  <a:pt x="775253" y="1069482"/>
                </a:cubicBezTo>
                <a:cubicBezTo>
                  <a:pt x="791958" y="1075747"/>
                  <a:pt x="807503" y="1085623"/>
                  <a:pt x="824948" y="1089361"/>
                </a:cubicBezTo>
                <a:cubicBezTo>
                  <a:pt x="836862" y="1091914"/>
                  <a:pt x="1007329" y="1108593"/>
                  <a:pt x="1013792" y="1109239"/>
                </a:cubicBezTo>
                <a:lnTo>
                  <a:pt x="1331844" y="1089361"/>
                </a:lnTo>
                <a:cubicBezTo>
                  <a:pt x="1352587" y="1086398"/>
                  <a:pt x="1371601" y="1076108"/>
                  <a:pt x="1391479" y="1069482"/>
                </a:cubicBezTo>
                <a:lnTo>
                  <a:pt x="1421296" y="1059543"/>
                </a:lnTo>
                <a:lnTo>
                  <a:pt x="1451114" y="1049604"/>
                </a:lnTo>
                <a:lnTo>
                  <a:pt x="1480931" y="1039665"/>
                </a:lnTo>
                <a:cubicBezTo>
                  <a:pt x="1494183" y="1019787"/>
                  <a:pt x="1513131" y="1002694"/>
                  <a:pt x="1520687" y="980030"/>
                </a:cubicBezTo>
                <a:cubicBezTo>
                  <a:pt x="1535313" y="936157"/>
                  <a:pt x="1525942" y="959584"/>
                  <a:pt x="1550505" y="910456"/>
                </a:cubicBezTo>
                <a:cubicBezTo>
                  <a:pt x="1568023" y="787831"/>
                  <a:pt x="1570041" y="804554"/>
                  <a:pt x="1550505" y="622221"/>
                </a:cubicBezTo>
                <a:cubicBezTo>
                  <a:pt x="1548273" y="601387"/>
                  <a:pt x="1537253" y="582465"/>
                  <a:pt x="1530627" y="562587"/>
                </a:cubicBezTo>
                <a:cubicBezTo>
                  <a:pt x="1527314" y="552648"/>
                  <a:pt x="1526499" y="541486"/>
                  <a:pt x="1520687" y="532769"/>
                </a:cubicBezTo>
                <a:cubicBezTo>
                  <a:pt x="1507435" y="512891"/>
                  <a:pt x="1491615" y="494502"/>
                  <a:pt x="1480931" y="473134"/>
                </a:cubicBezTo>
                <a:cubicBezTo>
                  <a:pt x="1474305" y="459882"/>
                  <a:pt x="1466889" y="446996"/>
                  <a:pt x="1461053" y="433378"/>
                </a:cubicBezTo>
                <a:cubicBezTo>
                  <a:pt x="1456926" y="423748"/>
                  <a:pt x="1457400" y="411942"/>
                  <a:pt x="1451114" y="403561"/>
                </a:cubicBezTo>
                <a:cubicBezTo>
                  <a:pt x="1437058" y="384819"/>
                  <a:pt x="1414413" y="373358"/>
                  <a:pt x="1401418" y="353865"/>
                </a:cubicBezTo>
                <a:cubicBezTo>
                  <a:pt x="1394792" y="343926"/>
                  <a:pt x="1390530" y="331913"/>
                  <a:pt x="1381540" y="324047"/>
                </a:cubicBezTo>
                <a:cubicBezTo>
                  <a:pt x="1363560" y="308315"/>
                  <a:pt x="1321905" y="284291"/>
                  <a:pt x="1321905" y="284291"/>
                </a:cubicBezTo>
                <a:cubicBezTo>
                  <a:pt x="1303771" y="257090"/>
                  <a:pt x="1303596" y="248545"/>
                  <a:pt x="1272209" y="234595"/>
                </a:cubicBezTo>
                <a:cubicBezTo>
                  <a:pt x="1253061" y="226085"/>
                  <a:pt x="1212574" y="214717"/>
                  <a:pt x="1212574" y="214717"/>
                </a:cubicBezTo>
                <a:cubicBezTo>
                  <a:pt x="1124275" y="148493"/>
                  <a:pt x="1219907" y="212181"/>
                  <a:pt x="1133061" y="174961"/>
                </a:cubicBezTo>
                <a:cubicBezTo>
                  <a:pt x="1122081" y="170255"/>
                  <a:pt x="1113928" y="160424"/>
                  <a:pt x="1103244" y="155082"/>
                </a:cubicBezTo>
                <a:cubicBezTo>
                  <a:pt x="1093873" y="150397"/>
                  <a:pt x="1082798" y="149828"/>
                  <a:pt x="1073427" y="145143"/>
                </a:cubicBezTo>
                <a:cubicBezTo>
                  <a:pt x="1062743" y="139801"/>
                  <a:pt x="1054293" y="130607"/>
                  <a:pt x="1043609" y="125265"/>
                </a:cubicBezTo>
                <a:cubicBezTo>
                  <a:pt x="1034238" y="120580"/>
                  <a:pt x="1023519" y="119217"/>
                  <a:pt x="1013792" y="115326"/>
                </a:cubicBezTo>
                <a:cubicBezTo>
                  <a:pt x="1006914" y="112575"/>
                  <a:pt x="1038640" y="126922"/>
                  <a:pt x="1033670" y="125265"/>
                </a:cubicBezTo>
                <a:close/>
              </a:path>
            </a:pathLst>
          </a:cu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424761" y="3230217"/>
            <a:ext cx="1560444" cy="1530626"/>
          </a:xfrm>
          <a:custGeom>
            <a:avLst/>
            <a:gdLst>
              <a:gd name="connsiteX0" fmla="*/ 1152939 w 1560444"/>
              <a:gd name="connsiteY0" fmla="*/ 298174 h 1530626"/>
              <a:gd name="connsiteX1" fmla="*/ 1113183 w 1560444"/>
              <a:gd name="connsiteY1" fmla="*/ 248479 h 1530626"/>
              <a:gd name="connsiteX2" fmla="*/ 1103244 w 1560444"/>
              <a:gd name="connsiteY2" fmla="*/ 218661 h 1530626"/>
              <a:gd name="connsiteX3" fmla="*/ 1083365 w 1560444"/>
              <a:gd name="connsiteY3" fmla="*/ 198783 h 1530626"/>
              <a:gd name="connsiteX4" fmla="*/ 1053548 w 1560444"/>
              <a:gd name="connsiteY4" fmla="*/ 159026 h 1530626"/>
              <a:gd name="connsiteX5" fmla="*/ 1043609 w 1560444"/>
              <a:gd name="connsiteY5" fmla="*/ 129209 h 1530626"/>
              <a:gd name="connsiteX6" fmla="*/ 974035 w 1560444"/>
              <a:gd name="connsiteY6" fmla="*/ 109331 h 1530626"/>
              <a:gd name="connsiteX7" fmla="*/ 914400 w 1560444"/>
              <a:gd name="connsiteY7" fmla="*/ 69574 h 1530626"/>
              <a:gd name="connsiteX8" fmla="*/ 884583 w 1560444"/>
              <a:gd name="connsiteY8" fmla="*/ 49696 h 1530626"/>
              <a:gd name="connsiteX9" fmla="*/ 824948 w 1560444"/>
              <a:gd name="connsiteY9" fmla="*/ 29818 h 1530626"/>
              <a:gd name="connsiteX10" fmla="*/ 795131 w 1560444"/>
              <a:gd name="connsiteY10" fmla="*/ 19879 h 1530626"/>
              <a:gd name="connsiteX11" fmla="*/ 675861 w 1560444"/>
              <a:gd name="connsiteY11" fmla="*/ 0 h 1530626"/>
              <a:gd name="connsiteX12" fmla="*/ 377687 w 1560444"/>
              <a:gd name="connsiteY12" fmla="*/ 9940 h 1530626"/>
              <a:gd name="connsiteX13" fmla="*/ 288235 w 1560444"/>
              <a:gd name="connsiteY13" fmla="*/ 29818 h 1530626"/>
              <a:gd name="connsiteX14" fmla="*/ 248478 w 1560444"/>
              <a:gd name="connsiteY14" fmla="*/ 39757 h 1530626"/>
              <a:gd name="connsiteX15" fmla="*/ 178905 w 1560444"/>
              <a:gd name="connsiteY15" fmla="*/ 119270 h 1530626"/>
              <a:gd name="connsiteX16" fmla="*/ 129209 w 1560444"/>
              <a:gd name="connsiteY16" fmla="*/ 168966 h 1530626"/>
              <a:gd name="connsiteX17" fmla="*/ 109331 w 1560444"/>
              <a:gd name="connsiteY17" fmla="*/ 198783 h 1530626"/>
              <a:gd name="connsiteX18" fmla="*/ 59635 w 1560444"/>
              <a:gd name="connsiteY18" fmla="*/ 248479 h 1530626"/>
              <a:gd name="connsiteX19" fmla="*/ 49696 w 1560444"/>
              <a:gd name="connsiteY19" fmla="*/ 278296 h 1530626"/>
              <a:gd name="connsiteX20" fmla="*/ 29818 w 1560444"/>
              <a:gd name="connsiteY20" fmla="*/ 308113 h 1530626"/>
              <a:gd name="connsiteX21" fmla="*/ 19878 w 1560444"/>
              <a:gd name="connsiteY21" fmla="*/ 367748 h 1530626"/>
              <a:gd name="connsiteX22" fmla="*/ 0 w 1560444"/>
              <a:gd name="connsiteY22" fmla="*/ 437322 h 1530626"/>
              <a:gd name="connsiteX23" fmla="*/ 29818 w 1560444"/>
              <a:gd name="connsiteY23" fmla="*/ 606287 h 1530626"/>
              <a:gd name="connsiteX24" fmla="*/ 49696 w 1560444"/>
              <a:gd name="connsiteY24" fmla="*/ 636105 h 1530626"/>
              <a:gd name="connsiteX25" fmla="*/ 59635 w 1560444"/>
              <a:gd name="connsiteY25" fmla="*/ 675861 h 1530626"/>
              <a:gd name="connsiteX26" fmla="*/ 99392 w 1560444"/>
              <a:gd name="connsiteY26" fmla="*/ 725557 h 1530626"/>
              <a:gd name="connsiteX27" fmla="*/ 109331 w 1560444"/>
              <a:gd name="connsiteY27" fmla="*/ 755374 h 1530626"/>
              <a:gd name="connsiteX28" fmla="*/ 129209 w 1560444"/>
              <a:gd name="connsiteY28" fmla="*/ 775253 h 1530626"/>
              <a:gd name="connsiteX29" fmla="*/ 149087 w 1560444"/>
              <a:gd name="connsiteY29" fmla="*/ 805070 h 1530626"/>
              <a:gd name="connsiteX30" fmla="*/ 159026 w 1560444"/>
              <a:gd name="connsiteY30" fmla="*/ 834887 h 1530626"/>
              <a:gd name="connsiteX31" fmla="*/ 198783 w 1560444"/>
              <a:gd name="connsiteY31" fmla="*/ 894522 h 1530626"/>
              <a:gd name="connsiteX32" fmla="*/ 228600 w 1560444"/>
              <a:gd name="connsiteY32" fmla="*/ 964096 h 1530626"/>
              <a:gd name="connsiteX33" fmla="*/ 258418 w 1560444"/>
              <a:gd name="connsiteY33" fmla="*/ 993913 h 1530626"/>
              <a:gd name="connsiteX34" fmla="*/ 288235 w 1560444"/>
              <a:gd name="connsiteY34" fmla="*/ 1053548 h 1530626"/>
              <a:gd name="connsiteX35" fmla="*/ 347870 w 1560444"/>
              <a:gd name="connsiteY35" fmla="*/ 1113183 h 1530626"/>
              <a:gd name="connsiteX36" fmla="*/ 407505 w 1560444"/>
              <a:gd name="connsiteY36" fmla="*/ 1182757 h 1530626"/>
              <a:gd name="connsiteX37" fmla="*/ 437322 w 1560444"/>
              <a:gd name="connsiteY37" fmla="*/ 1192696 h 1530626"/>
              <a:gd name="connsiteX38" fmla="*/ 496957 w 1560444"/>
              <a:gd name="connsiteY38" fmla="*/ 1262270 h 1530626"/>
              <a:gd name="connsiteX39" fmla="*/ 526774 w 1560444"/>
              <a:gd name="connsiteY39" fmla="*/ 1282148 h 1530626"/>
              <a:gd name="connsiteX40" fmla="*/ 566531 w 1560444"/>
              <a:gd name="connsiteY40" fmla="*/ 1321905 h 1530626"/>
              <a:gd name="connsiteX41" fmla="*/ 596348 w 1560444"/>
              <a:gd name="connsiteY41" fmla="*/ 1331844 h 1530626"/>
              <a:gd name="connsiteX42" fmla="*/ 626165 w 1560444"/>
              <a:gd name="connsiteY42" fmla="*/ 1351722 h 1530626"/>
              <a:gd name="connsiteX43" fmla="*/ 655983 w 1560444"/>
              <a:gd name="connsiteY43" fmla="*/ 1381540 h 1530626"/>
              <a:gd name="connsiteX44" fmla="*/ 685800 w 1560444"/>
              <a:gd name="connsiteY44" fmla="*/ 1391479 h 1530626"/>
              <a:gd name="connsiteX45" fmla="*/ 715618 w 1560444"/>
              <a:gd name="connsiteY45" fmla="*/ 1411357 h 1530626"/>
              <a:gd name="connsiteX46" fmla="*/ 785192 w 1560444"/>
              <a:gd name="connsiteY46" fmla="*/ 1441174 h 1530626"/>
              <a:gd name="connsiteX47" fmla="*/ 815009 w 1560444"/>
              <a:gd name="connsiteY47" fmla="*/ 1461053 h 1530626"/>
              <a:gd name="connsiteX48" fmla="*/ 894522 w 1560444"/>
              <a:gd name="connsiteY48" fmla="*/ 1480931 h 1530626"/>
              <a:gd name="connsiteX49" fmla="*/ 924339 w 1560444"/>
              <a:gd name="connsiteY49" fmla="*/ 1500809 h 1530626"/>
              <a:gd name="connsiteX50" fmla="*/ 1033670 w 1560444"/>
              <a:gd name="connsiteY50" fmla="*/ 1530626 h 1530626"/>
              <a:gd name="connsiteX51" fmla="*/ 1202635 w 1560444"/>
              <a:gd name="connsiteY51" fmla="*/ 1520687 h 1530626"/>
              <a:gd name="connsiteX52" fmla="*/ 1262270 w 1560444"/>
              <a:gd name="connsiteY52" fmla="*/ 1510748 h 1530626"/>
              <a:gd name="connsiteX53" fmla="*/ 1321905 w 1560444"/>
              <a:gd name="connsiteY53" fmla="*/ 1490870 h 1530626"/>
              <a:gd name="connsiteX54" fmla="*/ 1361661 w 1560444"/>
              <a:gd name="connsiteY54" fmla="*/ 1461053 h 1530626"/>
              <a:gd name="connsiteX55" fmla="*/ 1391478 w 1560444"/>
              <a:gd name="connsiteY55" fmla="*/ 1451113 h 1530626"/>
              <a:gd name="connsiteX56" fmla="*/ 1421296 w 1560444"/>
              <a:gd name="connsiteY56" fmla="*/ 1431235 h 1530626"/>
              <a:gd name="connsiteX57" fmla="*/ 1480931 w 1560444"/>
              <a:gd name="connsiteY57" fmla="*/ 1401418 h 1530626"/>
              <a:gd name="connsiteX58" fmla="*/ 1530626 w 1560444"/>
              <a:gd name="connsiteY58" fmla="*/ 1311966 h 1530626"/>
              <a:gd name="connsiteX59" fmla="*/ 1550505 w 1560444"/>
              <a:gd name="connsiteY59" fmla="*/ 1232453 h 1530626"/>
              <a:gd name="connsiteX60" fmla="*/ 1560444 w 1560444"/>
              <a:gd name="connsiteY60" fmla="*/ 1123122 h 1530626"/>
              <a:gd name="connsiteX61" fmla="*/ 1530626 w 1560444"/>
              <a:gd name="connsiteY61" fmla="*/ 934279 h 1530626"/>
              <a:gd name="connsiteX62" fmla="*/ 1520687 w 1560444"/>
              <a:gd name="connsiteY62" fmla="*/ 904461 h 1530626"/>
              <a:gd name="connsiteX63" fmla="*/ 1500809 w 1560444"/>
              <a:gd name="connsiteY63" fmla="*/ 864705 h 1530626"/>
              <a:gd name="connsiteX64" fmla="*/ 1470992 w 1560444"/>
              <a:gd name="connsiteY64" fmla="*/ 765313 h 1530626"/>
              <a:gd name="connsiteX65" fmla="*/ 1441174 w 1560444"/>
              <a:gd name="connsiteY65" fmla="*/ 725557 h 1530626"/>
              <a:gd name="connsiteX66" fmla="*/ 1421296 w 1560444"/>
              <a:gd name="connsiteY66" fmla="*/ 665922 h 1530626"/>
              <a:gd name="connsiteX67" fmla="*/ 1381539 w 1560444"/>
              <a:gd name="connsiteY67" fmla="*/ 606287 h 1530626"/>
              <a:gd name="connsiteX68" fmla="*/ 1371600 w 1560444"/>
              <a:gd name="connsiteY68" fmla="*/ 576470 h 1530626"/>
              <a:gd name="connsiteX69" fmla="*/ 1351722 w 1560444"/>
              <a:gd name="connsiteY69" fmla="*/ 546653 h 1530626"/>
              <a:gd name="connsiteX70" fmla="*/ 1341783 w 1560444"/>
              <a:gd name="connsiteY70" fmla="*/ 506896 h 1530626"/>
              <a:gd name="connsiteX71" fmla="*/ 1302026 w 1560444"/>
              <a:gd name="connsiteY71" fmla="*/ 457200 h 1530626"/>
              <a:gd name="connsiteX72" fmla="*/ 1272209 w 1560444"/>
              <a:gd name="connsiteY72" fmla="*/ 397566 h 1530626"/>
              <a:gd name="connsiteX73" fmla="*/ 1232452 w 1560444"/>
              <a:gd name="connsiteY73" fmla="*/ 357809 h 1530626"/>
              <a:gd name="connsiteX74" fmla="*/ 1182757 w 1560444"/>
              <a:gd name="connsiteY74" fmla="*/ 318053 h 1530626"/>
              <a:gd name="connsiteX75" fmla="*/ 1152939 w 1560444"/>
              <a:gd name="connsiteY75" fmla="*/ 298174 h 153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560444" h="1530626">
                <a:moveTo>
                  <a:pt x="1152939" y="298174"/>
                </a:moveTo>
                <a:cubicBezTo>
                  <a:pt x="1139687" y="281609"/>
                  <a:pt x="1124426" y="266468"/>
                  <a:pt x="1113183" y="248479"/>
                </a:cubicBezTo>
                <a:cubicBezTo>
                  <a:pt x="1107630" y="239595"/>
                  <a:pt x="1108634" y="227645"/>
                  <a:pt x="1103244" y="218661"/>
                </a:cubicBezTo>
                <a:cubicBezTo>
                  <a:pt x="1098423" y="210626"/>
                  <a:pt x="1089364" y="205982"/>
                  <a:pt x="1083365" y="198783"/>
                </a:cubicBezTo>
                <a:cubicBezTo>
                  <a:pt x="1072760" y="186057"/>
                  <a:pt x="1063487" y="172278"/>
                  <a:pt x="1053548" y="159026"/>
                </a:cubicBezTo>
                <a:cubicBezTo>
                  <a:pt x="1050235" y="149087"/>
                  <a:pt x="1051017" y="136617"/>
                  <a:pt x="1043609" y="129209"/>
                </a:cubicBezTo>
                <a:cubicBezTo>
                  <a:pt x="1038856" y="124456"/>
                  <a:pt x="974379" y="109417"/>
                  <a:pt x="974035" y="109331"/>
                </a:cubicBezTo>
                <a:cubicBezTo>
                  <a:pt x="917513" y="52807"/>
                  <a:pt x="971936" y="98342"/>
                  <a:pt x="914400" y="69574"/>
                </a:cubicBezTo>
                <a:cubicBezTo>
                  <a:pt x="903716" y="64232"/>
                  <a:pt x="895499" y="54547"/>
                  <a:pt x="884583" y="49696"/>
                </a:cubicBezTo>
                <a:cubicBezTo>
                  <a:pt x="865435" y="41186"/>
                  <a:pt x="844826" y="36444"/>
                  <a:pt x="824948" y="29818"/>
                </a:cubicBezTo>
                <a:cubicBezTo>
                  <a:pt x="815009" y="26505"/>
                  <a:pt x="805404" y="21934"/>
                  <a:pt x="795131" y="19879"/>
                </a:cubicBezTo>
                <a:cubicBezTo>
                  <a:pt x="722463" y="5346"/>
                  <a:pt x="762159" y="12329"/>
                  <a:pt x="675861" y="0"/>
                </a:cubicBezTo>
                <a:cubicBezTo>
                  <a:pt x="576470" y="3313"/>
                  <a:pt x="476980" y="4423"/>
                  <a:pt x="377687" y="9940"/>
                </a:cubicBezTo>
                <a:cubicBezTo>
                  <a:pt x="322018" y="13033"/>
                  <a:pt x="329736" y="17961"/>
                  <a:pt x="288235" y="29818"/>
                </a:cubicBezTo>
                <a:cubicBezTo>
                  <a:pt x="275100" y="33571"/>
                  <a:pt x="261730" y="36444"/>
                  <a:pt x="248478" y="39757"/>
                </a:cubicBezTo>
                <a:cubicBezTo>
                  <a:pt x="163995" y="96079"/>
                  <a:pt x="294863" y="3312"/>
                  <a:pt x="178905" y="119270"/>
                </a:cubicBezTo>
                <a:cubicBezTo>
                  <a:pt x="162340" y="135835"/>
                  <a:pt x="142204" y="149474"/>
                  <a:pt x="129209" y="168966"/>
                </a:cubicBezTo>
                <a:cubicBezTo>
                  <a:pt x="122583" y="178905"/>
                  <a:pt x="117197" y="189793"/>
                  <a:pt x="109331" y="198783"/>
                </a:cubicBezTo>
                <a:cubicBezTo>
                  <a:pt x="93904" y="216414"/>
                  <a:pt x="59635" y="248479"/>
                  <a:pt x="59635" y="248479"/>
                </a:cubicBezTo>
                <a:cubicBezTo>
                  <a:pt x="56322" y="258418"/>
                  <a:pt x="54381" y="268925"/>
                  <a:pt x="49696" y="278296"/>
                </a:cubicBezTo>
                <a:cubicBezTo>
                  <a:pt x="44354" y="288980"/>
                  <a:pt x="33595" y="296781"/>
                  <a:pt x="29818" y="308113"/>
                </a:cubicBezTo>
                <a:cubicBezTo>
                  <a:pt x="23445" y="327231"/>
                  <a:pt x="23830" y="347987"/>
                  <a:pt x="19878" y="367748"/>
                </a:cubicBezTo>
                <a:cubicBezTo>
                  <a:pt x="13637" y="398952"/>
                  <a:pt x="9474" y="408900"/>
                  <a:pt x="0" y="437322"/>
                </a:cubicBezTo>
                <a:cubicBezTo>
                  <a:pt x="3164" y="472131"/>
                  <a:pt x="3332" y="566556"/>
                  <a:pt x="29818" y="606287"/>
                </a:cubicBezTo>
                <a:lnTo>
                  <a:pt x="49696" y="636105"/>
                </a:lnTo>
                <a:cubicBezTo>
                  <a:pt x="53009" y="649357"/>
                  <a:pt x="54254" y="663306"/>
                  <a:pt x="59635" y="675861"/>
                </a:cubicBezTo>
                <a:cubicBezTo>
                  <a:pt x="69040" y="697806"/>
                  <a:pt x="83360" y="709525"/>
                  <a:pt x="99392" y="725557"/>
                </a:cubicBezTo>
                <a:cubicBezTo>
                  <a:pt x="102705" y="735496"/>
                  <a:pt x="103941" y="746390"/>
                  <a:pt x="109331" y="755374"/>
                </a:cubicBezTo>
                <a:cubicBezTo>
                  <a:pt x="114152" y="763409"/>
                  <a:pt x="123355" y="767936"/>
                  <a:pt x="129209" y="775253"/>
                </a:cubicBezTo>
                <a:cubicBezTo>
                  <a:pt x="136671" y="784581"/>
                  <a:pt x="143745" y="794386"/>
                  <a:pt x="149087" y="805070"/>
                </a:cubicBezTo>
                <a:cubicBezTo>
                  <a:pt x="153772" y="814441"/>
                  <a:pt x="153938" y="825729"/>
                  <a:pt x="159026" y="834887"/>
                </a:cubicBezTo>
                <a:cubicBezTo>
                  <a:pt x="170628" y="855771"/>
                  <a:pt x="198783" y="894522"/>
                  <a:pt x="198783" y="894522"/>
                </a:cubicBezTo>
                <a:cubicBezTo>
                  <a:pt x="206894" y="918855"/>
                  <a:pt x="213248" y="942603"/>
                  <a:pt x="228600" y="964096"/>
                </a:cubicBezTo>
                <a:cubicBezTo>
                  <a:pt x="236770" y="975534"/>
                  <a:pt x="248479" y="983974"/>
                  <a:pt x="258418" y="993913"/>
                </a:cubicBezTo>
                <a:cubicBezTo>
                  <a:pt x="267628" y="1021544"/>
                  <a:pt x="267683" y="1030427"/>
                  <a:pt x="288235" y="1053548"/>
                </a:cubicBezTo>
                <a:cubicBezTo>
                  <a:pt x="306912" y="1074559"/>
                  <a:pt x="332276" y="1089792"/>
                  <a:pt x="347870" y="1113183"/>
                </a:cubicBezTo>
                <a:cubicBezTo>
                  <a:pt x="366972" y="1141836"/>
                  <a:pt x="376830" y="1160846"/>
                  <a:pt x="407505" y="1182757"/>
                </a:cubicBezTo>
                <a:cubicBezTo>
                  <a:pt x="416030" y="1188846"/>
                  <a:pt x="427383" y="1189383"/>
                  <a:pt x="437322" y="1192696"/>
                </a:cubicBezTo>
                <a:cubicBezTo>
                  <a:pt x="455307" y="1219673"/>
                  <a:pt x="468035" y="1242989"/>
                  <a:pt x="496957" y="1262270"/>
                </a:cubicBezTo>
                <a:cubicBezTo>
                  <a:pt x="506896" y="1268896"/>
                  <a:pt x="517705" y="1274374"/>
                  <a:pt x="526774" y="1282148"/>
                </a:cubicBezTo>
                <a:cubicBezTo>
                  <a:pt x="541004" y="1294345"/>
                  <a:pt x="551280" y="1311012"/>
                  <a:pt x="566531" y="1321905"/>
                </a:cubicBezTo>
                <a:cubicBezTo>
                  <a:pt x="575056" y="1327994"/>
                  <a:pt x="586977" y="1327159"/>
                  <a:pt x="596348" y="1331844"/>
                </a:cubicBezTo>
                <a:cubicBezTo>
                  <a:pt x="607032" y="1337186"/>
                  <a:pt x="616988" y="1344075"/>
                  <a:pt x="626165" y="1351722"/>
                </a:cubicBezTo>
                <a:cubicBezTo>
                  <a:pt x="636963" y="1360721"/>
                  <a:pt x="644287" y="1373743"/>
                  <a:pt x="655983" y="1381540"/>
                </a:cubicBezTo>
                <a:cubicBezTo>
                  <a:pt x="664700" y="1387351"/>
                  <a:pt x="676429" y="1386794"/>
                  <a:pt x="685800" y="1391479"/>
                </a:cubicBezTo>
                <a:cubicBezTo>
                  <a:pt x="696484" y="1396821"/>
                  <a:pt x="705246" y="1405430"/>
                  <a:pt x="715618" y="1411357"/>
                </a:cubicBezTo>
                <a:cubicBezTo>
                  <a:pt x="750009" y="1431009"/>
                  <a:pt x="751738" y="1430023"/>
                  <a:pt x="785192" y="1441174"/>
                </a:cubicBezTo>
                <a:cubicBezTo>
                  <a:pt x="795131" y="1447800"/>
                  <a:pt x="803783" y="1456971"/>
                  <a:pt x="815009" y="1461053"/>
                </a:cubicBezTo>
                <a:cubicBezTo>
                  <a:pt x="840684" y="1470390"/>
                  <a:pt x="894522" y="1480931"/>
                  <a:pt x="894522" y="1480931"/>
                </a:cubicBezTo>
                <a:cubicBezTo>
                  <a:pt x="904461" y="1487557"/>
                  <a:pt x="913423" y="1495958"/>
                  <a:pt x="924339" y="1500809"/>
                </a:cubicBezTo>
                <a:cubicBezTo>
                  <a:pt x="965609" y="1519151"/>
                  <a:pt x="991155" y="1522123"/>
                  <a:pt x="1033670" y="1530626"/>
                </a:cubicBezTo>
                <a:cubicBezTo>
                  <a:pt x="1089992" y="1527313"/>
                  <a:pt x="1146428" y="1525574"/>
                  <a:pt x="1202635" y="1520687"/>
                </a:cubicBezTo>
                <a:cubicBezTo>
                  <a:pt x="1222712" y="1518941"/>
                  <a:pt x="1242719" y="1515636"/>
                  <a:pt x="1262270" y="1510748"/>
                </a:cubicBezTo>
                <a:cubicBezTo>
                  <a:pt x="1282598" y="1505666"/>
                  <a:pt x="1321905" y="1490870"/>
                  <a:pt x="1321905" y="1490870"/>
                </a:cubicBezTo>
                <a:cubicBezTo>
                  <a:pt x="1335157" y="1480931"/>
                  <a:pt x="1347279" y="1469272"/>
                  <a:pt x="1361661" y="1461053"/>
                </a:cubicBezTo>
                <a:cubicBezTo>
                  <a:pt x="1370757" y="1455855"/>
                  <a:pt x="1382107" y="1455798"/>
                  <a:pt x="1391478" y="1451113"/>
                </a:cubicBezTo>
                <a:cubicBezTo>
                  <a:pt x="1402162" y="1445771"/>
                  <a:pt x="1410612" y="1436577"/>
                  <a:pt x="1421296" y="1431235"/>
                </a:cubicBezTo>
                <a:cubicBezTo>
                  <a:pt x="1503596" y="1390086"/>
                  <a:pt x="1395476" y="1458386"/>
                  <a:pt x="1480931" y="1401418"/>
                </a:cubicBezTo>
                <a:cubicBezTo>
                  <a:pt x="1514225" y="1351477"/>
                  <a:pt x="1518514" y="1356374"/>
                  <a:pt x="1530626" y="1311966"/>
                </a:cubicBezTo>
                <a:cubicBezTo>
                  <a:pt x="1537815" y="1285609"/>
                  <a:pt x="1550505" y="1232453"/>
                  <a:pt x="1550505" y="1232453"/>
                </a:cubicBezTo>
                <a:cubicBezTo>
                  <a:pt x="1553818" y="1196009"/>
                  <a:pt x="1560444" y="1159716"/>
                  <a:pt x="1560444" y="1123122"/>
                </a:cubicBezTo>
                <a:cubicBezTo>
                  <a:pt x="1560444" y="1062328"/>
                  <a:pt x="1550114" y="992744"/>
                  <a:pt x="1530626" y="934279"/>
                </a:cubicBezTo>
                <a:cubicBezTo>
                  <a:pt x="1527313" y="924340"/>
                  <a:pt x="1524814" y="914091"/>
                  <a:pt x="1520687" y="904461"/>
                </a:cubicBezTo>
                <a:cubicBezTo>
                  <a:pt x="1514851" y="890843"/>
                  <a:pt x="1507435" y="877957"/>
                  <a:pt x="1500809" y="864705"/>
                </a:cubicBezTo>
                <a:cubicBezTo>
                  <a:pt x="1495648" y="844059"/>
                  <a:pt x="1480066" y="777411"/>
                  <a:pt x="1470992" y="765313"/>
                </a:cubicBezTo>
                <a:lnTo>
                  <a:pt x="1441174" y="725557"/>
                </a:lnTo>
                <a:cubicBezTo>
                  <a:pt x="1434548" y="705679"/>
                  <a:pt x="1432919" y="683356"/>
                  <a:pt x="1421296" y="665922"/>
                </a:cubicBezTo>
                <a:lnTo>
                  <a:pt x="1381539" y="606287"/>
                </a:lnTo>
                <a:cubicBezTo>
                  <a:pt x="1378226" y="596348"/>
                  <a:pt x="1376285" y="585841"/>
                  <a:pt x="1371600" y="576470"/>
                </a:cubicBezTo>
                <a:cubicBezTo>
                  <a:pt x="1366258" y="565786"/>
                  <a:pt x="1356427" y="557632"/>
                  <a:pt x="1351722" y="546653"/>
                </a:cubicBezTo>
                <a:cubicBezTo>
                  <a:pt x="1346341" y="534097"/>
                  <a:pt x="1347164" y="519452"/>
                  <a:pt x="1341783" y="506896"/>
                </a:cubicBezTo>
                <a:cubicBezTo>
                  <a:pt x="1332380" y="484955"/>
                  <a:pt x="1318056" y="473230"/>
                  <a:pt x="1302026" y="457200"/>
                </a:cubicBezTo>
                <a:cubicBezTo>
                  <a:pt x="1292406" y="428341"/>
                  <a:pt x="1293228" y="422088"/>
                  <a:pt x="1272209" y="397566"/>
                </a:cubicBezTo>
                <a:cubicBezTo>
                  <a:pt x="1260012" y="383336"/>
                  <a:pt x="1242848" y="373403"/>
                  <a:pt x="1232452" y="357809"/>
                </a:cubicBezTo>
                <a:cubicBezTo>
                  <a:pt x="1206763" y="319275"/>
                  <a:pt x="1223906" y="331769"/>
                  <a:pt x="1182757" y="318053"/>
                </a:cubicBezTo>
                <a:lnTo>
                  <a:pt x="1152939" y="298174"/>
                </a:ln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381152" y="4909931"/>
            <a:ext cx="1311966" cy="1331843"/>
          </a:xfrm>
          <a:custGeom>
            <a:avLst/>
            <a:gdLst>
              <a:gd name="connsiteX0" fmla="*/ 1182757 w 1311966"/>
              <a:gd name="connsiteY0" fmla="*/ 308113 h 1331843"/>
              <a:gd name="connsiteX1" fmla="*/ 1113183 w 1311966"/>
              <a:gd name="connsiteY1" fmla="*/ 218661 h 1331843"/>
              <a:gd name="connsiteX2" fmla="*/ 1083366 w 1311966"/>
              <a:gd name="connsiteY2" fmla="*/ 208722 h 1331843"/>
              <a:gd name="connsiteX3" fmla="*/ 1053548 w 1311966"/>
              <a:gd name="connsiteY3" fmla="*/ 188843 h 1331843"/>
              <a:gd name="connsiteX4" fmla="*/ 1023731 w 1311966"/>
              <a:gd name="connsiteY4" fmla="*/ 178904 h 1331843"/>
              <a:gd name="connsiteX5" fmla="*/ 954157 w 1311966"/>
              <a:gd name="connsiteY5" fmla="*/ 129209 h 1331843"/>
              <a:gd name="connsiteX6" fmla="*/ 874644 w 1311966"/>
              <a:gd name="connsiteY6" fmla="*/ 89452 h 1331843"/>
              <a:gd name="connsiteX7" fmla="*/ 844826 w 1311966"/>
              <a:gd name="connsiteY7" fmla="*/ 69574 h 1331843"/>
              <a:gd name="connsiteX8" fmla="*/ 785192 w 1311966"/>
              <a:gd name="connsiteY8" fmla="*/ 49695 h 1331843"/>
              <a:gd name="connsiteX9" fmla="*/ 755374 w 1311966"/>
              <a:gd name="connsiteY9" fmla="*/ 39756 h 1331843"/>
              <a:gd name="connsiteX10" fmla="*/ 725557 w 1311966"/>
              <a:gd name="connsiteY10" fmla="*/ 29817 h 1331843"/>
              <a:gd name="connsiteX11" fmla="*/ 655983 w 1311966"/>
              <a:gd name="connsiteY11" fmla="*/ 19878 h 1331843"/>
              <a:gd name="connsiteX12" fmla="*/ 606287 w 1311966"/>
              <a:gd name="connsiteY12" fmla="*/ 9939 h 1331843"/>
              <a:gd name="connsiteX13" fmla="*/ 477079 w 1311966"/>
              <a:gd name="connsiteY13" fmla="*/ 0 h 1331843"/>
              <a:gd name="connsiteX14" fmla="*/ 278296 w 1311966"/>
              <a:gd name="connsiteY14" fmla="*/ 9939 h 1331843"/>
              <a:gd name="connsiteX15" fmla="*/ 218661 w 1311966"/>
              <a:gd name="connsiteY15" fmla="*/ 29817 h 1331843"/>
              <a:gd name="connsiteX16" fmla="*/ 168966 w 1311966"/>
              <a:gd name="connsiteY16" fmla="*/ 79513 h 1331843"/>
              <a:gd name="connsiteX17" fmla="*/ 139148 w 1311966"/>
              <a:gd name="connsiteY17" fmla="*/ 99391 h 1331843"/>
              <a:gd name="connsiteX18" fmla="*/ 119270 w 1311966"/>
              <a:gd name="connsiteY18" fmla="*/ 129209 h 1331843"/>
              <a:gd name="connsiteX19" fmla="*/ 79513 w 1311966"/>
              <a:gd name="connsiteY19" fmla="*/ 198782 h 1331843"/>
              <a:gd name="connsiteX20" fmla="*/ 49696 w 1311966"/>
              <a:gd name="connsiteY20" fmla="*/ 228600 h 1331843"/>
              <a:gd name="connsiteX21" fmla="*/ 19879 w 1311966"/>
              <a:gd name="connsiteY21" fmla="*/ 318052 h 1331843"/>
              <a:gd name="connsiteX22" fmla="*/ 9940 w 1311966"/>
              <a:gd name="connsiteY22" fmla="*/ 347869 h 1331843"/>
              <a:gd name="connsiteX23" fmla="*/ 0 w 1311966"/>
              <a:gd name="connsiteY23" fmla="*/ 387626 h 1331843"/>
              <a:gd name="connsiteX24" fmla="*/ 9940 w 1311966"/>
              <a:gd name="connsiteY24" fmla="*/ 616226 h 1331843"/>
              <a:gd name="connsiteX25" fmla="*/ 19879 w 1311966"/>
              <a:gd name="connsiteY25" fmla="*/ 646043 h 1331843"/>
              <a:gd name="connsiteX26" fmla="*/ 39757 w 1311966"/>
              <a:gd name="connsiteY26" fmla="*/ 745435 h 1331843"/>
              <a:gd name="connsiteX27" fmla="*/ 59635 w 1311966"/>
              <a:gd name="connsiteY27" fmla="*/ 775252 h 1331843"/>
              <a:gd name="connsiteX28" fmla="*/ 89453 w 1311966"/>
              <a:gd name="connsiteY28" fmla="*/ 824948 h 1331843"/>
              <a:gd name="connsiteX29" fmla="*/ 129209 w 1311966"/>
              <a:gd name="connsiteY29" fmla="*/ 904461 h 1331843"/>
              <a:gd name="connsiteX30" fmla="*/ 149087 w 1311966"/>
              <a:gd name="connsiteY30" fmla="*/ 954156 h 1331843"/>
              <a:gd name="connsiteX31" fmla="*/ 188844 w 1311966"/>
              <a:gd name="connsiteY31" fmla="*/ 1013791 h 1331843"/>
              <a:gd name="connsiteX32" fmla="*/ 238540 w 1311966"/>
              <a:gd name="connsiteY32" fmla="*/ 1083365 h 1331843"/>
              <a:gd name="connsiteX33" fmla="*/ 288235 w 1311966"/>
              <a:gd name="connsiteY33" fmla="*/ 1133061 h 1331843"/>
              <a:gd name="connsiteX34" fmla="*/ 318053 w 1311966"/>
              <a:gd name="connsiteY34" fmla="*/ 1162878 h 1331843"/>
              <a:gd name="connsiteX35" fmla="*/ 347870 w 1311966"/>
              <a:gd name="connsiteY35" fmla="*/ 1172817 h 1331843"/>
              <a:gd name="connsiteX36" fmla="*/ 437322 w 1311966"/>
              <a:gd name="connsiteY36" fmla="*/ 1222513 h 1331843"/>
              <a:gd name="connsiteX37" fmla="*/ 477079 w 1311966"/>
              <a:gd name="connsiteY37" fmla="*/ 1292087 h 1331843"/>
              <a:gd name="connsiteX38" fmla="*/ 526774 w 1311966"/>
              <a:gd name="connsiteY38" fmla="*/ 1302026 h 1331843"/>
              <a:gd name="connsiteX39" fmla="*/ 556592 w 1311966"/>
              <a:gd name="connsiteY39" fmla="*/ 1311965 h 1331843"/>
              <a:gd name="connsiteX40" fmla="*/ 795131 w 1311966"/>
              <a:gd name="connsiteY40" fmla="*/ 1331843 h 1331843"/>
              <a:gd name="connsiteX41" fmla="*/ 974035 w 1311966"/>
              <a:gd name="connsiteY41" fmla="*/ 1311965 h 1331843"/>
              <a:gd name="connsiteX42" fmla="*/ 1033670 w 1311966"/>
              <a:gd name="connsiteY42" fmla="*/ 1282148 h 1331843"/>
              <a:gd name="connsiteX43" fmla="*/ 1083366 w 1311966"/>
              <a:gd name="connsiteY43" fmla="*/ 1242391 h 1331843"/>
              <a:gd name="connsiteX44" fmla="*/ 1113183 w 1311966"/>
              <a:gd name="connsiteY44" fmla="*/ 1222513 h 1331843"/>
              <a:gd name="connsiteX45" fmla="*/ 1123122 w 1311966"/>
              <a:gd name="connsiteY45" fmla="*/ 1192695 h 1331843"/>
              <a:gd name="connsiteX46" fmla="*/ 1162879 w 1311966"/>
              <a:gd name="connsiteY46" fmla="*/ 1143000 h 1331843"/>
              <a:gd name="connsiteX47" fmla="*/ 1202635 w 1311966"/>
              <a:gd name="connsiteY47" fmla="*/ 1073426 h 1331843"/>
              <a:gd name="connsiteX48" fmla="*/ 1222513 w 1311966"/>
              <a:gd name="connsiteY48" fmla="*/ 1033669 h 1331843"/>
              <a:gd name="connsiteX49" fmla="*/ 1262270 w 1311966"/>
              <a:gd name="connsiteY49" fmla="*/ 974035 h 1331843"/>
              <a:gd name="connsiteX50" fmla="*/ 1292087 w 1311966"/>
              <a:gd name="connsiteY50" fmla="*/ 884582 h 1331843"/>
              <a:gd name="connsiteX51" fmla="*/ 1302026 w 1311966"/>
              <a:gd name="connsiteY51" fmla="*/ 854765 h 1331843"/>
              <a:gd name="connsiteX52" fmla="*/ 1311966 w 1311966"/>
              <a:gd name="connsiteY52" fmla="*/ 824948 h 1331843"/>
              <a:gd name="connsiteX53" fmla="*/ 1292087 w 1311966"/>
              <a:gd name="connsiteY53" fmla="*/ 477078 h 1331843"/>
              <a:gd name="connsiteX54" fmla="*/ 1272209 w 1311966"/>
              <a:gd name="connsiteY54" fmla="*/ 417443 h 1331843"/>
              <a:gd name="connsiteX55" fmla="*/ 1222513 w 1311966"/>
              <a:gd name="connsiteY55" fmla="*/ 357809 h 1331843"/>
              <a:gd name="connsiteX56" fmla="*/ 1192696 w 1311966"/>
              <a:gd name="connsiteY56" fmla="*/ 298174 h 1331843"/>
              <a:gd name="connsiteX57" fmla="*/ 1182757 w 1311966"/>
              <a:gd name="connsiteY57" fmla="*/ 308113 h 133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11966" h="1331843">
                <a:moveTo>
                  <a:pt x="1182757" y="308113"/>
                </a:moveTo>
                <a:cubicBezTo>
                  <a:pt x="1169505" y="294861"/>
                  <a:pt x="1141209" y="237345"/>
                  <a:pt x="1113183" y="218661"/>
                </a:cubicBezTo>
                <a:cubicBezTo>
                  <a:pt x="1104466" y="212850"/>
                  <a:pt x="1093305" y="212035"/>
                  <a:pt x="1083366" y="208722"/>
                </a:cubicBezTo>
                <a:cubicBezTo>
                  <a:pt x="1073427" y="202096"/>
                  <a:pt x="1064232" y="194185"/>
                  <a:pt x="1053548" y="188843"/>
                </a:cubicBezTo>
                <a:cubicBezTo>
                  <a:pt x="1044177" y="184158"/>
                  <a:pt x="1032827" y="184102"/>
                  <a:pt x="1023731" y="178904"/>
                </a:cubicBezTo>
                <a:cubicBezTo>
                  <a:pt x="917536" y="118222"/>
                  <a:pt x="1038775" y="175365"/>
                  <a:pt x="954157" y="129209"/>
                </a:cubicBezTo>
                <a:cubicBezTo>
                  <a:pt x="928143" y="115019"/>
                  <a:pt x="899300" y="105889"/>
                  <a:pt x="874644" y="89452"/>
                </a:cubicBezTo>
                <a:cubicBezTo>
                  <a:pt x="864705" y="82826"/>
                  <a:pt x="855742" y="74426"/>
                  <a:pt x="844826" y="69574"/>
                </a:cubicBezTo>
                <a:cubicBezTo>
                  <a:pt x="825679" y="61064"/>
                  <a:pt x="805070" y="56321"/>
                  <a:pt x="785192" y="49695"/>
                </a:cubicBezTo>
                <a:lnTo>
                  <a:pt x="755374" y="39756"/>
                </a:lnTo>
                <a:cubicBezTo>
                  <a:pt x="745435" y="36443"/>
                  <a:pt x="735928" y="31299"/>
                  <a:pt x="725557" y="29817"/>
                </a:cubicBezTo>
                <a:cubicBezTo>
                  <a:pt x="702366" y="26504"/>
                  <a:pt x="679091" y="23729"/>
                  <a:pt x="655983" y="19878"/>
                </a:cubicBezTo>
                <a:cubicBezTo>
                  <a:pt x="639319" y="17101"/>
                  <a:pt x="623077" y="11805"/>
                  <a:pt x="606287" y="9939"/>
                </a:cubicBezTo>
                <a:cubicBezTo>
                  <a:pt x="563355" y="5169"/>
                  <a:pt x="520148" y="3313"/>
                  <a:pt x="477079" y="0"/>
                </a:cubicBezTo>
                <a:cubicBezTo>
                  <a:pt x="410818" y="3313"/>
                  <a:pt x="344203" y="2335"/>
                  <a:pt x="278296" y="9939"/>
                </a:cubicBezTo>
                <a:cubicBezTo>
                  <a:pt x="257481" y="12341"/>
                  <a:pt x="218661" y="29817"/>
                  <a:pt x="218661" y="29817"/>
                </a:cubicBezTo>
                <a:cubicBezTo>
                  <a:pt x="139146" y="82827"/>
                  <a:pt x="235230" y="13249"/>
                  <a:pt x="168966" y="79513"/>
                </a:cubicBezTo>
                <a:cubicBezTo>
                  <a:pt x="160519" y="87960"/>
                  <a:pt x="149087" y="92765"/>
                  <a:pt x="139148" y="99391"/>
                </a:cubicBezTo>
                <a:cubicBezTo>
                  <a:pt x="132522" y="109330"/>
                  <a:pt x="125197" y="118837"/>
                  <a:pt x="119270" y="129209"/>
                </a:cubicBezTo>
                <a:cubicBezTo>
                  <a:pt x="101592" y="160146"/>
                  <a:pt x="101530" y="172361"/>
                  <a:pt x="79513" y="198782"/>
                </a:cubicBezTo>
                <a:cubicBezTo>
                  <a:pt x="70514" y="209580"/>
                  <a:pt x="59635" y="218661"/>
                  <a:pt x="49696" y="228600"/>
                </a:cubicBezTo>
                <a:lnTo>
                  <a:pt x="19879" y="318052"/>
                </a:lnTo>
                <a:cubicBezTo>
                  <a:pt x="16566" y="327991"/>
                  <a:pt x="12481" y="337705"/>
                  <a:pt x="9940" y="347869"/>
                </a:cubicBezTo>
                <a:lnTo>
                  <a:pt x="0" y="387626"/>
                </a:lnTo>
                <a:cubicBezTo>
                  <a:pt x="3313" y="463826"/>
                  <a:pt x="4090" y="540179"/>
                  <a:pt x="9940" y="616226"/>
                </a:cubicBezTo>
                <a:cubicBezTo>
                  <a:pt x="10744" y="626672"/>
                  <a:pt x="17824" y="635770"/>
                  <a:pt x="19879" y="646043"/>
                </a:cubicBezTo>
                <a:cubicBezTo>
                  <a:pt x="25983" y="676565"/>
                  <a:pt x="24788" y="715496"/>
                  <a:pt x="39757" y="745435"/>
                </a:cubicBezTo>
                <a:cubicBezTo>
                  <a:pt x="45099" y="756119"/>
                  <a:pt x="54293" y="764568"/>
                  <a:pt x="59635" y="775252"/>
                </a:cubicBezTo>
                <a:cubicBezTo>
                  <a:pt x="85440" y="826862"/>
                  <a:pt x="50625" y="786120"/>
                  <a:pt x="89453" y="824948"/>
                </a:cubicBezTo>
                <a:cubicBezTo>
                  <a:pt x="112294" y="893472"/>
                  <a:pt x="94515" y="869765"/>
                  <a:pt x="129209" y="904461"/>
                </a:cubicBezTo>
                <a:cubicBezTo>
                  <a:pt x="135835" y="921026"/>
                  <a:pt x="140544" y="938493"/>
                  <a:pt x="149087" y="954156"/>
                </a:cubicBezTo>
                <a:cubicBezTo>
                  <a:pt x="160527" y="975130"/>
                  <a:pt x="175592" y="993913"/>
                  <a:pt x="188844" y="1013791"/>
                </a:cubicBezTo>
                <a:cubicBezTo>
                  <a:pt x="203100" y="1035175"/>
                  <a:pt x="222093" y="1064862"/>
                  <a:pt x="238540" y="1083365"/>
                </a:cubicBezTo>
                <a:cubicBezTo>
                  <a:pt x="254104" y="1100874"/>
                  <a:pt x="271670" y="1116496"/>
                  <a:pt x="288235" y="1133061"/>
                </a:cubicBezTo>
                <a:cubicBezTo>
                  <a:pt x="298174" y="1143000"/>
                  <a:pt x="304718" y="1158433"/>
                  <a:pt x="318053" y="1162878"/>
                </a:cubicBezTo>
                <a:cubicBezTo>
                  <a:pt x="327992" y="1166191"/>
                  <a:pt x="338712" y="1167729"/>
                  <a:pt x="347870" y="1172817"/>
                </a:cubicBezTo>
                <a:cubicBezTo>
                  <a:pt x="450398" y="1229777"/>
                  <a:pt x="369854" y="1200024"/>
                  <a:pt x="437322" y="1222513"/>
                </a:cubicBezTo>
                <a:cubicBezTo>
                  <a:pt x="443615" y="1238245"/>
                  <a:pt x="453547" y="1282002"/>
                  <a:pt x="477079" y="1292087"/>
                </a:cubicBezTo>
                <a:cubicBezTo>
                  <a:pt x="492606" y="1298741"/>
                  <a:pt x="510385" y="1297929"/>
                  <a:pt x="526774" y="1302026"/>
                </a:cubicBezTo>
                <a:cubicBezTo>
                  <a:pt x="536938" y="1304567"/>
                  <a:pt x="546284" y="1310091"/>
                  <a:pt x="556592" y="1311965"/>
                </a:cubicBezTo>
                <a:cubicBezTo>
                  <a:pt x="625848" y="1324557"/>
                  <a:pt x="734636" y="1328062"/>
                  <a:pt x="795131" y="1331843"/>
                </a:cubicBezTo>
                <a:cubicBezTo>
                  <a:pt x="803453" y="1331249"/>
                  <a:pt x="931600" y="1330151"/>
                  <a:pt x="974035" y="1311965"/>
                </a:cubicBezTo>
                <a:cubicBezTo>
                  <a:pt x="1108908" y="1254163"/>
                  <a:pt x="908029" y="1324028"/>
                  <a:pt x="1033670" y="1282148"/>
                </a:cubicBezTo>
                <a:cubicBezTo>
                  <a:pt x="1125457" y="1220954"/>
                  <a:pt x="1012543" y="1299048"/>
                  <a:pt x="1083366" y="1242391"/>
                </a:cubicBezTo>
                <a:cubicBezTo>
                  <a:pt x="1092694" y="1234929"/>
                  <a:pt x="1103244" y="1229139"/>
                  <a:pt x="1113183" y="1222513"/>
                </a:cubicBezTo>
                <a:cubicBezTo>
                  <a:pt x="1116496" y="1212574"/>
                  <a:pt x="1118437" y="1202066"/>
                  <a:pt x="1123122" y="1192695"/>
                </a:cubicBezTo>
                <a:cubicBezTo>
                  <a:pt x="1135660" y="1167618"/>
                  <a:pt x="1144389" y="1161489"/>
                  <a:pt x="1162879" y="1143000"/>
                </a:cubicBezTo>
                <a:cubicBezTo>
                  <a:pt x="1222949" y="1022856"/>
                  <a:pt x="1146442" y="1171766"/>
                  <a:pt x="1202635" y="1073426"/>
                </a:cubicBezTo>
                <a:cubicBezTo>
                  <a:pt x="1209986" y="1060562"/>
                  <a:pt x="1214890" y="1046374"/>
                  <a:pt x="1222513" y="1033669"/>
                </a:cubicBezTo>
                <a:cubicBezTo>
                  <a:pt x="1234805" y="1013183"/>
                  <a:pt x="1262270" y="974035"/>
                  <a:pt x="1262270" y="974035"/>
                </a:cubicBezTo>
                <a:lnTo>
                  <a:pt x="1292087" y="884582"/>
                </a:lnTo>
                <a:lnTo>
                  <a:pt x="1302026" y="854765"/>
                </a:lnTo>
                <a:lnTo>
                  <a:pt x="1311966" y="824948"/>
                </a:lnTo>
                <a:cubicBezTo>
                  <a:pt x="1311489" y="811596"/>
                  <a:pt x="1312554" y="565769"/>
                  <a:pt x="1292087" y="477078"/>
                </a:cubicBezTo>
                <a:cubicBezTo>
                  <a:pt x="1287375" y="456661"/>
                  <a:pt x="1283832" y="434877"/>
                  <a:pt x="1272209" y="417443"/>
                </a:cubicBezTo>
                <a:cubicBezTo>
                  <a:pt x="1244534" y="375931"/>
                  <a:pt x="1260778" y="396072"/>
                  <a:pt x="1222513" y="357809"/>
                </a:cubicBezTo>
                <a:cubicBezTo>
                  <a:pt x="1214429" y="333557"/>
                  <a:pt x="1211963" y="317441"/>
                  <a:pt x="1192696" y="298174"/>
                </a:cubicBezTo>
                <a:cubicBezTo>
                  <a:pt x="1187458" y="292936"/>
                  <a:pt x="1196009" y="321365"/>
                  <a:pt x="1182757" y="308113"/>
                </a:cubicBezTo>
                <a:close/>
              </a:path>
            </a:pathLst>
          </a:cu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807996" y="1312451"/>
            <a:ext cx="5334000" cy="4521816"/>
            <a:chOff x="3810000" y="1769651"/>
            <a:chExt cx="5334000" cy="4521816"/>
          </a:xfrm>
        </p:grpSpPr>
        <p:sp>
          <p:nvSpPr>
            <p:cNvPr id="15" name="Rectangle 14"/>
            <p:cNvSpPr/>
            <p:nvPr/>
          </p:nvSpPr>
          <p:spPr>
            <a:xfrm>
              <a:off x="7162800" y="4114800"/>
              <a:ext cx="1981200" cy="523220"/>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2800" b="1" dirty="0">
                  <a:ln w="11430"/>
                  <a:solidFill>
                    <a:srgbClr val="FFFF00"/>
                  </a:solidFill>
                  <a:effectLst>
                    <a:outerShdw blurRad="50800" dist="39000" dir="5460000" algn="tl">
                      <a:srgbClr val="000000">
                        <a:alpha val="38000"/>
                      </a:srgbClr>
                    </a:outerShdw>
                  </a:effectLst>
                </a:rPr>
                <a:t>Vein/</a:t>
              </a:r>
              <a:r>
                <a:rPr lang="en-US" sz="2800" b="1" dirty="0" err="1">
                  <a:ln w="11430"/>
                  <a:solidFill>
                    <a:srgbClr val="FFFF00"/>
                  </a:solidFill>
                  <a:effectLst>
                    <a:outerShdw blurRad="50800" dist="39000" dir="5460000" algn="tl">
                      <a:srgbClr val="000000">
                        <a:alpha val="38000"/>
                      </a:srgbClr>
                    </a:outerShdw>
                  </a:effectLst>
                </a:rPr>
                <a:t>venule</a:t>
              </a:r>
              <a:endParaRPr lang="en-US" sz="2800" b="1" dirty="0">
                <a:ln w="11430"/>
                <a:solidFill>
                  <a:srgbClr val="FFFF00"/>
                </a:solidFill>
                <a:effectLst>
                  <a:outerShdw blurRad="50800" dist="39000" dir="5460000" algn="tl">
                    <a:srgbClr val="000000">
                      <a:alpha val="38000"/>
                    </a:srgbClr>
                  </a:outerShdw>
                </a:effectLst>
              </a:endParaRPr>
            </a:p>
          </p:txBody>
        </p:sp>
        <p:sp>
          <p:nvSpPr>
            <p:cNvPr id="19" name="Rectangle 18"/>
            <p:cNvSpPr/>
            <p:nvPr/>
          </p:nvSpPr>
          <p:spPr>
            <a:xfrm>
              <a:off x="5842552" y="5768247"/>
              <a:ext cx="2640496" cy="523220"/>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2800" b="1" dirty="0">
                  <a:ln w="11430"/>
                  <a:solidFill>
                    <a:srgbClr val="C00000"/>
                  </a:solidFill>
                  <a:effectLst>
                    <a:outerShdw blurRad="50800" dist="39000" dir="5460000" algn="tl">
                      <a:srgbClr val="000000">
                        <a:alpha val="38000"/>
                      </a:srgbClr>
                    </a:outerShdw>
                  </a:effectLst>
                </a:rPr>
                <a:t>Artery/arteriole</a:t>
              </a:r>
            </a:p>
          </p:txBody>
        </p:sp>
        <p:sp>
          <p:nvSpPr>
            <p:cNvPr id="21" name="Rectangle 20"/>
            <p:cNvSpPr/>
            <p:nvPr/>
          </p:nvSpPr>
          <p:spPr>
            <a:xfrm>
              <a:off x="3810000" y="1769651"/>
              <a:ext cx="1820517" cy="954107"/>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800" b="1" dirty="0">
                  <a:ln w="11430"/>
                  <a:solidFill>
                    <a:srgbClr val="0070C0"/>
                  </a:solidFill>
                  <a:effectLst>
                    <a:outerShdw blurRad="50800" dist="39000" dir="5460000" algn="tl">
                      <a:srgbClr val="000000">
                        <a:alpha val="38000"/>
                      </a:srgbClr>
                    </a:outerShdw>
                  </a:effectLst>
                </a:rPr>
                <a:t>lymphatic vessel</a:t>
              </a:r>
            </a:p>
          </p:txBody>
        </p:sp>
      </p:grpSp>
    </p:spTree>
    <p:extLst>
      <p:ext uri="{BB962C8B-B14F-4D97-AF65-F5344CB8AC3E}">
        <p14:creationId xmlns:p14="http://schemas.microsoft.com/office/powerpoint/2010/main" val="3203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462" y="1094996"/>
            <a:ext cx="6586538" cy="5527805"/>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6096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structures. (advance slide for answer)</a:t>
            </a:r>
          </a:p>
        </p:txBody>
      </p:sp>
      <p:sp>
        <p:nvSpPr>
          <p:cNvPr id="15" name="Rectangle 14"/>
          <p:cNvSpPr/>
          <p:nvPr/>
        </p:nvSpPr>
        <p:spPr>
          <a:xfrm>
            <a:off x="3048001" y="5221337"/>
            <a:ext cx="354330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FFFF00"/>
                </a:solidFill>
                <a:effectLst>
                  <a:outerShdw blurRad="50800" dist="39000" dir="5460000" algn="tl">
                    <a:srgbClr val="000000">
                      <a:alpha val="38000"/>
                    </a:srgbClr>
                  </a:outerShdw>
                </a:effectLst>
              </a:rPr>
              <a:t>vein / </a:t>
            </a:r>
            <a:r>
              <a:rPr lang="en-US" sz="3600" b="1" dirty="0" err="1">
                <a:ln w="11430"/>
                <a:solidFill>
                  <a:srgbClr val="FFFF00"/>
                </a:solidFill>
                <a:effectLst>
                  <a:outerShdw blurRad="50800" dist="39000" dir="5460000" algn="tl">
                    <a:srgbClr val="000000">
                      <a:alpha val="38000"/>
                    </a:srgbClr>
                  </a:outerShdw>
                </a:effectLst>
              </a:rPr>
              <a:t>venule</a:t>
            </a:r>
            <a:endParaRPr lang="en-US" sz="3600" b="1" dirty="0">
              <a:ln w="11430"/>
              <a:solidFill>
                <a:srgbClr val="FFFF00"/>
              </a:solidFill>
              <a:effectLst>
                <a:outerShdw blurRad="50800" dist="39000" dir="5460000" algn="tl">
                  <a:srgbClr val="000000">
                    <a:alpha val="38000"/>
                  </a:srgbClr>
                </a:outerShdw>
              </a:effectLst>
            </a:endParaRPr>
          </a:p>
        </p:txBody>
      </p:sp>
      <p:sp>
        <p:nvSpPr>
          <p:cNvPr id="6" name="Freeform 5"/>
          <p:cNvSpPr/>
          <p:nvPr/>
        </p:nvSpPr>
        <p:spPr>
          <a:xfrm>
            <a:off x="3429000" y="2362200"/>
            <a:ext cx="1946366" cy="2518954"/>
          </a:xfrm>
          <a:custGeom>
            <a:avLst/>
            <a:gdLst>
              <a:gd name="connsiteX0" fmla="*/ 979715 w 1815737"/>
              <a:gd name="connsiteY0" fmla="*/ 0 h 1907177"/>
              <a:gd name="connsiteX1" fmla="*/ 705395 w 1815737"/>
              <a:gd name="connsiteY1" fmla="*/ 26126 h 1907177"/>
              <a:gd name="connsiteX2" fmla="*/ 587829 w 1815737"/>
              <a:gd name="connsiteY2" fmla="*/ 78377 h 1907177"/>
              <a:gd name="connsiteX3" fmla="*/ 548640 w 1815737"/>
              <a:gd name="connsiteY3" fmla="*/ 91440 h 1907177"/>
              <a:gd name="connsiteX4" fmla="*/ 444137 w 1815737"/>
              <a:gd name="connsiteY4" fmla="*/ 156754 h 1907177"/>
              <a:gd name="connsiteX5" fmla="*/ 404949 w 1815737"/>
              <a:gd name="connsiteY5" fmla="*/ 169817 h 1907177"/>
              <a:gd name="connsiteX6" fmla="*/ 326572 w 1815737"/>
              <a:gd name="connsiteY6" fmla="*/ 222069 h 1907177"/>
              <a:gd name="connsiteX7" fmla="*/ 261257 w 1815737"/>
              <a:gd name="connsiteY7" fmla="*/ 300446 h 1907177"/>
              <a:gd name="connsiteX8" fmla="*/ 235132 w 1815737"/>
              <a:gd name="connsiteY8" fmla="*/ 339634 h 1907177"/>
              <a:gd name="connsiteX9" fmla="*/ 169817 w 1815737"/>
              <a:gd name="connsiteY9" fmla="*/ 418012 h 1907177"/>
              <a:gd name="connsiteX10" fmla="*/ 156755 w 1815737"/>
              <a:gd name="connsiteY10" fmla="*/ 457200 h 1907177"/>
              <a:gd name="connsiteX11" fmla="*/ 130629 w 1815737"/>
              <a:gd name="connsiteY11" fmla="*/ 496389 h 1907177"/>
              <a:gd name="connsiteX12" fmla="*/ 78377 w 1815737"/>
              <a:gd name="connsiteY12" fmla="*/ 613954 h 1907177"/>
              <a:gd name="connsiteX13" fmla="*/ 52252 w 1815737"/>
              <a:gd name="connsiteY13" fmla="*/ 692332 h 1907177"/>
              <a:gd name="connsiteX14" fmla="*/ 39189 w 1815737"/>
              <a:gd name="connsiteY14" fmla="*/ 731520 h 1907177"/>
              <a:gd name="connsiteX15" fmla="*/ 26126 w 1815737"/>
              <a:gd name="connsiteY15" fmla="*/ 809897 h 1907177"/>
              <a:gd name="connsiteX16" fmla="*/ 0 w 1815737"/>
              <a:gd name="connsiteY16" fmla="*/ 1005840 h 1907177"/>
              <a:gd name="connsiteX17" fmla="*/ 13063 w 1815737"/>
              <a:gd name="connsiteY17" fmla="*/ 1240972 h 1907177"/>
              <a:gd name="connsiteX18" fmla="*/ 52252 w 1815737"/>
              <a:gd name="connsiteY18" fmla="*/ 1423852 h 1907177"/>
              <a:gd name="connsiteX19" fmla="*/ 65315 w 1815737"/>
              <a:gd name="connsiteY19" fmla="*/ 1463040 h 1907177"/>
              <a:gd name="connsiteX20" fmla="*/ 78377 w 1815737"/>
              <a:gd name="connsiteY20" fmla="*/ 1515292 h 1907177"/>
              <a:gd name="connsiteX21" fmla="*/ 130629 w 1815737"/>
              <a:gd name="connsiteY21" fmla="*/ 1593669 h 1907177"/>
              <a:gd name="connsiteX22" fmla="*/ 169817 w 1815737"/>
              <a:gd name="connsiteY22" fmla="*/ 1672046 h 1907177"/>
              <a:gd name="connsiteX23" fmla="*/ 209006 w 1815737"/>
              <a:gd name="connsiteY23" fmla="*/ 1711234 h 1907177"/>
              <a:gd name="connsiteX24" fmla="*/ 235132 w 1815737"/>
              <a:gd name="connsiteY24" fmla="*/ 1750423 h 1907177"/>
              <a:gd name="connsiteX25" fmla="*/ 313509 w 1815737"/>
              <a:gd name="connsiteY25" fmla="*/ 1802674 h 1907177"/>
              <a:gd name="connsiteX26" fmla="*/ 352697 w 1815737"/>
              <a:gd name="connsiteY26" fmla="*/ 1828800 h 1907177"/>
              <a:gd name="connsiteX27" fmla="*/ 391886 w 1815737"/>
              <a:gd name="connsiteY27" fmla="*/ 1841863 h 1907177"/>
              <a:gd name="connsiteX28" fmla="*/ 444137 w 1815737"/>
              <a:gd name="connsiteY28" fmla="*/ 1867989 h 1907177"/>
              <a:gd name="connsiteX29" fmla="*/ 627017 w 1815737"/>
              <a:gd name="connsiteY29" fmla="*/ 1907177 h 1907177"/>
              <a:gd name="connsiteX30" fmla="*/ 796835 w 1815737"/>
              <a:gd name="connsiteY30" fmla="*/ 1894114 h 1907177"/>
              <a:gd name="connsiteX31" fmla="*/ 927463 w 1815737"/>
              <a:gd name="connsiteY31" fmla="*/ 1854926 h 1907177"/>
              <a:gd name="connsiteX32" fmla="*/ 979715 w 1815737"/>
              <a:gd name="connsiteY32" fmla="*/ 1828800 h 1907177"/>
              <a:gd name="connsiteX33" fmla="*/ 1031966 w 1815737"/>
              <a:gd name="connsiteY33" fmla="*/ 1815737 h 1907177"/>
              <a:gd name="connsiteX34" fmla="*/ 1149532 w 1815737"/>
              <a:gd name="connsiteY34" fmla="*/ 1750423 h 1907177"/>
              <a:gd name="connsiteX35" fmla="*/ 1227909 w 1815737"/>
              <a:gd name="connsiteY35" fmla="*/ 1711234 h 1907177"/>
              <a:gd name="connsiteX36" fmla="*/ 1306286 w 1815737"/>
              <a:gd name="connsiteY36" fmla="*/ 1672046 h 1907177"/>
              <a:gd name="connsiteX37" fmla="*/ 1384663 w 1815737"/>
              <a:gd name="connsiteY37" fmla="*/ 1619794 h 1907177"/>
              <a:gd name="connsiteX38" fmla="*/ 1423852 w 1815737"/>
              <a:gd name="connsiteY38" fmla="*/ 1580606 h 1907177"/>
              <a:gd name="connsiteX39" fmla="*/ 1463040 w 1815737"/>
              <a:gd name="connsiteY39" fmla="*/ 1554480 h 1907177"/>
              <a:gd name="connsiteX40" fmla="*/ 1541417 w 1815737"/>
              <a:gd name="connsiteY40" fmla="*/ 1463040 h 1907177"/>
              <a:gd name="connsiteX41" fmla="*/ 1580606 w 1815737"/>
              <a:gd name="connsiteY41" fmla="*/ 1436914 h 1907177"/>
              <a:gd name="connsiteX42" fmla="*/ 1632857 w 1815737"/>
              <a:gd name="connsiteY42" fmla="*/ 1358537 h 1907177"/>
              <a:gd name="connsiteX43" fmla="*/ 1645920 w 1815737"/>
              <a:gd name="connsiteY43" fmla="*/ 1319349 h 1907177"/>
              <a:gd name="connsiteX44" fmla="*/ 1685109 w 1815737"/>
              <a:gd name="connsiteY44" fmla="*/ 1280160 h 1907177"/>
              <a:gd name="connsiteX45" fmla="*/ 1711235 w 1815737"/>
              <a:gd name="connsiteY45" fmla="*/ 1227909 h 1907177"/>
              <a:gd name="connsiteX46" fmla="*/ 1737360 w 1815737"/>
              <a:gd name="connsiteY46" fmla="*/ 1188720 h 1907177"/>
              <a:gd name="connsiteX47" fmla="*/ 1750423 w 1815737"/>
              <a:gd name="connsiteY47" fmla="*/ 1136469 h 1907177"/>
              <a:gd name="connsiteX48" fmla="*/ 1776549 w 1815737"/>
              <a:gd name="connsiteY48" fmla="*/ 1058092 h 1907177"/>
              <a:gd name="connsiteX49" fmla="*/ 1789612 w 1815737"/>
              <a:gd name="connsiteY49" fmla="*/ 1018903 h 1907177"/>
              <a:gd name="connsiteX50" fmla="*/ 1802675 w 1815737"/>
              <a:gd name="connsiteY50" fmla="*/ 979714 h 1907177"/>
              <a:gd name="connsiteX51" fmla="*/ 1815737 w 1815737"/>
              <a:gd name="connsiteY51" fmla="*/ 940526 h 1907177"/>
              <a:gd name="connsiteX52" fmla="*/ 1802675 w 1815737"/>
              <a:gd name="connsiteY52" fmla="*/ 757646 h 1907177"/>
              <a:gd name="connsiteX53" fmla="*/ 1776549 w 1815737"/>
              <a:gd name="connsiteY53" fmla="*/ 705394 h 1907177"/>
              <a:gd name="connsiteX54" fmla="*/ 1737360 w 1815737"/>
              <a:gd name="connsiteY54" fmla="*/ 470263 h 1907177"/>
              <a:gd name="connsiteX55" fmla="*/ 1724297 w 1815737"/>
              <a:gd name="connsiteY55" fmla="*/ 431074 h 1907177"/>
              <a:gd name="connsiteX56" fmla="*/ 1619795 w 1815737"/>
              <a:gd name="connsiteY56" fmla="*/ 313509 h 1907177"/>
              <a:gd name="connsiteX57" fmla="*/ 1567543 w 1815737"/>
              <a:gd name="connsiteY57" fmla="*/ 261257 h 1907177"/>
              <a:gd name="connsiteX58" fmla="*/ 1528355 w 1815737"/>
              <a:gd name="connsiteY58" fmla="*/ 222069 h 1907177"/>
              <a:gd name="connsiteX59" fmla="*/ 1449977 w 1815737"/>
              <a:gd name="connsiteY59" fmla="*/ 156754 h 1907177"/>
              <a:gd name="connsiteX60" fmla="*/ 1410789 w 1815737"/>
              <a:gd name="connsiteY60" fmla="*/ 143692 h 1907177"/>
              <a:gd name="connsiteX61" fmla="*/ 1371600 w 1815737"/>
              <a:gd name="connsiteY61" fmla="*/ 117566 h 1907177"/>
              <a:gd name="connsiteX62" fmla="*/ 1280160 w 1815737"/>
              <a:gd name="connsiteY62" fmla="*/ 91440 h 1907177"/>
              <a:gd name="connsiteX63" fmla="*/ 1240972 w 1815737"/>
              <a:gd name="connsiteY63" fmla="*/ 65314 h 1907177"/>
              <a:gd name="connsiteX64" fmla="*/ 1162595 w 1815737"/>
              <a:gd name="connsiteY64" fmla="*/ 39189 h 1907177"/>
              <a:gd name="connsiteX65" fmla="*/ 1123406 w 1815737"/>
              <a:gd name="connsiteY65" fmla="*/ 26126 h 1907177"/>
              <a:gd name="connsiteX66" fmla="*/ 1031966 w 1815737"/>
              <a:gd name="connsiteY66" fmla="*/ 13063 h 1907177"/>
              <a:gd name="connsiteX67" fmla="*/ 979715 w 1815737"/>
              <a:gd name="connsiteY67" fmla="*/ 0 h 1907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15737" h="1907177">
                <a:moveTo>
                  <a:pt x="979715" y="0"/>
                </a:moveTo>
                <a:cubicBezTo>
                  <a:pt x="943965" y="2750"/>
                  <a:pt x="761689" y="14063"/>
                  <a:pt x="705395" y="26126"/>
                </a:cubicBezTo>
                <a:cubicBezTo>
                  <a:pt x="587439" y="51403"/>
                  <a:pt x="664003" y="40291"/>
                  <a:pt x="587829" y="78377"/>
                </a:cubicBezTo>
                <a:cubicBezTo>
                  <a:pt x="575513" y="84535"/>
                  <a:pt x="561296" y="86016"/>
                  <a:pt x="548640" y="91440"/>
                </a:cubicBezTo>
                <a:cubicBezTo>
                  <a:pt x="436948" y="139309"/>
                  <a:pt x="556654" y="92459"/>
                  <a:pt x="444137" y="156754"/>
                </a:cubicBezTo>
                <a:cubicBezTo>
                  <a:pt x="432182" y="163585"/>
                  <a:pt x="416985" y="163130"/>
                  <a:pt x="404949" y="169817"/>
                </a:cubicBezTo>
                <a:cubicBezTo>
                  <a:pt x="377501" y="185066"/>
                  <a:pt x="326572" y="222069"/>
                  <a:pt x="326572" y="222069"/>
                </a:cubicBezTo>
                <a:cubicBezTo>
                  <a:pt x="261702" y="319371"/>
                  <a:pt x="345079" y="199859"/>
                  <a:pt x="261257" y="300446"/>
                </a:cubicBezTo>
                <a:cubicBezTo>
                  <a:pt x="251207" y="312507"/>
                  <a:pt x="245182" y="327573"/>
                  <a:pt x="235132" y="339634"/>
                </a:cubicBezTo>
                <a:cubicBezTo>
                  <a:pt x="151314" y="440216"/>
                  <a:pt x="234684" y="320712"/>
                  <a:pt x="169817" y="418012"/>
                </a:cubicBezTo>
                <a:cubicBezTo>
                  <a:pt x="165463" y="431075"/>
                  <a:pt x="162913" y="444884"/>
                  <a:pt x="156755" y="457200"/>
                </a:cubicBezTo>
                <a:cubicBezTo>
                  <a:pt x="149734" y="471242"/>
                  <a:pt x="137005" y="482042"/>
                  <a:pt x="130629" y="496389"/>
                </a:cubicBezTo>
                <a:cubicBezTo>
                  <a:pt x="68449" y="636292"/>
                  <a:pt x="137503" y="525268"/>
                  <a:pt x="78377" y="613954"/>
                </a:cubicBezTo>
                <a:lnTo>
                  <a:pt x="52252" y="692332"/>
                </a:lnTo>
                <a:lnTo>
                  <a:pt x="39189" y="731520"/>
                </a:lnTo>
                <a:cubicBezTo>
                  <a:pt x="34835" y="757646"/>
                  <a:pt x="30153" y="783719"/>
                  <a:pt x="26126" y="809897"/>
                </a:cubicBezTo>
                <a:cubicBezTo>
                  <a:pt x="14108" y="888016"/>
                  <a:pt x="10030" y="925598"/>
                  <a:pt x="0" y="1005840"/>
                </a:cubicBezTo>
                <a:cubicBezTo>
                  <a:pt x="4354" y="1084217"/>
                  <a:pt x="6544" y="1162745"/>
                  <a:pt x="13063" y="1240972"/>
                </a:cubicBezTo>
                <a:cubicBezTo>
                  <a:pt x="16717" y="1284821"/>
                  <a:pt x="40460" y="1388477"/>
                  <a:pt x="52252" y="1423852"/>
                </a:cubicBezTo>
                <a:cubicBezTo>
                  <a:pt x="56606" y="1436915"/>
                  <a:pt x="61532" y="1449800"/>
                  <a:pt x="65315" y="1463040"/>
                </a:cubicBezTo>
                <a:cubicBezTo>
                  <a:pt x="70247" y="1480303"/>
                  <a:pt x="70348" y="1499234"/>
                  <a:pt x="78377" y="1515292"/>
                </a:cubicBezTo>
                <a:cubicBezTo>
                  <a:pt x="92419" y="1543376"/>
                  <a:pt x="120699" y="1563881"/>
                  <a:pt x="130629" y="1593669"/>
                </a:cubicBezTo>
                <a:cubicBezTo>
                  <a:pt x="143720" y="1632942"/>
                  <a:pt x="141683" y="1638285"/>
                  <a:pt x="169817" y="1672046"/>
                </a:cubicBezTo>
                <a:cubicBezTo>
                  <a:pt x="181644" y="1686238"/>
                  <a:pt x="197179" y="1697042"/>
                  <a:pt x="209006" y="1711234"/>
                </a:cubicBezTo>
                <a:cubicBezTo>
                  <a:pt x="219057" y="1723295"/>
                  <a:pt x="223317" y="1740085"/>
                  <a:pt x="235132" y="1750423"/>
                </a:cubicBezTo>
                <a:cubicBezTo>
                  <a:pt x="258762" y="1771099"/>
                  <a:pt x="287383" y="1785257"/>
                  <a:pt x="313509" y="1802674"/>
                </a:cubicBezTo>
                <a:cubicBezTo>
                  <a:pt x="326572" y="1811383"/>
                  <a:pt x="337803" y="1823835"/>
                  <a:pt x="352697" y="1828800"/>
                </a:cubicBezTo>
                <a:cubicBezTo>
                  <a:pt x="365760" y="1833154"/>
                  <a:pt x="379230" y="1836439"/>
                  <a:pt x="391886" y="1841863"/>
                </a:cubicBezTo>
                <a:cubicBezTo>
                  <a:pt x="409784" y="1849534"/>
                  <a:pt x="426057" y="1860757"/>
                  <a:pt x="444137" y="1867989"/>
                </a:cubicBezTo>
                <a:cubicBezTo>
                  <a:pt x="528740" y="1901830"/>
                  <a:pt x="529706" y="1895013"/>
                  <a:pt x="627017" y="1907177"/>
                </a:cubicBezTo>
                <a:cubicBezTo>
                  <a:pt x="683623" y="1902823"/>
                  <a:pt x="740451" y="1900747"/>
                  <a:pt x="796835" y="1894114"/>
                </a:cubicBezTo>
                <a:cubicBezTo>
                  <a:pt x="821359" y="1891229"/>
                  <a:pt x="915568" y="1860874"/>
                  <a:pt x="927463" y="1854926"/>
                </a:cubicBezTo>
                <a:cubicBezTo>
                  <a:pt x="944880" y="1846217"/>
                  <a:pt x="961482" y="1835638"/>
                  <a:pt x="979715" y="1828800"/>
                </a:cubicBezTo>
                <a:cubicBezTo>
                  <a:pt x="996525" y="1822496"/>
                  <a:pt x="1014549" y="1820091"/>
                  <a:pt x="1031966" y="1815737"/>
                </a:cubicBezTo>
                <a:cubicBezTo>
                  <a:pt x="1121800" y="1755848"/>
                  <a:pt x="1080555" y="1773415"/>
                  <a:pt x="1149532" y="1750423"/>
                </a:cubicBezTo>
                <a:cubicBezTo>
                  <a:pt x="1261829" y="1675557"/>
                  <a:pt x="1119753" y="1765311"/>
                  <a:pt x="1227909" y="1711234"/>
                </a:cubicBezTo>
                <a:cubicBezTo>
                  <a:pt x="1329200" y="1660589"/>
                  <a:pt x="1207782" y="1704881"/>
                  <a:pt x="1306286" y="1672046"/>
                </a:cubicBezTo>
                <a:cubicBezTo>
                  <a:pt x="1431299" y="1547033"/>
                  <a:pt x="1271238" y="1695410"/>
                  <a:pt x="1384663" y="1619794"/>
                </a:cubicBezTo>
                <a:cubicBezTo>
                  <a:pt x="1400034" y="1609547"/>
                  <a:pt x="1409660" y="1592433"/>
                  <a:pt x="1423852" y="1580606"/>
                </a:cubicBezTo>
                <a:cubicBezTo>
                  <a:pt x="1435913" y="1570555"/>
                  <a:pt x="1449977" y="1563189"/>
                  <a:pt x="1463040" y="1554480"/>
                </a:cubicBezTo>
                <a:cubicBezTo>
                  <a:pt x="1493855" y="1508259"/>
                  <a:pt x="1492145" y="1505273"/>
                  <a:pt x="1541417" y="1463040"/>
                </a:cubicBezTo>
                <a:cubicBezTo>
                  <a:pt x="1553337" y="1452823"/>
                  <a:pt x="1567543" y="1445623"/>
                  <a:pt x="1580606" y="1436914"/>
                </a:cubicBezTo>
                <a:cubicBezTo>
                  <a:pt x="1611667" y="1343735"/>
                  <a:pt x="1567624" y="1456387"/>
                  <a:pt x="1632857" y="1358537"/>
                </a:cubicBezTo>
                <a:cubicBezTo>
                  <a:pt x="1640495" y="1347080"/>
                  <a:pt x="1638282" y="1330806"/>
                  <a:pt x="1645920" y="1319349"/>
                </a:cubicBezTo>
                <a:cubicBezTo>
                  <a:pt x="1656168" y="1303978"/>
                  <a:pt x="1674371" y="1295193"/>
                  <a:pt x="1685109" y="1280160"/>
                </a:cubicBezTo>
                <a:cubicBezTo>
                  <a:pt x="1696427" y="1264314"/>
                  <a:pt x="1701574" y="1244816"/>
                  <a:pt x="1711235" y="1227909"/>
                </a:cubicBezTo>
                <a:cubicBezTo>
                  <a:pt x="1719024" y="1214278"/>
                  <a:pt x="1728652" y="1201783"/>
                  <a:pt x="1737360" y="1188720"/>
                </a:cubicBezTo>
                <a:cubicBezTo>
                  <a:pt x="1741714" y="1171303"/>
                  <a:pt x="1745264" y="1153665"/>
                  <a:pt x="1750423" y="1136469"/>
                </a:cubicBezTo>
                <a:cubicBezTo>
                  <a:pt x="1758336" y="1110092"/>
                  <a:pt x="1767840" y="1084218"/>
                  <a:pt x="1776549" y="1058092"/>
                </a:cubicBezTo>
                <a:lnTo>
                  <a:pt x="1789612" y="1018903"/>
                </a:lnTo>
                <a:lnTo>
                  <a:pt x="1802675" y="979714"/>
                </a:lnTo>
                <a:lnTo>
                  <a:pt x="1815737" y="940526"/>
                </a:lnTo>
                <a:cubicBezTo>
                  <a:pt x="1811383" y="879566"/>
                  <a:pt x="1812722" y="817930"/>
                  <a:pt x="1802675" y="757646"/>
                </a:cubicBezTo>
                <a:cubicBezTo>
                  <a:pt x="1799474" y="738438"/>
                  <a:pt x="1780773" y="724403"/>
                  <a:pt x="1776549" y="705394"/>
                </a:cubicBezTo>
                <a:cubicBezTo>
                  <a:pt x="1724236" y="469988"/>
                  <a:pt x="1772253" y="592386"/>
                  <a:pt x="1737360" y="470263"/>
                </a:cubicBezTo>
                <a:cubicBezTo>
                  <a:pt x="1733577" y="457023"/>
                  <a:pt x="1730455" y="443390"/>
                  <a:pt x="1724297" y="431074"/>
                </a:cubicBezTo>
                <a:cubicBezTo>
                  <a:pt x="1700987" y="384453"/>
                  <a:pt x="1654416" y="348130"/>
                  <a:pt x="1619795" y="313509"/>
                </a:cubicBezTo>
                <a:lnTo>
                  <a:pt x="1567543" y="261257"/>
                </a:lnTo>
                <a:lnTo>
                  <a:pt x="1528355" y="222069"/>
                </a:lnTo>
                <a:cubicBezTo>
                  <a:pt x="1499465" y="193179"/>
                  <a:pt x="1486350" y="174940"/>
                  <a:pt x="1449977" y="156754"/>
                </a:cubicBezTo>
                <a:cubicBezTo>
                  <a:pt x="1437661" y="150596"/>
                  <a:pt x="1423852" y="148046"/>
                  <a:pt x="1410789" y="143692"/>
                </a:cubicBezTo>
                <a:cubicBezTo>
                  <a:pt x="1397726" y="134983"/>
                  <a:pt x="1385642" y="124587"/>
                  <a:pt x="1371600" y="117566"/>
                </a:cubicBezTo>
                <a:cubicBezTo>
                  <a:pt x="1352859" y="108195"/>
                  <a:pt x="1296903" y="95626"/>
                  <a:pt x="1280160" y="91440"/>
                </a:cubicBezTo>
                <a:cubicBezTo>
                  <a:pt x="1267097" y="82731"/>
                  <a:pt x="1255318" y="71690"/>
                  <a:pt x="1240972" y="65314"/>
                </a:cubicBezTo>
                <a:cubicBezTo>
                  <a:pt x="1215807" y="54129"/>
                  <a:pt x="1188721" y="47897"/>
                  <a:pt x="1162595" y="39189"/>
                </a:cubicBezTo>
                <a:cubicBezTo>
                  <a:pt x="1149532" y="34835"/>
                  <a:pt x="1137037" y="28073"/>
                  <a:pt x="1123406" y="26126"/>
                </a:cubicBezTo>
                <a:lnTo>
                  <a:pt x="1031966" y="13063"/>
                </a:lnTo>
                <a:lnTo>
                  <a:pt x="979715" y="0"/>
                </a:ln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4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307652"/>
            <a:ext cx="5638800" cy="5550348"/>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5334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7162801" y="4571231"/>
            <a:ext cx="1690551"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00B0F0"/>
                </a:solidFill>
                <a:effectLst>
                  <a:outerShdw blurRad="50800" dist="39000" dir="5460000" algn="tl">
                    <a:srgbClr val="000000">
                      <a:alpha val="38000"/>
                    </a:srgbClr>
                  </a:outerShdw>
                </a:effectLst>
              </a:rPr>
              <a:t>artery</a:t>
            </a:r>
          </a:p>
        </p:txBody>
      </p:sp>
      <p:sp>
        <p:nvSpPr>
          <p:cNvPr id="5" name="Freeform 4"/>
          <p:cNvSpPr/>
          <p:nvPr/>
        </p:nvSpPr>
        <p:spPr>
          <a:xfrm>
            <a:off x="6618515" y="5197968"/>
            <a:ext cx="1711235" cy="1359587"/>
          </a:xfrm>
          <a:custGeom>
            <a:avLst/>
            <a:gdLst>
              <a:gd name="connsiteX0" fmla="*/ 901337 w 1711235"/>
              <a:gd name="connsiteY0" fmla="*/ 1050 h 1359587"/>
              <a:gd name="connsiteX1" fmla="*/ 770709 w 1711235"/>
              <a:gd name="connsiteY1" fmla="*/ 27176 h 1359587"/>
              <a:gd name="connsiteX2" fmla="*/ 731520 w 1711235"/>
              <a:gd name="connsiteY2" fmla="*/ 53302 h 1359587"/>
              <a:gd name="connsiteX3" fmla="*/ 666206 w 1711235"/>
              <a:gd name="connsiteY3" fmla="*/ 92490 h 1359587"/>
              <a:gd name="connsiteX4" fmla="*/ 548640 w 1711235"/>
              <a:gd name="connsiteY4" fmla="*/ 170867 h 1359587"/>
              <a:gd name="connsiteX5" fmla="*/ 509452 w 1711235"/>
              <a:gd name="connsiteY5" fmla="*/ 210056 h 1359587"/>
              <a:gd name="connsiteX6" fmla="*/ 470263 w 1711235"/>
              <a:gd name="connsiteY6" fmla="*/ 223119 h 1359587"/>
              <a:gd name="connsiteX7" fmla="*/ 391886 w 1711235"/>
              <a:gd name="connsiteY7" fmla="*/ 275370 h 1359587"/>
              <a:gd name="connsiteX8" fmla="*/ 352697 w 1711235"/>
              <a:gd name="connsiteY8" fmla="*/ 301496 h 1359587"/>
              <a:gd name="connsiteX9" fmla="*/ 313509 w 1711235"/>
              <a:gd name="connsiteY9" fmla="*/ 340684 h 1359587"/>
              <a:gd name="connsiteX10" fmla="*/ 261257 w 1711235"/>
              <a:gd name="connsiteY10" fmla="*/ 366810 h 1359587"/>
              <a:gd name="connsiteX11" fmla="*/ 222069 w 1711235"/>
              <a:gd name="connsiteY11" fmla="*/ 392936 h 1359587"/>
              <a:gd name="connsiteX12" fmla="*/ 195943 w 1711235"/>
              <a:gd name="connsiteY12" fmla="*/ 432124 h 1359587"/>
              <a:gd name="connsiteX13" fmla="*/ 104503 w 1711235"/>
              <a:gd name="connsiteY13" fmla="*/ 549690 h 1359587"/>
              <a:gd name="connsiteX14" fmla="*/ 78377 w 1711235"/>
              <a:gd name="connsiteY14" fmla="*/ 601942 h 1359587"/>
              <a:gd name="connsiteX15" fmla="*/ 65315 w 1711235"/>
              <a:gd name="connsiteY15" fmla="*/ 641130 h 1359587"/>
              <a:gd name="connsiteX16" fmla="*/ 39189 w 1711235"/>
              <a:gd name="connsiteY16" fmla="*/ 706444 h 1359587"/>
              <a:gd name="connsiteX17" fmla="*/ 26126 w 1711235"/>
              <a:gd name="connsiteY17" fmla="*/ 758696 h 1359587"/>
              <a:gd name="connsiteX18" fmla="*/ 0 w 1711235"/>
              <a:gd name="connsiteY18" fmla="*/ 850136 h 1359587"/>
              <a:gd name="connsiteX19" fmla="*/ 13063 w 1711235"/>
              <a:gd name="connsiteY19" fmla="*/ 1111393 h 1359587"/>
              <a:gd name="connsiteX20" fmla="*/ 26126 w 1711235"/>
              <a:gd name="connsiteY20" fmla="*/ 1150582 h 1359587"/>
              <a:gd name="connsiteX21" fmla="*/ 104503 w 1711235"/>
              <a:gd name="connsiteY21" fmla="*/ 1242022 h 1359587"/>
              <a:gd name="connsiteX22" fmla="*/ 209006 w 1711235"/>
              <a:gd name="connsiteY22" fmla="*/ 1294273 h 1359587"/>
              <a:gd name="connsiteX23" fmla="*/ 274320 w 1711235"/>
              <a:gd name="connsiteY23" fmla="*/ 1320399 h 1359587"/>
              <a:gd name="connsiteX24" fmla="*/ 404949 w 1711235"/>
              <a:gd name="connsiteY24" fmla="*/ 1346524 h 1359587"/>
              <a:gd name="connsiteX25" fmla="*/ 548640 w 1711235"/>
              <a:gd name="connsiteY25" fmla="*/ 1359587 h 1359587"/>
              <a:gd name="connsiteX26" fmla="*/ 875212 w 1711235"/>
              <a:gd name="connsiteY26" fmla="*/ 1333462 h 1359587"/>
              <a:gd name="connsiteX27" fmla="*/ 966652 w 1711235"/>
              <a:gd name="connsiteY27" fmla="*/ 1320399 h 1359587"/>
              <a:gd name="connsiteX28" fmla="*/ 1045029 w 1711235"/>
              <a:gd name="connsiteY28" fmla="*/ 1294273 h 1359587"/>
              <a:gd name="connsiteX29" fmla="*/ 1084217 w 1711235"/>
              <a:gd name="connsiteY29" fmla="*/ 1268147 h 1359587"/>
              <a:gd name="connsiteX30" fmla="*/ 1136469 w 1711235"/>
              <a:gd name="connsiteY30" fmla="*/ 1255084 h 1359587"/>
              <a:gd name="connsiteX31" fmla="*/ 1175657 w 1711235"/>
              <a:gd name="connsiteY31" fmla="*/ 1242022 h 1359587"/>
              <a:gd name="connsiteX32" fmla="*/ 1254035 w 1711235"/>
              <a:gd name="connsiteY32" fmla="*/ 1189770 h 1359587"/>
              <a:gd name="connsiteX33" fmla="*/ 1293223 w 1711235"/>
              <a:gd name="connsiteY33" fmla="*/ 1176707 h 1359587"/>
              <a:gd name="connsiteX34" fmla="*/ 1384663 w 1711235"/>
              <a:gd name="connsiteY34" fmla="*/ 1111393 h 1359587"/>
              <a:gd name="connsiteX35" fmla="*/ 1502229 w 1711235"/>
              <a:gd name="connsiteY35" fmla="*/ 1006890 h 1359587"/>
              <a:gd name="connsiteX36" fmla="*/ 1541417 w 1711235"/>
              <a:gd name="connsiteY36" fmla="*/ 967702 h 1359587"/>
              <a:gd name="connsiteX37" fmla="*/ 1580606 w 1711235"/>
              <a:gd name="connsiteY37" fmla="*/ 928513 h 1359587"/>
              <a:gd name="connsiteX38" fmla="*/ 1606732 w 1711235"/>
              <a:gd name="connsiteY38" fmla="*/ 889324 h 1359587"/>
              <a:gd name="connsiteX39" fmla="*/ 1619795 w 1711235"/>
              <a:gd name="connsiteY39" fmla="*/ 837073 h 1359587"/>
              <a:gd name="connsiteX40" fmla="*/ 1658983 w 1711235"/>
              <a:gd name="connsiteY40" fmla="*/ 784822 h 1359587"/>
              <a:gd name="connsiteX41" fmla="*/ 1672046 w 1711235"/>
              <a:gd name="connsiteY41" fmla="*/ 706444 h 1359587"/>
              <a:gd name="connsiteX42" fmla="*/ 1685109 w 1711235"/>
              <a:gd name="connsiteY42" fmla="*/ 667256 h 1359587"/>
              <a:gd name="connsiteX43" fmla="*/ 1698172 w 1711235"/>
              <a:gd name="connsiteY43" fmla="*/ 575816 h 1359587"/>
              <a:gd name="connsiteX44" fmla="*/ 1711235 w 1711235"/>
              <a:gd name="connsiteY44" fmla="*/ 523564 h 1359587"/>
              <a:gd name="connsiteX45" fmla="*/ 1698172 w 1711235"/>
              <a:gd name="connsiteY45" fmla="*/ 327622 h 1359587"/>
              <a:gd name="connsiteX46" fmla="*/ 1672046 w 1711235"/>
              <a:gd name="connsiteY46" fmla="*/ 288433 h 1359587"/>
              <a:gd name="connsiteX47" fmla="*/ 1658983 w 1711235"/>
              <a:gd name="connsiteY47" fmla="*/ 249244 h 1359587"/>
              <a:gd name="connsiteX48" fmla="*/ 1541417 w 1711235"/>
              <a:gd name="connsiteY48" fmla="*/ 131679 h 1359587"/>
              <a:gd name="connsiteX49" fmla="*/ 1463040 w 1711235"/>
              <a:gd name="connsiteY49" fmla="*/ 79427 h 1359587"/>
              <a:gd name="connsiteX50" fmla="*/ 1423852 w 1711235"/>
              <a:gd name="connsiteY50" fmla="*/ 53302 h 1359587"/>
              <a:gd name="connsiteX51" fmla="*/ 1371600 w 1711235"/>
              <a:gd name="connsiteY51" fmla="*/ 40239 h 1359587"/>
              <a:gd name="connsiteX52" fmla="*/ 1293223 w 1711235"/>
              <a:gd name="connsiteY52" fmla="*/ 14113 h 1359587"/>
              <a:gd name="connsiteX53" fmla="*/ 1084217 w 1711235"/>
              <a:gd name="connsiteY53" fmla="*/ 1050 h 1359587"/>
              <a:gd name="connsiteX54" fmla="*/ 836023 w 1711235"/>
              <a:gd name="connsiteY54" fmla="*/ 1050 h 135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711235" h="1359587">
                <a:moveTo>
                  <a:pt x="901337" y="1050"/>
                </a:moveTo>
                <a:cubicBezTo>
                  <a:pt x="857794" y="9759"/>
                  <a:pt x="813150" y="14117"/>
                  <a:pt x="770709" y="27176"/>
                </a:cubicBezTo>
                <a:cubicBezTo>
                  <a:pt x="755704" y="31793"/>
                  <a:pt x="744833" y="44981"/>
                  <a:pt x="731520" y="53302"/>
                </a:cubicBezTo>
                <a:cubicBezTo>
                  <a:pt x="709990" y="66758"/>
                  <a:pt x="687006" y="77930"/>
                  <a:pt x="666206" y="92490"/>
                </a:cubicBezTo>
                <a:cubicBezTo>
                  <a:pt x="545427" y="177036"/>
                  <a:pt x="653948" y="118215"/>
                  <a:pt x="548640" y="170867"/>
                </a:cubicBezTo>
                <a:cubicBezTo>
                  <a:pt x="535577" y="183930"/>
                  <a:pt x="524823" y="199809"/>
                  <a:pt x="509452" y="210056"/>
                </a:cubicBezTo>
                <a:cubicBezTo>
                  <a:pt x="497995" y="217694"/>
                  <a:pt x="482300" y="216432"/>
                  <a:pt x="470263" y="223119"/>
                </a:cubicBezTo>
                <a:cubicBezTo>
                  <a:pt x="442815" y="238368"/>
                  <a:pt x="418012" y="257953"/>
                  <a:pt x="391886" y="275370"/>
                </a:cubicBezTo>
                <a:cubicBezTo>
                  <a:pt x="378823" y="284079"/>
                  <a:pt x="363798" y="290395"/>
                  <a:pt x="352697" y="301496"/>
                </a:cubicBezTo>
                <a:cubicBezTo>
                  <a:pt x="339634" y="314559"/>
                  <a:pt x="328541" y="329947"/>
                  <a:pt x="313509" y="340684"/>
                </a:cubicBezTo>
                <a:cubicBezTo>
                  <a:pt x="297663" y="352003"/>
                  <a:pt x="278164" y="357149"/>
                  <a:pt x="261257" y="366810"/>
                </a:cubicBezTo>
                <a:cubicBezTo>
                  <a:pt x="247626" y="374599"/>
                  <a:pt x="235132" y="384227"/>
                  <a:pt x="222069" y="392936"/>
                </a:cubicBezTo>
                <a:cubicBezTo>
                  <a:pt x="213360" y="405999"/>
                  <a:pt x="205994" y="420063"/>
                  <a:pt x="195943" y="432124"/>
                </a:cubicBezTo>
                <a:cubicBezTo>
                  <a:pt x="142190" y="496628"/>
                  <a:pt x="154022" y="450652"/>
                  <a:pt x="104503" y="549690"/>
                </a:cubicBezTo>
                <a:cubicBezTo>
                  <a:pt x="95794" y="567107"/>
                  <a:pt x="86048" y="584043"/>
                  <a:pt x="78377" y="601942"/>
                </a:cubicBezTo>
                <a:cubicBezTo>
                  <a:pt x="72953" y="614598"/>
                  <a:pt x="70150" y="628237"/>
                  <a:pt x="65315" y="641130"/>
                </a:cubicBezTo>
                <a:cubicBezTo>
                  <a:pt x="57082" y="663086"/>
                  <a:pt x="46604" y="684199"/>
                  <a:pt x="39189" y="706444"/>
                </a:cubicBezTo>
                <a:cubicBezTo>
                  <a:pt x="33512" y="723476"/>
                  <a:pt x="31058" y="741433"/>
                  <a:pt x="26126" y="758696"/>
                </a:cubicBezTo>
                <a:cubicBezTo>
                  <a:pt x="-11355" y="889878"/>
                  <a:pt x="40838" y="686785"/>
                  <a:pt x="0" y="850136"/>
                </a:cubicBezTo>
                <a:cubicBezTo>
                  <a:pt x="4354" y="937222"/>
                  <a:pt x="5509" y="1024526"/>
                  <a:pt x="13063" y="1111393"/>
                </a:cubicBezTo>
                <a:cubicBezTo>
                  <a:pt x="14256" y="1125111"/>
                  <a:pt x="19968" y="1138266"/>
                  <a:pt x="26126" y="1150582"/>
                </a:cubicBezTo>
                <a:cubicBezTo>
                  <a:pt x="40898" y="1180126"/>
                  <a:pt x="80401" y="1225954"/>
                  <a:pt x="104503" y="1242022"/>
                </a:cubicBezTo>
                <a:cubicBezTo>
                  <a:pt x="136908" y="1263625"/>
                  <a:pt x="172846" y="1279809"/>
                  <a:pt x="209006" y="1294273"/>
                </a:cubicBezTo>
                <a:cubicBezTo>
                  <a:pt x="230777" y="1302982"/>
                  <a:pt x="252075" y="1312984"/>
                  <a:pt x="274320" y="1320399"/>
                </a:cubicBezTo>
                <a:cubicBezTo>
                  <a:pt x="307351" y="1331409"/>
                  <a:pt x="375126" y="1343015"/>
                  <a:pt x="404949" y="1346524"/>
                </a:cubicBezTo>
                <a:cubicBezTo>
                  <a:pt x="452714" y="1352143"/>
                  <a:pt x="500743" y="1355233"/>
                  <a:pt x="548640" y="1359587"/>
                </a:cubicBezTo>
                <a:lnTo>
                  <a:pt x="875212" y="1333462"/>
                </a:lnTo>
                <a:cubicBezTo>
                  <a:pt x="905867" y="1330588"/>
                  <a:pt x="936651" y="1327322"/>
                  <a:pt x="966652" y="1320399"/>
                </a:cubicBezTo>
                <a:cubicBezTo>
                  <a:pt x="993486" y="1314207"/>
                  <a:pt x="1045029" y="1294273"/>
                  <a:pt x="1045029" y="1294273"/>
                </a:cubicBezTo>
                <a:cubicBezTo>
                  <a:pt x="1058092" y="1285564"/>
                  <a:pt x="1069787" y="1274331"/>
                  <a:pt x="1084217" y="1268147"/>
                </a:cubicBezTo>
                <a:cubicBezTo>
                  <a:pt x="1100719" y="1261075"/>
                  <a:pt x="1119206" y="1260016"/>
                  <a:pt x="1136469" y="1255084"/>
                </a:cubicBezTo>
                <a:cubicBezTo>
                  <a:pt x="1149708" y="1251301"/>
                  <a:pt x="1162594" y="1246376"/>
                  <a:pt x="1175657" y="1242022"/>
                </a:cubicBezTo>
                <a:cubicBezTo>
                  <a:pt x="1201783" y="1224605"/>
                  <a:pt x="1224247" y="1199700"/>
                  <a:pt x="1254035" y="1189770"/>
                </a:cubicBezTo>
                <a:cubicBezTo>
                  <a:pt x="1267098" y="1185416"/>
                  <a:pt x="1280907" y="1182865"/>
                  <a:pt x="1293223" y="1176707"/>
                </a:cubicBezTo>
                <a:cubicBezTo>
                  <a:pt x="1313755" y="1166441"/>
                  <a:pt x="1370845" y="1121263"/>
                  <a:pt x="1384663" y="1111393"/>
                </a:cubicBezTo>
                <a:cubicBezTo>
                  <a:pt x="1466251" y="1053115"/>
                  <a:pt x="1385316" y="1123803"/>
                  <a:pt x="1502229" y="1006890"/>
                </a:cubicBezTo>
                <a:lnTo>
                  <a:pt x="1541417" y="967702"/>
                </a:lnTo>
                <a:cubicBezTo>
                  <a:pt x="1554480" y="954639"/>
                  <a:pt x="1570359" y="943884"/>
                  <a:pt x="1580606" y="928513"/>
                </a:cubicBezTo>
                <a:lnTo>
                  <a:pt x="1606732" y="889324"/>
                </a:lnTo>
                <a:cubicBezTo>
                  <a:pt x="1611086" y="871907"/>
                  <a:pt x="1611766" y="853131"/>
                  <a:pt x="1619795" y="837073"/>
                </a:cubicBezTo>
                <a:cubicBezTo>
                  <a:pt x="1629531" y="817600"/>
                  <a:pt x="1650897" y="805036"/>
                  <a:pt x="1658983" y="784822"/>
                </a:cubicBezTo>
                <a:cubicBezTo>
                  <a:pt x="1668820" y="760230"/>
                  <a:pt x="1666300" y="732300"/>
                  <a:pt x="1672046" y="706444"/>
                </a:cubicBezTo>
                <a:cubicBezTo>
                  <a:pt x="1675033" y="693003"/>
                  <a:pt x="1680755" y="680319"/>
                  <a:pt x="1685109" y="667256"/>
                </a:cubicBezTo>
                <a:cubicBezTo>
                  <a:pt x="1689463" y="636776"/>
                  <a:pt x="1692664" y="606109"/>
                  <a:pt x="1698172" y="575816"/>
                </a:cubicBezTo>
                <a:cubicBezTo>
                  <a:pt x="1701384" y="558152"/>
                  <a:pt x="1711235" y="541517"/>
                  <a:pt x="1711235" y="523564"/>
                </a:cubicBezTo>
                <a:cubicBezTo>
                  <a:pt x="1711235" y="458105"/>
                  <a:pt x="1708934" y="392190"/>
                  <a:pt x="1698172" y="327622"/>
                </a:cubicBezTo>
                <a:cubicBezTo>
                  <a:pt x="1695591" y="312136"/>
                  <a:pt x="1679067" y="302475"/>
                  <a:pt x="1672046" y="288433"/>
                </a:cubicBezTo>
                <a:cubicBezTo>
                  <a:pt x="1665888" y="276117"/>
                  <a:pt x="1665141" y="261560"/>
                  <a:pt x="1658983" y="249244"/>
                </a:cubicBezTo>
                <a:cubicBezTo>
                  <a:pt x="1633651" y="198582"/>
                  <a:pt x="1586510" y="163244"/>
                  <a:pt x="1541417" y="131679"/>
                </a:cubicBezTo>
                <a:cubicBezTo>
                  <a:pt x="1515694" y="113673"/>
                  <a:pt x="1489166" y="96844"/>
                  <a:pt x="1463040" y="79427"/>
                </a:cubicBezTo>
                <a:cubicBezTo>
                  <a:pt x="1449977" y="70719"/>
                  <a:pt x="1439083" y="57110"/>
                  <a:pt x="1423852" y="53302"/>
                </a:cubicBezTo>
                <a:cubicBezTo>
                  <a:pt x="1406435" y="48948"/>
                  <a:pt x="1388796" y="45398"/>
                  <a:pt x="1371600" y="40239"/>
                </a:cubicBezTo>
                <a:cubicBezTo>
                  <a:pt x="1345223" y="32326"/>
                  <a:pt x="1320708" y="15831"/>
                  <a:pt x="1293223" y="14113"/>
                </a:cubicBezTo>
                <a:cubicBezTo>
                  <a:pt x="1223554" y="9759"/>
                  <a:pt x="1153993" y="3044"/>
                  <a:pt x="1084217" y="1050"/>
                </a:cubicBezTo>
                <a:cubicBezTo>
                  <a:pt x="1001519" y="-1313"/>
                  <a:pt x="918754" y="1050"/>
                  <a:pt x="836023" y="1050"/>
                </a:cubicBezTo>
              </a:path>
            </a:pathLst>
          </a:cu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95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64969" y="614881"/>
            <a:ext cx="5295422" cy="6929438"/>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609601"/>
            <a:ext cx="8839200" cy="830997"/>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structure indicated by the arrows(advance slide for answer)</a:t>
            </a:r>
          </a:p>
        </p:txBody>
      </p:sp>
      <p:sp>
        <p:nvSpPr>
          <p:cNvPr id="15" name="Rectangle 14"/>
          <p:cNvSpPr/>
          <p:nvPr/>
        </p:nvSpPr>
        <p:spPr>
          <a:xfrm>
            <a:off x="5219700" y="3558697"/>
            <a:ext cx="21336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err="1">
                <a:ln w="11430"/>
                <a:solidFill>
                  <a:srgbClr val="FFFF00"/>
                </a:solidFill>
                <a:effectLst>
                  <a:outerShdw blurRad="50800" dist="39000" dir="5460000" algn="tl">
                    <a:srgbClr val="000000">
                      <a:alpha val="38000"/>
                    </a:srgbClr>
                  </a:outerShdw>
                </a:effectLst>
              </a:rPr>
              <a:t>venule</a:t>
            </a:r>
            <a:endParaRPr lang="en-US" sz="3600" b="1" dirty="0">
              <a:ln w="11430"/>
              <a:solidFill>
                <a:srgbClr val="FFFF00"/>
              </a:solidFill>
              <a:effectLst>
                <a:outerShdw blurRad="50800" dist="39000" dir="5460000" algn="tl">
                  <a:srgbClr val="000000">
                    <a:alpha val="38000"/>
                  </a:srgbClr>
                </a:outerShdw>
              </a:effectLst>
            </a:endParaRPr>
          </a:p>
        </p:txBody>
      </p:sp>
      <p:cxnSp>
        <p:nvCxnSpPr>
          <p:cNvPr id="12" name="Straight Arrow Connector 11"/>
          <p:cNvCxnSpPr/>
          <p:nvPr/>
        </p:nvCxnSpPr>
        <p:spPr>
          <a:xfrm flipH="1">
            <a:off x="4661262" y="2973978"/>
            <a:ext cx="74022" cy="59218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831771" y="4180113"/>
            <a:ext cx="431074" cy="3919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754878" y="4796262"/>
            <a:ext cx="82732" cy="52686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59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BA6CD71-663D-06E6-786D-332EEE018ED5}"/>
              </a:ext>
            </a:extLst>
          </p:cNvPr>
          <p:cNvSpPr>
            <a:spLocks noGrp="1" noChangeArrowheads="1"/>
          </p:cNvSpPr>
          <p:nvPr>
            <p:ph type="title" idx="4294967295"/>
          </p:nvPr>
        </p:nvSpPr>
        <p:spPr>
          <a:xfrm>
            <a:off x="1981200" y="44450"/>
            <a:ext cx="8229600" cy="1143000"/>
          </a:xfrm>
        </p:spPr>
        <p:txBody>
          <a:bodyPr/>
          <a:lstStyle/>
          <a:p>
            <a:pPr eaLnBrk="1" hangingPunct="1"/>
            <a:r>
              <a:rPr lang="en-US" altLang="pl-PL" b="1"/>
              <a:t>HEART</a:t>
            </a:r>
            <a:endParaRPr lang="en-US" altLang="pl-PL"/>
          </a:p>
        </p:txBody>
      </p:sp>
      <p:sp>
        <p:nvSpPr>
          <p:cNvPr id="10243" name="Footer Placeholder 4">
            <a:extLst>
              <a:ext uri="{FF2B5EF4-FFF2-40B4-BE49-F238E27FC236}">
                <a16:creationId xmlns:a16="http://schemas.microsoft.com/office/drawing/2014/main" id="{BC16C5D1-547B-E10E-2253-DC635C44025A}"/>
              </a:ext>
            </a:extLst>
          </p:cNvPr>
          <p:cNvSpPr txBox="1">
            <a:spLocks noGrp="1" noChangeArrowheads="1"/>
          </p:cNvSpPr>
          <p:nvPr/>
        </p:nvSpPr>
        <p:spPr bwMode="auto">
          <a:xfrm>
            <a:off x="4648200" y="6356351"/>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hangingPunct="1"/>
            <a:r>
              <a:rPr lang="en-US" altLang="pl-PL" sz="1200"/>
              <a:t>Chapter 18, Cardiovascular System </a:t>
            </a:r>
          </a:p>
        </p:txBody>
      </p:sp>
      <p:sp>
        <p:nvSpPr>
          <p:cNvPr id="10244" name="Slide Number Placeholder 5">
            <a:extLst>
              <a:ext uri="{FF2B5EF4-FFF2-40B4-BE49-F238E27FC236}">
                <a16:creationId xmlns:a16="http://schemas.microsoft.com/office/drawing/2014/main" id="{81477989-A67E-BD3E-70A4-6E8E73E5820A}"/>
              </a:ext>
            </a:extLst>
          </p:cNvPr>
          <p:cNvSpPr txBox="1">
            <a:spLocks noGrp="1" noChangeArrowheads="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eaLnBrk="1" hangingPunct="1"/>
            <a:fld id="{3DB2B1E5-843F-4D8A-86D7-216A448AF2C0}" type="slidenum">
              <a:rPr lang="en-US" altLang="pl-PL" sz="1200"/>
              <a:pPr algn="r" eaLnBrk="1" hangingPunct="1"/>
              <a:t>7</a:t>
            </a:fld>
            <a:endParaRPr lang="en-US" altLang="pl-PL" sz="1200"/>
          </a:p>
        </p:txBody>
      </p:sp>
      <p:sp>
        <p:nvSpPr>
          <p:cNvPr id="10245" name="Text Box 3">
            <a:extLst>
              <a:ext uri="{FF2B5EF4-FFF2-40B4-BE49-F238E27FC236}">
                <a16:creationId xmlns:a16="http://schemas.microsoft.com/office/drawing/2014/main" id="{21E66D05-03A7-7685-152C-51AAF4F1BB5A}"/>
              </a:ext>
            </a:extLst>
          </p:cNvPr>
          <p:cNvSpPr txBox="1">
            <a:spLocks noChangeArrowheads="1"/>
          </p:cNvSpPr>
          <p:nvPr/>
        </p:nvSpPr>
        <p:spPr bwMode="auto">
          <a:xfrm>
            <a:off x="8839200" y="6324600"/>
            <a:ext cx="1600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eaLnBrk="1" hangingPunct="1"/>
            <a:r>
              <a:rPr lang="en-US" altLang="pl-PL" sz="1200"/>
              <a:t>Figure 18.1</a:t>
            </a:r>
          </a:p>
        </p:txBody>
      </p:sp>
      <p:pic>
        <p:nvPicPr>
          <p:cNvPr id="10246" name="Picture 4">
            <a:extLst>
              <a:ext uri="{FF2B5EF4-FFF2-40B4-BE49-F238E27FC236}">
                <a16:creationId xmlns:a16="http://schemas.microsoft.com/office/drawing/2014/main" id="{056B33A2-03F9-EF58-1D3B-83C20207F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6989"/>
            <a:ext cx="8674100" cy="522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995065"/>
            <a:ext cx="6400800" cy="5766139"/>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9" name="TextBox 8"/>
          <p:cNvSpPr txBox="1"/>
          <p:nvPr/>
        </p:nvSpPr>
        <p:spPr>
          <a:xfrm>
            <a:off x="1600200" y="5334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7613470" y="988534"/>
            <a:ext cx="160673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effectLst>
                  <a:outerShdw blurRad="50800" dist="39000" dir="5460000" algn="tl">
                    <a:srgbClr val="000000">
                      <a:alpha val="38000"/>
                    </a:srgbClr>
                  </a:outerShdw>
                </a:effectLst>
              </a:rPr>
              <a:t>Artery </a:t>
            </a:r>
          </a:p>
        </p:txBody>
      </p:sp>
      <p:sp>
        <p:nvSpPr>
          <p:cNvPr id="2" name="Freeform 1"/>
          <p:cNvSpPr/>
          <p:nvPr/>
        </p:nvSpPr>
        <p:spPr>
          <a:xfrm>
            <a:off x="5037909" y="1423851"/>
            <a:ext cx="3971108" cy="2468880"/>
          </a:xfrm>
          <a:custGeom>
            <a:avLst/>
            <a:gdLst>
              <a:gd name="connsiteX0" fmla="*/ 1776548 w 3971108"/>
              <a:gd name="connsiteY0" fmla="*/ 13063 h 2468880"/>
              <a:gd name="connsiteX1" fmla="*/ 744582 w 3971108"/>
              <a:gd name="connsiteY1" fmla="*/ 39189 h 2468880"/>
              <a:gd name="connsiteX2" fmla="*/ 640080 w 3971108"/>
              <a:gd name="connsiteY2" fmla="*/ 52252 h 2468880"/>
              <a:gd name="connsiteX3" fmla="*/ 600891 w 3971108"/>
              <a:gd name="connsiteY3" fmla="*/ 65315 h 2468880"/>
              <a:gd name="connsiteX4" fmla="*/ 548640 w 3971108"/>
              <a:gd name="connsiteY4" fmla="*/ 78378 h 2468880"/>
              <a:gd name="connsiteX5" fmla="*/ 509451 w 3971108"/>
              <a:gd name="connsiteY5" fmla="*/ 104503 h 2468880"/>
              <a:gd name="connsiteX6" fmla="*/ 470262 w 3971108"/>
              <a:gd name="connsiteY6" fmla="*/ 117566 h 2468880"/>
              <a:gd name="connsiteX7" fmla="*/ 352697 w 3971108"/>
              <a:gd name="connsiteY7" fmla="*/ 195943 h 2468880"/>
              <a:gd name="connsiteX8" fmla="*/ 313508 w 3971108"/>
              <a:gd name="connsiteY8" fmla="*/ 222069 h 2468880"/>
              <a:gd name="connsiteX9" fmla="*/ 235131 w 3971108"/>
              <a:gd name="connsiteY9" fmla="*/ 287383 h 2468880"/>
              <a:gd name="connsiteX10" fmla="*/ 182880 w 3971108"/>
              <a:gd name="connsiteY10" fmla="*/ 365760 h 2468880"/>
              <a:gd name="connsiteX11" fmla="*/ 91440 w 3971108"/>
              <a:gd name="connsiteY11" fmla="*/ 457200 h 2468880"/>
              <a:gd name="connsiteX12" fmla="*/ 52251 w 3971108"/>
              <a:gd name="connsiteY12" fmla="*/ 535578 h 2468880"/>
              <a:gd name="connsiteX13" fmla="*/ 26125 w 3971108"/>
              <a:gd name="connsiteY13" fmla="*/ 613955 h 2468880"/>
              <a:gd name="connsiteX14" fmla="*/ 0 w 3971108"/>
              <a:gd name="connsiteY14" fmla="*/ 705395 h 2468880"/>
              <a:gd name="connsiteX15" fmla="*/ 13062 w 3971108"/>
              <a:gd name="connsiteY15" fmla="*/ 1005840 h 2468880"/>
              <a:gd name="connsiteX16" fmla="*/ 65314 w 3971108"/>
              <a:gd name="connsiteY16" fmla="*/ 1110343 h 2468880"/>
              <a:gd name="connsiteX17" fmla="*/ 130628 w 3971108"/>
              <a:gd name="connsiteY17" fmla="*/ 1227909 h 2468880"/>
              <a:gd name="connsiteX18" fmla="*/ 156754 w 3971108"/>
              <a:gd name="connsiteY18" fmla="*/ 1267098 h 2468880"/>
              <a:gd name="connsiteX19" fmla="*/ 195942 w 3971108"/>
              <a:gd name="connsiteY19" fmla="*/ 1306286 h 2468880"/>
              <a:gd name="connsiteX20" fmla="*/ 222068 w 3971108"/>
              <a:gd name="connsiteY20" fmla="*/ 1345475 h 2468880"/>
              <a:gd name="connsiteX21" fmla="*/ 261257 w 3971108"/>
              <a:gd name="connsiteY21" fmla="*/ 1384663 h 2468880"/>
              <a:gd name="connsiteX22" fmla="*/ 287382 w 3971108"/>
              <a:gd name="connsiteY22" fmla="*/ 1423852 h 2468880"/>
              <a:gd name="connsiteX23" fmla="*/ 326571 w 3971108"/>
              <a:gd name="connsiteY23" fmla="*/ 1463040 h 2468880"/>
              <a:gd name="connsiteX24" fmla="*/ 391885 w 3971108"/>
              <a:gd name="connsiteY24" fmla="*/ 1541418 h 2468880"/>
              <a:gd name="connsiteX25" fmla="*/ 444137 w 3971108"/>
              <a:gd name="connsiteY25" fmla="*/ 1567543 h 2468880"/>
              <a:gd name="connsiteX26" fmla="*/ 522514 w 3971108"/>
              <a:gd name="connsiteY26" fmla="*/ 1632858 h 2468880"/>
              <a:gd name="connsiteX27" fmla="*/ 561702 w 3971108"/>
              <a:gd name="connsiteY27" fmla="*/ 1645920 h 2468880"/>
              <a:gd name="connsiteX28" fmla="*/ 613954 w 3971108"/>
              <a:gd name="connsiteY28" fmla="*/ 1685109 h 2468880"/>
              <a:gd name="connsiteX29" fmla="*/ 653142 w 3971108"/>
              <a:gd name="connsiteY29" fmla="*/ 1698172 h 2468880"/>
              <a:gd name="connsiteX30" fmla="*/ 705394 w 3971108"/>
              <a:gd name="connsiteY30" fmla="*/ 1724298 h 2468880"/>
              <a:gd name="connsiteX31" fmla="*/ 744582 w 3971108"/>
              <a:gd name="connsiteY31" fmla="*/ 1750423 h 2468880"/>
              <a:gd name="connsiteX32" fmla="*/ 796834 w 3971108"/>
              <a:gd name="connsiteY32" fmla="*/ 1789612 h 2468880"/>
              <a:gd name="connsiteX33" fmla="*/ 836022 w 3971108"/>
              <a:gd name="connsiteY33" fmla="*/ 1802675 h 2468880"/>
              <a:gd name="connsiteX34" fmla="*/ 888274 w 3971108"/>
              <a:gd name="connsiteY34" fmla="*/ 1828800 h 2468880"/>
              <a:gd name="connsiteX35" fmla="*/ 966651 w 3971108"/>
              <a:gd name="connsiteY35" fmla="*/ 1881052 h 2468880"/>
              <a:gd name="connsiteX36" fmla="*/ 1058091 w 3971108"/>
              <a:gd name="connsiteY36" fmla="*/ 1920240 h 2468880"/>
              <a:gd name="connsiteX37" fmla="*/ 1136468 w 3971108"/>
              <a:gd name="connsiteY37" fmla="*/ 1972492 h 2468880"/>
              <a:gd name="connsiteX38" fmla="*/ 1175657 w 3971108"/>
              <a:gd name="connsiteY38" fmla="*/ 1985555 h 2468880"/>
              <a:gd name="connsiteX39" fmla="*/ 1254034 w 3971108"/>
              <a:gd name="connsiteY39" fmla="*/ 2037806 h 2468880"/>
              <a:gd name="connsiteX40" fmla="*/ 1293222 w 3971108"/>
              <a:gd name="connsiteY40" fmla="*/ 2050869 h 2468880"/>
              <a:gd name="connsiteX41" fmla="*/ 1463040 w 3971108"/>
              <a:gd name="connsiteY41" fmla="*/ 2155372 h 2468880"/>
              <a:gd name="connsiteX42" fmla="*/ 1515291 w 3971108"/>
              <a:gd name="connsiteY42" fmla="*/ 2168435 h 2468880"/>
              <a:gd name="connsiteX43" fmla="*/ 1567542 w 3971108"/>
              <a:gd name="connsiteY43" fmla="*/ 2194560 h 2468880"/>
              <a:gd name="connsiteX44" fmla="*/ 1645920 w 3971108"/>
              <a:gd name="connsiteY44" fmla="*/ 2220686 h 2468880"/>
              <a:gd name="connsiteX45" fmla="*/ 1685108 w 3971108"/>
              <a:gd name="connsiteY45" fmla="*/ 2233749 h 2468880"/>
              <a:gd name="connsiteX46" fmla="*/ 1724297 w 3971108"/>
              <a:gd name="connsiteY46" fmla="*/ 2259875 h 2468880"/>
              <a:gd name="connsiteX47" fmla="*/ 1789611 w 3971108"/>
              <a:gd name="connsiteY47" fmla="*/ 2272938 h 2468880"/>
              <a:gd name="connsiteX48" fmla="*/ 1867988 w 3971108"/>
              <a:gd name="connsiteY48" fmla="*/ 2299063 h 2468880"/>
              <a:gd name="connsiteX49" fmla="*/ 1907177 w 3971108"/>
              <a:gd name="connsiteY49" fmla="*/ 2312126 h 2468880"/>
              <a:gd name="connsiteX50" fmla="*/ 2011680 w 3971108"/>
              <a:gd name="connsiteY50" fmla="*/ 2338252 h 2468880"/>
              <a:gd name="connsiteX51" fmla="*/ 2063931 w 3971108"/>
              <a:gd name="connsiteY51" fmla="*/ 2351315 h 2468880"/>
              <a:gd name="connsiteX52" fmla="*/ 2129245 w 3971108"/>
              <a:gd name="connsiteY52" fmla="*/ 2364378 h 2468880"/>
              <a:gd name="connsiteX53" fmla="*/ 2207622 w 3971108"/>
              <a:gd name="connsiteY53" fmla="*/ 2390503 h 2468880"/>
              <a:gd name="connsiteX54" fmla="*/ 2338251 w 3971108"/>
              <a:gd name="connsiteY54" fmla="*/ 2416629 h 2468880"/>
              <a:gd name="connsiteX55" fmla="*/ 2442754 w 3971108"/>
              <a:gd name="connsiteY55" fmla="*/ 2442755 h 2468880"/>
              <a:gd name="connsiteX56" fmla="*/ 2847702 w 3971108"/>
              <a:gd name="connsiteY56" fmla="*/ 2468880 h 2468880"/>
              <a:gd name="connsiteX57" fmla="*/ 2978331 w 3971108"/>
              <a:gd name="connsiteY57" fmla="*/ 2455818 h 2468880"/>
              <a:gd name="connsiteX58" fmla="*/ 3069771 w 3971108"/>
              <a:gd name="connsiteY58" fmla="*/ 2429692 h 2468880"/>
              <a:gd name="connsiteX59" fmla="*/ 3200400 w 3971108"/>
              <a:gd name="connsiteY59" fmla="*/ 2403566 h 2468880"/>
              <a:gd name="connsiteX60" fmla="*/ 3239588 w 3971108"/>
              <a:gd name="connsiteY60" fmla="*/ 2390503 h 2468880"/>
              <a:gd name="connsiteX61" fmla="*/ 3278777 w 3971108"/>
              <a:gd name="connsiteY61" fmla="*/ 2364378 h 2468880"/>
              <a:gd name="connsiteX62" fmla="*/ 3344091 w 3971108"/>
              <a:gd name="connsiteY62" fmla="*/ 2351315 h 2468880"/>
              <a:gd name="connsiteX63" fmla="*/ 3383280 w 3971108"/>
              <a:gd name="connsiteY63" fmla="*/ 2338252 h 2468880"/>
              <a:gd name="connsiteX64" fmla="*/ 3461657 w 3971108"/>
              <a:gd name="connsiteY64" fmla="*/ 2299063 h 2468880"/>
              <a:gd name="connsiteX65" fmla="*/ 3500845 w 3971108"/>
              <a:gd name="connsiteY65" fmla="*/ 2272938 h 2468880"/>
              <a:gd name="connsiteX66" fmla="*/ 3553097 w 3971108"/>
              <a:gd name="connsiteY66" fmla="*/ 2246812 h 2468880"/>
              <a:gd name="connsiteX67" fmla="*/ 3631474 w 3971108"/>
              <a:gd name="connsiteY67" fmla="*/ 2181498 h 2468880"/>
              <a:gd name="connsiteX68" fmla="*/ 3670662 w 3971108"/>
              <a:gd name="connsiteY68" fmla="*/ 2155372 h 2468880"/>
              <a:gd name="connsiteX69" fmla="*/ 3749040 w 3971108"/>
              <a:gd name="connsiteY69" fmla="*/ 2063932 h 2468880"/>
              <a:gd name="connsiteX70" fmla="*/ 3775165 w 3971108"/>
              <a:gd name="connsiteY70" fmla="*/ 2024743 h 2468880"/>
              <a:gd name="connsiteX71" fmla="*/ 3814354 w 3971108"/>
              <a:gd name="connsiteY71" fmla="*/ 1972492 h 2468880"/>
              <a:gd name="connsiteX72" fmla="*/ 3866605 w 3971108"/>
              <a:gd name="connsiteY72" fmla="*/ 1894115 h 2468880"/>
              <a:gd name="connsiteX73" fmla="*/ 3905794 w 3971108"/>
              <a:gd name="connsiteY73" fmla="*/ 1815738 h 2468880"/>
              <a:gd name="connsiteX74" fmla="*/ 3944982 w 3971108"/>
              <a:gd name="connsiteY74" fmla="*/ 1698172 h 2468880"/>
              <a:gd name="connsiteX75" fmla="*/ 3958045 w 3971108"/>
              <a:gd name="connsiteY75" fmla="*/ 1658983 h 2468880"/>
              <a:gd name="connsiteX76" fmla="*/ 3971108 w 3971108"/>
              <a:gd name="connsiteY76" fmla="*/ 1593669 h 2468880"/>
              <a:gd name="connsiteX77" fmla="*/ 3958045 w 3971108"/>
              <a:gd name="connsiteY77" fmla="*/ 1045029 h 2468880"/>
              <a:gd name="connsiteX78" fmla="*/ 3931920 w 3971108"/>
              <a:gd name="connsiteY78" fmla="*/ 888275 h 2468880"/>
              <a:gd name="connsiteX79" fmla="*/ 3918857 w 3971108"/>
              <a:gd name="connsiteY79" fmla="*/ 849086 h 2468880"/>
              <a:gd name="connsiteX80" fmla="*/ 3801291 w 3971108"/>
              <a:gd name="connsiteY80" fmla="*/ 718458 h 2468880"/>
              <a:gd name="connsiteX81" fmla="*/ 3762102 w 3971108"/>
              <a:gd name="connsiteY81" fmla="*/ 692332 h 2468880"/>
              <a:gd name="connsiteX82" fmla="*/ 3644537 w 3971108"/>
              <a:gd name="connsiteY82" fmla="*/ 600892 h 2468880"/>
              <a:gd name="connsiteX83" fmla="*/ 3605348 w 3971108"/>
              <a:gd name="connsiteY83" fmla="*/ 574766 h 2468880"/>
              <a:gd name="connsiteX84" fmla="*/ 3566160 w 3971108"/>
              <a:gd name="connsiteY84" fmla="*/ 561703 h 2468880"/>
              <a:gd name="connsiteX85" fmla="*/ 3487782 w 3971108"/>
              <a:gd name="connsiteY85" fmla="*/ 522515 h 2468880"/>
              <a:gd name="connsiteX86" fmla="*/ 3409405 w 3971108"/>
              <a:gd name="connsiteY86" fmla="*/ 483326 h 2468880"/>
              <a:gd name="connsiteX87" fmla="*/ 3331028 w 3971108"/>
              <a:gd name="connsiteY87" fmla="*/ 444138 h 2468880"/>
              <a:gd name="connsiteX88" fmla="*/ 3291840 w 3971108"/>
              <a:gd name="connsiteY88" fmla="*/ 418012 h 2468880"/>
              <a:gd name="connsiteX89" fmla="*/ 3213462 w 3971108"/>
              <a:gd name="connsiteY89" fmla="*/ 391886 h 2468880"/>
              <a:gd name="connsiteX90" fmla="*/ 3174274 w 3971108"/>
              <a:gd name="connsiteY90" fmla="*/ 365760 h 2468880"/>
              <a:gd name="connsiteX91" fmla="*/ 3095897 w 3971108"/>
              <a:gd name="connsiteY91" fmla="*/ 339635 h 2468880"/>
              <a:gd name="connsiteX92" fmla="*/ 3056708 w 3971108"/>
              <a:gd name="connsiteY92" fmla="*/ 313509 h 2468880"/>
              <a:gd name="connsiteX93" fmla="*/ 2965268 w 3971108"/>
              <a:gd name="connsiteY93" fmla="*/ 274320 h 2468880"/>
              <a:gd name="connsiteX94" fmla="*/ 2860765 w 3971108"/>
              <a:gd name="connsiteY94" fmla="*/ 235132 h 2468880"/>
              <a:gd name="connsiteX95" fmla="*/ 2769325 w 3971108"/>
              <a:gd name="connsiteY95" fmla="*/ 195943 h 2468880"/>
              <a:gd name="connsiteX96" fmla="*/ 2717074 w 3971108"/>
              <a:gd name="connsiteY96" fmla="*/ 169818 h 2468880"/>
              <a:gd name="connsiteX97" fmla="*/ 2664822 w 3971108"/>
              <a:gd name="connsiteY97" fmla="*/ 156755 h 2468880"/>
              <a:gd name="connsiteX98" fmla="*/ 2625634 w 3971108"/>
              <a:gd name="connsiteY98" fmla="*/ 143692 h 2468880"/>
              <a:gd name="connsiteX99" fmla="*/ 2573382 w 3971108"/>
              <a:gd name="connsiteY99" fmla="*/ 130629 h 2468880"/>
              <a:gd name="connsiteX100" fmla="*/ 2429691 w 3971108"/>
              <a:gd name="connsiteY100" fmla="*/ 91440 h 2468880"/>
              <a:gd name="connsiteX101" fmla="*/ 2338251 w 3971108"/>
              <a:gd name="connsiteY101" fmla="*/ 65315 h 2468880"/>
              <a:gd name="connsiteX102" fmla="*/ 2259874 w 3971108"/>
              <a:gd name="connsiteY102" fmla="*/ 52252 h 2468880"/>
              <a:gd name="connsiteX103" fmla="*/ 2220685 w 3971108"/>
              <a:gd name="connsiteY103" fmla="*/ 39189 h 2468880"/>
              <a:gd name="connsiteX104" fmla="*/ 1658982 w 3971108"/>
              <a:gd name="connsiteY104" fmla="*/ 26126 h 2468880"/>
              <a:gd name="connsiteX105" fmla="*/ 1593668 w 3971108"/>
              <a:gd name="connsiteY105" fmla="*/ 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71108" h="2468880">
                <a:moveTo>
                  <a:pt x="1776548" y="13063"/>
                </a:moveTo>
                <a:cubicBezTo>
                  <a:pt x="1391025" y="90169"/>
                  <a:pt x="1794681" y="13577"/>
                  <a:pt x="744582" y="39189"/>
                </a:cubicBezTo>
                <a:cubicBezTo>
                  <a:pt x="709487" y="40045"/>
                  <a:pt x="674914" y="47898"/>
                  <a:pt x="640080" y="52252"/>
                </a:cubicBezTo>
                <a:cubicBezTo>
                  <a:pt x="627017" y="56606"/>
                  <a:pt x="614131" y="61532"/>
                  <a:pt x="600891" y="65315"/>
                </a:cubicBezTo>
                <a:cubicBezTo>
                  <a:pt x="583629" y="70247"/>
                  <a:pt x="565141" y="71306"/>
                  <a:pt x="548640" y="78378"/>
                </a:cubicBezTo>
                <a:cubicBezTo>
                  <a:pt x="534210" y="84562"/>
                  <a:pt x="523493" y="97482"/>
                  <a:pt x="509451" y="104503"/>
                </a:cubicBezTo>
                <a:cubicBezTo>
                  <a:pt x="497135" y="110661"/>
                  <a:pt x="483325" y="113212"/>
                  <a:pt x="470262" y="117566"/>
                </a:cubicBezTo>
                <a:lnTo>
                  <a:pt x="352697" y="195943"/>
                </a:lnTo>
                <a:cubicBezTo>
                  <a:pt x="339634" y="204652"/>
                  <a:pt x="324609" y="210967"/>
                  <a:pt x="313508" y="222069"/>
                </a:cubicBezTo>
                <a:cubicBezTo>
                  <a:pt x="263219" y="272359"/>
                  <a:pt x="289691" y="251011"/>
                  <a:pt x="235131" y="287383"/>
                </a:cubicBezTo>
                <a:cubicBezTo>
                  <a:pt x="217714" y="313509"/>
                  <a:pt x="205083" y="343557"/>
                  <a:pt x="182880" y="365760"/>
                </a:cubicBezTo>
                <a:lnTo>
                  <a:pt x="91440" y="457200"/>
                </a:lnTo>
                <a:cubicBezTo>
                  <a:pt x="43801" y="600118"/>
                  <a:pt x="119777" y="383645"/>
                  <a:pt x="52251" y="535578"/>
                </a:cubicBezTo>
                <a:cubicBezTo>
                  <a:pt x="41066" y="560743"/>
                  <a:pt x="34834" y="587829"/>
                  <a:pt x="26125" y="613955"/>
                </a:cubicBezTo>
                <a:cubicBezTo>
                  <a:pt x="7384" y="670177"/>
                  <a:pt x="16402" y="639782"/>
                  <a:pt x="0" y="705395"/>
                </a:cubicBezTo>
                <a:cubicBezTo>
                  <a:pt x="4354" y="805543"/>
                  <a:pt x="-2900" y="906876"/>
                  <a:pt x="13062" y="1005840"/>
                </a:cubicBezTo>
                <a:cubicBezTo>
                  <a:pt x="19263" y="1044289"/>
                  <a:pt x="52998" y="1073396"/>
                  <a:pt x="65314" y="1110343"/>
                </a:cubicBezTo>
                <a:cubicBezTo>
                  <a:pt x="88306" y="1179320"/>
                  <a:pt x="70739" y="1138075"/>
                  <a:pt x="130628" y="1227909"/>
                </a:cubicBezTo>
                <a:cubicBezTo>
                  <a:pt x="139337" y="1240972"/>
                  <a:pt x="145653" y="1255997"/>
                  <a:pt x="156754" y="1267098"/>
                </a:cubicBezTo>
                <a:cubicBezTo>
                  <a:pt x="169817" y="1280161"/>
                  <a:pt x="184116" y="1292094"/>
                  <a:pt x="195942" y="1306286"/>
                </a:cubicBezTo>
                <a:cubicBezTo>
                  <a:pt x="205993" y="1318347"/>
                  <a:pt x="212017" y="1333414"/>
                  <a:pt x="222068" y="1345475"/>
                </a:cubicBezTo>
                <a:cubicBezTo>
                  <a:pt x="233895" y="1359667"/>
                  <a:pt x="249430" y="1370471"/>
                  <a:pt x="261257" y="1384663"/>
                </a:cubicBezTo>
                <a:cubicBezTo>
                  <a:pt x="271308" y="1396724"/>
                  <a:pt x="277331" y="1411791"/>
                  <a:pt x="287382" y="1423852"/>
                </a:cubicBezTo>
                <a:cubicBezTo>
                  <a:pt x="299209" y="1438044"/>
                  <a:pt x="314744" y="1448848"/>
                  <a:pt x="326571" y="1463040"/>
                </a:cubicBezTo>
                <a:cubicBezTo>
                  <a:pt x="360269" y="1503477"/>
                  <a:pt x="344744" y="1507746"/>
                  <a:pt x="391885" y="1541418"/>
                </a:cubicBezTo>
                <a:cubicBezTo>
                  <a:pt x="407731" y="1552736"/>
                  <a:pt x="426720" y="1558835"/>
                  <a:pt x="444137" y="1567543"/>
                </a:cubicBezTo>
                <a:cubicBezTo>
                  <a:pt x="473027" y="1596434"/>
                  <a:pt x="486140" y="1614671"/>
                  <a:pt x="522514" y="1632858"/>
                </a:cubicBezTo>
                <a:cubicBezTo>
                  <a:pt x="534830" y="1639016"/>
                  <a:pt x="548639" y="1641566"/>
                  <a:pt x="561702" y="1645920"/>
                </a:cubicBezTo>
                <a:cubicBezTo>
                  <a:pt x="579119" y="1658983"/>
                  <a:pt x="595051" y="1674307"/>
                  <a:pt x="613954" y="1685109"/>
                </a:cubicBezTo>
                <a:cubicBezTo>
                  <a:pt x="625909" y="1691941"/>
                  <a:pt x="640486" y="1692748"/>
                  <a:pt x="653142" y="1698172"/>
                </a:cubicBezTo>
                <a:cubicBezTo>
                  <a:pt x="671041" y="1705843"/>
                  <a:pt x="688487" y="1714637"/>
                  <a:pt x="705394" y="1724298"/>
                </a:cubicBezTo>
                <a:cubicBezTo>
                  <a:pt x="719025" y="1732087"/>
                  <a:pt x="731807" y="1741298"/>
                  <a:pt x="744582" y="1750423"/>
                </a:cubicBezTo>
                <a:cubicBezTo>
                  <a:pt x="762298" y="1763077"/>
                  <a:pt x="777931" y="1778810"/>
                  <a:pt x="796834" y="1789612"/>
                </a:cubicBezTo>
                <a:cubicBezTo>
                  <a:pt x="808789" y="1796444"/>
                  <a:pt x="823366" y="1797251"/>
                  <a:pt x="836022" y="1802675"/>
                </a:cubicBezTo>
                <a:cubicBezTo>
                  <a:pt x="853921" y="1810346"/>
                  <a:pt x="871576" y="1818781"/>
                  <a:pt x="888274" y="1828800"/>
                </a:cubicBezTo>
                <a:cubicBezTo>
                  <a:pt x="915199" y="1844955"/>
                  <a:pt x="938567" y="1867010"/>
                  <a:pt x="966651" y="1881052"/>
                </a:cubicBezTo>
                <a:cubicBezTo>
                  <a:pt x="1031218" y="1913336"/>
                  <a:pt x="1000428" y="1901021"/>
                  <a:pt x="1058091" y="1920240"/>
                </a:cubicBezTo>
                <a:cubicBezTo>
                  <a:pt x="1084217" y="1937657"/>
                  <a:pt x="1106680" y="1962563"/>
                  <a:pt x="1136468" y="1972492"/>
                </a:cubicBezTo>
                <a:cubicBezTo>
                  <a:pt x="1149531" y="1976846"/>
                  <a:pt x="1163620" y="1978868"/>
                  <a:pt x="1175657" y="1985555"/>
                </a:cubicBezTo>
                <a:cubicBezTo>
                  <a:pt x="1203105" y="2000804"/>
                  <a:pt x="1224246" y="2027877"/>
                  <a:pt x="1254034" y="2037806"/>
                </a:cubicBezTo>
                <a:cubicBezTo>
                  <a:pt x="1267097" y="2042160"/>
                  <a:pt x="1281185" y="2044182"/>
                  <a:pt x="1293222" y="2050869"/>
                </a:cubicBezTo>
                <a:cubicBezTo>
                  <a:pt x="1351330" y="2083151"/>
                  <a:pt x="1399935" y="2131708"/>
                  <a:pt x="1463040" y="2155372"/>
                </a:cubicBezTo>
                <a:cubicBezTo>
                  <a:pt x="1479850" y="2161676"/>
                  <a:pt x="1498481" y="2162131"/>
                  <a:pt x="1515291" y="2168435"/>
                </a:cubicBezTo>
                <a:cubicBezTo>
                  <a:pt x="1533524" y="2175272"/>
                  <a:pt x="1549462" y="2187328"/>
                  <a:pt x="1567542" y="2194560"/>
                </a:cubicBezTo>
                <a:cubicBezTo>
                  <a:pt x="1593112" y="2204788"/>
                  <a:pt x="1619794" y="2211977"/>
                  <a:pt x="1645920" y="2220686"/>
                </a:cubicBezTo>
                <a:cubicBezTo>
                  <a:pt x="1658983" y="2225040"/>
                  <a:pt x="1673651" y="2226111"/>
                  <a:pt x="1685108" y="2233749"/>
                </a:cubicBezTo>
                <a:cubicBezTo>
                  <a:pt x="1698171" y="2242458"/>
                  <a:pt x="1709597" y="2254362"/>
                  <a:pt x="1724297" y="2259875"/>
                </a:cubicBezTo>
                <a:cubicBezTo>
                  <a:pt x="1745086" y="2267671"/>
                  <a:pt x="1768191" y="2267096"/>
                  <a:pt x="1789611" y="2272938"/>
                </a:cubicBezTo>
                <a:cubicBezTo>
                  <a:pt x="1816179" y="2280184"/>
                  <a:pt x="1841862" y="2290355"/>
                  <a:pt x="1867988" y="2299063"/>
                </a:cubicBezTo>
                <a:cubicBezTo>
                  <a:pt x="1881051" y="2303417"/>
                  <a:pt x="1893819" y="2308786"/>
                  <a:pt x="1907177" y="2312126"/>
                </a:cubicBezTo>
                <a:lnTo>
                  <a:pt x="2011680" y="2338252"/>
                </a:lnTo>
                <a:cubicBezTo>
                  <a:pt x="2029097" y="2342606"/>
                  <a:pt x="2046327" y="2347794"/>
                  <a:pt x="2063931" y="2351315"/>
                </a:cubicBezTo>
                <a:cubicBezTo>
                  <a:pt x="2085702" y="2355669"/>
                  <a:pt x="2107825" y="2358536"/>
                  <a:pt x="2129245" y="2364378"/>
                </a:cubicBezTo>
                <a:cubicBezTo>
                  <a:pt x="2155813" y="2371624"/>
                  <a:pt x="2180905" y="2383824"/>
                  <a:pt x="2207622" y="2390503"/>
                </a:cubicBezTo>
                <a:cubicBezTo>
                  <a:pt x="2372417" y="2431702"/>
                  <a:pt x="2114041" y="2368584"/>
                  <a:pt x="2338251" y="2416629"/>
                </a:cubicBezTo>
                <a:cubicBezTo>
                  <a:pt x="2373360" y="2424153"/>
                  <a:pt x="2407067" y="2438790"/>
                  <a:pt x="2442754" y="2442755"/>
                </a:cubicBezTo>
                <a:cubicBezTo>
                  <a:pt x="2655626" y="2466408"/>
                  <a:pt x="2520931" y="2454028"/>
                  <a:pt x="2847702" y="2468880"/>
                </a:cubicBezTo>
                <a:cubicBezTo>
                  <a:pt x="2891245" y="2464526"/>
                  <a:pt x="2935011" y="2462006"/>
                  <a:pt x="2978331" y="2455818"/>
                </a:cubicBezTo>
                <a:cubicBezTo>
                  <a:pt x="3057980" y="2444440"/>
                  <a:pt x="3002782" y="2444579"/>
                  <a:pt x="3069771" y="2429692"/>
                </a:cubicBezTo>
                <a:cubicBezTo>
                  <a:pt x="3185242" y="2404031"/>
                  <a:pt x="3109313" y="2429591"/>
                  <a:pt x="3200400" y="2403566"/>
                </a:cubicBezTo>
                <a:cubicBezTo>
                  <a:pt x="3213639" y="2399783"/>
                  <a:pt x="3227272" y="2396661"/>
                  <a:pt x="3239588" y="2390503"/>
                </a:cubicBezTo>
                <a:cubicBezTo>
                  <a:pt x="3253630" y="2383482"/>
                  <a:pt x="3264077" y="2369890"/>
                  <a:pt x="3278777" y="2364378"/>
                </a:cubicBezTo>
                <a:cubicBezTo>
                  <a:pt x="3299566" y="2356582"/>
                  <a:pt x="3322551" y="2356700"/>
                  <a:pt x="3344091" y="2351315"/>
                </a:cubicBezTo>
                <a:cubicBezTo>
                  <a:pt x="3357449" y="2347975"/>
                  <a:pt x="3370217" y="2342606"/>
                  <a:pt x="3383280" y="2338252"/>
                </a:cubicBezTo>
                <a:cubicBezTo>
                  <a:pt x="3495577" y="2263386"/>
                  <a:pt x="3353501" y="2353140"/>
                  <a:pt x="3461657" y="2299063"/>
                </a:cubicBezTo>
                <a:cubicBezTo>
                  <a:pt x="3475699" y="2292042"/>
                  <a:pt x="3487214" y="2280727"/>
                  <a:pt x="3500845" y="2272938"/>
                </a:cubicBezTo>
                <a:cubicBezTo>
                  <a:pt x="3517752" y="2263277"/>
                  <a:pt x="3536190" y="2256473"/>
                  <a:pt x="3553097" y="2246812"/>
                </a:cubicBezTo>
                <a:cubicBezTo>
                  <a:pt x="3615008" y="2211434"/>
                  <a:pt x="3572533" y="2230616"/>
                  <a:pt x="3631474" y="2181498"/>
                </a:cubicBezTo>
                <a:cubicBezTo>
                  <a:pt x="3643535" y="2171447"/>
                  <a:pt x="3658601" y="2165423"/>
                  <a:pt x="3670662" y="2155372"/>
                </a:cubicBezTo>
                <a:cubicBezTo>
                  <a:pt x="3704171" y="2127447"/>
                  <a:pt x="3723602" y="2099545"/>
                  <a:pt x="3749040" y="2063932"/>
                </a:cubicBezTo>
                <a:cubicBezTo>
                  <a:pt x="3758165" y="2051157"/>
                  <a:pt x="3766040" y="2037518"/>
                  <a:pt x="3775165" y="2024743"/>
                </a:cubicBezTo>
                <a:cubicBezTo>
                  <a:pt x="3787819" y="2007027"/>
                  <a:pt x="3801869" y="1990328"/>
                  <a:pt x="3814354" y="1972492"/>
                </a:cubicBezTo>
                <a:cubicBezTo>
                  <a:pt x="3832360" y="1946769"/>
                  <a:pt x="3856676" y="1923903"/>
                  <a:pt x="3866605" y="1894115"/>
                </a:cubicBezTo>
                <a:cubicBezTo>
                  <a:pt x="3884633" y="1840032"/>
                  <a:pt x="3872030" y="1866383"/>
                  <a:pt x="3905794" y="1815738"/>
                </a:cubicBezTo>
                <a:lnTo>
                  <a:pt x="3944982" y="1698172"/>
                </a:lnTo>
                <a:cubicBezTo>
                  <a:pt x="3949336" y="1685109"/>
                  <a:pt x="3955345" y="1672485"/>
                  <a:pt x="3958045" y="1658983"/>
                </a:cubicBezTo>
                <a:lnTo>
                  <a:pt x="3971108" y="1593669"/>
                </a:lnTo>
                <a:cubicBezTo>
                  <a:pt x="3966754" y="1410789"/>
                  <a:pt x="3968192" y="1227679"/>
                  <a:pt x="3958045" y="1045029"/>
                </a:cubicBezTo>
                <a:cubicBezTo>
                  <a:pt x="3955107" y="992139"/>
                  <a:pt x="3948671" y="938529"/>
                  <a:pt x="3931920" y="888275"/>
                </a:cubicBezTo>
                <a:cubicBezTo>
                  <a:pt x="3927566" y="875212"/>
                  <a:pt x="3925015" y="861402"/>
                  <a:pt x="3918857" y="849086"/>
                </a:cubicBezTo>
                <a:cubicBezTo>
                  <a:pt x="3896922" y="805216"/>
                  <a:pt x="3826675" y="735381"/>
                  <a:pt x="3801291" y="718458"/>
                </a:cubicBezTo>
                <a:cubicBezTo>
                  <a:pt x="3788228" y="709749"/>
                  <a:pt x="3774662" y="701752"/>
                  <a:pt x="3762102" y="692332"/>
                </a:cubicBezTo>
                <a:cubicBezTo>
                  <a:pt x="3722385" y="662544"/>
                  <a:pt x="3685845" y="628431"/>
                  <a:pt x="3644537" y="600892"/>
                </a:cubicBezTo>
                <a:cubicBezTo>
                  <a:pt x="3631474" y="592183"/>
                  <a:pt x="3619390" y="581787"/>
                  <a:pt x="3605348" y="574766"/>
                </a:cubicBezTo>
                <a:cubicBezTo>
                  <a:pt x="3593032" y="568608"/>
                  <a:pt x="3578476" y="567861"/>
                  <a:pt x="3566160" y="561703"/>
                </a:cubicBezTo>
                <a:cubicBezTo>
                  <a:pt x="3464872" y="511059"/>
                  <a:pt x="3586282" y="555348"/>
                  <a:pt x="3487782" y="522515"/>
                </a:cubicBezTo>
                <a:cubicBezTo>
                  <a:pt x="3375476" y="447642"/>
                  <a:pt x="3517569" y="537409"/>
                  <a:pt x="3409405" y="483326"/>
                </a:cubicBezTo>
                <a:cubicBezTo>
                  <a:pt x="3308122" y="432684"/>
                  <a:pt x="3429524" y="476968"/>
                  <a:pt x="3331028" y="444138"/>
                </a:cubicBezTo>
                <a:cubicBezTo>
                  <a:pt x="3317965" y="435429"/>
                  <a:pt x="3306186" y="424388"/>
                  <a:pt x="3291840" y="418012"/>
                </a:cubicBezTo>
                <a:cubicBezTo>
                  <a:pt x="3266674" y="406827"/>
                  <a:pt x="3213462" y="391886"/>
                  <a:pt x="3213462" y="391886"/>
                </a:cubicBezTo>
                <a:cubicBezTo>
                  <a:pt x="3200399" y="383177"/>
                  <a:pt x="3188620" y="372136"/>
                  <a:pt x="3174274" y="365760"/>
                </a:cubicBezTo>
                <a:cubicBezTo>
                  <a:pt x="3149109" y="354575"/>
                  <a:pt x="3118811" y="354911"/>
                  <a:pt x="3095897" y="339635"/>
                </a:cubicBezTo>
                <a:cubicBezTo>
                  <a:pt x="3082834" y="330926"/>
                  <a:pt x="3070339" y="321298"/>
                  <a:pt x="3056708" y="313509"/>
                </a:cubicBezTo>
                <a:cubicBezTo>
                  <a:pt x="2998323" y="280146"/>
                  <a:pt x="3018559" y="294304"/>
                  <a:pt x="2965268" y="274320"/>
                </a:cubicBezTo>
                <a:cubicBezTo>
                  <a:pt x="2840309" y="227461"/>
                  <a:pt x="2949717" y="264783"/>
                  <a:pt x="2860765" y="235132"/>
                </a:cubicBezTo>
                <a:cubicBezTo>
                  <a:pt x="2781352" y="182189"/>
                  <a:pt x="2865725" y="232093"/>
                  <a:pt x="2769325" y="195943"/>
                </a:cubicBezTo>
                <a:cubicBezTo>
                  <a:pt x="2751092" y="189106"/>
                  <a:pt x="2735307" y="176655"/>
                  <a:pt x="2717074" y="169818"/>
                </a:cubicBezTo>
                <a:cubicBezTo>
                  <a:pt x="2700264" y="163514"/>
                  <a:pt x="2682085" y="161687"/>
                  <a:pt x="2664822" y="156755"/>
                </a:cubicBezTo>
                <a:cubicBezTo>
                  <a:pt x="2651583" y="152972"/>
                  <a:pt x="2638873" y="147475"/>
                  <a:pt x="2625634" y="143692"/>
                </a:cubicBezTo>
                <a:cubicBezTo>
                  <a:pt x="2608371" y="138760"/>
                  <a:pt x="2590578" y="135788"/>
                  <a:pt x="2573382" y="130629"/>
                </a:cubicBezTo>
                <a:cubicBezTo>
                  <a:pt x="2293195" y="46572"/>
                  <a:pt x="2667731" y="150948"/>
                  <a:pt x="2429691" y="91440"/>
                </a:cubicBezTo>
                <a:cubicBezTo>
                  <a:pt x="2330103" y="66544"/>
                  <a:pt x="2460404" y="89746"/>
                  <a:pt x="2338251" y="65315"/>
                </a:cubicBezTo>
                <a:cubicBezTo>
                  <a:pt x="2312279" y="60121"/>
                  <a:pt x="2285729" y="57998"/>
                  <a:pt x="2259874" y="52252"/>
                </a:cubicBezTo>
                <a:cubicBezTo>
                  <a:pt x="2246432" y="49265"/>
                  <a:pt x="2234442" y="39787"/>
                  <a:pt x="2220685" y="39189"/>
                </a:cubicBezTo>
                <a:cubicBezTo>
                  <a:pt x="2033577" y="31054"/>
                  <a:pt x="1846216" y="30480"/>
                  <a:pt x="1658982" y="26126"/>
                </a:cubicBezTo>
                <a:cubicBezTo>
                  <a:pt x="1610557" y="9984"/>
                  <a:pt x="1632110" y="19221"/>
                  <a:pt x="1593668" y="0"/>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1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33405" y="1140749"/>
            <a:ext cx="5420389" cy="5791200"/>
          </a:xfrm>
          <a:prstGeom prst="rect">
            <a:avLst/>
          </a:prstGeom>
        </p:spPr>
      </p:pic>
      <p:sp>
        <p:nvSpPr>
          <p:cNvPr id="8" name="Rectangle 7"/>
          <p:cNvSpPr/>
          <p:nvPr/>
        </p:nvSpPr>
        <p:spPr>
          <a:xfrm>
            <a:off x="3048000" y="1"/>
            <a:ext cx="6477000" cy="646331"/>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p>
        </p:txBody>
      </p:sp>
      <p:sp>
        <p:nvSpPr>
          <p:cNvPr id="15" name="Rectangle 14"/>
          <p:cNvSpPr/>
          <p:nvPr/>
        </p:nvSpPr>
        <p:spPr>
          <a:xfrm>
            <a:off x="4369207" y="2282023"/>
            <a:ext cx="3581399" cy="1754326"/>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a:defRPr/>
            </a:pPr>
            <a:r>
              <a:rPr lang="en-US" sz="3600" b="1" dirty="0">
                <a:ln w="11430"/>
                <a:solidFill>
                  <a:srgbClr val="FFFF00"/>
                </a:solidFill>
                <a:effectLst>
                  <a:outerShdw blurRad="50800" dist="39000" dir="5460000" algn="tl">
                    <a:srgbClr val="000000">
                      <a:alpha val="38000"/>
                    </a:srgbClr>
                  </a:outerShdw>
                </a:effectLst>
              </a:rPr>
              <a:t>mucous gland (with serous </a:t>
            </a:r>
            <a:r>
              <a:rPr lang="en-US" sz="3600" b="1" dirty="0" err="1">
                <a:ln w="11430"/>
                <a:solidFill>
                  <a:srgbClr val="FFFF00"/>
                </a:solidFill>
                <a:effectLst>
                  <a:outerShdw blurRad="50800" dist="39000" dir="5460000" algn="tl">
                    <a:srgbClr val="000000">
                      <a:alpha val="38000"/>
                    </a:srgbClr>
                  </a:outerShdw>
                </a:effectLst>
              </a:rPr>
              <a:t>demilune</a:t>
            </a:r>
            <a:r>
              <a:rPr lang="en-US" sz="3600" b="1" dirty="0">
                <a:ln w="11430"/>
                <a:solidFill>
                  <a:srgbClr val="FFFF00"/>
                </a:solidFill>
                <a:effectLst>
                  <a:outerShdw blurRad="50800" dist="39000" dir="5460000" algn="tl">
                    <a:srgbClr val="000000">
                      <a:alpha val="38000"/>
                    </a:srgbClr>
                  </a:outerShdw>
                </a:effectLst>
              </a:rPr>
              <a:t>)</a:t>
            </a:r>
          </a:p>
        </p:txBody>
      </p:sp>
      <p:sp>
        <p:nvSpPr>
          <p:cNvPr id="3" name="Freeform 2"/>
          <p:cNvSpPr/>
          <p:nvPr/>
        </p:nvSpPr>
        <p:spPr>
          <a:xfrm>
            <a:off x="5142412" y="4075612"/>
            <a:ext cx="2034991" cy="1528811"/>
          </a:xfrm>
          <a:custGeom>
            <a:avLst/>
            <a:gdLst>
              <a:gd name="connsiteX0" fmla="*/ 1005840 w 2034991"/>
              <a:gd name="connsiteY0" fmla="*/ 0 h 1528811"/>
              <a:gd name="connsiteX1" fmla="*/ 718458 w 2034991"/>
              <a:gd name="connsiteY1" fmla="*/ 26126 h 1528811"/>
              <a:gd name="connsiteX2" fmla="*/ 587829 w 2034991"/>
              <a:gd name="connsiteY2" fmla="*/ 52252 h 1528811"/>
              <a:gd name="connsiteX3" fmla="*/ 470263 w 2034991"/>
              <a:gd name="connsiteY3" fmla="*/ 91440 h 1528811"/>
              <a:gd name="connsiteX4" fmla="*/ 431075 w 2034991"/>
              <a:gd name="connsiteY4" fmla="*/ 104503 h 1528811"/>
              <a:gd name="connsiteX5" fmla="*/ 391886 w 2034991"/>
              <a:gd name="connsiteY5" fmla="*/ 117566 h 1528811"/>
              <a:gd name="connsiteX6" fmla="*/ 300446 w 2034991"/>
              <a:gd name="connsiteY6" fmla="*/ 169818 h 1528811"/>
              <a:gd name="connsiteX7" fmla="*/ 274320 w 2034991"/>
              <a:gd name="connsiteY7" fmla="*/ 209006 h 1528811"/>
              <a:gd name="connsiteX8" fmla="*/ 222069 w 2034991"/>
              <a:gd name="connsiteY8" fmla="*/ 248195 h 1528811"/>
              <a:gd name="connsiteX9" fmla="*/ 169818 w 2034991"/>
              <a:gd name="connsiteY9" fmla="*/ 326572 h 1528811"/>
              <a:gd name="connsiteX10" fmla="*/ 78378 w 2034991"/>
              <a:gd name="connsiteY10" fmla="*/ 444138 h 1528811"/>
              <a:gd name="connsiteX11" fmla="*/ 65315 w 2034991"/>
              <a:gd name="connsiteY11" fmla="*/ 483326 h 1528811"/>
              <a:gd name="connsiteX12" fmla="*/ 39189 w 2034991"/>
              <a:gd name="connsiteY12" fmla="*/ 522515 h 1528811"/>
              <a:gd name="connsiteX13" fmla="*/ 0 w 2034991"/>
              <a:gd name="connsiteY13" fmla="*/ 653143 h 1528811"/>
              <a:gd name="connsiteX14" fmla="*/ 13063 w 2034991"/>
              <a:gd name="connsiteY14" fmla="*/ 1045029 h 1528811"/>
              <a:gd name="connsiteX15" fmla="*/ 39189 w 2034991"/>
              <a:gd name="connsiteY15" fmla="*/ 1123406 h 1528811"/>
              <a:gd name="connsiteX16" fmla="*/ 65315 w 2034991"/>
              <a:gd name="connsiteY16" fmla="*/ 1201783 h 1528811"/>
              <a:gd name="connsiteX17" fmla="*/ 156755 w 2034991"/>
              <a:gd name="connsiteY17" fmla="*/ 1319349 h 1528811"/>
              <a:gd name="connsiteX18" fmla="*/ 235132 w 2034991"/>
              <a:gd name="connsiteY18" fmla="*/ 1371600 h 1528811"/>
              <a:gd name="connsiteX19" fmla="*/ 313509 w 2034991"/>
              <a:gd name="connsiteY19" fmla="*/ 1423852 h 1528811"/>
              <a:gd name="connsiteX20" fmla="*/ 483326 w 2034991"/>
              <a:gd name="connsiteY20" fmla="*/ 1449978 h 1528811"/>
              <a:gd name="connsiteX21" fmla="*/ 535578 w 2034991"/>
              <a:gd name="connsiteY21" fmla="*/ 1463040 h 1528811"/>
              <a:gd name="connsiteX22" fmla="*/ 705395 w 2034991"/>
              <a:gd name="connsiteY22" fmla="*/ 1489166 h 1528811"/>
              <a:gd name="connsiteX23" fmla="*/ 744583 w 2034991"/>
              <a:gd name="connsiteY23" fmla="*/ 1502229 h 1528811"/>
              <a:gd name="connsiteX24" fmla="*/ 1319349 w 2034991"/>
              <a:gd name="connsiteY24" fmla="*/ 1502229 h 1528811"/>
              <a:gd name="connsiteX25" fmla="*/ 1436915 w 2034991"/>
              <a:gd name="connsiteY25" fmla="*/ 1476103 h 1528811"/>
              <a:gd name="connsiteX26" fmla="*/ 1554480 w 2034991"/>
              <a:gd name="connsiteY26" fmla="*/ 1449978 h 1528811"/>
              <a:gd name="connsiteX27" fmla="*/ 1606732 w 2034991"/>
              <a:gd name="connsiteY27" fmla="*/ 1423852 h 1528811"/>
              <a:gd name="connsiteX28" fmla="*/ 1645920 w 2034991"/>
              <a:gd name="connsiteY28" fmla="*/ 1397726 h 1528811"/>
              <a:gd name="connsiteX29" fmla="*/ 1685109 w 2034991"/>
              <a:gd name="connsiteY29" fmla="*/ 1384663 h 1528811"/>
              <a:gd name="connsiteX30" fmla="*/ 1763486 w 2034991"/>
              <a:gd name="connsiteY30" fmla="*/ 1332412 h 1528811"/>
              <a:gd name="connsiteX31" fmla="*/ 1841863 w 2034991"/>
              <a:gd name="connsiteY31" fmla="*/ 1280160 h 1528811"/>
              <a:gd name="connsiteX32" fmla="*/ 1881052 w 2034991"/>
              <a:gd name="connsiteY32" fmla="*/ 1254035 h 1528811"/>
              <a:gd name="connsiteX33" fmla="*/ 1894115 w 2034991"/>
              <a:gd name="connsiteY33" fmla="*/ 1214846 h 1528811"/>
              <a:gd name="connsiteX34" fmla="*/ 1933303 w 2034991"/>
              <a:gd name="connsiteY34" fmla="*/ 1188720 h 1528811"/>
              <a:gd name="connsiteX35" fmla="*/ 1959429 w 2034991"/>
              <a:gd name="connsiteY35" fmla="*/ 1149532 h 1528811"/>
              <a:gd name="connsiteX36" fmla="*/ 1985555 w 2034991"/>
              <a:gd name="connsiteY36" fmla="*/ 1058092 h 1528811"/>
              <a:gd name="connsiteX37" fmla="*/ 1998618 w 2034991"/>
              <a:gd name="connsiteY37" fmla="*/ 1018903 h 1528811"/>
              <a:gd name="connsiteX38" fmla="*/ 2024743 w 2034991"/>
              <a:gd name="connsiteY38" fmla="*/ 809898 h 1528811"/>
              <a:gd name="connsiteX39" fmla="*/ 1985555 w 2034991"/>
              <a:gd name="connsiteY39" fmla="*/ 470263 h 1528811"/>
              <a:gd name="connsiteX40" fmla="*/ 1946366 w 2034991"/>
              <a:gd name="connsiteY40" fmla="*/ 444138 h 1528811"/>
              <a:gd name="connsiteX41" fmla="*/ 1920240 w 2034991"/>
              <a:gd name="connsiteY41" fmla="*/ 404949 h 1528811"/>
              <a:gd name="connsiteX42" fmla="*/ 1802675 w 2034991"/>
              <a:gd name="connsiteY42" fmla="*/ 313509 h 1528811"/>
              <a:gd name="connsiteX43" fmla="*/ 1724298 w 2034991"/>
              <a:gd name="connsiteY43" fmla="*/ 274320 h 1528811"/>
              <a:gd name="connsiteX44" fmla="*/ 1698172 w 2034991"/>
              <a:gd name="connsiteY44" fmla="*/ 235132 h 1528811"/>
              <a:gd name="connsiteX45" fmla="*/ 1619795 w 2034991"/>
              <a:gd name="connsiteY45" fmla="*/ 182880 h 1528811"/>
              <a:gd name="connsiteX46" fmla="*/ 1541418 w 2034991"/>
              <a:gd name="connsiteY46" fmla="*/ 156755 h 1528811"/>
              <a:gd name="connsiteX47" fmla="*/ 1502229 w 2034991"/>
              <a:gd name="connsiteY47" fmla="*/ 143692 h 1528811"/>
              <a:gd name="connsiteX48" fmla="*/ 1371600 w 2034991"/>
              <a:gd name="connsiteY48" fmla="*/ 91440 h 1528811"/>
              <a:gd name="connsiteX49" fmla="*/ 1332412 w 2034991"/>
              <a:gd name="connsiteY49" fmla="*/ 78378 h 1528811"/>
              <a:gd name="connsiteX50" fmla="*/ 1254035 w 2034991"/>
              <a:gd name="connsiteY50" fmla="*/ 65315 h 1528811"/>
              <a:gd name="connsiteX51" fmla="*/ 1188720 w 2034991"/>
              <a:gd name="connsiteY51" fmla="*/ 52252 h 1528811"/>
              <a:gd name="connsiteX52" fmla="*/ 1084218 w 2034991"/>
              <a:gd name="connsiteY52" fmla="*/ 39189 h 1528811"/>
              <a:gd name="connsiteX53" fmla="*/ 1031966 w 2034991"/>
              <a:gd name="connsiteY53" fmla="*/ 26126 h 1528811"/>
              <a:gd name="connsiteX54" fmla="*/ 940526 w 2034991"/>
              <a:gd name="connsiteY54" fmla="*/ 13063 h 152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34991" h="1528811">
                <a:moveTo>
                  <a:pt x="1005840" y="0"/>
                </a:moveTo>
                <a:cubicBezTo>
                  <a:pt x="910046" y="8709"/>
                  <a:pt x="809711" y="-4292"/>
                  <a:pt x="718458" y="26126"/>
                </a:cubicBezTo>
                <a:cubicBezTo>
                  <a:pt x="650060" y="48925"/>
                  <a:pt x="692900" y="37242"/>
                  <a:pt x="587829" y="52252"/>
                </a:cubicBezTo>
                <a:lnTo>
                  <a:pt x="470263" y="91440"/>
                </a:lnTo>
                <a:lnTo>
                  <a:pt x="431075" y="104503"/>
                </a:lnTo>
                <a:lnTo>
                  <a:pt x="391886" y="117566"/>
                </a:lnTo>
                <a:cubicBezTo>
                  <a:pt x="249757" y="259699"/>
                  <a:pt x="458325" y="64567"/>
                  <a:pt x="300446" y="169818"/>
                </a:cubicBezTo>
                <a:cubicBezTo>
                  <a:pt x="287383" y="178526"/>
                  <a:pt x="285421" y="197905"/>
                  <a:pt x="274320" y="209006"/>
                </a:cubicBezTo>
                <a:cubicBezTo>
                  <a:pt x="258925" y="224401"/>
                  <a:pt x="236533" y="231923"/>
                  <a:pt x="222069" y="248195"/>
                </a:cubicBezTo>
                <a:cubicBezTo>
                  <a:pt x="201209" y="271663"/>
                  <a:pt x="192021" y="304370"/>
                  <a:pt x="169818" y="326572"/>
                </a:cubicBezTo>
                <a:cubicBezTo>
                  <a:pt x="136003" y="360387"/>
                  <a:pt x="94005" y="397259"/>
                  <a:pt x="78378" y="444138"/>
                </a:cubicBezTo>
                <a:cubicBezTo>
                  <a:pt x="74024" y="457201"/>
                  <a:pt x="71473" y="471010"/>
                  <a:pt x="65315" y="483326"/>
                </a:cubicBezTo>
                <a:cubicBezTo>
                  <a:pt x="58294" y="497368"/>
                  <a:pt x="45565" y="508168"/>
                  <a:pt x="39189" y="522515"/>
                </a:cubicBezTo>
                <a:cubicBezTo>
                  <a:pt x="21016" y="563404"/>
                  <a:pt x="10857" y="609717"/>
                  <a:pt x="0" y="653143"/>
                </a:cubicBezTo>
                <a:cubicBezTo>
                  <a:pt x="4354" y="783772"/>
                  <a:pt x="2209" y="914779"/>
                  <a:pt x="13063" y="1045029"/>
                </a:cubicBezTo>
                <a:cubicBezTo>
                  <a:pt x="15350" y="1072473"/>
                  <a:pt x="30480" y="1097280"/>
                  <a:pt x="39189" y="1123406"/>
                </a:cubicBezTo>
                <a:cubicBezTo>
                  <a:pt x="39189" y="1123407"/>
                  <a:pt x="65314" y="1201782"/>
                  <a:pt x="65315" y="1201783"/>
                </a:cubicBezTo>
                <a:cubicBezTo>
                  <a:pt x="95708" y="1247373"/>
                  <a:pt x="114253" y="1286292"/>
                  <a:pt x="156755" y="1319349"/>
                </a:cubicBezTo>
                <a:cubicBezTo>
                  <a:pt x="181540" y="1338626"/>
                  <a:pt x="209006" y="1354183"/>
                  <a:pt x="235132" y="1371600"/>
                </a:cubicBezTo>
                <a:cubicBezTo>
                  <a:pt x="235134" y="1371601"/>
                  <a:pt x="313507" y="1423851"/>
                  <a:pt x="313509" y="1423852"/>
                </a:cubicBezTo>
                <a:cubicBezTo>
                  <a:pt x="404013" y="1446478"/>
                  <a:pt x="347917" y="1434932"/>
                  <a:pt x="483326" y="1449978"/>
                </a:cubicBezTo>
                <a:cubicBezTo>
                  <a:pt x="500743" y="1454332"/>
                  <a:pt x="517973" y="1459519"/>
                  <a:pt x="535578" y="1463040"/>
                </a:cubicBezTo>
                <a:cubicBezTo>
                  <a:pt x="580897" y="1472103"/>
                  <a:pt x="661470" y="1482891"/>
                  <a:pt x="705395" y="1489166"/>
                </a:cubicBezTo>
                <a:cubicBezTo>
                  <a:pt x="718458" y="1493520"/>
                  <a:pt x="731344" y="1498446"/>
                  <a:pt x="744583" y="1502229"/>
                </a:cubicBezTo>
                <a:cubicBezTo>
                  <a:pt x="940423" y="1558184"/>
                  <a:pt x="1025726" y="1509570"/>
                  <a:pt x="1319349" y="1502229"/>
                </a:cubicBezTo>
                <a:cubicBezTo>
                  <a:pt x="1516336" y="1462831"/>
                  <a:pt x="1270885" y="1512999"/>
                  <a:pt x="1436915" y="1476103"/>
                </a:cubicBezTo>
                <a:cubicBezTo>
                  <a:pt x="1586203" y="1442928"/>
                  <a:pt x="1427022" y="1481841"/>
                  <a:pt x="1554480" y="1449978"/>
                </a:cubicBezTo>
                <a:cubicBezTo>
                  <a:pt x="1571897" y="1441269"/>
                  <a:pt x="1589825" y="1433513"/>
                  <a:pt x="1606732" y="1423852"/>
                </a:cubicBezTo>
                <a:cubicBezTo>
                  <a:pt x="1620363" y="1416063"/>
                  <a:pt x="1631878" y="1404747"/>
                  <a:pt x="1645920" y="1397726"/>
                </a:cubicBezTo>
                <a:cubicBezTo>
                  <a:pt x="1658236" y="1391568"/>
                  <a:pt x="1673072" y="1391350"/>
                  <a:pt x="1685109" y="1384663"/>
                </a:cubicBezTo>
                <a:cubicBezTo>
                  <a:pt x="1712557" y="1369414"/>
                  <a:pt x="1737360" y="1349829"/>
                  <a:pt x="1763486" y="1332412"/>
                </a:cubicBezTo>
                <a:lnTo>
                  <a:pt x="1841863" y="1280160"/>
                </a:lnTo>
                <a:lnTo>
                  <a:pt x="1881052" y="1254035"/>
                </a:lnTo>
                <a:cubicBezTo>
                  <a:pt x="1885406" y="1240972"/>
                  <a:pt x="1885513" y="1225598"/>
                  <a:pt x="1894115" y="1214846"/>
                </a:cubicBezTo>
                <a:cubicBezTo>
                  <a:pt x="1903922" y="1202587"/>
                  <a:pt x="1922202" y="1199821"/>
                  <a:pt x="1933303" y="1188720"/>
                </a:cubicBezTo>
                <a:cubicBezTo>
                  <a:pt x="1944404" y="1177619"/>
                  <a:pt x="1950720" y="1162595"/>
                  <a:pt x="1959429" y="1149532"/>
                </a:cubicBezTo>
                <a:cubicBezTo>
                  <a:pt x="1990750" y="1055570"/>
                  <a:pt x="1952750" y="1172910"/>
                  <a:pt x="1985555" y="1058092"/>
                </a:cubicBezTo>
                <a:cubicBezTo>
                  <a:pt x="1989338" y="1044852"/>
                  <a:pt x="1994264" y="1031966"/>
                  <a:pt x="1998618" y="1018903"/>
                </a:cubicBezTo>
                <a:cubicBezTo>
                  <a:pt x="2004400" y="978425"/>
                  <a:pt x="2024743" y="842814"/>
                  <a:pt x="2024743" y="809898"/>
                </a:cubicBezTo>
                <a:cubicBezTo>
                  <a:pt x="2024743" y="768464"/>
                  <a:pt x="2065131" y="549839"/>
                  <a:pt x="1985555" y="470263"/>
                </a:cubicBezTo>
                <a:cubicBezTo>
                  <a:pt x="1974454" y="459162"/>
                  <a:pt x="1959429" y="452846"/>
                  <a:pt x="1946366" y="444138"/>
                </a:cubicBezTo>
                <a:cubicBezTo>
                  <a:pt x="1937657" y="431075"/>
                  <a:pt x="1930291" y="417010"/>
                  <a:pt x="1920240" y="404949"/>
                </a:cubicBezTo>
                <a:cubicBezTo>
                  <a:pt x="1881869" y="358903"/>
                  <a:pt x="1857298" y="349924"/>
                  <a:pt x="1802675" y="313509"/>
                </a:cubicBezTo>
                <a:cubicBezTo>
                  <a:pt x="1752029" y="279745"/>
                  <a:pt x="1778380" y="292348"/>
                  <a:pt x="1724298" y="274320"/>
                </a:cubicBezTo>
                <a:cubicBezTo>
                  <a:pt x="1715589" y="261257"/>
                  <a:pt x="1709987" y="245470"/>
                  <a:pt x="1698172" y="235132"/>
                </a:cubicBezTo>
                <a:cubicBezTo>
                  <a:pt x="1674542" y="214455"/>
                  <a:pt x="1649583" y="192809"/>
                  <a:pt x="1619795" y="182880"/>
                </a:cubicBezTo>
                <a:lnTo>
                  <a:pt x="1541418" y="156755"/>
                </a:lnTo>
                <a:cubicBezTo>
                  <a:pt x="1528355" y="152401"/>
                  <a:pt x="1514545" y="149850"/>
                  <a:pt x="1502229" y="143692"/>
                </a:cubicBezTo>
                <a:cubicBezTo>
                  <a:pt x="1425349" y="105251"/>
                  <a:pt x="1468448" y="123722"/>
                  <a:pt x="1371600" y="91440"/>
                </a:cubicBezTo>
                <a:cubicBezTo>
                  <a:pt x="1358537" y="87086"/>
                  <a:pt x="1345994" y="80642"/>
                  <a:pt x="1332412" y="78378"/>
                </a:cubicBezTo>
                <a:lnTo>
                  <a:pt x="1254035" y="65315"/>
                </a:lnTo>
                <a:cubicBezTo>
                  <a:pt x="1232190" y="61343"/>
                  <a:pt x="1210665" y="55628"/>
                  <a:pt x="1188720" y="52252"/>
                </a:cubicBezTo>
                <a:cubicBezTo>
                  <a:pt x="1154023" y="46914"/>
                  <a:pt x="1118845" y="44960"/>
                  <a:pt x="1084218" y="39189"/>
                </a:cubicBezTo>
                <a:cubicBezTo>
                  <a:pt x="1066509" y="36237"/>
                  <a:pt x="1049630" y="29338"/>
                  <a:pt x="1031966" y="26126"/>
                </a:cubicBezTo>
                <a:cubicBezTo>
                  <a:pt x="1001673" y="20618"/>
                  <a:pt x="940526" y="13063"/>
                  <a:pt x="940526" y="13063"/>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00200" y="533401"/>
            <a:ext cx="8839200" cy="461665"/>
          </a:xfrm>
          <a:prstGeom prst="rect">
            <a:avLst/>
          </a:prstGeom>
          <a:noFill/>
        </p:spPr>
        <p:txBody>
          <a:bodyPr wrap="square">
            <a:spAutoFit/>
          </a:bodyPr>
          <a:lstStyle/>
          <a:p>
            <a:pPr>
              <a:defRPr/>
            </a:pPr>
            <a:r>
              <a:rPr lang="en-US" sz="2400" b="1" dirty="0">
                <a:solidFill>
                  <a:schemeClr val="accent3">
                    <a:lumMod val="50000"/>
                  </a:schemeClr>
                </a:solidFill>
                <a:latin typeface="Script MT Bold" pitchFamily="66" charset="0"/>
              </a:rPr>
              <a:t>Self-check:  Identify the outlined structure (advance slide for answer)</a:t>
            </a:r>
          </a:p>
        </p:txBody>
      </p:sp>
    </p:spTree>
    <p:extLst>
      <p:ext uri="{BB962C8B-B14F-4D97-AF65-F5344CB8AC3E}">
        <p14:creationId xmlns:p14="http://schemas.microsoft.com/office/powerpoint/2010/main" val="225996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3FEB-B2D9-ECA0-212D-8E2B0AB1B292}"/>
              </a:ext>
            </a:extLst>
          </p:cNvPr>
          <p:cNvSpPr>
            <a:spLocks noGrp="1"/>
          </p:cNvSpPr>
          <p:nvPr>
            <p:ph type="ctrTitle"/>
          </p:nvPr>
        </p:nvSpPr>
        <p:spPr>
          <a:xfrm>
            <a:off x="2209800" y="1447801"/>
            <a:ext cx="7620000" cy="2460625"/>
          </a:xfrm>
        </p:spPr>
        <p:txBody>
          <a:bodyPr rtlCol="0">
            <a:normAutofit fontScale="90000"/>
          </a:bodyPr>
          <a:lstStyle/>
          <a:p>
            <a:pPr>
              <a:defRPr/>
            </a:pPr>
            <a:r>
              <a:rPr lang="en-US" dirty="0">
                <a:solidFill>
                  <a:schemeClr val="accent5">
                    <a:lumMod val="50000"/>
                  </a:schemeClr>
                </a:solidFill>
              </a:rPr>
              <a:t>ACUTE CIRCULATORY FAILURE</a:t>
            </a:r>
            <a:br>
              <a:rPr lang="en-US" dirty="0">
                <a:solidFill>
                  <a:schemeClr val="accent5">
                    <a:lumMod val="50000"/>
                  </a:schemeClr>
                </a:solidFill>
              </a:rPr>
            </a:br>
            <a:r>
              <a:rPr lang="en-US" dirty="0">
                <a:solidFill>
                  <a:schemeClr val="accent5">
                    <a:lumMod val="50000"/>
                  </a:schemeClr>
                </a:solidFill>
              </a:rPr>
              <a:t>AND</a:t>
            </a:r>
            <a:br>
              <a:rPr lang="en-US" dirty="0">
                <a:solidFill>
                  <a:schemeClr val="accent5">
                    <a:lumMod val="50000"/>
                  </a:schemeClr>
                </a:solidFill>
              </a:rPr>
            </a:br>
            <a:r>
              <a:rPr lang="en-US" dirty="0">
                <a:solidFill>
                  <a:schemeClr val="accent5">
                    <a:lumMod val="50000"/>
                  </a:schemeClr>
                </a:solidFill>
              </a:rPr>
              <a:t>CARDIOGENIC SHOCK</a:t>
            </a:r>
            <a:br>
              <a:rPr lang="en-US" dirty="0">
                <a:solidFill>
                  <a:schemeClr val="accent5">
                    <a:lumMod val="50000"/>
                  </a:schemeClr>
                </a:solidFill>
              </a:rPr>
            </a:br>
            <a:endParaRPr lang="en-US" dirty="0">
              <a:solidFill>
                <a:schemeClr val="accent5">
                  <a:lumMod val="50000"/>
                </a:schemeClr>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D2959649-022A-FDC3-B215-BC6B1D426139}"/>
              </a:ext>
            </a:extLst>
          </p:cNvPr>
          <p:cNvSpPr>
            <a:spLocks noGrp="1"/>
          </p:cNvSpPr>
          <p:nvPr>
            <p:ph idx="1"/>
          </p:nvPr>
        </p:nvSpPr>
        <p:spPr/>
        <p:txBody>
          <a:bodyPr/>
          <a:lstStyle/>
          <a:p>
            <a:pPr algn="justLow" eaLnBrk="1" hangingPunct="1">
              <a:buFont typeface="Wingdings 3" panose="05040102010807070707" pitchFamily="18" charset="2"/>
              <a:buNone/>
            </a:pPr>
            <a:r>
              <a:rPr lang="en-US" altLang="pl-PL"/>
              <a:t>    Shock occurs when the rate of arterial blood flow is in adequate to meet tissue metabolic needs, this results is regional hypoxia, and lactic acidosis, then eventual end organ damage and death.</a:t>
            </a:r>
          </a:p>
        </p:txBody>
      </p:sp>
      <p:sp>
        <p:nvSpPr>
          <p:cNvPr id="3074" name="Title 1">
            <a:extLst>
              <a:ext uri="{FF2B5EF4-FFF2-40B4-BE49-F238E27FC236}">
                <a16:creationId xmlns:a16="http://schemas.microsoft.com/office/drawing/2014/main" id="{FBF30514-6325-C107-8237-CC773DD7BC09}"/>
              </a:ext>
            </a:extLst>
          </p:cNvPr>
          <p:cNvSpPr>
            <a:spLocks noGrp="1"/>
          </p:cNvSpPr>
          <p:nvPr>
            <p:ph type="title"/>
          </p:nvPr>
        </p:nvSpPr>
        <p:spPr/>
        <p:txBody>
          <a:bodyPr/>
          <a:lstStyle/>
          <a:p>
            <a:pPr algn="ctr">
              <a:defRPr/>
            </a:pPr>
            <a:r>
              <a:rPr lang="en-US" dirty="0">
                <a:solidFill>
                  <a:srgbClr val="FF0000"/>
                </a:solidFill>
              </a:rPr>
              <a:t>DEFINITION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B8A52519-408C-524F-A8E6-CA57F90EB1F4}"/>
              </a:ext>
            </a:extLst>
          </p:cNvPr>
          <p:cNvSpPr>
            <a:spLocks noGrp="1"/>
          </p:cNvSpPr>
          <p:nvPr>
            <p:ph idx="1"/>
          </p:nvPr>
        </p:nvSpPr>
        <p:spPr/>
        <p:txBody>
          <a:bodyPr/>
          <a:lstStyle/>
          <a:p>
            <a:pPr eaLnBrk="1" hangingPunct="1"/>
            <a:r>
              <a:rPr lang="en-US" altLang="pl-PL"/>
              <a:t>Hypotension, tachycardia, oliguria, altered mental status, cool clammy skin. </a:t>
            </a:r>
          </a:p>
          <a:p>
            <a:pPr eaLnBrk="1" hangingPunct="1">
              <a:buFont typeface="Wingdings 3" panose="05040102010807070707" pitchFamily="18" charset="2"/>
              <a:buNone/>
            </a:pPr>
            <a:endParaRPr lang="en-US" altLang="pl-PL"/>
          </a:p>
          <a:p>
            <a:pPr eaLnBrk="1" hangingPunct="1"/>
            <a:r>
              <a:rPr lang="en-US" altLang="pl-PL"/>
              <a:t>Peripheral hypoperfusion </a:t>
            </a:r>
          </a:p>
        </p:txBody>
      </p:sp>
      <p:sp>
        <p:nvSpPr>
          <p:cNvPr id="4098" name="Title 1">
            <a:extLst>
              <a:ext uri="{FF2B5EF4-FFF2-40B4-BE49-F238E27FC236}">
                <a16:creationId xmlns:a16="http://schemas.microsoft.com/office/drawing/2014/main" id="{C48E91DF-895C-4D10-8228-928B09E296F0}"/>
              </a:ext>
            </a:extLst>
          </p:cNvPr>
          <p:cNvSpPr>
            <a:spLocks noGrp="1"/>
          </p:cNvSpPr>
          <p:nvPr>
            <p:ph type="title"/>
          </p:nvPr>
        </p:nvSpPr>
        <p:spPr/>
        <p:txBody>
          <a:bodyPr/>
          <a:lstStyle/>
          <a:p>
            <a:pPr algn="ctr">
              <a:defRPr/>
            </a:pPr>
            <a:r>
              <a:rPr lang="en-US" dirty="0">
                <a:solidFill>
                  <a:srgbClr val="FF0000"/>
                </a:solidFill>
              </a:rPr>
              <a:t>Essentials of diagnosis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4">
            <a:extLst>
              <a:ext uri="{FF2B5EF4-FFF2-40B4-BE49-F238E27FC236}">
                <a16:creationId xmlns:a16="http://schemas.microsoft.com/office/drawing/2014/main" id="{9DDBC975-E9BD-67FE-37F1-45934772E72E}"/>
              </a:ext>
            </a:extLst>
          </p:cNvPr>
          <p:cNvSpPr>
            <a:spLocks noGrp="1"/>
          </p:cNvSpPr>
          <p:nvPr>
            <p:ph idx="1"/>
          </p:nvPr>
        </p:nvSpPr>
        <p:spPr/>
        <p:txBody>
          <a:bodyPr/>
          <a:lstStyle/>
          <a:p>
            <a:pPr eaLnBrk="1" hangingPunct="1"/>
            <a:r>
              <a:rPr lang="en-US" altLang="pl-PL" b="1"/>
              <a:t>Hypovolemic</a:t>
            </a:r>
            <a:r>
              <a:rPr lang="en-US" altLang="pl-PL"/>
              <a:t> : decreased intravascular volume (blood loss, dehydration, burn)</a:t>
            </a:r>
          </a:p>
          <a:p>
            <a:pPr eaLnBrk="1" hangingPunct="1">
              <a:buFont typeface="Wingdings 3" panose="05040102010807070707" pitchFamily="18" charset="2"/>
              <a:buNone/>
            </a:pPr>
            <a:endParaRPr lang="en-US" altLang="pl-PL"/>
          </a:p>
          <a:p>
            <a:pPr eaLnBrk="1" hangingPunct="1"/>
            <a:r>
              <a:rPr lang="en-US" altLang="pl-PL" b="1"/>
              <a:t>Cardiogenic</a:t>
            </a:r>
            <a:r>
              <a:rPr lang="en-US" altLang="pl-PL"/>
              <a:t>: inability of heart to maintain tissue perfusion due to decreased cardiac output with adequate intravascular volume(acute MI, CMP, acute valvuler lesions, arrhythmias, myocardial contusion)</a:t>
            </a:r>
          </a:p>
          <a:p>
            <a:pPr eaLnBrk="1" hangingPunct="1"/>
            <a:endParaRPr lang="en-US" altLang="pl-PL"/>
          </a:p>
        </p:txBody>
      </p:sp>
      <p:sp>
        <p:nvSpPr>
          <p:cNvPr id="5122" name="Title 3">
            <a:extLst>
              <a:ext uri="{FF2B5EF4-FFF2-40B4-BE49-F238E27FC236}">
                <a16:creationId xmlns:a16="http://schemas.microsoft.com/office/drawing/2014/main" id="{B3D21F79-B522-A52F-1C88-F725F2451F9B}"/>
              </a:ext>
            </a:extLst>
          </p:cNvPr>
          <p:cNvSpPr>
            <a:spLocks noGrp="1"/>
          </p:cNvSpPr>
          <p:nvPr>
            <p:ph type="title"/>
          </p:nvPr>
        </p:nvSpPr>
        <p:spPr/>
        <p:txBody>
          <a:bodyPr/>
          <a:lstStyle/>
          <a:p>
            <a:pPr algn="ctr">
              <a:defRPr/>
            </a:pPr>
            <a:r>
              <a:rPr lang="en-US" dirty="0">
                <a:solidFill>
                  <a:srgbClr val="FF0000"/>
                </a:solidFill>
              </a:rPr>
              <a:t>CLASSIFICATION OF SHOCK</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a:extLst>
              <a:ext uri="{FF2B5EF4-FFF2-40B4-BE49-F238E27FC236}">
                <a16:creationId xmlns:a16="http://schemas.microsoft.com/office/drawing/2014/main" id="{C2C874E5-A618-E79B-38F2-219967CC67DF}"/>
              </a:ext>
            </a:extLst>
          </p:cNvPr>
          <p:cNvSpPr>
            <a:spLocks noGrp="1"/>
          </p:cNvSpPr>
          <p:nvPr>
            <p:ph idx="1"/>
          </p:nvPr>
        </p:nvSpPr>
        <p:spPr/>
        <p:txBody>
          <a:bodyPr/>
          <a:lstStyle/>
          <a:p>
            <a:pPr eaLnBrk="1" hangingPunct="1"/>
            <a:r>
              <a:rPr lang="en-US" altLang="pl-PL" b="1"/>
              <a:t>Obstructive</a:t>
            </a:r>
            <a:r>
              <a:rPr lang="en-US" altLang="pl-PL"/>
              <a:t> : acute decrease in cardiac output (tamponade, pneumothorax, pulmonary embolism)</a:t>
            </a:r>
          </a:p>
          <a:p>
            <a:pPr eaLnBrk="1" hangingPunct="1"/>
            <a:endParaRPr lang="en-US" altLang="pl-PL"/>
          </a:p>
          <a:p>
            <a:pPr eaLnBrk="1" hangingPunct="1"/>
            <a:r>
              <a:rPr lang="en-US" altLang="pl-PL" b="1"/>
              <a:t>Distributive</a:t>
            </a:r>
            <a:r>
              <a:rPr lang="en-US" altLang="pl-PL"/>
              <a:t> :reduction in systemic vascular resistance causing inadequate cardiac output in spite of normal intravascular volume (septic shock, anaphylactic shock, neurogenic shock)</a:t>
            </a:r>
          </a:p>
        </p:txBody>
      </p:sp>
      <p:sp>
        <p:nvSpPr>
          <p:cNvPr id="6146" name="Title 1">
            <a:extLst>
              <a:ext uri="{FF2B5EF4-FFF2-40B4-BE49-F238E27FC236}">
                <a16:creationId xmlns:a16="http://schemas.microsoft.com/office/drawing/2014/main" id="{6D8F9E8C-CA2E-79BD-F78E-2341EBD537F5}"/>
              </a:ext>
            </a:extLst>
          </p:cNvPr>
          <p:cNvSpPr>
            <a:spLocks noGrp="1"/>
          </p:cNvSpPr>
          <p:nvPr>
            <p:ph type="title"/>
          </p:nvPr>
        </p:nvSpPr>
        <p:spPr/>
        <p:txBody>
          <a:bodyPr/>
          <a:lstStyle/>
          <a:p>
            <a:pPr>
              <a:defRPr/>
            </a:pP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a:extLst>
              <a:ext uri="{FF2B5EF4-FFF2-40B4-BE49-F238E27FC236}">
                <a16:creationId xmlns:a16="http://schemas.microsoft.com/office/drawing/2014/main" id="{70330D5A-101D-D2A7-9F7F-C5EC86C52BA2}"/>
              </a:ext>
            </a:extLst>
          </p:cNvPr>
          <p:cNvSpPr>
            <a:spLocks noGrp="1"/>
          </p:cNvSpPr>
          <p:nvPr>
            <p:ph idx="1"/>
          </p:nvPr>
        </p:nvSpPr>
        <p:spPr/>
        <p:txBody>
          <a:bodyPr>
            <a:normAutofit/>
          </a:bodyPr>
          <a:lstStyle/>
          <a:p>
            <a:pPr marL="365760" indent="-256032">
              <a:buFont typeface="Wingdings 3"/>
              <a:buChar char=""/>
              <a:defRPr/>
            </a:pPr>
            <a:r>
              <a:rPr lang="en-US" dirty="0"/>
              <a:t>Hypotension, weak or </a:t>
            </a:r>
            <a:r>
              <a:rPr lang="en-US" dirty="0" err="1"/>
              <a:t>thready</a:t>
            </a:r>
            <a:r>
              <a:rPr lang="en-US" dirty="0"/>
              <a:t> peripheral pulses, cold or mottled extremities.</a:t>
            </a:r>
          </a:p>
          <a:p>
            <a:pPr marL="365760" indent="-256032">
              <a:buNone/>
              <a:defRPr/>
            </a:pPr>
            <a:endParaRPr lang="en-US" dirty="0"/>
          </a:p>
          <a:p>
            <a:pPr marL="365760" indent="-256032">
              <a:buFont typeface="Wingdings 3"/>
              <a:buChar char=""/>
              <a:defRPr/>
            </a:pPr>
            <a:r>
              <a:rPr lang="en-US" dirty="0" err="1"/>
              <a:t>Splanchnic</a:t>
            </a:r>
            <a:r>
              <a:rPr lang="en-US" dirty="0"/>
              <a:t> vasoconstriction may lead to </a:t>
            </a:r>
            <a:r>
              <a:rPr lang="en-US" dirty="0" err="1"/>
              <a:t>oliguria</a:t>
            </a:r>
            <a:r>
              <a:rPr lang="en-US" dirty="0"/>
              <a:t>, bowel ischemia, and hepatic dysfunction.</a:t>
            </a:r>
          </a:p>
          <a:p>
            <a:pPr marL="365760" indent="-256032">
              <a:buNone/>
              <a:defRPr/>
            </a:pPr>
            <a:endParaRPr lang="en-US" dirty="0"/>
          </a:p>
          <a:p>
            <a:pPr marL="365760" indent="-256032">
              <a:buFont typeface="Wingdings 3"/>
              <a:buChar char=""/>
              <a:defRPr/>
            </a:pPr>
            <a:r>
              <a:rPr lang="en-US" dirty="0" err="1"/>
              <a:t>Mentation</a:t>
            </a:r>
            <a:r>
              <a:rPr lang="en-US" dirty="0"/>
              <a:t> may be normal or altered  (restlessness, agitation, confusion, lethargy, or coma).</a:t>
            </a:r>
          </a:p>
        </p:txBody>
      </p:sp>
      <p:sp>
        <p:nvSpPr>
          <p:cNvPr id="7170" name="Title 1">
            <a:extLst>
              <a:ext uri="{FF2B5EF4-FFF2-40B4-BE49-F238E27FC236}">
                <a16:creationId xmlns:a16="http://schemas.microsoft.com/office/drawing/2014/main" id="{DAA61499-6FF6-AF0E-3DD5-92D28B695EF5}"/>
              </a:ext>
            </a:extLst>
          </p:cNvPr>
          <p:cNvSpPr>
            <a:spLocks noGrp="1"/>
          </p:cNvSpPr>
          <p:nvPr>
            <p:ph type="title"/>
          </p:nvPr>
        </p:nvSpPr>
        <p:spPr/>
        <p:txBody>
          <a:bodyPr/>
          <a:lstStyle/>
          <a:p>
            <a:pPr algn="ctr">
              <a:defRPr/>
            </a:pPr>
            <a:r>
              <a:rPr lang="en-US" dirty="0">
                <a:solidFill>
                  <a:srgbClr val="FF0000"/>
                </a:solidFill>
              </a:rPr>
              <a:t>SYMPTOMS AND SIGNS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73D14DA9-C604-1D7D-B436-ECBD28B684DD}"/>
              </a:ext>
            </a:extLst>
          </p:cNvPr>
          <p:cNvSpPr>
            <a:spLocks noGrp="1"/>
          </p:cNvSpPr>
          <p:nvPr>
            <p:ph idx="1"/>
          </p:nvPr>
        </p:nvSpPr>
        <p:spPr/>
        <p:txBody>
          <a:bodyPr/>
          <a:lstStyle/>
          <a:p>
            <a:pPr eaLnBrk="1" hangingPunct="1"/>
            <a:r>
              <a:rPr lang="en-US" altLang="pl-PL"/>
              <a:t>Low JVP</a:t>
            </a:r>
          </a:p>
          <a:p>
            <a:pPr eaLnBrk="1" hangingPunct="1">
              <a:buFont typeface="Wingdings 3" panose="05040102010807070707" pitchFamily="18" charset="2"/>
              <a:buNone/>
            </a:pPr>
            <a:endParaRPr lang="en-US" altLang="pl-PL"/>
          </a:p>
          <a:p>
            <a:pPr eaLnBrk="1" hangingPunct="1"/>
            <a:r>
              <a:rPr lang="en-US" altLang="pl-PL"/>
              <a:t>Narrow pulse pressure from reduced stroke volume</a:t>
            </a:r>
          </a:p>
          <a:p>
            <a:pPr eaLnBrk="1" hangingPunct="1">
              <a:buFont typeface="Wingdings 3" panose="05040102010807070707" pitchFamily="18" charset="2"/>
              <a:buNone/>
            </a:pPr>
            <a:endParaRPr lang="en-US" altLang="pl-PL"/>
          </a:p>
        </p:txBody>
      </p:sp>
      <p:sp>
        <p:nvSpPr>
          <p:cNvPr id="8194" name="Title 1">
            <a:extLst>
              <a:ext uri="{FF2B5EF4-FFF2-40B4-BE49-F238E27FC236}">
                <a16:creationId xmlns:a16="http://schemas.microsoft.com/office/drawing/2014/main" id="{CFCDEE27-293D-730D-4F52-43C6CE498634}"/>
              </a:ext>
            </a:extLst>
          </p:cNvPr>
          <p:cNvSpPr>
            <a:spLocks noGrp="1"/>
          </p:cNvSpPr>
          <p:nvPr>
            <p:ph type="title"/>
          </p:nvPr>
        </p:nvSpPr>
        <p:spPr/>
        <p:txBody>
          <a:bodyPr/>
          <a:lstStyle/>
          <a:p>
            <a:pPr>
              <a:defRPr/>
            </a:pPr>
            <a:r>
              <a:rPr lang="en-US" dirty="0" err="1"/>
              <a:t>Hypovolemic</a:t>
            </a:r>
            <a:r>
              <a:rPr lang="en-US" dirty="0"/>
              <a:t> shock</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a:extLst>
              <a:ext uri="{FF2B5EF4-FFF2-40B4-BE49-F238E27FC236}">
                <a16:creationId xmlns:a16="http://schemas.microsoft.com/office/drawing/2014/main" id="{94FC9640-BDBD-57DF-F375-2830C08C0448}"/>
              </a:ext>
            </a:extLst>
          </p:cNvPr>
          <p:cNvSpPr>
            <a:spLocks noGrp="1"/>
          </p:cNvSpPr>
          <p:nvPr>
            <p:ph idx="1"/>
          </p:nvPr>
        </p:nvSpPr>
        <p:spPr/>
        <p:txBody>
          <a:bodyPr/>
          <a:lstStyle/>
          <a:p>
            <a:pPr eaLnBrk="1" hangingPunct="1"/>
            <a:r>
              <a:rPr lang="en-US" altLang="pl-PL"/>
              <a:t>Elevated JVP</a:t>
            </a:r>
          </a:p>
          <a:p>
            <a:pPr eaLnBrk="1" hangingPunct="1">
              <a:buFont typeface="Wingdings 3" panose="05040102010807070707" pitchFamily="18" charset="2"/>
              <a:buNone/>
            </a:pPr>
            <a:endParaRPr lang="en-US" altLang="pl-PL"/>
          </a:p>
          <a:p>
            <a:pPr eaLnBrk="1" hangingPunct="1"/>
            <a:r>
              <a:rPr lang="en-US" altLang="pl-PL"/>
              <a:t>Global hypoperfusion with oliguria, altered mental status, cool extremities.</a:t>
            </a:r>
          </a:p>
          <a:p>
            <a:pPr eaLnBrk="1" hangingPunct="1">
              <a:buFont typeface="Wingdings 3" panose="05040102010807070707" pitchFamily="18" charset="2"/>
              <a:buNone/>
            </a:pPr>
            <a:endParaRPr lang="en-US" altLang="pl-PL"/>
          </a:p>
          <a:p>
            <a:pPr eaLnBrk="1" hangingPunct="1"/>
            <a:r>
              <a:rPr lang="en-US" altLang="pl-PL"/>
              <a:t>Pulmonary edema if there is left sided heart failure</a:t>
            </a:r>
          </a:p>
        </p:txBody>
      </p:sp>
      <p:sp>
        <p:nvSpPr>
          <p:cNvPr id="9218" name="Title 1">
            <a:extLst>
              <a:ext uri="{FF2B5EF4-FFF2-40B4-BE49-F238E27FC236}">
                <a16:creationId xmlns:a16="http://schemas.microsoft.com/office/drawing/2014/main" id="{AC82F0E1-91C8-4FCA-92FD-15E19764829C}"/>
              </a:ext>
            </a:extLst>
          </p:cNvPr>
          <p:cNvSpPr>
            <a:spLocks noGrp="1"/>
          </p:cNvSpPr>
          <p:nvPr>
            <p:ph type="title"/>
          </p:nvPr>
        </p:nvSpPr>
        <p:spPr/>
        <p:txBody>
          <a:bodyPr/>
          <a:lstStyle/>
          <a:p>
            <a:pPr>
              <a:defRPr/>
            </a:pPr>
            <a:r>
              <a:rPr lang="en-US"/>
              <a:t>Cardiogenic shock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a:extLst>
              <a:ext uri="{FF2B5EF4-FFF2-40B4-BE49-F238E27FC236}">
                <a16:creationId xmlns:a16="http://schemas.microsoft.com/office/drawing/2014/main" id="{E1B00686-C225-1DAE-EF54-01EE26BC7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00"/>
          <a:stretch>
            <a:fillRect/>
          </a:stretch>
        </p:blipFill>
        <p:spPr bwMode="auto">
          <a:xfrm>
            <a:off x="1981200" y="228600"/>
            <a:ext cx="83058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5">
            <a:extLst>
              <a:ext uri="{FF2B5EF4-FFF2-40B4-BE49-F238E27FC236}">
                <a16:creationId xmlns:a16="http://schemas.microsoft.com/office/drawing/2014/main" id="{A5584D33-CA00-7AB1-21F5-65B222B9D49E}"/>
              </a:ext>
            </a:extLst>
          </p:cNvPr>
          <p:cNvSpPr>
            <a:spLocks noGrp="1" noChangeArrowheads="1"/>
          </p:cNvSpPr>
          <p:nvPr>
            <p:ph type="body" idx="4294967295"/>
          </p:nvPr>
        </p:nvSpPr>
        <p:spPr/>
        <p:txBody>
          <a:bodyPr/>
          <a:lstStyle/>
          <a:p>
            <a:pPr lvl="1"/>
            <a:endParaRPr lang="en-CA" altLang="pl-PL"/>
          </a:p>
          <a:p>
            <a:pPr lvl="1"/>
            <a:endParaRPr lang="en-CA" altLang="pl-PL"/>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a:extLst>
              <a:ext uri="{FF2B5EF4-FFF2-40B4-BE49-F238E27FC236}">
                <a16:creationId xmlns:a16="http://schemas.microsoft.com/office/drawing/2014/main" id="{841C49DD-BB67-2881-92FF-09FE2851CEF1}"/>
              </a:ext>
            </a:extLst>
          </p:cNvPr>
          <p:cNvSpPr>
            <a:spLocks noGrp="1"/>
          </p:cNvSpPr>
          <p:nvPr>
            <p:ph idx="1"/>
          </p:nvPr>
        </p:nvSpPr>
        <p:spPr/>
        <p:txBody>
          <a:bodyPr/>
          <a:lstStyle/>
          <a:p>
            <a:pPr eaLnBrk="1" hangingPunct="1"/>
            <a:r>
              <a:rPr lang="en-US" altLang="pl-PL"/>
              <a:t>Central venous pressure  (CVP) may be elevated.</a:t>
            </a:r>
          </a:p>
          <a:p>
            <a:pPr eaLnBrk="1" hangingPunct="1">
              <a:buFont typeface="Wingdings 3" panose="05040102010807070707" pitchFamily="18" charset="2"/>
              <a:buNone/>
            </a:pPr>
            <a:endParaRPr lang="en-US" altLang="pl-PL"/>
          </a:p>
          <a:p>
            <a:pPr eaLnBrk="1" hangingPunct="1"/>
            <a:r>
              <a:rPr lang="en-US" altLang="pl-PL"/>
              <a:t>Signs of causative disease. </a:t>
            </a:r>
          </a:p>
        </p:txBody>
      </p:sp>
      <p:sp>
        <p:nvSpPr>
          <p:cNvPr id="10242" name="Title 1">
            <a:extLst>
              <a:ext uri="{FF2B5EF4-FFF2-40B4-BE49-F238E27FC236}">
                <a16:creationId xmlns:a16="http://schemas.microsoft.com/office/drawing/2014/main" id="{823028D1-3248-7DCC-D4C2-CA0DC1E16B75}"/>
              </a:ext>
            </a:extLst>
          </p:cNvPr>
          <p:cNvSpPr>
            <a:spLocks noGrp="1"/>
          </p:cNvSpPr>
          <p:nvPr>
            <p:ph type="title"/>
          </p:nvPr>
        </p:nvSpPr>
        <p:spPr/>
        <p:txBody>
          <a:bodyPr/>
          <a:lstStyle/>
          <a:p>
            <a:pPr>
              <a:defRPr/>
            </a:pPr>
            <a:r>
              <a:rPr lang="en-US" dirty="0"/>
              <a:t>Obstructive shock</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01DB6A-C095-8433-20FA-9BA7669B1261}"/>
              </a:ext>
            </a:extLst>
          </p:cNvPr>
          <p:cNvSpPr>
            <a:spLocks noGrp="1"/>
          </p:cNvSpPr>
          <p:nvPr>
            <p:ph idx="1"/>
          </p:nvPr>
        </p:nvSpPr>
        <p:spPr>
          <a:xfrm>
            <a:off x="1981200" y="1600200"/>
            <a:ext cx="8229600" cy="4800600"/>
          </a:xfrm>
        </p:spPr>
        <p:txBody>
          <a:bodyPr>
            <a:normAutofit/>
          </a:bodyPr>
          <a:lstStyle/>
          <a:p>
            <a:pPr marL="365760" indent="-256032">
              <a:buFont typeface="Wingdings 3"/>
              <a:buChar char=""/>
              <a:defRPr/>
            </a:pPr>
            <a:r>
              <a:rPr lang="en-US" dirty="0" err="1"/>
              <a:t>Hyperdynamic</a:t>
            </a:r>
            <a:r>
              <a:rPr lang="en-US" dirty="0"/>
              <a:t> heart sounds.</a:t>
            </a:r>
          </a:p>
          <a:p>
            <a:pPr marL="365760" indent="-256032">
              <a:buFont typeface="Wingdings 3"/>
              <a:buChar char=""/>
              <a:defRPr/>
            </a:pPr>
            <a:r>
              <a:rPr lang="en-US" dirty="0"/>
              <a:t>Worm extremities</a:t>
            </a:r>
          </a:p>
          <a:p>
            <a:pPr marL="365760" indent="-256032">
              <a:buFont typeface="Wingdings 3"/>
              <a:buChar char=""/>
              <a:defRPr/>
            </a:pPr>
            <a:r>
              <a:rPr lang="en-US" dirty="0"/>
              <a:t>Wide pulse pressure</a:t>
            </a:r>
          </a:p>
          <a:p>
            <a:pPr marL="365760" indent="-256032">
              <a:buNone/>
              <a:defRPr/>
            </a:pPr>
            <a:r>
              <a:rPr lang="en-US" dirty="0"/>
              <a:t>      (Due to large stroke volume)</a:t>
            </a:r>
          </a:p>
          <a:p>
            <a:pPr marL="365760" indent="-256032">
              <a:buNone/>
              <a:defRPr/>
            </a:pPr>
            <a:endParaRPr lang="en-US" dirty="0"/>
          </a:p>
          <a:p>
            <a:pPr marL="365760" indent="-256032">
              <a:buNone/>
              <a:defRPr/>
            </a:pPr>
            <a:r>
              <a:rPr lang="en-US" dirty="0"/>
              <a:t>Causes for distributive shock</a:t>
            </a:r>
          </a:p>
          <a:p>
            <a:pPr marL="514350" indent="-514350">
              <a:buFont typeface="+mj-lt"/>
              <a:buAutoNum type="arabicPeriod"/>
              <a:defRPr/>
            </a:pPr>
            <a:r>
              <a:rPr lang="en-US" b="1" dirty="0"/>
              <a:t>Septic shock </a:t>
            </a:r>
            <a:r>
              <a:rPr lang="en-US" dirty="0"/>
              <a:t>: evidence of infection and organ </a:t>
            </a:r>
            <a:r>
              <a:rPr lang="en-US" dirty="0" err="1"/>
              <a:t>hypoperfusion</a:t>
            </a:r>
            <a:r>
              <a:rPr lang="en-US" dirty="0"/>
              <a:t> ( lactic acidosis, oliguria, altered mental status) despite adequate volume resuscitation</a:t>
            </a:r>
          </a:p>
        </p:txBody>
      </p:sp>
      <p:sp>
        <p:nvSpPr>
          <p:cNvPr id="11266" name="Title 1">
            <a:extLst>
              <a:ext uri="{FF2B5EF4-FFF2-40B4-BE49-F238E27FC236}">
                <a16:creationId xmlns:a16="http://schemas.microsoft.com/office/drawing/2014/main" id="{4A8DF0BD-A25D-9101-2FAE-D3838FFDB950}"/>
              </a:ext>
            </a:extLst>
          </p:cNvPr>
          <p:cNvSpPr>
            <a:spLocks noGrp="1"/>
          </p:cNvSpPr>
          <p:nvPr>
            <p:ph type="title"/>
          </p:nvPr>
        </p:nvSpPr>
        <p:spPr/>
        <p:txBody>
          <a:bodyPr/>
          <a:lstStyle/>
          <a:p>
            <a:pPr>
              <a:defRPr/>
            </a:pPr>
            <a:r>
              <a:rPr lang="en-US" dirty="0"/>
              <a:t>Distributive shock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a:extLst>
              <a:ext uri="{FF2B5EF4-FFF2-40B4-BE49-F238E27FC236}">
                <a16:creationId xmlns:a16="http://schemas.microsoft.com/office/drawing/2014/main" id="{F4019897-AD39-329F-06EF-13C1D7D2FDC9}"/>
              </a:ext>
            </a:extLst>
          </p:cNvPr>
          <p:cNvSpPr>
            <a:spLocks noGrp="1"/>
          </p:cNvSpPr>
          <p:nvPr>
            <p:ph idx="1"/>
          </p:nvPr>
        </p:nvSpPr>
        <p:spPr>
          <a:xfrm>
            <a:off x="2057400" y="1524001"/>
            <a:ext cx="8229600" cy="4449763"/>
          </a:xfrm>
        </p:spPr>
        <p:txBody>
          <a:bodyPr>
            <a:normAutofit fontScale="92500" lnSpcReduction="20000"/>
          </a:bodyPr>
          <a:lstStyle/>
          <a:p>
            <a:pPr marL="514350" indent="-514350">
              <a:buFont typeface="Calibri" pitchFamily="34" charset="0"/>
              <a:buAutoNum type="arabicPeriod"/>
              <a:defRPr/>
            </a:pPr>
            <a:endParaRPr lang="en-US" dirty="0"/>
          </a:p>
          <a:p>
            <a:pPr marL="514350" indent="-514350">
              <a:buNone/>
              <a:defRPr/>
            </a:pPr>
            <a:r>
              <a:rPr lang="en-US" dirty="0"/>
              <a:t>2. </a:t>
            </a:r>
            <a:r>
              <a:rPr lang="en-US" b="1" dirty="0"/>
              <a:t>Anaphylactic</a:t>
            </a:r>
            <a:r>
              <a:rPr lang="en-US" dirty="0"/>
              <a:t> shock</a:t>
            </a:r>
          </a:p>
          <a:p>
            <a:pPr marL="514350" indent="-514350">
              <a:buNone/>
              <a:defRPr/>
            </a:pPr>
            <a:r>
              <a:rPr lang="en-US" dirty="0"/>
              <a:t>       Evidence of allergen exposure ( injected, ingested, contact, inhaled).</a:t>
            </a:r>
          </a:p>
          <a:p>
            <a:pPr marL="514350" indent="-514350">
              <a:buNone/>
              <a:defRPr/>
            </a:pPr>
            <a:endParaRPr lang="en-US" dirty="0"/>
          </a:p>
          <a:p>
            <a:pPr marL="514350" indent="-514350">
              <a:buNone/>
              <a:defRPr/>
            </a:pPr>
            <a:r>
              <a:rPr lang="en-US" dirty="0"/>
              <a:t>3. </a:t>
            </a:r>
            <a:r>
              <a:rPr lang="en-US" b="1" dirty="0" err="1"/>
              <a:t>Neurogenic</a:t>
            </a:r>
            <a:r>
              <a:rPr lang="en-US" dirty="0"/>
              <a:t> shock</a:t>
            </a:r>
          </a:p>
          <a:p>
            <a:pPr marL="514350" indent="-514350">
              <a:buNone/>
              <a:defRPr/>
            </a:pPr>
            <a:r>
              <a:rPr lang="en-US" dirty="0"/>
              <a:t>       Evidence of CNS injury and hypotension despite volume resuscitation.</a:t>
            </a:r>
          </a:p>
          <a:p>
            <a:pPr marL="514350" indent="-514350">
              <a:buNone/>
              <a:defRPr/>
            </a:pPr>
            <a:endParaRPr lang="en-US" dirty="0"/>
          </a:p>
          <a:p>
            <a:pPr marL="514350" indent="-514350">
              <a:buNone/>
              <a:defRPr/>
            </a:pPr>
            <a:r>
              <a:rPr lang="en-US" dirty="0"/>
              <a:t>4. </a:t>
            </a:r>
            <a:r>
              <a:rPr lang="en-US" b="1" dirty="0"/>
              <a:t>Acute adrenal insufficiency</a:t>
            </a:r>
          </a:p>
          <a:p>
            <a:pPr marL="514350" indent="-514350">
              <a:buNone/>
              <a:defRPr/>
            </a:pPr>
            <a:r>
              <a:rPr lang="en-US" dirty="0"/>
              <a:t>      </a:t>
            </a:r>
            <a:r>
              <a:rPr lang="en-US" dirty="0" err="1"/>
              <a:t>Hypocortisolism</a:t>
            </a:r>
            <a:r>
              <a:rPr lang="en-US" dirty="0"/>
              <a:t>   </a:t>
            </a:r>
          </a:p>
          <a:p>
            <a:pPr marL="514350" indent="-514350">
              <a:buFont typeface="Calibri" pitchFamily="34" charset="0"/>
              <a:buAutoNum type="arabicPeriod"/>
              <a:defRPr/>
            </a:pPr>
            <a:endParaRPr lang="en-US" dirty="0"/>
          </a:p>
        </p:txBody>
      </p:sp>
      <p:sp>
        <p:nvSpPr>
          <p:cNvPr id="12290" name="Title 1">
            <a:extLst>
              <a:ext uri="{FF2B5EF4-FFF2-40B4-BE49-F238E27FC236}">
                <a16:creationId xmlns:a16="http://schemas.microsoft.com/office/drawing/2014/main" id="{4C6463DD-BB51-1D97-6F5B-24E148E0D575}"/>
              </a:ext>
            </a:extLst>
          </p:cNvPr>
          <p:cNvSpPr>
            <a:spLocks noGrp="1"/>
          </p:cNvSpPr>
          <p:nvPr>
            <p:ph type="title"/>
          </p:nvPr>
        </p:nvSpPr>
        <p:spPr/>
        <p:txBody>
          <a:bodyPr/>
          <a:lstStyle/>
          <a:p>
            <a:pPr>
              <a:defRPr/>
            </a:pP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545AC3BC-ED67-D3BD-335D-CDD2D6493152}"/>
              </a:ext>
            </a:extLst>
          </p:cNvPr>
          <p:cNvSpPr>
            <a:spLocks noGrp="1"/>
          </p:cNvSpPr>
          <p:nvPr>
            <p:ph idx="1"/>
          </p:nvPr>
        </p:nvSpPr>
        <p:spPr>
          <a:xfrm>
            <a:off x="1981200" y="1295400"/>
            <a:ext cx="8229600" cy="5257800"/>
          </a:xfrm>
        </p:spPr>
        <p:txBody>
          <a:bodyPr/>
          <a:lstStyle/>
          <a:p>
            <a:pPr eaLnBrk="1" hangingPunct="1"/>
            <a:r>
              <a:rPr lang="en-US" altLang="pl-PL"/>
              <a:t>Complete blood count</a:t>
            </a:r>
          </a:p>
          <a:p>
            <a:pPr eaLnBrk="1" hangingPunct="1"/>
            <a:r>
              <a:rPr lang="en-US" altLang="pl-PL"/>
              <a:t>Serum electrolytes</a:t>
            </a:r>
          </a:p>
          <a:p>
            <a:pPr eaLnBrk="1" hangingPunct="1"/>
            <a:r>
              <a:rPr lang="en-US" altLang="pl-PL"/>
              <a:t>Glucose</a:t>
            </a:r>
          </a:p>
          <a:p>
            <a:pPr eaLnBrk="1" hangingPunct="1"/>
            <a:r>
              <a:rPr lang="en-US" altLang="pl-PL"/>
              <a:t>Cardiac enzymes and b nitrouretric peptides (BNP)</a:t>
            </a:r>
          </a:p>
          <a:p>
            <a:pPr eaLnBrk="1" hangingPunct="1"/>
            <a:r>
              <a:rPr lang="en-US" altLang="pl-PL"/>
              <a:t>Lactate</a:t>
            </a:r>
          </a:p>
          <a:p>
            <a:pPr eaLnBrk="1" hangingPunct="1"/>
            <a:r>
              <a:rPr lang="en-US" altLang="pl-PL"/>
              <a:t>Coagulation parameters</a:t>
            </a:r>
          </a:p>
          <a:p>
            <a:pPr eaLnBrk="1" hangingPunct="1"/>
            <a:r>
              <a:rPr lang="en-US" altLang="pl-PL"/>
              <a:t>Type and cross match</a:t>
            </a:r>
          </a:p>
          <a:p>
            <a:pPr eaLnBrk="1" hangingPunct="1"/>
            <a:r>
              <a:rPr lang="en-US" altLang="pl-PL"/>
              <a:t>Arterial blood gas determination </a:t>
            </a:r>
          </a:p>
          <a:p>
            <a:pPr eaLnBrk="1" hangingPunct="1"/>
            <a:r>
              <a:rPr lang="en-US" altLang="pl-PL"/>
              <a:t>Blood cultures</a:t>
            </a:r>
          </a:p>
        </p:txBody>
      </p:sp>
      <p:sp>
        <p:nvSpPr>
          <p:cNvPr id="13314" name="Title 1">
            <a:extLst>
              <a:ext uri="{FF2B5EF4-FFF2-40B4-BE49-F238E27FC236}">
                <a16:creationId xmlns:a16="http://schemas.microsoft.com/office/drawing/2014/main" id="{7EB6E98A-28D7-8B74-A27F-C49846D817B8}"/>
              </a:ext>
            </a:extLst>
          </p:cNvPr>
          <p:cNvSpPr>
            <a:spLocks noGrp="1"/>
          </p:cNvSpPr>
          <p:nvPr>
            <p:ph type="title"/>
          </p:nvPr>
        </p:nvSpPr>
        <p:spPr>
          <a:xfrm>
            <a:off x="1981200" y="274638"/>
            <a:ext cx="8229600" cy="868362"/>
          </a:xfrm>
        </p:spPr>
        <p:txBody>
          <a:bodyPr/>
          <a:lstStyle/>
          <a:p>
            <a:pPr algn="ctr">
              <a:defRPr/>
            </a:pPr>
            <a:r>
              <a:rPr lang="en-US" dirty="0">
                <a:solidFill>
                  <a:srgbClr val="FF0000"/>
                </a:solidFill>
              </a:rPr>
              <a:t>LABORATORY TESTS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8C7677E0-1676-6415-B01F-CA775A3A57F6}"/>
              </a:ext>
            </a:extLst>
          </p:cNvPr>
          <p:cNvSpPr>
            <a:spLocks noGrp="1"/>
          </p:cNvSpPr>
          <p:nvPr>
            <p:ph idx="1"/>
          </p:nvPr>
        </p:nvSpPr>
        <p:spPr/>
        <p:txBody>
          <a:bodyPr/>
          <a:lstStyle/>
          <a:p>
            <a:pPr eaLnBrk="1" hangingPunct="1"/>
            <a:r>
              <a:rPr lang="en-US" altLang="pl-PL"/>
              <a:t>CXR</a:t>
            </a:r>
          </a:p>
          <a:p>
            <a:pPr eaLnBrk="1" hangingPunct="1">
              <a:buFont typeface="Wingdings 3" panose="05040102010807070707" pitchFamily="18" charset="2"/>
              <a:buNone/>
            </a:pPr>
            <a:endParaRPr lang="en-US" altLang="pl-PL"/>
          </a:p>
          <a:p>
            <a:pPr eaLnBrk="1" hangingPunct="1"/>
            <a:r>
              <a:rPr lang="en-US" altLang="pl-PL"/>
              <a:t>Echo </a:t>
            </a:r>
          </a:p>
          <a:p>
            <a:pPr eaLnBrk="1" hangingPunct="1">
              <a:buFont typeface="Wingdings 3" panose="05040102010807070707" pitchFamily="18" charset="2"/>
              <a:buNone/>
            </a:pPr>
            <a:r>
              <a:rPr lang="en-US" altLang="pl-PL"/>
              <a:t>   transthoracic TTE </a:t>
            </a:r>
          </a:p>
          <a:p>
            <a:pPr eaLnBrk="1" hangingPunct="1">
              <a:buFont typeface="Wingdings 3" panose="05040102010807070707" pitchFamily="18" charset="2"/>
              <a:buNone/>
            </a:pPr>
            <a:r>
              <a:rPr lang="en-US" altLang="pl-PL"/>
              <a:t>   and transesophageal echoTEE</a:t>
            </a:r>
          </a:p>
        </p:txBody>
      </p:sp>
      <p:sp>
        <p:nvSpPr>
          <p:cNvPr id="14338" name="Title 1">
            <a:extLst>
              <a:ext uri="{FF2B5EF4-FFF2-40B4-BE49-F238E27FC236}">
                <a16:creationId xmlns:a16="http://schemas.microsoft.com/office/drawing/2014/main" id="{DAF6D2E8-B151-9176-A070-14012721F9BE}"/>
              </a:ext>
            </a:extLst>
          </p:cNvPr>
          <p:cNvSpPr>
            <a:spLocks noGrp="1"/>
          </p:cNvSpPr>
          <p:nvPr>
            <p:ph type="title"/>
          </p:nvPr>
        </p:nvSpPr>
        <p:spPr/>
        <p:txBody>
          <a:bodyPr/>
          <a:lstStyle/>
          <a:p>
            <a:pPr algn="ctr">
              <a:defRPr/>
            </a:pPr>
            <a:r>
              <a:rPr lang="en-US" dirty="0">
                <a:solidFill>
                  <a:srgbClr val="FF0000"/>
                </a:solidFill>
              </a:rPr>
              <a:t>IMAGING STUDIES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a:extLst>
              <a:ext uri="{FF2B5EF4-FFF2-40B4-BE49-F238E27FC236}">
                <a16:creationId xmlns:a16="http://schemas.microsoft.com/office/drawing/2014/main" id="{EC1AFA28-EB09-4CD7-91A5-6E70953EBC70}"/>
              </a:ext>
            </a:extLst>
          </p:cNvPr>
          <p:cNvSpPr>
            <a:spLocks noGrp="1"/>
          </p:cNvSpPr>
          <p:nvPr>
            <p:ph idx="1"/>
          </p:nvPr>
        </p:nvSpPr>
        <p:spPr>
          <a:xfrm>
            <a:off x="1981200" y="1295401"/>
            <a:ext cx="8229600" cy="4830763"/>
          </a:xfrm>
        </p:spPr>
        <p:txBody>
          <a:bodyPr/>
          <a:lstStyle/>
          <a:p>
            <a:pPr eaLnBrk="1" hangingPunct="1"/>
            <a:r>
              <a:rPr lang="en-US" altLang="pl-PL" b="1"/>
              <a:t>ECG</a:t>
            </a:r>
          </a:p>
          <a:p>
            <a:pPr eaLnBrk="1" hangingPunct="1"/>
            <a:r>
              <a:rPr lang="en-US" altLang="pl-PL" b="1"/>
              <a:t>Arterial line placement </a:t>
            </a:r>
            <a:r>
              <a:rPr lang="en-US" altLang="pl-PL"/>
              <a:t>(for bp and arterial oxygen monitoring )</a:t>
            </a:r>
          </a:p>
          <a:p>
            <a:pPr eaLnBrk="1" hangingPunct="1"/>
            <a:r>
              <a:rPr lang="en-US" altLang="pl-PL" b="1"/>
              <a:t>Foley catheter </a:t>
            </a:r>
            <a:r>
              <a:rPr lang="en-US" altLang="pl-PL"/>
              <a:t>for uop monitoring</a:t>
            </a:r>
          </a:p>
          <a:p>
            <a:pPr eaLnBrk="1" hangingPunct="1"/>
            <a:r>
              <a:rPr lang="en-US" altLang="pl-PL" b="1"/>
              <a:t>Pulmonary artery catheter </a:t>
            </a:r>
            <a:r>
              <a:rPr lang="en-US" altLang="pl-PL"/>
              <a:t>can distinguish cardiogenic from septic and monitor effect of volume resuscitation or pressure medication</a:t>
            </a:r>
          </a:p>
          <a:p>
            <a:pPr eaLnBrk="1" hangingPunct="1"/>
            <a:r>
              <a:rPr lang="en-US" altLang="pl-PL" b="1"/>
              <a:t>CVP line </a:t>
            </a:r>
            <a:r>
              <a:rPr lang="en-US" altLang="pl-PL"/>
              <a:t>and measurement can suggest volume status</a:t>
            </a:r>
          </a:p>
          <a:p>
            <a:pPr eaLnBrk="1" hangingPunct="1"/>
            <a:endParaRPr lang="en-US" altLang="pl-PL"/>
          </a:p>
        </p:txBody>
      </p:sp>
      <p:sp>
        <p:nvSpPr>
          <p:cNvPr id="15362" name="Title 1">
            <a:extLst>
              <a:ext uri="{FF2B5EF4-FFF2-40B4-BE49-F238E27FC236}">
                <a16:creationId xmlns:a16="http://schemas.microsoft.com/office/drawing/2014/main" id="{536D5F5D-3275-BEE3-20F4-8962ED9842D7}"/>
              </a:ext>
            </a:extLst>
          </p:cNvPr>
          <p:cNvSpPr>
            <a:spLocks noGrp="1"/>
          </p:cNvSpPr>
          <p:nvPr>
            <p:ph type="title"/>
          </p:nvPr>
        </p:nvSpPr>
        <p:spPr/>
        <p:txBody>
          <a:bodyPr/>
          <a:lstStyle/>
          <a:p>
            <a:pPr algn="ctr">
              <a:defRPr/>
            </a:pPr>
            <a:r>
              <a:rPr lang="en-US" dirty="0">
                <a:solidFill>
                  <a:srgbClr val="FF0000"/>
                </a:solidFill>
              </a:rPr>
              <a:t>DIAGNOSTIC PROCEDURES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A7EBA5CB-0C5F-631E-1A74-DEDCC623E0BE}"/>
              </a:ext>
            </a:extLst>
          </p:cNvPr>
          <p:cNvSpPr>
            <a:spLocks noGrp="1"/>
          </p:cNvSpPr>
          <p:nvPr>
            <p:ph idx="1"/>
          </p:nvPr>
        </p:nvSpPr>
        <p:spPr/>
        <p:txBody>
          <a:bodyPr/>
          <a:lstStyle/>
          <a:p>
            <a:pPr eaLnBrk="1" hangingPunct="1"/>
            <a:r>
              <a:rPr lang="en-US" altLang="pl-PL"/>
              <a:t>Cardiac index is often low in cardiogenic  shock and high in septic shock</a:t>
            </a:r>
          </a:p>
          <a:p>
            <a:pPr eaLnBrk="1" hangingPunct="1"/>
            <a:endParaRPr lang="en-US" altLang="pl-PL"/>
          </a:p>
          <a:p>
            <a:pPr eaLnBrk="1" hangingPunct="1"/>
            <a:r>
              <a:rPr lang="en-US" altLang="pl-PL"/>
              <a:t>SVR is often low in septic and neurogenic  shock and high in cardiogenic  and hypovolemic shock.</a:t>
            </a:r>
          </a:p>
        </p:txBody>
      </p:sp>
      <p:sp>
        <p:nvSpPr>
          <p:cNvPr id="16386" name="Title 1">
            <a:extLst>
              <a:ext uri="{FF2B5EF4-FFF2-40B4-BE49-F238E27FC236}">
                <a16:creationId xmlns:a16="http://schemas.microsoft.com/office/drawing/2014/main" id="{11ACEFF6-3A9A-2202-0F41-906F86FC23F4}"/>
              </a:ext>
            </a:extLst>
          </p:cNvPr>
          <p:cNvSpPr>
            <a:spLocks noGrp="1"/>
          </p:cNvSpPr>
          <p:nvPr>
            <p:ph type="title"/>
          </p:nvPr>
        </p:nvSpPr>
        <p:spPr/>
        <p:txBody>
          <a:bodyPr/>
          <a:lstStyle/>
          <a:p>
            <a:pPr>
              <a:defRPr/>
            </a:pP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0C2C9BC-C9EC-0545-2121-5D5C13BAE408}"/>
              </a:ext>
            </a:extLst>
          </p:cNvPr>
          <p:cNvSpPr>
            <a:spLocks noGrp="1"/>
          </p:cNvSpPr>
          <p:nvPr>
            <p:ph type="ctrTitle"/>
          </p:nvPr>
        </p:nvSpPr>
        <p:spPr/>
        <p:txBody>
          <a:bodyPr/>
          <a:lstStyle/>
          <a:p>
            <a:pPr>
              <a:defRPr/>
            </a:pPr>
            <a:r>
              <a:rPr lang="en-US" dirty="0">
                <a:solidFill>
                  <a:srgbClr val="FF0000"/>
                </a:solidFill>
              </a:rPr>
              <a:t>MANAGEMENT OF SHOCK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a:extLst>
              <a:ext uri="{FF2B5EF4-FFF2-40B4-BE49-F238E27FC236}">
                <a16:creationId xmlns:a16="http://schemas.microsoft.com/office/drawing/2014/main" id="{CF1543BA-6AB3-E214-C95C-989C87222DC5}"/>
              </a:ext>
            </a:extLst>
          </p:cNvPr>
          <p:cNvSpPr>
            <a:spLocks noGrp="1"/>
          </p:cNvSpPr>
          <p:nvPr>
            <p:ph idx="1"/>
          </p:nvPr>
        </p:nvSpPr>
        <p:spPr>
          <a:xfrm>
            <a:off x="1981200" y="1600200"/>
            <a:ext cx="8229600" cy="5257800"/>
          </a:xfrm>
        </p:spPr>
        <p:txBody>
          <a:bodyPr>
            <a:normAutofit/>
          </a:bodyPr>
          <a:lstStyle/>
          <a:p>
            <a:pPr marL="365760" indent="-256032">
              <a:buFont typeface="Wingdings 3"/>
              <a:buChar char=""/>
              <a:defRPr/>
            </a:pPr>
            <a:r>
              <a:rPr lang="en-US" dirty="0"/>
              <a:t>Prompt diagnosis </a:t>
            </a:r>
          </a:p>
          <a:p>
            <a:pPr marL="365760" indent="-256032">
              <a:buNone/>
              <a:defRPr/>
            </a:pPr>
            <a:endParaRPr lang="en-US" dirty="0"/>
          </a:p>
          <a:p>
            <a:pPr marL="365760" indent="-256032">
              <a:buFont typeface="Wingdings 3"/>
              <a:buChar char=""/>
              <a:defRPr/>
            </a:pPr>
            <a:r>
              <a:rPr lang="en-US" dirty="0"/>
              <a:t>Basic life support with assessment of circulation , airway and breathing.</a:t>
            </a:r>
          </a:p>
          <a:p>
            <a:pPr marL="365760" indent="-256032">
              <a:buNone/>
              <a:defRPr/>
            </a:pPr>
            <a:endParaRPr lang="en-US" dirty="0"/>
          </a:p>
          <a:p>
            <a:pPr marL="365760" indent="-256032">
              <a:buFont typeface="Wingdings 3"/>
              <a:buChar char=""/>
              <a:defRPr/>
            </a:pPr>
            <a:r>
              <a:rPr lang="en-US" dirty="0"/>
              <a:t>Airway intubation and mechanical ventilation (</a:t>
            </a:r>
            <a:r>
              <a:rPr lang="en-US" dirty="0" err="1"/>
              <a:t>ventilatory</a:t>
            </a:r>
            <a:r>
              <a:rPr lang="en-US" dirty="0"/>
              <a:t> failure should be anticipated in patient with shock and severe metabolic acidosis).</a:t>
            </a:r>
          </a:p>
          <a:p>
            <a:pPr marL="365760" indent="-256032">
              <a:buFont typeface="Wingdings 3"/>
              <a:buChar char=""/>
              <a:defRPr/>
            </a:pPr>
            <a:endParaRPr lang="en-US" dirty="0"/>
          </a:p>
          <a:p>
            <a:pPr marL="365760" indent="-256032">
              <a:buFont typeface="Wingdings 3"/>
              <a:buChar char=""/>
              <a:defRPr/>
            </a:pPr>
            <a:r>
              <a:rPr lang="en-US" dirty="0"/>
              <a:t>Intravenous access and fluid resuscitation with cardiac monitoring</a:t>
            </a:r>
          </a:p>
          <a:p>
            <a:pPr marL="365760" indent="-256032">
              <a:buFont typeface="Wingdings 3"/>
              <a:buChar char=""/>
              <a:defRPr/>
            </a:pPr>
            <a:endParaRPr lang="en-US" dirty="0"/>
          </a:p>
          <a:p>
            <a:pPr marL="365760" indent="-256032">
              <a:buFont typeface="Wingdings 3"/>
              <a:buChar char=""/>
              <a:defRPr/>
            </a:pPr>
            <a:endParaRPr lang="en-US" dirty="0"/>
          </a:p>
        </p:txBody>
      </p:sp>
      <p:sp>
        <p:nvSpPr>
          <p:cNvPr id="18434" name="Title 1">
            <a:extLst>
              <a:ext uri="{FF2B5EF4-FFF2-40B4-BE49-F238E27FC236}">
                <a16:creationId xmlns:a16="http://schemas.microsoft.com/office/drawing/2014/main" id="{C8702ECF-A516-F39C-C8B2-13488C6FF55D}"/>
              </a:ext>
            </a:extLst>
          </p:cNvPr>
          <p:cNvSpPr>
            <a:spLocks noGrp="1"/>
          </p:cNvSpPr>
          <p:nvPr>
            <p:ph type="title"/>
          </p:nvPr>
        </p:nvSpPr>
        <p:spPr/>
        <p:txBody>
          <a:bodyPr/>
          <a:lstStyle/>
          <a:p>
            <a:pPr algn="ctr">
              <a:defRPr/>
            </a:pPr>
            <a:r>
              <a:rPr lang="en-US" dirty="0">
                <a:solidFill>
                  <a:srgbClr val="FF0000"/>
                </a:solidFill>
              </a:rPr>
              <a:t>General measures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a:extLst>
              <a:ext uri="{FF2B5EF4-FFF2-40B4-BE49-F238E27FC236}">
                <a16:creationId xmlns:a16="http://schemas.microsoft.com/office/drawing/2014/main" id="{8319E0E6-F58A-6640-58F1-B70B87184AB1}"/>
              </a:ext>
            </a:extLst>
          </p:cNvPr>
          <p:cNvSpPr>
            <a:spLocks noGrp="1"/>
          </p:cNvSpPr>
          <p:nvPr>
            <p:ph idx="1"/>
          </p:nvPr>
        </p:nvSpPr>
        <p:spPr>
          <a:xfrm>
            <a:off x="1981200" y="1295400"/>
            <a:ext cx="8229600" cy="4953000"/>
          </a:xfrm>
        </p:spPr>
        <p:txBody>
          <a:bodyPr/>
          <a:lstStyle/>
          <a:p>
            <a:pPr eaLnBrk="1" hangingPunct="1"/>
            <a:r>
              <a:rPr lang="en-US" altLang="pl-PL"/>
              <a:t>Cardiac monitoring to detect myocardial ischemia or malignant arrhythmias, and treated with standard ACLS (advanced cardiac life support) protocols .</a:t>
            </a:r>
          </a:p>
          <a:p>
            <a:pPr eaLnBrk="1" hangingPunct="1"/>
            <a:endParaRPr lang="en-US" altLang="pl-PL"/>
          </a:p>
          <a:p>
            <a:pPr eaLnBrk="1" hangingPunct="1"/>
            <a:r>
              <a:rPr lang="en-US" altLang="pl-PL"/>
              <a:t>Check glucose level and treat hypoglycemia immediately with 50% dextrose IV</a:t>
            </a:r>
          </a:p>
          <a:p>
            <a:pPr eaLnBrk="1" hangingPunct="1">
              <a:buFont typeface="Wingdings 3" panose="05040102010807070707" pitchFamily="18" charset="2"/>
              <a:buNone/>
            </a:pPr>
            <a:endParaRPr lang="en-US" altLang="pl-PL"/>
          </a:p>
          <a:p>
            <a:pPr eaLnBrk="1" hangingPunct="1"/>
            <a:r>
              <a:rPr lang="en-US" altLang="pl-PL"/>
              <a:t>Place arterial line.</a:t>
            </a:r>
          </a:p>
          <a:p>
            <a:pPr eaLnBrk="1" hangingPunct="1"/>
            <a:endParaRPr lang="en-US" altLang="pl-PL"/>
          </a:p>
          <a:p>
            <a:pPr eaLnBrk="1" hangingPunct="1"/>
            <a:r>
              <a:rPr lang="en-US" altLang="pl-PL"/>
              <a:t>Place folly catheter  to monitor UOP </a:t>
            </a:r>
          </a:p>
          <a:p>
            <a:pPr eaLnBrk="1" hangingPunct="1"/>
            <a:endParaRPr lang="en-US" altLang="pl-PL"/>
          </a:p>
        </p:txBody>
      </p:sp>
      <p:sp>
        <p:nvSpPr>
          <p:cNvPr id="19458" name="Title 1">
            <a:extLst>
              <a:ext uri="{FF2B5EF4-FFF2-40B4-BE49-F238E27FC236}">
                <a16:creationId xmlns:a16="http://schemas.microsoft.com/office/drawing/2014/main" id="{7109517F-8CA1-F19C-8B28-EA0CDF8C537B}"/>
              </a:ext>
            </a:extLst>
          </p:cNvPr>
          <p:cNvSpPr>
            <a:spLocks noGrp="1"/>
          </p:cNvSpPr>
          <p:nvPr>
            <p:ph type="title"/>
          </p:nvPr>
        </p:nvSpPr>
        <p:spPr/>
        <p:txBody>
          <a:bodyPr/>
          <a:lstStyle/>
          <a:p>
            <a:pP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49B2BA8F-C0A1-5920-8D35-31C81C9BACF1}"/>
              </a:ext>
            </a:extLst>
          </p:cNvPr>
          <p:cNvSpPr>
            <a:spLocks noGrp="1"/>
          </p:cNvSpPr>
          <p:nvPr>
            <p:ph type="title" idx="4294967295"/>
          </p:nvPr>
        </p:nvSpPr>
        <p:spPr>
          <a:xfrm>
            <a:off x="1981200" y="-25400"/>
            <a:ext cx="8229600" cy="1141413"/>
          </a:xfrm>
        </p:spPr>
        <p:txBody>
          <a:bodyPr/>
          <a:lstStyle/>
          <a:p>
            <a:r>
              <a:rPr lang="en-US" altLang="pl-PL" b="1"/>
              <a:t>FUNCTIONS OF THE HEART</a:t>
            </a:r>
            <a:endParaRPr lang="pl-PL" altLang="en-US"/>
          </a:p>
        </p:txBody>
      </p:sp>
      <p:sp>
        <p:nvSpPr>
          <p:cNvPr id="12291" name="Content Placeholder 2">
            <a:extLst>
              <a:ext uri="{FF2B5EF4-FFF2-40B4-BE49-F238E27FC236}">
                <a16:creationId xmlns:a16="http://schemas.microsoft.com/office/drawing/2014/main" id="{AE0D72DB-E422-CA0F-4A38-E2A92BC4D730}"/>
              </a:ext>
            </a:extLst>
          </p:cNvPr>
          <p:cNvSpPr>
            <a:spLocks noGrp="1"/>
          </p:cNvSpPr>
          <p:nvPr>
            <p:ph idx="4294967295"/>
          </p:nvPr>
        </p:nvSpPr>
        <p:spPr>
          <a:xfrm>
            <a:off x="1847850" y="1125538"/>
            <a:ext cx="8496300" cy="5543550"/>
          </a:xfrm>
        </p:spPr>
        <p:txBody>
          <a:bodyPr/>
          <a:lstStyle/>
          <a:p>
            <a:pPr algn="just"/>
            <a:r>
              <a:rPr lang="en-US" altLang="pl-PL" b="1"/>
              <a:t>Generating blood pressure</a:t>
            </a:r>
          </a:p>
          <a:p>
            <a:pPr algn="just"/>
            <a:r>
              <a:rPr lang="en-US" altLang="pl-PL" b="1"/>
              <a:t>Routing blood</a:t>
            </a:r>
          </a:p>
          <a:p>
            <a:pPr marL="0" lvl="1" indent="0" algn="just">
              <a:buNone/>
            </a:pPr>
            <a:r>
              <a:rPr lang="en-US" altLang="pl-PL" sz="3200" b="1"/>
              <a:t>       Heart separates pulmonary and systemic</a:t>
            </a:r>
          </a:p>
          <a:p>
            <a:pPr marL="0" lvl="1" indent="0" algn="just">
              <a:buNone/>
            </a:pPr>
            <a:r>
              <a:rPr lang="en-US" altLang="pl-PL" sz="3200" b="1"/>
              <a:t>       circulations</a:t>
            </a:r>
          </a:p>
          <a:p>
            <a:pPr algn="just"/>
            <a:r>
              <a:rPr lang="en-US" altLang="pl-PL" b="1"/>
              <a:t>Ensuring one-way blood flow</a:t>
            </a:r>
          </a:p>
          <a:p>
            <a:pPr marL="0" lvl="1" indent="0" algn="just">
              <a:buNone/>
            </a:pPr>
            <a:r>
              <a:rPr lang="pl-PL" altLang="en-US" b="1"/>
              <a:t> </a:t>
            </a:r>
            <a:r>
              <a:rPr lang="en-US" altLang="pl-PL" b="1"/>
              <a:t>       </a:t>
            </a:r>
            <a:r>
              <a:rPr lang="en-US" altLang="pl-PL" sz="3200" b="1"/>
              <a:t>Heart valves ensure one-way flow</a:t>
            </a:r>
          </a:p>
          <a:p>
            <a:pPr algn="just"/>
            <a:r>
              <a:rPr lang="en-US" altLang="pl-PL" b="1"/>
              <a:t>Regulating blood supply</a:t>
            </a:r>
          </a:p>
          <a:p>
            <a:pPr marL="0" lvl="1" indent="0" algn="just">
              <a:buNone/>
            </a:pPr>
            <a:r>
              <a:rPr lang="pl-PL" altLang="en-US" b="1"/>
              <a:t>        </a:t>
            </a:r>
            <a:r>
              <a:rPr lang="pl-PL" altLang="en-US" sz="3200" b="1"/>
              <a:t>Changes in contraction rate and force match</a:t>
            </a:r>
          </a:p>
          <a:p>
            <a:pPr marL="0" lvl="1" indent="0" algn="just">
              <a:buNone/>
            </a:pPr>
            <a:r>
              <a:rPr lang="pl-PL" altLang="en-US" sz="3200" b="1"/>
              <a:t> </a:t>
            </a:r>
            <a:r>
              <a:rPr lang="en-US" altLang="pl-PL" sz="3200" b="1"/>
              <a:t>      blood delivery to changing metabolic needs</a:t>
            </a:r>
          </a:p>
          <a:p>
            <a:pPr>
              <a:buFont typeface="Arial" panose="020B0604020202020204" pitchFamily="34" charset="0"/>
              <a:buNone/>
            </a:pPr>
            <a:endParaRPr lang="en-US" altLang="pl-PL" b="1"/>
          </a:p>
          <a:p>
            <a:endParaRPr lang="en-US" altLang="pl-PL" b="1"/>
          </a:p>
          <a:p>
            <a:endParaRPr lang="en-US" altLang="pl-PL" b="1"/>
          </a:p>
          <a:p>
            <a:endParaRPr lang="en-IN"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B57F8F2B-21A7-70EB-263A-7CE85EAAD3C2}"/>
              </a:ext>
            </a:extLst>
          </p:cNvPr>
          <p:cNvSpPr>
            <a:spLocks noGrp="1"/>
          </p:cNvSpPr>
          <p:nvPr>
            <p:ph idx="1"/>
          </p:nvPr>
        </p:nvSpPr>
        <p:spPr>
          <a:xfrm>
            <a:off x="1981200" y="1295400"/>
            <a:ext cx="8229600" cy="5334000"/>
          </a:xfrm>
        </p:spPr>
        <p:txBody>
          <a:bodyPr/>
          <a:lstStyle/>
          <a:p>
            <a:pPr eaLnBrk="1" hangingPunct="1">
              <a:buFont typeface="Wingdings 3" panose="05040102010807070707" pitchFamily="18" charset="2"/>
              <a:buNone/>
            </a:pPr>
            <a:r>
              <a:rPr lang="en-US" altLang="pl-PL" sz="2400"/>
              <a:t>Placement of central venous catheter(CVC)</a:t>
            </a:r>
          </a:p>
          <a:p>
            <a:pPr eaLnBrk="1" hangingPunct="1"/>
            <a:endParaRPr lang="en-US" altLang="pl-PL" sz="2400"/>
          </a:p>
          <a:p>
            <a:pPr eaLnBrk="1" hangingPunct="1"/>
            <a:r>
              <a:rPr lang="en-US" altLang="pl-PL" sz="2400"/>
              <a:t>   for infusion of fluid and medication.</a:t>
            </a:r>
          </a:p>
          <a:p>
            <a:pPr eaLnBrk="1" hangingPunct="1"/>
            <a:endParaRPr lang="en-US" altLang="pl-PL" sz="2400"/>
          </a:p>
          <a:p>
            <a:pPr eaLnBrk="1" hangingPunct="1"/>
            <a:r>
              <a:rPr lang="en-US" altLang="pl-PL" sz="2400"/>
              <a:t>   for hemodynamic pressure measurement CVP</a:t>
            </a:r>
          </a:p>
          <a:p>
            <a:pPr eaLnBrk="1" hangingPunct="1">
              <a:buFont typeface="Wingdings 3" panose="05040102010807070707" pitchFamily="18" charset="2"/>
              <a:buNone/>
            </a:pPr>
            <a:r>
              <a:rPr lang="en-US" altLang="pl-PL" sz="2400"/>
              <a:t>           CVP less than 5 mmhg suggest hypovolemia, </a:t>
            </a:r>
          </a:p>
          <a:p>
            <a:pPr eaLnBrk="1" hangingPunct="1">
              <a:buFont typeface="Wingdings 3" panose="05040102010807070707" pitchFamily="18" charset="2"/>
              <a:buNone/>
            </a:pPr>
            <a:r>
              <a:rPr lang="en-US" altLang="pl-PL" sz="2400"/>
              <a:t>          more than18 mmhg suggest fluid overload, </a:t>
            </a:r>
          </a:p>
          <a:p>
            <a:pPr eaLnBrk="1" hangingPunct="1">
              <a:buFont typeface="Wingdings 3" panose="05040102010807070707" pitchFamily="18" charset="2"/>
              <a:buNone/>
            </a:pPr>
            <a:r>
              <a:rPr lang="en-US" altLang="pl-PL" sz="2400"/>
              <a:t>          cardiac failure, tamponade or pulmonary </a:t>
            </a:r>
          </a:p>
          <a:p>
            <a:pPr eaLnBrk="1" hangingPunct="1">
              <a:buFont typeface="Wingdings 3" panose="05040102010807070707" pitchFamily="18" charset="2"/>
              <a:buNone/>
            </a:pPr>
            <a:r>
              <a:rPr lang="en-US" altLang="pl-PL" sz="2400"/>
              <a:t>          hypertension.</a:t>
            </a:r>
          </a:p>
          <a:p>
            <a:pPr eaLnBrk="1" hangingPunct="1"/>
            <a:endParaRPr lang="en-US" altLang="pl-PL" sz="2400"/>
          </a:p>
          <a:p>
            <a:pPr eaLnBrk="1" hangingPunct="1"/>
            <a:r>
              <a:rPr lang="en-US" altLang="pl-PL" sz="2400"/>
              <a:t>    for central venous oxygen saturation</a:t>
            </a:r>
          </a:p>
        </p:txBody>
      </p:sp>
      <p:sp>
        <p:nvSpPr>
          <p:cNvPr id="20482" name="Title 1">
            <a:extLst>
              <a:ext uri="{FF2B5EF4-FFF2-40B4-BE49-F238E27FC236}">
                <a16:creationId xmlns:a16="http://schemas.microsoft.com/office/drawing/2014/main" id="{8153269B-1D2D-D5BC-0C38-8ED9722715BD}"/>
              </a:ext>
            </a:extLst>
          </p:cNvPr>
          <p:cNvSpPr>
            <a:spLocks noGrp="1"/>
          </p:cNvSpPr>
          <p:nvPr>
            <p:ph type="title"/>
          </p:nvPr>
        </p:nvSpPr>
        <p:spPr/>
        <p:txBody>
          <a:bodyPr/>
          <a:lstStyle/>
          <a:p>
            <a:pPr>
              <a:defRPr/>
            </a:pPr>
            <a:r>
              <a:rPr lang="en-US" dirty="0">
                <a:solidFill>
                  <a:schemeClr val="bg2">
                    <a:lumMod val="10000"/>
                  </a:schemeClr>
                </a:solidFill>
              </a:rPr>
              <a:t>Central venous pressure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36915355-D5A1-BE50-8E1E-D8BBDCADF869}"/>
              </a:ext>
            </a:extLst>
          </p:cNvPr>
          <p:cNvSpPr>
            <a:spLocks noGrp="1"/>
          </p:cNvSpPr>
          <p:nvPr>
            <p:ph idx="1"/>
          </p:nvPr>
        </p:nvSpPr>
        <p:spPr/>
        <p:txBody>
          <a:bodyPr/>
          <a:lstStyle/>
          <a:p>
            <a:pPr eaLnBrk="1" hangingPunct="1"/>
            <a:r>
              <a:rPr lang="en-US" altLang="pl-PL"/>
              <a:t>measurement of pulmonary artery pressure.</a:t>
            </a:r>
          </a:p>
          <a:p>
            <a:pPr eaLnBrk="1" hangingPunct="1"/>
            <a:endParaRPr lang="en-US" altLang="pl-PL"/>
          </a:p>
          <a:p>
            <a:pPr eaLnBrk="1" hangingPunct="1"/>
            <a:r>
              <a:rPr lang="en-US" altLang="pl-PL"/>
              <a:t> left sided filling pressure  or pulmonary capillary wedge pressure (PCWP)</a:t>
            </a:r>
          </a:p>
          <a:p>
            <a:pPr eaLnBrk="1" hangingPunct="1"/>
            <a:endParaRPr lang="en-US" altLang="pl-PL"/>
          </a:p>
          <a:p>
            <a:pPr eaLnBrk="1" hangingPunct="1"/>
            <a:r>
              <a:rPr lang="en-US" altLang="pl-PL"/>
              <a:t> measure cardiac opt and mixed venous o2 s </a:t>
            </a:r>
          </a:p>
          <a:p>
            <a:pPr eaLnBrk="1" hangingPunct="1">
              <a:buFont typeface="Wingdings 3" panose="05040102010807070707" pitchFamily="18" charset="2"/>
              <a:buNone/>
            </a:pPr>
            <a:endParaRPr lang="en-US" altLang="pl-PL"/>
          </a:p>
        </p:txBody>
      </p:sp>
      <p:sp>
        <p:nvSpPr>
          <p:cNvPr id="2" name="Title 1">
            <a:extLst>
              <a:ext uri="{FF2B5EF4-FFF2-40B4-BE49-F238E27FC236}">
                <a16:creationId xmlns:a16="http://schemas.microsoft.com/office/drawing/2014/main" id="{BA8ED622-1F0A-838B-AE66-1FF6397BD371}"/>
              </a:ext>
            </a:extLst>
          </p:cNvPr>
          <p:cNvSpPr>
            <a:spLocks noGrp="1"/>
          </p:cNvSpPr>
          <p:nvPr>
            <p:ph type="title"/>
          </p:nvPr>
        </p:nvSpPr>
        <p:spPr/>
        <p:txBody>
          <a:bodyPr>
            <a:normAutofit/>
          </a:bodyPr>
          <a:lstStyle/>
          <a:p>
            <a:pPr>
              <a:defRPr/>
            </a:pPr>
            <a:r>
              <a:rPr lang="en-US" dirty="0">
                <a:solidFill>
                  <a:schemeClr val="bg2">
                    <a:lumMod val="10000"/>
                  </a:schemeClr>
                </a:solidFill>
              </a:rPr>
              <a:t>Pulmonary artery catheters (PACs</a:t>
            </a:r>
            <a:r>
              <a:rPr lang="en-US" dirty="0"/>
              <a: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a:extLst>
              <a:ext uri="{FF2B5EF4-FFF2-40B4-BE49-F238E27FC236}">
                <a16:creationId xmlns:a16="http://schemas.microsoft.com/office/drawing/2014/main" id="{9484B848-6150-368D-07CF-8295018BA3E8}"/>
              </a:ext>
            </a:extLst>
          </p:cNvPr>
          <p:cNvSpPr>
            <a:spLocks noGrp="1"/>
          </p:cNvSpPr>
          <p:nvPr>
            <p:ph idx="1"/>
          </p:nvPr>
        </p:nvSpPr>
        <p:spPr/>
        <p:txBody>
          <a:bodyPr/>
          <a:lstStyle/>
          <a:p>
            <a:pPr eaLnBrk="1" hangingPunct="1">
              <a:buFont typeface="Arial" panose="020B0604020202020204" pitchFamily="34" charset="0"/>
              <a:buNone/>
            </a:pPr>
            <a:r>
              <a:rPr lang="en-US" altLang="pl-PL"/>
              <a:t>to maintain </a:t>
            </a:r>
          </a:p>
          <a:p>
            <a:pPr eaLnBrk="1" hangingPunct="1">
              <a:buFont typeface="Arial" panose="020B0604020202020204" pitchFamily="34" charset="0"/>
              <a:buNone/>
            </a:pPr>
            <a:r>
              <a:rPr lang="en-US" altLang="pl-PL"/>
              <a:t>   * CVP 8-12 mmhg</a:t>
            </a:r>
          </a:p>
          <a:p>
            <a:pPr eaLnBrk="1" hangingPunct="1">
              <a:buFont typeface="Arial" panose="020B0604020202020204" pitchFamily="34" charset="0"/>
              <a:buNone/>
            </a:pPr>
            <a:r>
              <a:rPr lang="en-US" altLang="pl-PL"/>
              <a:t>   * mean arterial bp 65 mmhg or more </a:t>
            </a:r>
          </a:p>
          <a:p>
            <a:pPr eaLnBrk="1" hangingPunct="1">
              <a:buFont typeface="Arial" panose="020B0604020202020204" pitchFamily="34" charset="0"/>
              <a:buNone/>
            </a:pPr>
            <a:r>
              <a:rPr lang="en-US" altLang="pl-PL"/>
              <a:t>   * cardiac index of 2-4 L/min/m</a:t>
            </a:r>
            <a:r>
              <a:rPr lang="en-US" altLang="pl-PL" baseline="30000"/>
              <a:t>2</a:t>
            </a:r>
            <a:r>
              <a:rPr lang="en-US" altLang="pl-PL"/>
              <a:t> </a:t>
            </a:r>
          </a:p>
          <a:p>
            <a:pPr eaLnBrk="1" hangingPunct="1">
              <a:buFont typeface="Arial" panose="020B0604020202020204" pitchFamily="34" charset="0"/>
              <a:buNone/>
            </a:pPr>
            <a:r>
              <a:rPr lang="en-US" altLang="pl-PL"/>
              <a:t>   * ScvO</a:t>
            </a:r>
            <a:r>
              <a:rPr lang="en-US" altLang="pl-PL" baseline="-25000"/>
              <a:t>2 </a:t>
            </a:r>
            <a:r>
              <a:rPr lang="en-US" altLang="pl-PL"/>
              <a:t> greater than 70%</a:t>
            </a:r>
            <a:endParaRPr lang="en-US" altLang="pl-PL" baseline="-25000"/>
          </a:p>
        </p:txBody>
      </p:sp>
      <p:sp>
        <p:nvSpPr>
          <p:cNvPr id="21506" name="Title 1">
            <a:extLst>
              <a:ext uri="{FF2B5EF4-FFF2-40B4-BE49-F238E27FC236}">
                <a16:creationId xmlns:a16="http://schemas.microsoft.com/office/drawing/2014/main" id="{79DBF79F-FD98-B2D5-B225-71826261EDBE}"/>
              </a:ext>
            </a:extLst>
          </p:cNvPr>
          <p:cNvSpPr>
            <a:spLocks noGrp="1"/>
          </p:cNvSpPr>
          <p:nvPr>
            <p:ph type="title"/>
          </p:nvPr>
        </p:nvSpPr>
        <p:spPr/>
        <p:txBody>
          <a:bodyPr/>
          <a:lstStyle/>
          <a:p>
            <a:pPr algn="ctr">
              <a:defRPr/>
            </a:pPr>
            <a:r>
              <a:rPr lang="en-US" dirty="0">
                <a:solidFill>
                  <a:srgbClr val="FF0000"/>
                </a:solidFill>
              </a:rPr>
              <a:t>Aim of treatment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9A7643AF-6AEB-EB79-77C5-4436D8C2FE86}"/>
              </a:ext>
            </a:extLst>
          </p:cNvPr>
          <p:cNvSpPr>
            <a:spLocks noGrp="1"/>
          </p:cNvSpPr>
          <p:nvPr>
            <p:ph idx="1"/>
          </p:nvPr>
        </p:nvSpPr>
        <p:spPr/>
        <p:txBody>
          <a:bodyPr/>
          <a:lstStyle/>
          <a:p>
            <a:pPr eaLnBrk="1" hangingPunct="1"/>
            <a:r>
              <a:rPr lang="en-US" altLang="pl-PL" b="1"/>
              <a:t>Hemorrhagic</a:t>
            </a:r>
            <a:r>
              <a:rPr lang="en-US" altLang="pl-PL"/>
              <a:t> shock : rapid infusion of blood component </a:t>
            </a:r>
          </a:p>
          <a:p>
            <a:pPr eaLnBrk="1" hangingPunct="1"/>
            <a:r>
              <a:rPr lang="en-US" altLang="pl-PL" b="1"/>
              <a:t>Hypovolemic </a:t>
            </a:r>
            <a:r>
              <a:rPr lang="en-US" altLang="pl-PL"/>
              <a:t>shock: rapid boluses of isotonic crystalloid (0.9 % saline or ringer lactate) in 1 L increments</a:t>
            </a:r>
          </a:p>
          <a:p>
            <a:pPr eaLnBrk="1" hangingPunct="1"/>
            <a:r>
              <a:rPr lang="en-US" altLang="pl-PL" b="1"/>
              <a:t>Cardiogenic</a:t>
            </a:r>
            <a:r>
              <a:rPr lang="en-US" altLang="pl-PL"/>
              <a:t> shock : smaller fluid challenges in the absence of fluid overload with 250 ml increments </a:t>
            </a:r>
          </a:p>
          <a:p>
            <a:pPr eaLnBrk="1" hangingPunct="1"/>
            <a:r>
              <a:rPr lang="en-US" altLang="pl-PL" b="1"/>
              <a:t>Septic shock </a:t>
            </a:r>
            <a:r>
              <a:rPr lang="en-US" altLang="pl-PL"/>
              <a:t>: requires large volume of fluid for resuscitation, usually more than 2 L  </a:t>
            </a:r>
          </a:p>
        </p:txBody>
      </p:sp>
      <p:sp>
        <p:nvSpPr>
          <p:cNvPr id="22530" name="Title 1">
            <a:extLst>
              <a:ext uri="{FF2B5EF4-FFF2-40B4-BE49-F238E27FC236}">
                <a16:creationId xmlns:a16="http://schemas.microsoft.com/office/drawing/2014/main" id="{DDC20961-54B5-3D21-A3EE-25662B766356}"/>
              </a:ext>
            </a:extLst>
          </p:cNvPr>
          <p:cNvSpPr>
            <a:spLocks noGrp="1"/>
          </p:cNvSpPr>
          <p:nvPr>
            <p:ph type="title"/>
          </p:nvPr>
        </p:nvSpPr>
        <p:spPr/>
        <p:txBody>
          <a:bodyPr/>
          <a:lstStyle/>
          <a:p>
            <a:pPr algn="ctr">
              <a:defRPr/>
            </a:pPr>
            <a:r>
              <a:rPr lang="en-US" dirty="0">
                <a:solidFill>
                  <a:srgbClr val="FF0000"/>
                </a:solidFill>
              </a:rPr>
              <a:t>Volume replacement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8E331-30E9-22D2-45B3-AB9071D48427}"/>
              </a:ext>
            </a:extLst>
          </p:cNvPr>
          <p:cNvSpPr>
            <a:spLocks noGrp="1"/>
          </p:cNvSpPr>
          <p:nvPr>
            <p:ph type="ctrTitle"/>
          </p:nvPr>
        </p:nvSpPr>
        <p:spPr/>
        <p:txBody>
          <a:bodyPr/>
          <a:lstStyle/>
          <a:p>
            <a:pPr>
              <a:defRPr/>
            </a:pPr>
            <a:r>
              <a:rPr lang="en-US" dirty="0">
                <a:solidFill>
                  <a:srgbClr val="FF0000"/>
                </a:solidFill>
              </a:rPr>
              <a:t>MEDICATIONES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a:extLst>
              <a:ext uri="{FF2B5EF4-FFF2-40B4-BE49-F238E27FC236}">
                <a16:creationId xmlns:a16="http://schemas.microsoft.com/office/drawing/2014/main" id="{E1FE06BB-D9B3-D6E6-A85B-FF3E31751AD1}"/>
              </a:ext>
            </a:extLst>
          </p:cNvPr>
          <p:cNvSpPr>
            <a:spLocks noGrp="1"/>
          </p:cNvSpPr>
          <p:nvPr>
            <p:ph idx="1"/>
          </p:nvPr>
        </p:nvSpPr>
        <p:spPr/>
        <p:txBody>
          <a:bodyPr>
            <a:normAutofit/>
          </a:bodyPr>
          <a:lstStyle/>
          <a:p>
            <a:pPr marL="514350" indent="-514350">
              <a:buNone/>
              <a:defRPr/>
            </a:pPr>
            <a:r>
              <a:rPr lang="en-US" sz="2400" dirty="0"/>
              <a:t>      only administered after adequate fluid resuscitation</a:t>
            </a:r>
          </a:p>
          <a:p>
            <a:pPr marL="514350" indent="-514350">
              <a:buNone/>
              <a:defRPr/>
            </a:pPr>
            <a:r>
              <a:rPr lang="en-US" sz="2400" dirty="0"/>
              <a:t>     if hypotension with high cardiac output use </a:t>
            </a:r>
            <a:r>
              <a:rPr lang="en-US" sz="2400" dirty="0" err="1"/>
              <a:t>vasopressor</a:t>
            </a:r>
            <a:r>
              <a:rPr lang="en-US" sz="2400" dirty="0"/>
              <a:t>, if low cardiac opt with high filling pressures use </a:t>
            </a:r>
            <a:r>
              <a:rPr lang="en-US" sz="2400" dirty="0" err="1"/>
              <a:t>inotrops</a:t>
            </a:r>
            <a:r>
              <a:rPr lang="en-US" sz="2400" dirty="0"/>
              <a:t> </a:t>
            </a:r>
          </a:p>
          <a:p>
            <a:pPr marL="514350" indent="-514350">
              <a:buNone/>
              <a:defRPr/>
            </a:pPr>
            <a:endParaRPr lang="en-US" sz="2400" dirty="0"/>
          </a:p>
          <a:p>
            <a:pPr marL="365760" indent="-256032">
              <a:buFont typeface="Wingdings 3"/>
              <a:buChar char=""/>
              <a:defRPr/>
            </a:pPr>
            <a:r>
              <a:rPr lang="en-US" sz="2400" b="1" dirty="0" err="1"/>
              <a:t>Norepinephrine</a:t>
            </a:r>
            <a:r>
              <a:rPr lang="en-US" sz="2400" dirty="0"/>
              <a:t> (alpha and beta agonist)</a:t>
            </a:r>
          </a:p>
          <a:p>
            <a:pPr marL="365760" indent="-256032">
              <a:buNone/>
              <a:defRPr/>
            </a:pPr>
            <a:r>
              <a:rPr lang="en-US" sz="2400" dirty="0"/>
              <a:t>     initial   dose 1-2 mcg/min IV infusion, maintenance 2-4 mcg/min, up to 10-30  mcg/min</a:t>
            </a:r>
          </a:p>
          <a:p>
            <a:pPr marL="365760" indent="-256032">
              <a:buNone/>
              <a:defRPr/>
            </a:pPr>
            <a:r>
              <a:rPr lang="en-US" sz="2400" dirty="0"/>
              <a:t>     mainly used for </a:t>
            </a:r>
            <a:r>
              <a:rPr lang="en-US" sz="2400" dirty="0" err="1"/>
              <a:t>vasodilatory</a:t>
            </a:r>
            <a:r>
              <a:rPr lang="en-US" sz="2400" dirty="0"/>
              <a:t> shock, but can be used in all causes</a:t>
            </a:r>
          </a:p>
        </p:txBody>
      </p:sp>
      <p:sp>
        <p:nvSpPr>
          <p:cNvPr id="23554" name="Title 1">
            <a:extLst>
              <a:ext uri="{FF2B5EF4-FFF2-40B4-BE49-F238E27FC236}">
                <a16:creationId xmlns:a16="http://schemas.microsoft.com/office/drawing/2014/main" id="{D55D6131-B70B-6E87-596F-22FB5CCD422E}"/>
              </a:ext>
            </a:extLst>
          </p:cNvPr>
          <p:cNvSpPr>
            <a:spLocks noGrp="1"/>
          </p:cNvSpPr>
          <p:nvPr>
            <p:ph type="title"/>
          </p:nvPr>
        </p:nvSpPr>
        <p:spPr/>
        <p:txBody>
          <a:bodyPr/>
          <a:lstStyle/>
          <a:p>
            <a:pPr marL="514350" indent="-514350">
              <a:defRPr/>
            </a:pPr>
            <a:r>
              <a:rPr lang="en-US" sz="3200" dirty="0">
                <a:solidFill>
                  <a:srgbClr val="FF0000"/>
                </a:solidFill>
              </a:rPr>
              <a:t>1. </a:t>
            </a:r>
            <a:r>
              <a:rPr lang="en-US" sz="3200" dirty="0" err="1">
                <a:solidFill>
                  <a:srgbClr val="FF0000"/>
                </a:solidFill>
              </a:rPr>
              <a:t>Vasoactive</a:t>
            </a:r>
            <a:r>
              <a:rPr lang="en-US" sz="3200" dirty="0">
                <a:solidFill>
                  <a:srgbClr val="FF0000"/>
                </a:solidFill>
              </a:rPr>
              <a:t> therapy (</a:t>
            </a:r>
            <a:r>
              <a:rPr lang="en-US" sz="3200" dirty="0" err="1">
                <a:solidFill>
                  <a:srgbClr val="FF0000"/>
                </a:solidFill>
              </a:rPr>
              <a:t>vasopressors</a:t>
            </a:r>
            <a:r>
              <a:rPr lang="en-US" sz="3200" dirty="0">
                <a:solidFill>
                  <a:srgbClr val="FF0000"/>
                </a:solidFill>
              </a:rPr>
              <a:t> and </a:t>
            </a:r>
            <a:r>
              <a:rPr lang="en-US" sz="3200" dirty="0" err="1">
                <a:solidFill>
                  <a:srgbClr val="FF0000"/>
                </a:solidFill>
              </a:rPr>
              <a:t>inotropics</a:t>
            </a:r>
            <a:r>
              <a:rPr lang="en-US" sz="3200" dirty="0">
                <a:solidFill>
                  <a:srgbClr val="FF0000"/>
                </a:solidFill>
              </a:rPr>
              <a:t>)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a:extLst>
              <a:ext uri="{FF2B5EF4-FFF2-40B4-BE49-F238E27FC236}">
                <a16:creationId xmlns:a16="http://schemas.microsoft.com/office/drawing/2014/main" id="{A1B3D0C0-963D-DCD2-E18F-286C761A359F}"/>
              </a:ext>
            </a:extLst>
          </p:cNvPr>
          <p:cNvSpPr>
            <a:spLocks noGrp="1"/>
          </p:cNvSpPr>
          <p:nvPr>
            <p:ph idx="1"/>
          </p:nvPr>
        </p:nvSpPr>
        <p:spPr>
          <a:xfrm>
            <a:off x="1981200" y="381000"/>
            <a:ext cx="8229600" cy="5943600"/>
          </a:xfrm>
        </p:spPr>
        <p:txBody>
          <a:bodyPr>
            <a:normAutofit fontScale="92500"/>
          </a:bodyPr>
          <a:lstStyle/>
          <a:p>
            <a:pPr marL="365760" indent="-256032">
              <a:buFont typeface="Wingdings 3"/>
              <a:buChar char=""/>
              <a:defRPr/>
            </a:pPr>
            <a:r>
              <a:rPr lang="en-US" sz="2400" b="1" dirty="0"/>
              <a:t>Epinephrine</a:t>
            </a:r>
            <a:r>
              <a:rPr lang="en-US" sz="2400" dirty="0"/>
              <a:t>  (alpha and beta agonist )</a:t>
            </a:r>
          </a:p>
          <a:p>
            <a:pPr marL="365760" indent="-256032">
              <a:buNone/>
              <a:defRPr/>
            </a:pPr>
            <a:r>
              <a:rPr lang="en-US" sz="2400" dirty="0"/>
              <a:t>     used in severe shock and acute </a:t>
            </a:r>
            <a:r>
              <a:rPr lang="en-US" sz="2400" dirty="0" err="1"/>
              <a:t>resuscitaion</a:t>
            </a:r>
            <a:r>
              <a:rPr lang="en-US" sz="2400" dirty="0"/>
              <a:t>, it is </a:t>
            </a:r>
            <a:r>
              <a:rPr lang="en-US" sz="2400" dirty="0" err="1"/>
              <a:t>vasopressor</a:t>
            </a:r>
            <a:r>
              <a:rPr lang="en-US" sz="2400" dirty="0"/>
              <a:t> of choice in anaphylactic shock</a:t>
            </a:r>
          </a:p>
          <a:p>
            <a:pPr marL="365760" indent="-256032">
              <a:buNone/>
              <a:defRPr/>
            </a:pPr>
            <a:r>
              <a:rPr lang="en-US" sz="2400" dirty="0"/>
              <a:t>   Dose initially 1 mcg/min iv infusion, then titrate to    1-10 mcg/min.</a:t>
            </a:r>
          </a:p>
          <a:p>
            <a:pPr marL="365760" indent="-256032">
              <a:buNone/>
              <a:defRPr/>
            </a:pPr>
            <a:endParaRPr lang="en-US" sz="2400" dirty="0"/>
          </a:p>
          <a:p>
            <a:pPr marL="365760" indent="-256032">
              <a:buFont typeface="Wingdings 3"/>
              <a:buChar char=""/>
              <a:defRPr/>
            </a:pPr>
            <a:r>
              <a:rPr lang="en-US" sz="2400" b="1" dirty="0"/>
              <a:t>Dopamine</a:t>
            </a:r>
            <a:r>
              <a:rPr lang="en-US" sz="2400" dirty="0"/>
              <a:t>  action according to dose</a:t>
            </a:r>
          </a:p>
          <a:p>
            <a:pPr marL="365760" indent="-256032">
              <a:buNone/>
              <a:defRPr/>
            </a:pPr>
            <a:r>
              <a:rPr lang="en-US" sz="2400" dirty="0"/>
              <a:t>     - low dose  (2-5 mcg/kg/min) </a:t>
            </a:r>
            <a:r>
              <a:rPr lang="en-US" sz="2400" dirty="0" err="1"/>
              <a:t>dopamenergic</a:t>
            </a:r>
            <a:endParaRPr lang="en-US" sz="2400" dirty="0"/>
          </a:p>
          <a:p>
            <a:pPr marL="365760" indent="-256032">
              <a:buNone/>
              <a:defRPr/>
            </a:pPr>
            <a:r>
              <a:rPr lang="en-US" sz="2400" dirty="0"/>
              <a:t>        effect increasing GFR and urine out put    </a:t>
            </a:r>
          </a:p>
          <a:p>
            <a:pPr marL="365760" indent="-256032">
              <a:buNone/>
              <a:defRPr/>
            </a:pPr>
            <a:r>
              <a:rPr lang="en-US" sz="2400" dirty="0"/>
              <a:t>     - medium dose 5-10 mcg/kg/min, has beta1 </a:t>
            </a:r>
          </a:p>
          <a:p>
            <a:pPr marL="365760" indent="-256032">
              <a:buNone/>
              <a:defRPr/>
            </a:pPr>
            <a:r>
              <a:rPr lang="en-US" sz="2400" dirty="0"/>
              <a:t>         adrenergic effect, increasing HR &amp;contractility,</a:t>
            </a:r>
          </a:p>
          <a:p>
            <a:pPr marL="365760" indent="-256032">
              <a:buNone/>
              <a:defRPr/>
            </a:pPr>
            <a:r>
              <a:rPr lang="en-US" sz="2400" dirty="0"/>
              <a:t>        and increase </a:t>
            </a:r>
            <a:r>
              <a:rPr lang="en-US" sz="2400" dirty="0" err="1"/>
              <a:t>uop</a:t>
            </a:r>
            <a:endParaRPr lang="en-US" sz="2400" dirty="0"/>
          </a:p>
          <a:p>
            <a:pPr marL="365760" indent="-256032">
              <a:buNone/>
              <a:defRPr/>
            </a:pPr>
            <a:r>
              <a:rPr lang="en-US" sz="2400" dirty="0"/>
              <a:t>     - high dose more than 10 mcg/kg/min has alpha</a:t>
            </a:r>
          </a:p>
          <a:p>
            <a:pPr marL="365760" indent="-256032">
              <a:buNone/>
              <a:defRPr/>
            </a:pPr>
            <a:r>
              <a:rPr lang="en-US" sz="2400" dirty="0"/>
              <a:t>        effect lead to peripheral vasoconstriction </a:t>
            </a:r>
          </a:p>
          <a:p>
            <a:pPr marL="365760" indent="-256032">
              <a:buNone/>
              <a:defRPr/>
            </a:pPr>
            <a:r>
              <a:rPr lang="en-US" sz="2400" dirty="0"/>
              <a:t>        max 50mcg/kg/min </a:t>
            </a:r>
          </a:p>
        </p:txBody>
      </p:sp>
      <p:sp>
        <p:nvSpPr>
          <p:cNvPr id="24578" name="Title 1">
            <a:extLst>
              <a:ext uri="{FF2B5EF4-FFF2-40B4-BE49-F238E27FC236}">
                <a16:creationId xmlns:a16="http://schemas.microsoft.com/office/drawing/2014/main" id="{C31769AF-4C5C-AE1E-0ED2-A2C2173376B2}"/>
              </a:ext>
            </a:extLst>
          </p:cNvPr>
          <p:cNvSpPr>
            <a:spLocks noGrp="1"/>
          </p:cNvSpPr>
          <p:nvPr>
            <p:ph type="title"/>
          </p:nvPr>
        </p:nvSpPr>
        <p:spPr/>
        <p:txBody>
          <a:bodyPr/>
          <a:lstStyle/>
          <a:p>
            <a:pPr>
              <a:defRPr/>
            </a:pPr>
            <a:endParaRPr lang="en-US" sz="24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885721-9EAA-978E-E0CC-C8048F9671A4}"/>
              </a:ext>
            </a:extLst>
          </p:cNvPr>
          <p:cNvSpPr>
            <a:spLocks noGrp="1"/>
          </p:cNvSpPr>
          <p:nvPr>
            <p:ph idx="1"/>
          </p:nvPr>
        </p:nvSpPr>
        <p:spPr>
          <a:xfrm>
            <a:off x="1981200" y="1447801"/>
            <a:ext cx="8229600" cy="4678363"/>
          </a:xfrm>
        </p:spPr>
        <p:txBody>
          <a:bodyPr>
            <a:normAutofit/>
          </a:bodyPr>
          <a:lstStyle/>
          <a:p>
            <a:pPr marL="365760" indent="-256032">
              <a:buFont typeface="Wingdings 3"/>
              <a:buChar char=""/>
              <a:defRPr/>
            </a:pPr>
            <a:r>
              <a:rPr lang="en-US" b="1" dirty="0" err="1"/>
              <a:t>Phenylephrine</a:t>
            </a:r>
            <a:r>
              <a:rPr lang="en-US" dirty="0"/>
              <a:t> first line </a:t>
            </a:r>
            <a:r>
              <a:rPr lang="en-US" dirty="0" err="1"/>
              <a:t>hyperdynamic</a:t>
            </a:r>
            <a:r>
              <a:rPr lang="en-US" dirty="0"/>
              <a:t> septic shock</a:t>
            </a:r>
          </a:p>
          <a:p>
            <a:pPr marL="365760" indent="-256032">
              <a:buFont typeface="Wingdings 3"/>
              <a:buChar char=""/>
              <a:defRPr/>
            </a:pPr>
            <a:endParaRPr lang="en-US" dirty="0"/>
          </a:p>
          <a:p>
            <a:pPr marL="365760" indent="-256032">
              <a:buFont typeface="Wingdings 3"/>
              <a:buChar char=""/>
              <a:defRPr/>
            </a:pPr>
            <a:r>
              <a:rPr lang="en-US" b="1" dirty="0" err="1"/>
              <a:t>Dobutamine</a:t>
            </a:r>
            <a:r>
              <a:rPr lang="en-US" dirty="0"/>
              <a:t> (predominantly beta agonist)</a:t>
            </a:r>
          </a:p>
          <a:p>
            <a:pPr marL="365760" indent="-256032">
              <a:buNone/>
              <a:defRPr/>
            </a:pPr>
            <a:r>
              <a:rPr lang="en-US" dirty="0"/>
              <a:t>     increase contractility and decrease </a:t>
            </a:r>
            <a:r>
              <a:rPr lang="en-US" dirty="0" err="1"/>
              <a:t>afterload</a:t>
            </a:r>
            <a:endParaRPr lang="en-US" dirty="0"/>
          </a:p>
          <a:p>
            <a:pPr marL="365760" indent="-256032">
              <a:buNone/>
              <a:defRPr/>
            </a:pPr>
            <a:r>
              <a:rPr lang="en-US" dirty="0"/>
              <a:t>     used for patient with low cardiac output and</a:t>
            </a:r>
          </a:p>
          <a:p>
            <a:pPr marL="365760" indent="-256032">
              <a:buNone/>
              <a:defRPr/>
            </a:pPr>
            <a:r>
              <a:rPr lang="en-US" dirty="0"/>
              <a:t>     high PCWP, but without hypotension</a:t>
            </a:r>
          </a:p>
          <a:p>
            <a:pPr marL="365760" indent="-256032">
              <a:buNone/>
              <a:defRPr/>
            </a:pPr>
            <a:r>
              <a:rPr lang="en-US" dirty="0"/>
              <a:t>     initial dose is 0.1-0.5mcg/kg/min IV infusion </a:t>
            </a:r>
          </a:p>
          <a:p>
            <a:pPr marL="365760" indent="-256032">
              <a:buNone/>
              <a:defRPr/>
            </a:pPr>
            <a:r>
              <a:rPr lang="en-US" dirty="0"/>
              <a:t>     usual dose is 2-20 mcg/kg/min</a:t>
            </a:r>
          </a:p>
        </p:txBody>
      </p:sp>
      <p:sp>
        <p:nvSpPr>
          <p:cNvPr id="2" name="Title 1">
            <a:extLst>
              <a:ext uri="{FF2B5EF4-FFF2-40B4-BE49-F238E27FC236}">
                <a16:creationId xmlns:a16="http://schemas.microsoft.com/office/drawing/2014/main" id="{ED2F5C47-F9DB-78CC-EF78-B7C48C9487AE}"/>
              </a:ext>
            </a:extLst>
          </p:cNvPr>
          <p:cNvSpPr>
            <a:spLocks noGrp="1"/>
          </p:cNvSpPr>
          <p:nvPr>
            <p:ph type="title"/>
          </p:nvPr>
        </p:nvSpPr>
        <p:spPr/>
        <p:txBody>
          <a:bodyPr/>
          <a:lstStyle/>
          <a:p>
            <a:pPr>
              <a:defRPr/>
            </a:pPr>
            <a:endParaRPr lang="en-US" sz="28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a:extLst>
              <a:ext uri="{FF2B5EF4-FFF2-40B4-BE49-F238E27FC236}">
                <a16:creationId xmlns:a16="http://schemas.microsoft.com/office/drawing/2014/main" id="{9D61AF74-70EC-0E9C-003C-F4FA19419CAE}"/>
              </a:ext>
            </a:extLst>
          </p:cNvPr>
          <p:cNvSpPr>
            <a:spLocks noGrp="1"/>
          </p:cNvSpPr>
          <p:nvPr>
            <p:ph idx="1"/>
          </p:nvPr>
        </p:nvSpPr>
        <p:spPr>
          <a:xfrm>
            <a:off x="1981200" y="1447801"/>
            <a:ext cx="8229600" cy="4678363"/>
          </a:xfrm>
        </p:spPr>
        <p:txBody>
          <a:bodyPr/>
          <a:lstStyle/>
          <a:p>
            <a:pPr eaLnBrk="1" hangingPunct="1"/>
            <a:r>
              <a:rPr lang="en-US" altLang="pl-PL" b="1"/>
              <a:t>Amrinone or milrinone </a:t>
            </a:r>
            <a:r>
              <a:rPr lang="en-US" altLang="pl-PL"/>
              <a:t>(phosphodiesterase inhibitors) can be substituted for dobutamine.</a:t>
            </a:r>
          </a:p>
          <a:p>
            <a:pPr eaLnBrk="1" hangingPunct="1"/>
            <a:endParaRPr lang="en-US" altLang="pl-PL"/>
          </a:p>
          <a:p>
            <a:pPr eaLnBrk="1" hangingPunct="1"/>
            <a:r>
              <a:rPr lang="en-US" altLang="pl-PL" b="1"/>
              <a:t>Vasopressin</a:t>
            </a:r>
            <a:r>
              <a:rPr lang="en-US" altLang="pl-PL"/>
              <a:t> (ADH) for distributive or vasodilatory shock, also in sepsis if 2 drugs needed</a:t>
            </a:r>
          </a:p>
          <a:p>
            <a:pPr eaLnBrk="1" hangingPunct="1"/>
            <a:endParaRPr lang="en-US" altLang="pl-PL"/>
          </a:p>
        </p:txBody>
      </p:sp>
      <p:sp>
        <p:nvSpPr>
          <p:cNvPr id="2" name="Title 1">
            <a:extLst>
              <a:ext uri="{FF2B5EF4-FFF2-40B4-BE49-F238E27FC236}">
                <a16:creationId xmlns:a16="http://schemas.microsoft.com/office/drawing/2014/main" id="{83DB707A-D2D8-8382-4A8E-52DDB03909E8}"/>
              </a:ext>
            </a:extLst>
          </p:cNvPr>
          <p:cNvSpPr>
            <a:spLocks noGrp="1"/>
          </p:cNvSpPr>
          <p:nvPr>
            <p:ph type="title"/>
          </p:nvPr>
        </p:nvSpPr>
        <p:spPr/>
        <p:txBody>
          <a:bodyPr/>
          <a:lstStyle/>
          <a:p>
            <a:pPr>
              <a:defRPr/>
            </a:pPr>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a:extLst>
              <a:ext uri="{FF2B5EF4-FFF2-40B4-BE49-F238E27FC236}">
                <a16:creationId xmlns:a16="http://schemas.microsoft.com/office/drawing/2014/main" id="{2B965BDC-5283-D527-FA8D-75A2AAEAB23F}"/>
              </a:ext>
            </a:extLst>
          </p:cNvPr>
          <p:cNvSpPr>
            <a:spLocks noGrp="1"/>
          </p:cNvSpPr>
          <p:nvPr>
            <p:ph idx="1"/>
          </p:nvPr>
        </p:nvSpPr>
        <p:spPr>
          <a:xfrm>
            <a:off x="1981200" y="1600201"/>
            <a:ext cx="8229600" cy="4525963"/>
          </a:xfrm>
        </p:spPr>
        <p:txBody>
          <a:bodyPr/>
          <a:lstStyle/>
          <a:p>
            <a:pPr eaLnBrk="1" hangingPunct="1">
              <a:buFont typeface="Wingdings 3" panose="05040102010807070707" pitchFamily="18" charset="2"/>
              <a:buNone/>
            </a:pPr>
            <a:r>
              <a:rPr lang="en-US" altLang="pl-PL">
                <a:solidFill>
                  <a:srgbClr val="FF0000"/>
                </a:solidFill>
              </a:rPr>
              <a:t>2</a:t>
            </a:r>
            <a:r>
              <a:rPr lang="en-US" altLang="pl-PL" b="1">
                <a:solidFill>
                  <a:srgbClr val="FF0000"/>
                </a:solidFill>
              </a:rPr>
              <a:t>. Corticosteroids </a:t>
            </a:r>
          </a:p>
          <a:p>
            <a:pPr eaLnBrk="1" hangingPunct="1">
              <a:buFont typeface="Wingdings 3" panose="05040102010807070707" pitchFamily="18" charset="2"/>
              <a:buNone/>
            </a:pPr>
            <a:r>
              <a:rPr lang="en-US" altLang="pl-PL"/>
              <a:t>For shock secondary to adrenal insufficiency </a:t>
            </a:r>
          </a:p>
          <a:p>
            <a:pPr eaLnBrk="1" hangingPunct="1">
              <a:buFont typeface="Wingdings 3" panose="05040102010807070707" pitchFamily="18" charset="2"/>
              <a:buNone/>
            </a:pPr>
            <a:endParaRPr lang="en-US" altLang="pl-PL"/>
          </a:p>
          <a:p>
            <a:pPr eaLnBrk="1" hangingPunct="1">
              <a:buFont typeface="Wingdings 3" panose="05040102010807070707" pitchFamily="18" charset="2"/>
              <a:buNone/>
            </a:pPr>
            <a:r>
              <a:rPr lang="en-US" altLang="pl-PL">
                <a:solidFill>
                  <a:srgbClr val="FF0000"/>
                </a:solidFill>
              </a:rPr>
              <a:t>3</a:t>
            </a:r>
            <a:r>
              <a:rPr lang="en-US" altLang="pl-PL" b="1">
                <a:solidFill>
                  <a:srgbClr val="FF0000"/>
                </a:solidFill>
              </a:rPr>
              <a:t>. Antibiotics </a:t>
            </a:r>
          </a:p>
          <a:p>
            <a:pPr eaLnBrk="1" hangingPunct="1">
              <a:buFont typeface="Wingdings 3" panose="05040102010807070707" pitchFamily="18" charset="2"/>
              <a:buNone/>
            </a:pPr>
            <a:r>
              <a:rPr lang="en-US" altLang="pl-PL"/>
              <a:t>    empiric broad spectrum antibiotics for septic shock after obtaining appropriate cultures.</a:t>
            </a:r>
          </a:p>
          <a:p>
            <a:pPr eaLnBrk="1" hangingPunct="1">
              <a:buFont typeface="Wingdings 3" panose="05040102010807070707" pitchFamily="18" charset="2"/>
              <a:buNone/>
            </a:pPr>
            <a:endParaRPr lang="en-US" altLang="pl-PL"/>
          </a:p>
          <a:p>
            <a:pPr eaLnBrk="1" hangingPunct="1">
              <a:buFont typeface="Wingdings 3" panose="05040102010807070707" pitchFamily="18" charset="2"/>
              <a:buNone/>
            </a:pPr>
            <a:r>
              <a:rPr lang="en-US" altLang="pl-PL">
                <a:solidFill>
                  <a:srgbClr val="FF0000"/>
                </a:solidFill>
              </a:rPr>
              <a:t>4. </a:t>
            </a:r>
            <a:r>
              <a:rPr lang="en-US" altLang="pl-PL"/>
              <a:t>Correction of acidosis by </a:t>
            </a:r>
            <a:r>
              <a:rPr lang="en-US" altLang="pl-PL" b="1">
                <a:solidFill>
                  <a:srgbClr val="FF0000"/>
                </a:solidFill>
              </a:rPr>
              <a:t>sodium bicarbonate </a:t>
            </a:r>
          </a:p>
        </p:txBody>
      </p:sp>
      <p:sp>
        <p:nvSpPr>
          <p:cNvPr id="2" name="Title 1">
            <a:extLst>
              <a:ext uri="{FF2B5EF4-FFF2-40B4-BE49-F238E27FC236}">
                <a16:creationId xmlns:a16="http://schemas.microsoft.com/office/drawing/2014/main" id="{EC08F721-38A0-B904-1FA0-8305D61EBF26}"/>
              </a:ext>
            </a:extLst>
          </p:cNvPr>
          <p:cNvSpPr>
            <a:spLocks noGrp="1"/>
          </p:cNvSpPr>
          <p:nvPr>
            <p:ph type="title"/>
          </p:nvPr>
        </p:nvSpPr>
        <p:spPr/>
        <p:txBody>
          <a:bodyPr/>
          <a:lstStyle/>
          <a:p>
            <a:pPr>
              <a:defRPr/>
            </a:pPr>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SLIDEGUID" val="1B058A2306734A00B2A26BEF0247FAD5"/>
  <p:tag name="SLIDEID" val="1B058A2306734A00B2A26BEF0247FAD5"/>
  <p:tag name="SLIDEORDER" val="1"/>
  <p:tag name="SLIDETYPE" val="Q"/>
  <p:tag name="DEMOGRAPHIC" val="False"/>
  <p:tag name="TEAMASSIGN" val="False"/>
  <p:tag name="SPEEDSCORING" val="False"/>
  <p:tag name="CORRECTPOINTVALUE" val="100"/>
  <p:tag name="INCORRECTPOINTVALUE" val="0"/>
  <p:tag name="ZEROBASED" val="False"/>
  <p:tag name="QUESTIONALIAS" val="What is your opinion?"/>
  <p:tag name="ANSWERSALIAS" val="True|smicln|False"/>
  <p:tag name="DELIMITERS" val="3.1"/>
  <p:tag name="VALUEFORMAT" val="0%"/>
  <p:tag name="VALUES" val="Correct|smicln|Incorrect"/>
</p:tagLst>
</file>

<file path=ppt/tags/tag22.xml><?xml version="1.0" encoding="utf-8"?>
<p:tagLst xmlns:a="http://schemas.openxmlformats.org/drawingml/2006/main" xmlns:r="http://schemas.openxmlformats.org/officeDocument/2006/relationships" xmlns:p="http://schemas.openxmlformats.org/presentationml/2006/main">
  <p:tag name="CHARTTYPE" val="0"/>
</p:tagLst>
</file>

<file path=ppt/tags/tag23.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1"/>
  <p:tag name="FONTSIZE" val="32"/>
  <p:tag name="BULLETTYPE" val="ppBulletArabicPeriod"/>
  <p:tag name="ANSWERTEXT" val="True&#10;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SLIDEGUID" val="E446489DC86846A996D06DB66ABE7F02"/>
  <p:tag name="SLIDEID" val="E446489DC86846A996D06DB66ABE7F02"/>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Correct|smicln|Correct|smicln|Incorrect|smicln|Correct"/>
  <p:tag name="QUESTIONALIAS" val="The proximal port or right atrial port is used to:"/>
  <p:tag name="ANSWERSALIAS" val="Measure the CVP |smicln|Administer meds|smicln|Measure the wedge pressure|smicln|Draw blood"/>
</p:tagLst>
</file>

<file path=ppt/tags/tag27.xml><?xml version="1.0" encoding="utf-8"?>
<p:tagLst xmlns:a="http://schemas.openxmlformats.org/drawingml/2006/main" xmlns:r="http://schemas.openxmlformats.org/officeDocument/2006/relationships" xmlns:p="http://schemas.openxmlformats.org/presentationml/2006/main">
  <p:tag name="CHARTTYPE" val="0"/>
</p:tagLst>
</file>

<file path=ppt/tags/tag2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73"/>
  <p:tag name="FONTSIZE" val="32"/>
  <p:tag name="BULLETTYPE" val="ppBulletArabicPeriod"/>
  <p:tag name="ANSWERTEXT" val="Measure the CVP &#10;Administer meds&#10;Measure the wedge pressure&#10;Draw blood"/>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SLIDEGUID" val="7DD918EBCFFA4C61835B3A372B52D9C8"/>
  <p:tag name="SLIDEID" val="7DD918EBCFFA4C61835B3A372B52D9C8"/>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Incorrect|smicln|Incorrect|smicln|Correct|smicln|Incorrect"/>
  <p:tag name="QUESTIONALIAS" val="If a patient’s B/P is 140/80 the MAP would be:"/>
  <p:tag name="ANSWERSALIAS" val="120|smicln|80|smicln|100|smicln|60"/>
</p:tagLst>
</file>

<file path=ppt/tags/tag43.xml><?xml version="1.0" encoding="utf-8"?>
<p:tagLst xmlns:a="http://schemas.openxmlformats.org/drawingml/2006/main" xmlns:r="http://schemas.openxmlformats.org/officeDocument/2006/relationships" xmlns:p="http://schemas.openxmlformats.org/presentationml/2006/main">
  <p:tag name="CHARTTYPE" val="0"/>
</p:tagLst>
</file>

<file path=ppt/tags/tag4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6"/>
  <p:tag name="FONTSIZE" val="32"/>
  <p:tag name="BULLETTYPE" val="ppBulletArabicPeriod"/>
  <p:tag name="ANSWERTEXT" val="120&#10;80&#10;100&#10;60"/>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SLIDEGUID" val="51F98FA7843D4BC497B7AA1CFC3B4798"/>
  <p:tag name="SLIDEID" val="51F98FA7843D4BC497B7AA1CFC3B4798"/>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ich would be complications in a patient with a PA catheter?"/>
  <p:tag name="ANSWERSALIAS" val="Arrhythmias|smicln|Infection|smicln|Air embolism|smicln|Bleeding"/>
  <p:tag name="VALUES" val="Correct|smicln|Correct|smicln|Correct|smicln|Correct"/>
</p:tagLst>
</file>

<file path=ppt/tags/tag49.xml><?xml version="1.0" encoding="utf-8"?>
<p:tagLst xmlns:a="http://schemas.openxmlformats.org/drawingml/2006/main" xmlns:r="http://schemas.openxmlformats.org/officeDocument/2006/relationships" xmlns:p="http://schemas.openxmlformats.org/presentationml/2006/main">
  <p:tag name="CHARTTYPE" val="0"/>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46"/>
  <p:tag name="FONTSIZE" val="32"/>
  <p:tag name="BULLETTYPE" val="ppBulletArabicPeriod"/>
  <p:tag name="ANSWERTEXT" val="Arrhythmias&#10;Infection&#10;Air embolism&#10;Bleeding"/>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7396</Words>
  <Application>Microsoft Office PowerPoint</Application>
  <PresentationFormat>Panoramiczny</PresentationFormat>
  <Paragraphs>1251</Paragraphs>
  <Slides>228</Slides>
  <Notes>36</Notes>
  <HiddenSlides>13</HiddenSlides>
  <MMClips>0</MMClips>
  <ScaleCrop>false</ScaleCrop>
  <HeadingPairs>
    <vt:vector size="8" baseType="variant">
      <vt:variant>
        <vt:lpstr>Używane czcionki</vt:lpstr>
      </vt:variant>
      <vt:variant>
        <vt:i4>18</vt:i4>
      </vt:variant>
      <vt:variant>
        <vt:lpstr>Motyw</vt:lpstr>
      </vt:variant>
      <vt:variant>
        <vt:i4>1</vt:i4>
      </vt:variant>
      <vt:variant>
        <vt:lpstr>Osadzone serwery OLE</vt:lpstr>
      </vt:variant>
      <vt:variant>
        <vt:i4>3</vt:i4>
      </vt:variant>
      <vt:variant>
        <vt:lpstr>Tytuły slajdów</vt:lpstr>
      </vt:variant>
      <vt:variant>
        <vt:i4>228</vt:i4>
      </vt:variant>
    </vt:vector>
  </HeadingPairs>
  <TitlesOfParts>
    <vt:vector size="250" baseType="lpstr">
      <vt:lpstr>Arial</vt:lpstr>
      <vt:lpstr>Calibri</vt:lpstr>
      <vt:lpstr>Calibri Light</vt:lpstr>
      <vt:lpstr>Chiller</vt:lpstr>
      <vt:lpstr>Franklin Gothic Book</vt:lpstr>
      <vt:lpstr>Garamond</vt:lpstr>
      <vt:lpstr>Haettenschweiler</vt:lpstr>
      <vt:lpstr>Osaka</vt:lpstr>
      <vt:lpstr>Palatino Linotype</vt:lpstr>
      <vt:lpstr>Rockwell Extra Bold</vt:lpstr>
      <vt:lpstr>Script MT Bold</vt:lpstr>
      <vt:lpstr>Tahoma</vt:lpstr>
      <vt:lpstr>Tempus Sans ITC</vt:lpstr>
      <vt:lpstr>Times New Roman</vt:lpstr>
      <vt:lpstr>Verdana</vt:lpstr>
      <vt:lpstr>Wingdings</vt:lpstr>
      <vt:lpstr>Wingdings 2</vt:lpstr>
      <vt:lpstr>Wingdings 3</vt:lpstr>
      <vt:lpstr>Motyw pakietu Office</vt:lpstr>
      <vt:lpstr>Photo Editor Photo</vt:lpstr>
      <vt:lpstr>Slide</vt:lpstr>
      <vt:lpstr>Chart</vt:lpstr>
      <vt:lpstr>Introduction to the Human Cardiovascular System</vt:lpstr>
      <vt:lpstr>INTRODUCTION</vt:lpstr>
      <vt:lpstr>FUNCTION OF CARDIOVASCULAR SYSTEM</vt:lpstr>
      <vt:lpstr>COMPONENTS OF CARDIOVASCULAR SYSTEM</vt:lpstr>
      <vt:lpstr>BLOOD</vt:lpstr>
      <vt:lpstr>HEART </vt:lpstr>
      <vt:lpstr>HEART</vt:lpstr>
      <vt:lpstr>Prezentacja programu PowerPoint</vt:lpstr>
      <vt:lpstr>FUNCTIONS OF THE HEART</vt:lpstr>
      <vt:lpstr>BLOOD VESSELS</vt:lpstr>
      <vt:lpstr>BLOOD VESSELS</vt:lpstr>
      <vt:lpstr>BLOOD VESSELS</vt:lpstr>
      <vt:lpstr>CLASSIFICATION OF BLOOD VESSELS</vt:lpstr>
      <vt:lpstr>ARTERIES</vt:lpstr>
      <vt:lpstr>ARTERIES</vt:lpstr>
      <vt:lpstr>CLASSIFICATION OF ARTEIES</vt:lpstr>
      <vt:lpstr>CAPILLARIES (5-8 micron)</vt:lpstr>
      <vt:lpstr>Prezentacja programu PowerPoint</vt:lpstr>
      <vt:lpstr>SINUSOIDS</vt:lpstr>
      <vt:lpstr>VEINS</vt:lpstr>
      <vt:lpstr>VEINS</vt:lpstr>
      <vt:lpstr>VEINS</vt:lpstr>
      <vt:lpstr>VEINS</vt:lpstr>
      <vt:lpstr>VEINS</vt:lpstr>
      <vt:lpstr>ANASTOMOSIS</vt:lpstr>
      <vt:lpstr>ANASTOMOSIS</vt:lpstr>
      <vt:lpstr>END ARTERIES</vt:lpstr>
      <vt:lpstr>CIRCULATION </vt:lpstr>
      <vt:lpstr>SYSTEMIC AND PULMONARY CIRCULATION</vt:lpstr>
      <vt:lpstr>CORONARY CIRCULATION: ARTERIAL SUPPLY</vt:lpstr>
      <vt:lpstr>PORTAL CIRCULATION</vt:lpstr>
      <vt:lpstr> FETAL CIRCULATION  </vt:lpstr>
      <vt:lpstr>Prezentacja programu PowerPoint</vt:lpstr>
      <vt:lpstr>APPLIED</vt:lpstr>
      <vt:lpstr>APPLIED</vt:lpstr>
      <vt:lpstr>QUESTIONS</vt:lpstr>
      <vt:lpstr>QUESTIONS</vt:lpstr>
      <vt:lpstr>QUESTIONS</vt:lpstr>
      <vt:lpstr>QUESTIONS</vt:lpstr>
      <vt:lpstr>QUESTIONS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ACUTE CIRCULATORY FAILURE AND CARDIOGENIC SHOCK </vt:lpstr>
      <vt:lpstr>DEFINITION </vt:lpstr>
      <vt:lpstr>Essentials of diagnosis</vt:lpstr>
      <vt:lpstr>CLASSIFICATION OF SHOCK</vt:lpstr>
      <vt:lpstr>Prezentacja programu PowerPoint</vt:lpstr>
      <vt:lpstr>SYMPTOMS AND SIGNS </vt:lpstr>
      <vt:lpstr>Hypovolemic shock</vt:lpstr>
      <vt:lpstr>Cardiogenic shock</vt:lpstr>
      <vt:lpstr>Obstructive shock</vt:lpstr>
      <vt:lpstr>Distributive shock </vt:lpstr>
      <vt:lpstr>Prezentacja programu PowerPoint</vt:lpstr>
      <vt:lpstr>LABORATORY TESTS </vt:lpstr>
      <vt:lpstr>IMAGING STUDIES </vt:lpstr>
      <vt:lpstr>DIAGNOSTIC PROCEDURES</vt:lpstr>
      <vt:lpstr>Prezentacja programu PowerPoint</vt:lpstr>
      <vt:lpstr>MANAGEMENT OF SHOCK </vt:lpstr>
      <vt:lpstr>General measures </vt:lpstr>
      <vt:lpstr>Prezentacja programu PowerPoint</vt:lpstr>
      <vt:lpstr>Central venous pressure </vt:lpstr>
      <vt:lpstr>Pulmonary artery catheters (PACs)</vt:lpstr>
      <vt:lpstr>Aim of treatment</vt:lpstr>
      <vt:lpstr>Volume replacement</vt:lpstr>
      <vt:lpstr>MEDICATIONES</vt:lpstr>
      <vt:lpstr>1. Vasoactive therapy (vasopressors and inotropics) </vt:lpstr>
      <vt:lpstr>Prezentacja programu PowerPoint</vt:lpstr>
      <vt:lpstr>Prezentacja programu PowerPoint</vt:lpstr>
      <vt:lpstr>Prezentacja programu PowerPoint</vt:lpstr>
      <vt:lpstr>Prezentacja programu PowerPoint</vt:lpstr>
      <vt:lpstr>SURGERY AND OTHER TREATMENT MODALITIES</vt:lpstr>
      <vt:lpstr>For cardiac failure</vt:lpstr>
      <vt:lpstr>Prezentacja programu PowerPoint</vt:lpstr>
      <vt:lpstr>Hemodynamic  Disorders</vt:lpstr>
      <vt:lpstr>Fluid Distribution </vt:lpstr>
      <vt:lpstr>Edema</vt:lpstr>
      <vt:lpstr>Mechanisms and Causes</vt:lpstr>
      <vt:lpstr>Prezentacja programu PowerPoint</vt:lpstr>
      <vt:lpstr>Common sites of edema</vt:lpstr>
      <vt:lpstr>Hyperemia and Congestion</vt:lpstr>
      <vt:lpstr>Common sites of congestion </vt:lpstr>
      <vt:lpstr>Circulatory shock</vt:lpstr>
      <vt:lpstr>Types of shock </vt:lpstr>
      <vt:lpstr>Prezentacja programu PowerPoint</vt:lpstr>
      <vt:lpstr>Distributive shock</vt:lpstr>
      <vt:lpstr>Prezentacja programu PowerPoint</vt:lpstr>
      <vt:lpstr>Prezentacja programu PowerPoint</vt:lpstr>
      <vt:lpstr>Physiologic responses to shock</vt:lpstr>
      <vt:lpstr>Prezentacja programu PowerPoint</vt:lpstr>
      <vt:lpstr>Stages of shock</vt:lpstr>
      <vt:lpstr>Prezentacja programu PowerPoint</vt:lpstr>
      <vt:lpstr>Complications of shock</vt:lpstr>
      <vt:lpstr>Prezentacja programu PowerPoint</vt:lpstr>
      <vt:lpstr>Rationale for therapy</vt:lpstr>
      <vt:lpstr>Treatment of shock</vt:lpstr>
      <vt:lpstr>Prezentacja programu PowerPoint</vt:lpstr>
      <vt:lpstr>Hemodynamic Monitoring </vt:lpstr>
      <vt:lpstr>Prezentacja programu PowerPoint</vt:lpstr>
      <vt:lpstr>Prezentacja programu PowerPoint</vt:lpstr>
      <vt:lpstr>Bedside Assessment</vt:lpstr>
      <vt:lpstr>Anatomy of the Heart</vt:lpstr>
      <vt:lpstr>Frank-Starling principle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Core hemodinamic variables</vt:lpstr>
      <vt:lpstr>Measured Hemodynamic Variables</vt:lpstr>
      <vt:lpstr>Stroke Volume</vt:lpstr>
      <vt:lpstr>Prezentacja programu PowerPoint</vt:lpstr>
      <vt:lpstr>Cardiac output/index</vt:lpstr>
      <vt:lpstr>CVP/Right heart filling pressure</vt:lpstr>
      <vt:lpstr>PAWP</vt:lpstr>
      <vt:lpstr>SvO2</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Therapeutic Interventions</vt:lpstr>
      <vt:lpstr>Circulatory SHOCK</vt:lpstr>
      <vt:lpstr>Definition</vt:lpstr>
      <vt:lpstr>Causes of Shock – a quick list:</vt:lpstr>
      <vt:lpstr>Signs of Shock</vt:lpstr>
      <vt:lpstr>Signs of Shock</vt:lpstr>
      <vt:lpstr>Signs of Shock:  MAP</vt:lpstr>
      <vt:lpstr>Signs of Shock</vt:lpstr>
      <vt:lpstr>Emergency Treatment</vt:lpstr>
      <vt:lpstr>Causes of Shock: Classification (the real list)</vt:lpstr>
      <vt:lpstr>Hypovolemic Shock</vt:lpstr>
      <vt:lpstr>Hypovolemic Shock</vt:lpstr>
      <vt:lpstr>Cardiogenic Shock</vt:lpstr>
      <vt:lpstr>Cardiogenic Shock</vt:lpstr>
      <vt:lpstr>Obstructive Shock</vt:lpstr>
      <vt:lpstr>Pericardial Tamponade</vt:lpstr>
      <vt:lpstr>Prezentacja programu PowerPoint</vt:lpstr>
      <vt:lpstr>Distributive Shock</vt:lpstr>
      <vt:lpstr>Venous Pooling</vt:lpstr>
      <vt:lpstr>Distributive Shock:  High Output</vt:lpstr>
      <vt:lpstr>Distributive Shock:  High Output</vt:lpstr>
      <vt:lpstr>Anaphylaxis</vt:lpstr>
      <vt:lpstr>Anaphylactic Shock</vt:lpstr>
      <vt:lpstr>Physiological Response to Shock</vt:lpstr>
      <vt:lpstr>Prezentacja programu PowerPoint</vt:lpstr>
      <vt:lpstr>Additional Compensatory Mechanisms</vt:lpstr>
      <vt:lpstr>Progressive Shock</vt:lpstr>
      <vt:lpstr>Irreversible Shock</vt:lpstr>
      <vt:lpstr>Hemodynamic Monitoring</vt:lpstr>
      <vt:lpstr>What is Hemodynamic Monitoring?</vt:lpstr>
      <vt:lpstr> Hemodynamic Monitoring</vt:lpstr>
      <vt:lpstr> Hemodynamic Monitoring</vt:lpstr>
      <vt:lpstr>Purpose of Hemodynamic Monitoring</vt:lpstr>
      <vt:lpstr>Hemodynamic Monitoring Components</vt:lpstr>
      <vt:lpstr>Prezentacja programu PowerPoint</vt:lpstr>
      <vt:lpstr>Comparing Hemodynamics to IV pump</vt:lpstr>
      <vt:lpstr>Prezentacja programu PowerPoint</vt:lpstr>
      <vt:lpstr>Prezentacja programu PowerPoint</vt:lpstr>
      <vt:lpstr>Prezentacja programu PowerPoint</vt:lpstr>
      <vt:lpstr>Prezentacja programu PowerPoint</vt:lpstr>
      <vt:lpstr>Types of Invasive Pressure Monitoring</vt:lpstr>
      <vt:lpstr>Components of an Arterial Pressure Monitoring System </vt:lpstr>
      <vt:lpstr>Arterial Pressure Monitoring</vt:lpstr>
      <vt:lpstr>Arterial Pressure Tracing</vt:lpstr>
      <vt:lpstr>Prezentacja programu PowerPoint</vt:lpstr>
      <vt:lpstr>Prezentacja programu PowerPoint</vt:lpstr>
      <vt:lpstr>Prezentacja programu PowerPoint</vt:lpstr>
      <vt:lpstr>Pulmonary Artery Pressure Monitoring</vt:lpstr>
      <vt:lpstr>Manipulating the PA pressures affects the preload</vt:lpstr>
      <vt:lpstr>Pulmonary Artery Pressure Monitoring</vt:lpstr>
      <vt:lpstr>Pulmonary Artery Pressure Monitoring</vt:lpstr>
      <vt:lpstr>The proximal port or right atrial port is used to:</vt:lpstr>
      <vt:lpstr>Pulmonary Artery Catheter</vt:lpstr>
      <vt:lpstr>Prezentacja programu PowerPoint</vt:lpstr>
      <vt:lpstr>Prezentacja programu PowerPoint</vt:lpstr>
      <vt:lpstr>Prezentacja programu PowerPoint</vt:lpstr>
      <vt:lpstr>Prezentacja programu PowerPoint</vt:lpstr>
      <vt:lpstr>PA Waveforms during Insertion</vt:lpstr>
      <vt:lpstr>Prezentacja programu PowerPoint</vt:lpstr>
      <vt:lpstr>Prezentacja programu PowerPoint</vt:lpstr>
      <vt:lpstr>Hemodynamics:  Normal value</vt:lpstr>
      <vt:lpstr>Cardiac Output</vt:lpstr>
      <vt:lpstr>Measuring Cardiac Output</vt:lpstr>
      <vt:lpstr>Measuring Cardiac Output</vt:lpstr>
      <vt:lpstr>Prezentacja programu PowerPoint</vt:lpstr>
      <vt:lpstr>If a patient’s B/P is 140/80 the MAP would be:</vt:lpstr>
      <vt:lpstr>Prezentacja programu PowerPoint</vt:lpstr>
      <vt:lpstr>Complications with PA Catheters</vt:lpstr>
      <vt:lpstr>Complications with PA Catheters</vt:lpstr>
      <vt:lpstr>Which would be complications in a patient with a PA catheter?</vt:lpstr>
      <vt:lpstr>Complications with PA Catheters</vt:lpstr>
      <vt:lpstr>Prezentacja programu PowerPoint</vt:lpstr>
      <vt:lpstr>Noninvasive Hemodynamic Monitoring </vt:lpstr>
      <vt:lpstr>Noninvasive Hemodynamic Monitoring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Human Cardiovascular System</dc:title>
  <dc:creator>PIW Koszalin</dc:creator>
  <cp:lastModifiedBy>PIW Koszalin</cp:lastModifiedBy>
  <cp:revision>4</cp:revision>
  <dcterms:created xsi:type="dcterms:W3CDTF">2024-04-15T12:05:19Z</dcterms:created>
  <dcterms:modified xsi:type="dcterms:W3CDTF">2024-05-09T11:30:24Z</dcterms:modified>
</cp:coreProperties>
</file>