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notesMasterIdLst>
    <p:notesMasterId r:id="rId70"/>
  </p:notesMasterIdLst>
  <p:sldIdLst>
    <p:sldId id="256" r:id="rId2"/>
    <p:sldId id="269" r:id="rId3"/>
    <p:sldId id="271" r:id="rId4"/>
    <p:sldId id="272" r:id="rId5"/>
    <p:sldId id="273" r:id="rId6"/>
    <p:sldId id="274" r:id="rId7"/>
    <p:sldId id="275" r:id="rId8"/>
    <p:sldId id="335" r:id="rId9"/>
    <p:sldId id="276" r:id="rId10"/>
    <p:sldId id="277" r:id="rId11"/>
    <p:sldId id="278" r:id="rId12"/>
    <p:sldId id="279" r:id="rId13"/>
    <p:sldId id="280" r:id="rId14"/>
    <p:sldId id="282" r:id="rId15"/>
    <p:sldId id="283" r:id="rId16"/>
    <p:sldId id="281" r:id="rId17"/>
    <p:sldId id="284" r:id="rId18"/>
    <p:sldId id="285" r:id="rId19"/>
    <p:sldId id="286" r:id="rId20"/>
    <p:sldId id="287" r:id="rId21"/>
    <p:sldId id="288" r:id="rId22"/>
    <p:sldId id="289" r:id="rId23"/>
    <p:sldId id="290" r:id="rId24"/>
    <p:sldId id="291" r:id="rId25"/>
    <p:sldId id="292" r:id="rId26"/>
    <p:sldId id="293" r:id="rId27"/>
    <p:sldId id="294" r:id="rId28"/>
    <p:sldId id="295" r:id="rId29"/>
    <p:sldId id="296" r:id="rId30"/>
    <p:sldId id="297" r:id="rId31"/>
    <p:sldId id="298" r:id="rId32"/>
    <p:sldId id="299" r:id="rId33"/>
    <p:sldId id="300" r:id="rId34"/>
    <p:sldId id="301" r:id="rId35"/>
    <p:sldId id="302" r:id="rId36"/>
    <p:sldId id="303" r:id="rId37"/>
    <p:sldId id="304" r:id="rId38"/>
    <p:sldId id="305" r:id="rId39"/>
    <p:sldId id="336" r:id="rId40"/>
    <p:sldId id="306" r:id="rId41"/>
    <p:sldId id="307" r:id="rId42"/>
    <p:sldId id="308" r:id="rId43"/>
    <p:sldId id="309" r:id="rId44"/>
    <p:sldId id="310" r:id="rId45"/>
    <p:sldId id="311" r:id="rId46"/>
    <p:sldId id="312" r:id="rId47"/>
    <p:sldId id="313" r:id="rId48"/>
    <p:sldId id="314" r:id="rId49"/>
    <p:sldId id="315" r:id="rId50"/>
    <p:sldId id="316" r:id="rId51"/>
    <p:sldId id="317" r:id="rId52"/>
    <p:sldId id="318" r:id="rId53"/>
    <p:sldId id="319" r:id="rId54"/>
    <p:sldId id="320" r:id="rId55"/>
    <p:sldId id="321" r:id="rId56"/>
    <p:sldId id="322" r:id="rId57"/>
    <p:sldId id="323" r:id="rId58"/>
    <p:sldId id="324" r:id="rId59"/>
    <p:sldId id="325" r:id="rId60"/>
    <p:sldId id="326" r:id="rId61"/>
    <p:sldId id="332" r:id="rId62"/>
    <p:sldId id="327" r:id="rId63"/>
    <p:sldId id="328" r:id="rId64"/>
    <p:sldId id="329" r:id="rId65"/>
    <p:sldId id="330" r:id="rId66"/>
    <p:sldId id="331" r:id="rId67"/>
    <p:sldId id="333" r:id="rId68"/>
    <p:sldId id="334" r:id="rId69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9" d="100"/>
          <a:sy n="89" d="100"/>
        </p:scale>
        <p:origin x="108" y="12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D718F7-DA9B-4FF7-BFAF-3335A5E652A2}" type="datetimeFigureOut">
              <a:rPr lang="pl-PL" smtClean="0"/>
              <a:t>04.02.2024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CA039D-CCA6-4296-AF40-E6B4AEB4430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520869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MM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CA039D-CCA6-4296-AF40-E6B4AEB4430B}" type="slidenum">
              <a:rPr lang="pl-PL" smtClean="0"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424339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ARDS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CA039D-CCA6-4296-AF40-E6B4AEB4430B}" type="slidenum">
              <a:rPr lang="pl-PL" smtClean="0"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276135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err="1"/>
              <a:t>Asthma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CA039D-CCA6-4296-AF40-E6B4AEB4430B}" type="slidenum">
              <a:rPr lang="pl-PL" smtClean="0"/>
              <a:t>18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781485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COPD – </a:t>
            </a:r>
            <a:r>
              <a:rPr lang="pl-PL" dirty="0" err="1"/>
              <a:t>chronic</a:t>
            </a:r>
            <a:r>
              <a:rPr lang="pl-PL" dirty="0"/>
              <a:t> </a:t>
            </a:r>
            <a:r>
              <a:rPr lang="pl-PL" dirty="0" err="1"/>
              <a:t>bronchitis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CA039D-CCA6-4296-AF40-E6B4AEB4430B}" type="slidenum">
              <a:rPr lang="pl-PL" smtClean="0"/>
              <a:t>25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915945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COPD - </a:t>
            </a:r>
            <a:r>
              <a:rPr lang="pl-PL" dirty="0" err="1"/>
              <a:t>emphysema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CA039D-CCA6-4296-AF40-E6B4AEB4430B}" type="slidenum">
              <a:rPr lang="pl-PL" smtClean="0"/>
              <a:t>32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523394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err="1"/>
              <a:t>Pleural</a:t>
            </a:r>
            <a:r>
              <a:rPr lang="pl-PL" dirty="0"/>
              <a:t> </a:t>
            </a:r>
            <a:r>
              <a:rPr lang="pl-PL" dirty="0" err="1"/>
              <a:t>effussion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CA039D-CCA6-4296-AF40-E6B4AEB4430B}" type="slidenum">
              <a:rPr lang="pl-PL" smtClean="0"/>
              <a:t>40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898162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err="1"/>
              <a:t>Tension</a:t>
            </a:r>
            <a:r>
              <a:rPr lang="pl-PL" dirty="0"/>
              <a:t> </a:t>
            </a:r>
            <a:r>
              <a:rPr lang="pl-PL" dirty="0" err="1"/>
              <a:t>pneumothorax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CA039D-CCA6-4296-AF40-E6B4AEB4430B}" type="slidenum">
              <a:rPr lang="pl-PL" smtClean="0"/>
              <a:t>47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615851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err="1"/>
              <a:t>Osteosarcoma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CA039D-CCA6-4296-AF40-E6B4AEB4430B}" type="slidenum">
              <a:rPr lang="pl-PL" smtClean="0"/>
              <a:t>54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89581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err="1"/>
              <a:t>Sepic</a:t>
            </a:r>
            <a:r>
              <a:rPr lang="pl-PL" dirty="0"/>
              <a:t> </a:t>
            </a:r>
            <a:r>
              <a:rPr lang="pl-PL" dirty="0" err="1"/>
              <a:t>arthritis</a:t>
            </a:r>
            <a:r>
              <a:rPr lang="pl-PL" dirty="0"/>
              <a:t> - </a:t>
            </a:r>
            <a:r>
              <a:rPr lang="pl-PL" dirty="0" err="1"/>
              <a:t>Staphylococcal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CA039D-CCA6-4296-AF40-E6B4AEB4430B}" type="slidenum">
              <a:rPr lang="pl-PL" smtClean="0"/>
              <a:t>61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19843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fld id="{469D5E09-7748-4496-BB7C-8E6D0C9B07AB}" type="datetimeFigureOut">
              <a:rPr lang="pl-PL" smtClean="0"/>
              <a:t>04.02.2024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9144" y="4882896"/>
            <a:ext cx="4050792" cy="1197864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EC39B7FE-62E3-4515-9484-DF4F808F3286}" type="slidenum">
              <a:rPr lang="pl-PL" smtClean="0"/>
              <a:t>‹#›</a:t>
            </a:fld>
            <a:endParaRPr lang="pl-PL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accent1">
              <a:lumMod val="40000"/>
              <a:lumOff val="60000"/>
              <a:alpha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4101123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D5E09-7748-4496-BB7C-8E6D0C9B07AB}" type="datetimeFigureOut">
              <a:rPr lang="pl-PL" smtClean="0"/>
              <a:t>04.02.2024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9B7FE-62E3-4515-9484-DF4F808F328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43214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D5E09-7748-4496-BB7C-8E6D0C9B07AB}" type="datetimeFigureOut">
              <a:rPr lang="pl-PL" smtClean="0"/>
              <a:t>04.02.2024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9B7FE-62E3-4515-9484-DF4F808F328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93531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D5E09-7748-4496-BB7C-8E6D0C9B07AB}" type="datetimeFigureOut">
              <a:rPr lang="pl-PL" smtClean="0"/>
              <a:t>04.02.2024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9B7FE-62E3-4515-9484-DF4F808F3286}" type="slidenum">
              <a:rPr lang="pl-PL" smtClean="0"/>
              <a:t>‹#›</a:t>
            </a:fld>
            <a:endParaRPr lang="pl-PL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890429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D5E09-7748-4496-BB7C-8E6D0C9B07AB}" type="datetimeFigureOut">
              <a:rPr lang="pl-PL" smtClean="0"/>
              <a:t>04.02.2024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9B7FE-62E3-4515-9484-DF4F808F328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733374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D5E09-7748-4496-BB7C-8E6D0C9B07AB}" type="datetimeFigureOut">
              <a:rPr lang="pl-PL" smtClean="0"/>
              <a:t>04.02.2024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9B7FE-62E3-4515-9484-DF4F808F328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472606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 obraz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D5E09-7748-4496-BB7C-8E6D0C9B07AB}" type="datetimeFigureOut">
              <a:rPr lang="pl-PL" smtClean="0"/>
              <a:t>04.02.2024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9B7FE-62E3-4515-9484-DF4F808F328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180414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D5E09-7748-4496-BB7C-8E6D0C9B07AB}" type="datetimeFigureOut">
              <a:rPr lang="pl-PL" smtClean="0"/>
              <a:t>04.02.2024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9B7FE-62E3-4515-9484-DF4F808F328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321938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D5E09-7748-4496-BB7C-8E6D0C9B07AB}" type="datetimeFigureOut">
              <a:rPr lang="pl-PL" smtClean="0"/>
              <a:t>04.02.2024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9B7FE-62E3-4515-9484-DF4F808F328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97348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D5E09-7748-4496-BB7C-8E6D0C9B07AB}" type="datetimeFigureOut">
              <a:rPr lang="pl-PL" smtClean="0"/>
              <a:t>04.02.2024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9B7FE-62E3-4515-9484-DF4F808F328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7686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D5E09-7748-4496-BB7C-8E6D0C9B07AB}" type="datetimeFigureOut">
              <a:rPr lang="pl-PL" smtClean="0"/>
              <a:t>04.02.2024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9B7FE-62E3-4515-9484-DF4F808F328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79260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D5E09-7748-4496-BB7C-8E6D0C9B07AB}" type="datetimeFigureOut">
              <a:rPr lang="pl-PL" smtClean="0"/>
              <a:t>04.02.2024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9B7FE-62E3-4515-9484-DF4F808F328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174327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D5E09-7748-4496-BB7C-8E6D0C9B07AB}" type="datetimeFigureOut">
              <a:rPr lang="pl-PL" smtClean="0"/>
              <a:t>04.02.2024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9B7FE-62E3-4515-9484-DF4F808F328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003557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D5E09-7748-4496-BB7C-8E6D0C9B07AB}" type="datetimeFigureOut">
              <a:rPr lang="pl-PL" smtClean="0"/>
              <a:t>04.02.2024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9B7FE-62E3-4515-9484-DF4F808F328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942941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D5E09-7748-4496-BB7C-8E6D0C9B07AB}" type="datetimeFigureOut">
              <a:rPr lang="pl-PL" smtClean="0"/>
              <a:t>04.02.2024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9B7FE-62E3-4515-9484-DF4F808F328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748057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D5E09-7748-4496-BB7C-8E6D0C9B07AB}" type="datetimeFigureOut">
              <a:rPr lang="pl-PL" smtClean="0"/>
              <a:t>04.02.2024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9B7FE-62E3-4515-9484-DF4F808F328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719223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D5E09-7748-4496-BB7C-8E6D0C9B07AB}" type="datetimeFigureOut">
              <a:rPr lang="pl-PL" smtClean="0"/>
              <a:t>04.02.2024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9B7FE-62E3-4515-9484-DF4F808F328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540815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fld id="{469D5E09-7748-4496-BB7C-8E6D0C9B07AB}" type="datetimeFigureOut">
              <a:rPr lang="pl-PL" smtClean="0"/>
              <a:t>04.02.2024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fld id="{EC39B7FE-62E3-4515-9484-DF4F808F328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89132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em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em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em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em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emf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emf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emf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 err="1"/>
              <a:t>Clinical</a:t>
            </a:r>
            <a:r>
              <a:rPr lang="pl-PL" dirty="0"/>
              <a:t> </a:t>
            </a:r>
            <a:r>
              <a:rPr lang="pl-PL" dirty="0" err="1"/>
              <a:t>case</a:t>
            </a:r>
            <a:r>
              <a:rPr lang="pl-PL" dirty="0"/>
              <a:t> </a:t>
            </a:r>
            <a:r>
              <a:rPr lang="pl-PL" dirty="0" err="1"/>
              <a:t>analysis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dirty="0"/>
              <a:t>PATHOLOGY PART 2</a:t>
            </a:r>
          </a:p>
        </p:txBody>
      </p:sp>
      <p:pic>
        <p:nvPicPr>
          <p:cNvPr id="4" name="Picture 2" descr="Powiślańska Szkoła Wyższa | Kwidzyn">
            <a:extLst>
              <a:ext uri="{FF2B5EF4-FFF2-40B4-BE49-F238E27FC236}">
                <a16:creationId xmlns:a16="http://schemas.microsoft.com/office/drawing/2014/main" id="{B67E4F09-4D20-11F6-9827-21649D1681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66" y="744786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33948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4. </a:t>
            </a:r>
            <a:r>
              <a:rPr lang="pl-PL" dirty="0" err="1"/>
              <a:t>History</a:t>
            </a:r>
            <a:r>
              <a:rPr lang="pl-PL" dirty="0"/>
              <a:t> of </a:t>
            </a:r>
            <a:r>
              <a:rPr lang="pl-PL" dirty="0" err="1"/>
              <a:t>present</a:t>
            </a:r>
            <a:r>
              <a:rPr lang="pl-PL" dirty="0"/>
              <a:t> </a:t>
            </a:r>
            <a:r>
              <a:rPr lang="pl-PL" dirty="0" err="1"/>
              <a:t>illness</a:t>
            </a:r>
            <a:r>
              <a:rPr lang="pl-PL" dirty="0"/>
              <a:t> 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352266" y="1837765"/>
            <a:ext cx="10339478" cy="20230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4477" y="3959911"/>
            <a:ext cx="5715000" cy="2295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160491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4. </a:t>
            </a:r>
            <a:r>
              <a:rPr lang="pl-PL" dirty="0" err="1"/>
              <a:t>Physical</a:t>
            </a:r>
            <a:r>
              <a:rPr lang="pl-PL" dirty="0"/>
              <a:t> </a:t>
            </a:r>
            <a:r>
              <a:rPr lang="pl-PL" dirty="0" err="1"/>
              <a:t>examination</a:t>
            </a:r>
            <a:r>
              <a:rPr lang="pl-PL" dirty="0"/>
              <a:t> 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519415" y="2416794"/>
            <a:ext cx="10729653" cy="19641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684785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4. </a:t>
            </a:r>
            <a:r>
              <a:rPr lang="pl-PL" dirty="0" err="1"/>
              <a:t>labs</a:t>
            </a:r>
            <a:r>
              <a:rPr lang="pl-PL" dirty="0"/>
              <a:t> 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137324" y="2661313"/>
            <a:ext cx="9609855" cy="21426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114857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78675" y="1600200"/>
            <a:ext cx="10396882" cy="1151965"/>
          </a:xfrm>
        </p:spPr>
        <p:txBody>
          <a:bodyPr/>
          <a:lstStyle/>
          <a:p>
            <a:r>
              <a:rPr lang="pl-PL" dirty="0"/>
              <a:t>4. </a:t>
            </a:r>
            <a:r>
              <a:rPr lang="pl-PL" dirty="0" err="1"/>
              <a:t>imaging</a:t>
            </a:r>
            <a:r>
              <a:rPr lang="pl-PL" dirty="0"/>
              <a:t> 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307585" y="4798894"/>
            <a:ext cx="8208303" cy="15771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7116" y="218364"/>
            <a:ext cx="4985143" cy="45805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840106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4950724" cy="1151965"/>
          </a:xfrm>
        </p:spPr>
        <p:txBody>
          <a:bodyPr>
            <a:normAutofit fontScale="90000"/>
          </a:bodyPr>
          <a:lstStyle/>
          <a:p>
            <a:r>
              <a:rPr lang="pl-PL" dirty="0"/>
              <a:t>4. Gross </a:t>
            </a:r>
            <a:r>
              <a:rPr lang="pl-PL" dirty="0" err="1"/>
              <a:t>pathology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220245" y="4998016"/>
            <a:ext cx="6535397" cy="14164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2972" y="407843"/>
            <a:ext cx="6807247" cy="45172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548276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3790665" cy="2248469"/>
          </a:xfrm>
        </p:spPr>
        <p:txBody>
          <a:bodyPr>
            <a:normAutofit/>
          </a:bodyPr>
          <a:lstStyle/>
          <a:p>
            <a:r>
              <a:rPr lang="pl-PL" dirty="0"/>
              <a:t>4. Micro </a:t>
            </a:r>
            <a:r>
              <a:rPr lang="pl-PL" dirty="0" err="1"/>
              <a:t>pathology</a:t>
            </a:r>
            <a:endParaRPr lang="pl-PL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4587" y="27296"/>
            <a:ext cx="6852498" cy="6504996"/>
          </a:xfrm>
          <a:prstGeom prst="rect">
            <a:avLst/>
          </a:prstGeom>
        </p:spPr>
      </p:pic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127913" y="5146116"/>
            <a:ext cx="7255406" cy="1386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87941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4. </a:t>
            </a:r>
            <a:r>
              <a:rPr lang="pl-PL" dirty="0" err="1"/>
              <a:t>treatment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585370" y="2347416"/>
            <a:ext cx="8358852" cy="11514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142371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4. </a:t>
            </a:r>
            <a:r>
              <a:rPr lang="pl-PL" dirty="0" err="1"/>
              <a:t>Adult</a:t>
            </a:r>
            <a:r>
              <a:rPr lang="pl-PL" dirty="0"/>
              <a:t> respiratory </a:t>
            </a:r>
            <a:r>
              <a:rPr lang="pl-PL" dirty="0" err="1"/>
              <a:t>distress</a:t>
            </a:r>
            <a:r>
              <a:rPr lang="pl-PL" dirty="0"/>
              <a:t> </a:t>
            </a:r>
            <a:r>
              <a:rPr lang="pl-PL" dirty="0" err="1"/>
              <a:t>syndrome</a:t>
            </a:r>
            <a:r>
              <a:rPr lang="pl-PL" dirty="0"/>
              <a:t> (ARDS)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pl-PL" dirty="0" err="1"/>
              <a:t>Associated</a:t>
            </a:r>
            <a:r>
              <a:rPr lang="pl-PL" dirty="0"/>
              <a:t> with high </a:t>
            </a:r>
            <a:r>
              <a:rPr lang="pl-PL" dirty="0" err="1"/>
              <a:t>mortality</a:t>
            </a:r>
            <a:endParaRPr lang="pl-PL" dirty="0"/>
          </a:p>
          <a:p>
            <a:r>
              <a:rPr lang="pl-PL" dirty="0" err="1"/>
              <a:t>Caused</a:t>
            </a:r>
            <a:r>
              <a:rPr lang="pl-PL" dirty="0"/>
              <a:t> by </a:t>
            </a:r>
            <a:r>
              <a:rPr lang="pl-PL" dirty="0" err="1"/>
              <a:t>sepsis</a:t>
            </a:r>
            <a:r>
              <a:rPr lang="pl-PL" dirty="0"/>
              <a:t>, trauma, </a:t>
            </a:r>
            <a:r>
              <a:rPr lang="pl-PL" dirty="0" err="1"/>
              <a:t>burns</a:t>
            </a:r>
            <a:r>
              <a:rPr lang="pl-PL" dirty="0"/>
              <a:t>, DIC, </a:t>
            </a:r>
            <a:r>
              <a:rPr lang="pl-PL" dirty="0" err="1"/>
              <a:t>acute</a:t>
            </a:r>
            <a:r>
              <a:rPr lang="pl-PL" dirty="0"/>
              <a:t> </a:t>
            </a:r>
            <a:r>
              <a:rPr lang="pl-PL" dirty="0" err="1"/>
              <a:t>pancreatitis</a:t>
            </a:r>
            <a:r>
              <a:rPr lang="pl-PL" dirty="0"/>
              <a:t>, </a:t>
            </a:r>
            <a:r>
              <a:rPr lang="pl-PL" dirty="0" err="1"/>
              <a:t>narcotic</a:t>
            </a:r>
            <a:r>
              <a:rPr lang="pl-PL" dirty="0"/>
              <a:t> </a:t>
            </a:r>
            <a:r>
              <a:rPr lang="pl-PL" dirty="0" err="1"/>
              <a:t>overdose</a:t>
            </a:r>
            <a:r>
              <a:rPr lang="pl-PL" dirty="0"/>
              <a:t>, and </a:t>
            </a:r>
            <a:r>
              <a:rPr lang="pl-PL" dirty="0" err="1"/>
              <a:t>near-drowning</a:t>
            </a:r>
            <a:endParaRPr lang="pl-PL" dirty="0"/>
          </a:p>
          <a:p>
            <a:r>
              <a:rPr lang="pl-PL" dirty="0" err="1"/>
              <a:t>Characterized</a:t>
            </a:r>
            <a:r>
              <a:rPr lang="pl-PL" dirty="0"/>
              <a:t> by </a:t>
            </a:r>
            <a:r>
              <a:rPr lang="pl-PL" dirty="0" err="1"/>
              <a:t>diffuse</a:t>
            </a:r>
            <a:r>
              <a:rPr lang="pl-PL" dirty="0"/>
              <a:t> </a:t>
            </a:r>
            <a:r>
              <a:rPr lang="pl-PL" dirty="0" err="1"/>
              <a:t>alveolar</a:t>
            </a:r>
            <a:r>
              <a:rPr lang="pl-PL" dirty="0"/>
              <a:t> </a:t>
            </a:r>
            <a:r>
              <a:rPr lang="pl-PL" dirty="0" err="1"/>
              <a:t>capillary</a:t>
            </a:r>
            <a:r>
              <a:rPr lang="pl-PL" dirty="0"/>
              <a:t> </a:t>
            </a:r>
            <a:r>
              <a:rPr lang="pl-PL" dirty="0" err="1"/>
              <a:t>injury</a:t>
            </a:r>
            <a:r>
              <a:rPr lang="pl-PL" dirty="0"/>
              <a:t>, </a:t>
            </a:r>
            <a:r>
              <a:rPr lang="pl-PL" dirty="0" err="1"/>
              <a:t>which</a:t>
            </a:r>
            <a:r>
              <a:rPr lang="pl-PL" dirty="0"/>
              <a:t> </a:t>
            </a:r>
            <a:r>
              <a:rPr lang="pl-PL" dirty="0" err="1"/>
              <a:t>leads</a:t>
            </a:r>
            <a:r>
              <a:rPr lang="pl-PL" dirty="0"/>
              <a:t> to </a:t>
            </a:r>
            <a:r>
              <a:rPr lang="pl-PL" dirty="0" err="1"/>
              <a:t>an</a:t>
            </a:r>
            <a:r>
              <a:rPr lang="pl-PL" dirty="0"/>
              <a:t> </a:t>
            </a:r>
            <a:r>
              <a:rPr lang="pl-PL" dirty="0" err="1"/>
              <a:t>oncrease</a:t>
            </a:r>
            <a:r>
              <a:rPr lang="pl-PL" dirty="0"/>
              <a:t> in </a:t>
            </a:r>
            <a:r>
              <a:rPr lang="pl-PL" dirty="0" err="1"/>
              <a:t>vascular</a:t>
            </a:r>
            <a:r>
              <a:rPr lang="pl-PL" dirty="0"/>
              <a:t> </a:t>
            </a:r>
            <a:r>
              <a:rPr lang="pl-PL" dirty="0" err="1"/>
              <a:t>permeabilty</a:t>
            </a:r>
            <a:r>
              <a:rPr lang="pl-PL" dirty="0"/>
              <a:t> and </a:t>
            </a:r>
            <a:r>
              <a:rPr lang="pl-PL" dirty="0" err="1"/>
              <a:t>pulmonary</a:t>
            </a:r>
            <a:r>
              <a:rPr lang="pl-PL" dirty="0"/>
              <a:t> </a:t>
            </a:r>
            <a:r>
              <a:rPr lang="pl-PL" dirty="0" err="1"/>
              <a:t>edema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9244205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5. Chief </a:t>
            </a:r>
            <a:r>
              <a:rPr lang="pl-PL" dirty="0" err="1"/>
              <a:t>complaint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685801" y="4126900"/>
            <a:ext cx="8539308" cy="1359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6334" y="356581"/>
            <a:ext cx="4842658" cy="32259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947529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5. </a:t>
            </a:r>
            <a:r>
              <a:rPr lang="pl-PL" dirty="0" err="1"/>
              <a:t>History</a:t>
            </a:r>
            <a:r>
              <a:rPr lang="pl-PL" dirty="0"/>
              <a:t> of </a:t>
            </a:r>
            <a:r>
              <a:rPr lang="pl-PL" dirty="0" err="1"/>
              <a:t>present</a:t>
            </a:r>
            <a:r>
              <a:rPr lang="pl-PL" dirty="0"/>
              <a:t> </a:t>
            </a:r>
            <a:r>
              <a:rPr lang="pl-PL" dirty="0" err="1"/>
              <a:t>illness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063498" y="2620369"/>
            <a:ext cx="9695038" cy="22109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458542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90267" y="1245358"/>
            <a:ext cx="4254689" cy="2207525"/>
          </a:xfrm>
        </p:spPr>
        <p:txBody>
          <a:bodyPr>
            <a:normAutofit/>
          </a:bodyPr>
          <a:lstStyle/>
          <a:p>
            <a:r>
              <a:rPr lang="pl-PL" dirty="0"/>
              <a:t>3. Chief </a:t>
            </a:r>
            <a:r>
              <a:rPr lang="pl-PL" dirty="0" err="1"/>
              <a:t>complaint</a:t>
            </a:r>
            <a:r>
              <a:rPr lang="pl-PL" dirty="0"/>
              <a:t> 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378582" y="5182224"/>
            <a:ext cx="5004369" cy="8413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2875" y="504198"/>
            <a:ext cx="6359749" cy="43953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053766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5. </a:t>
            </a:r>
            <a:r>
              <a:rPr lang="pl-PL" dirty="0" err="1"/>
              <a:t>Physical</a:t>
            </a:r>
            <a:r>
              <a:rPr lang="pl-PL" dirty="0"/>
              <a:t> </a:t>
            </a:r>
            <a:r>
              <a:rPr lang="pl-PL" dirty="0" err="1"/>
              <a:t>examination</a:t>
            </a:r>
            <a:r>
              <a:rPr lang="pl-PL" dirty="0"/>
              <a:t> 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478210" y="3985148"/>
            <a:ext cx="8188022" cy="23201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0705" y="1837765"/>
            <a:ext cx="3480608" cy="19426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89017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5. </a:t>
            </a:r>
            <a:r>
              <a:rPr lang="pl-PL" dirty="0" err="1"/>
              <a:t>imaging</a:t>
            </a:r>
            <a:r>
              <a:rPr lang="pl-PL" dirty="0"/>
              <a:t> 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533112" y="4940490"/>
            <a:ext cx="7705141" cy="10967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3887" y="241446"/>
            <a:ext cx="5692752" cy="45020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174030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5. </a:t>
            </a:r>
            <a:r>
              <a:rPr lang="pl-PL" dirty="0" err="1"/>
              <a:t>pathology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399198" y="2898801"/>
            <a:ext cx="8001095" cy="34201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0658" y="286291"/>
            <a:ext cx="4772025" cy="2428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733368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5.  </a:t>
            </a:r>
            <a:r>
              <a:rPr lang="pl-PL" dirty="0" err="1"/>
              <a:t>treatment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5201883" y="685800"/>
            <a:ext cx="6404989" cy="10127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5512" y="2076002"/>
            <a:ext cx="8441380" cy="39699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082064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5. </a:t>
            </a:r>
            <a:r>
              <a:rPr lang="pl-PL" dirty="0" err="1"/>
              <a:t>asthma</a:t>
            </a:r>
            <a:r>
              <a:rPr lang="pl-PL" dirty="0"/>
              <a:t> 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>
          <a:xfrm>
            <a:off x="535675" y="4387742"/>
            <a:ext cx="10394707" cy="1205207"/>
          </a:xfrm>
        </p:spPr>
        <p:txBody>
          <a:bodyPr/>
          <a:lstStyle/>
          <a:p>
            <a:r>
              <a:rPr lang="pl-PL" dirty="0" err="1"/>
              <a:t>Hyperreactivity</a:t>
            </a:r>
            <a:r>
              <a:rPr lang="pl-PL" dirty="0"/>
              <a:t> of the Airways and </a:t>
            </a:r>
            <a:r>
              <a:rPr lang="pl-PL" dirty="0" err="1"/>
              <a:t>obstruction</a:t>
            </a:r>
            <a:r>
              <a:rPr lang="pl-PL" dirty="0"/>
              <a:t> </a:t>
            </a:r>
            <a:r>
              <a:rPr lang="pl-PL" dirty="0" err="1"/>
              <a:t>due</a:t>
            </a:r>
            <a:r>
              <a:rPr lang="pl-PL" dirty="0"/>
              <a:t> to </a:t>
            </a:r>
            <a:r>
              <a:rPr lang="pl-PL" dirty="0" err="1"/>
              <a:t>bronchospasm</a:t>
            </a:r>
            <a:r>
              <a:rPr lang="pl-PL" dirty="0"/>
              <a:t>, </a:t>
            </a:r>
            <a:r>
              <a:rPr lang="pl-PL" dirty="0" err="1"/>
              <a:t>edema</a:t>
            </a:r>
            <a:r>
              <a:rPr lang="pl-PL" dirty="0"/>
              <a:t>, and </a:t>
            </a:r>
            <a:r>
              <a:rPr lang="pl-PL" dirty="0" err="1"/>
              <a:t>mucus</a:t>
            </a:r>
            <a:endParaRPr lang="pl-PL" dirty="0"/>
          </a:p>
          <a:p>
            <a:r>
              <a:rPr lang="pl-PL" dirty="0" err="1"/>
              <a:t>Also</a:t>
            </a:r>
            <a:r>
              <a:rPr lang="pl-PL" dirty="0"/>
              <a:t> </a:t>
            </a:r>
            <a:r>
              <a:rPr lang="pl-PL" dirty="0" err="1"/>
              <a:t>known</a:t>
            </a:r>
            <a:r>
              <a:rPr lang="pl-PL" dirty="0"/>
              <a:t> as </a:t>
            </a:r>
            <a:r>
              <a:rPr lang="pl-PL" dirty="0" err="1"/>
              <a:t>reactive</a:t>
            </a:r>
            <a:r>
              <a:rPr lang="pl-PL" dirty="0"/>
              <a:t> </a:t>
            </a:r>
            <a:r>
              <a:rPr lang="pl-PL" dirty="0" err="1"/>
              <a:t>airway</a:t>
            </a:r>
            <a:r>
              <a:rPr lang="pl-PL" dirty="0"/>
              <a:t> </a:t>
            </a:r>
            <a:r>
              <a:rPr lang="pl-PL" dirty="0" err="1"/>
              <a:t>disease</a:t>
            </a:r>
            <a:endParaRPr lang="pl-PL" dirty="0"/>
          </a:p>
        </p:txBody>
      </p:sp>
      <p:pic>
        <p:nvPicPr>
          <p:cNvPr id="2050" name="Picture 2" descr="Znalezione obrazy dla zapytania asthma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4328" y="685800"/>
            <a:ext cx="7457127" cy="3483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2270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5211" y="1286302"/>
            <a:ext cx="10396882" cy="1151965"/>
          </a:xfrm>
        </p:spPr>
        <p:txBody>
          <a:bodyPr/>
          <a:lstStyle/>
          <a:p>
            <a:r>
              <a:rPr lang="pl-PL" dirty="0"/>
              <a:t>6. Chief </a:t>
            </a:r>
            <a:r>
              <a:rPr lang="pl-PL" dirty="0" err="1"/>
              <a:t>complaint</a:t>
            </a:r>
            <a:r>
              <a:rPr lang="pl-PL" dirty="0"/>
              <a:t> 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685801" y="4677334"/>
            <a:ext cx="8198789" cy="13003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9537" y="1081585"/>
            <a:ext cx="4486329" cy="29854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144052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6. </a:t>
            </a:r>
            <a:r>
              <a:rPr lang="pl-PL" dirty="0" err="1"/>
              <a:t>History</a:t>
            </a:r>
            <a:r>
              <a:rPr lang="pl-PL" dirty="0"/>
              <a:t> of </a:t>
            </a:r>
            <a:r>
              <a:rPr lang="pl-PL" dirty="0" err="1"/>
              <a:t>present</a:t>
            </a:r>
            <a:r>
              <a:rPr lang="pl-PL" dirty="0"/>
              <a:t> </a:t>
            </a:r>
            <a:r>
              <a:rPr lang="pl-PL" dirty="0" err="1"/>
              <a:t>illness</a:t>
            </a:r>
            <a:endParaRPr lang="pl-PL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8201" y="2598405"/>
            <a:ext cx="4762500" cy="3571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457034" y="1837765"/>
            <a:ext cx="8310160" cy="1994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911112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4350223" cy="2016457"/>
          </a:xfrm>
        </p:spPr>
        <p:txBody>
          <a:bodyPr>
            <a:normAutofit/>
          </a:bodyPr>
          <a:lstStyle/>
          <a:p>
            <a:r>
              <a:rPr lang="pl-PL" dirty="0"/>
              <a:t>6. </a:t>
            </a:r>
            <a:r>
              <a:rPr lang="pl-PL" dirty="0" err="1"/>
              <a:t>Physical</a:t>
            </a:r>
            <a:r>
              <a:rPr lang="pl-PL" dirty="0"/>
              <a:t> </a:t>
            </a:r>
            <a:r>
              <a:rPr lang="pl-PL" dirty="0" err="1"/>
              <a:t>examination</a:t>
            </a:r>
            <a:r>
              <a:rPr lang="pl-PL" dirty="0"/>
              <a:t> 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473529" y="5186150"/>
            <a:ext cx="6728128" cy="9108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3"/>
          <a:srcRect l="51750" t="746" r="5742" b="18832"/>
          <a:stretch/>
        </p:blipFill>
        <p:spPr>
          <a:xfrm>
            <a:off x="5549927" y="577278"/>
            <a:ext cx="3303459" cy="4249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909567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6. </a:t>
            </a:r>
            <a:r>
              <a:rPr lang="pl-PL" dirty="0" err="1"/>
              <a:t>labs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152354" y="2429300"/>
            <a:ext cx="9558281" cy="26067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Prostokąt 2"/>
          <p:cNvSpPr/>
          <p:nvPr/>
        </p:nvSpPr>
        <p:spPr>
          <a:xfrm>
            <a:off x="1378424" y="3985146"/>
            <a:ext cx="8516203" cy="81886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Prostokąt 4"/>
          <p:cNvSpPr/>
          <p:nvPr/>
        </p:nvSpPr>
        <p:spPr>
          <a:xfrm>
            <a:off x="7315200" y="3562066"/>
            <a:ext cx="2879678" cy="42308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62554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6. </a:t>
            </a:r>
            <a:r>
              <a:rPr lang="pl-PL" dirty="0" err="1"/>
              <a:t>imaging</a:t>
            </a:r>
            <a:r>
              <a:rPr lang="pl-PL" dirty="0"/>
              <a:t> 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685801" y="5022378"/>
            <a:ext cx="7599643" cy="8879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7064" y="364732"/>
            <a:ext cx="4578255" cy="40926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046289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3. </a:t>
            </a:r>
            <a:r>
              <a:rPr lang="pl-PL" dirty="0" err="1"/>
              <a:t>History</a:t>
            </a:r>
            <a:r>
              <a:rPr lang="pl-PL" dirty="0"/>
              <a:t> of </a:t>
            </a:r>
            <a:r>
              <a:rPr lang="pl-PL" dirty="0" err="1"/>
              <a:t>present</a:t>
            </a:r>
            <a:r>
              <a:rPr lang="pl-PL" dirty="0"/>
              <a:t> </a:t>
            </a:r>
            <a:r>
              <a:rPr lang="pl-PL" dirty="0" err="1"/>
              <a:t>illness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8734"/>
          <a:stretch/>
        </p:blipFill>
        <p:spPr>
          <a:xfrm>
            <a:off x="1718545" y="2543682"/>
            <a:ext cx="8331393" cy="12094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013846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6. </a:t>
            </a:r>
            <a:r>
              <a:rPr lang="pl-PL" dirty="0" err="1"/>
              <a:t>pathology</a:t>
            </a:r>
            <a:r>
              <a:rPr lang="pl-PL" dirty="0"/>
              <a:t> 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035435" y="4901848"/>
            <a:ext cx="5983485" cy="13208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5723" y="544329"/>
            <a:ext cx="6206960" cy="42160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978165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6. </a:t>
            </a:r>
            <a:r>
              <a:rPr lang="pl-PL" dirty="0" err="1"/>
              <a:t>treatment</a:t>
            </a:r>
            <a:r>
              <a:rPr lang="pl-PL" dirty="0"/>
              <a:t> 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434066" y="4172803"/>
            <a:ext cx="7874774" cy="10518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4242" y="312627"/>
            <a:ext cx="3487003" cy="34870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975778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7. Chief </a:t>
            </a:r>
            <a:r>
              <a:rPr lang="pl-PL" dirty="0" err="1"/>
              <a:t>complaint</a:t>
            </a:r>
            <a:r>
              <a:rPr lang="pl-PL" dirty="0"/>
              <a:t> 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902856" y="4909734"/>
            <a:ext cx="5620850" cy="10042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4"/>
          <a:srcRect l="12867" t="22117" r="55642" b="17001"/>
          <a:stretch/>
        </p:blipFill>
        <p:spPr>
          <a:xfrm>
            <a:off x="7369791" y="532263"/>
            <a:ext cx="3043451" cy="44130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6971863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7. </a:t>
            </a:r>
            <a:r>
              <a:rPr lang="pl-PL" dirty="0" err="1"/>
              <a:t>History</a:t>
            </a:r>
            <a:r>
              <a:rPr lang="pl-PL" dirty="0"/>
              <a:t> of </a:t>
            </a:r>
            <a:r>
              <a:rPr lang="pl-PL" dirty="0" err="1"/>
              <a:t>present</a:t>
            </a:r>
            <a:r>
              <a:rPr lang="pl-PL" dirty="0"/>
              <a:t> </a:t>
            </a:r>
            <a:r>
              <a:rPr lang="pl-PL" dirty="0" err="1"/>
              <a:t>illness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876147" y="4421875"/>
            <a:ext cx="8324662" cy="16462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07533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7. </a:t>
            </a:r>
            <a:r>
              <a:rPr lang="pl-PL" dirty="0" err="1"/>
              <a:t>Physical</a:t>
            </a:r>
            <a:r>
              <a:rPr lang="pl-PL" dirty="0"/>
              <a:t> </a:t>
            </a:r>
            <a:r>
              <a:rPr lang="pl-PL" dirty="0" err="1"/>
              <a:t>examination</a:t>
            </a:r>
            <a:endParaRPr lang="pl-PL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2"/>
          <a:srcRect t="16318" b="3084"/>
          <a:stretch/>
        </p:blipFill>
        <p:spPr>
          <a:xfrm>
            <a:off x="5884242" y="1837765"/>
            <a:ext cx="6088251" cy="36802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170220" y="3959991"/>
            <a:ext cx="7270844" cy="24262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1928226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7. </a:t>
            </a:r>
            <a:r>
              <a:rPr lang="pl-PL" dirty="0" err="1"/>
              <a:t>Labs</a:t>
            </a:r>
            <a:r>
              <a:rPr lang="pl-PL" dirty="0"/>
              <a:t> &amp; </a:t>
            </a:r>
            <a:r>
              <a:rPr lang="pl-PL" dirty="0" err="1"/>
              <a:t>imaging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685800" y="3916907"/>
            <a:ext cx="6046488" cy="7474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4913194"/>
            <a:ext cx="7032227" cy="10881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9016" y="354984"/>
            <a:ext cx="4210050" cy="4210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3231994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7. </a:t>
            </a:r>
            <a:r>
              <a:rPr lang="pl-PL" dirty="0" err="1"/>
              <a:t>pathology</a:t>
            </a:r>
            <a:r>
              <a:rPr lang="pl-PL" dirty="0"/>
              <a:t> 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584864" y="4667534"/>
            <a:ext cx="6617620" cy="15592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9375" y="395785"/>
            <a:ext cx="6482205" cy="40254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5992706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7. </a:t>
            </a:r>
            <a:r>
              <a:rPr lang="pl-PL" dirty="0" err="1"/>
              <a:t>treatment</a:t>
            </a:r>
            <a:r>
              <a:rPr lang="pl-PL" dirty="0"/>
              <a:t> 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685801" y="4572001"/>
            <a:ext cx="8636848" cy="1401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4754" y="245658"/>
            <a:ext cx="5245859" cy="41966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2922435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7. </a:t>
            </a:r>
            <a:r>
              <a:rPr lang="pl-PL" dirty="0" err="1"/>
              <a:t>copd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>
          <a:xfrm>
            <a:off x="423915" y="3032387"/>
            <a:ext cx="10394707" cy="3311189"/>
          </a:xfrm>
        </p:spPr>
        <p:txBody>
          <a:bodyPr/>
          <a:lstStyle/>
          <a:p>
            <a:r>
              <a:rPr lang="pl-PL" dirty="0" err="1"/>
              <a:t>Emphysema</a:t>
            </a:r>
            <a:r>
              <a:rPr lang="pl-PL" dirty="0"/>
              <a:t> </a:t>
            </a:r>
            <a:r>
              <a:rPr lang="pl-PL" dirty="0" err="1"/>
              <a:t>is</a:t>
            </a:r>
            <a:r>
              <a:rPr lang="pl-PL" dirty="0"/>
              <a:t> </a:t>
            </a:r>
            <a:r>
              <a:rPr lang="pl-PL" dirty="0" err="1"/>
              <a:t>defined</a:t>
            </a:r>
            <a:r>
              <a:rPr lang="pl-PL" dirty="0"/>
              <a:t> as </a:t>
            </a:r>
            <a:r>
              <a:rPr lang="pl-PL" dirty="0" err="1"/>
              <a:t>abnormal</a:t>
            </a:r>
            <a:r>
              <a:rPr lang="pl-PL" dirty="0"/>
              <a:t> permanent </a:t>
            </a:r>
            <a:r>
              <a:rPr lang="pl-PL" dirty="0" err="1"/>
              <a:t>enlargement</a:t>
            </a:r>
            <a:r>
              <a:rPr lang="pl-PL" dirty="0"/>
              <a:t> of the </a:t>
            </a:r>
            <a:r>
              <a:rPr lang="pl-PL" dirty="0" err="1"/>
              <a:t>air</a:t>
            </a:r>
            <a:r>
              <a:rPr lang="pl-PL" dirty="0"/>
              <a:t> </a:t>
            </a:r>
            <a:r>
              <a:rPr lang="pl-PL" dirty="0" err="1"/>
              <a:t>spaces</a:t>
            </a:r>
            <a:r>
              <a:rPr lang="pl-PL" dirty="0"/>
              <a:t> </a:t>
            </a:r>
            <a:r>
              <a:rPr lang="pl-PL" dirty="0" err="1"/>
              <a:t>distal</a:t>
            </a:r>
            <a:r>
              <a:rPr lang="pl-PL" dirty="0"/>
              <a:t> to the </a:t>
            </a:r>
            <a:r>
              <a:rPr lang="pl-PL" dirty="0" err="1"/>
              <a:t>termnal</a:t>
            </a:r>
            <a:r>
              <a:rPr lang="pl-PL" dirty="0"/>
              <a:t> </a:t>
            </a:r>
            <a:r>
              <a:rPr lang="pl-PL" dirty="0" err="1"/>
              <a:t>bronchiole</a:t>
            </a:r>
            <a:r>
              <a:rPr lang="pl-PL" dirty="0"/>
              <a:t> </a:t>
            </a:r>
            <a:r>
              <a:rPr lang="pl-PL" dirty="0" err="1"/>
              <a:t>accompanied</a:t>
            </a:r>
            <a:r>
              <a:rPr lang="pl-PL" dirty="0"/>
              <a:t> by the </a:t>
            </a:r>
            <a:r>
              <a:rPr lang="pl-PL" dirty="0" err="1"/>
              <a:t>destruction</a:t>
            </a:r>
            <a:r>
              <a:rPr lang="pl-PL" dirty="0"/>
              <a:t> of the </a:t>
            </a:r>
            <a:r>
              <a:rPr lang="pl-PL" dirty="0" err="1"/>
              <a:t>alveolar</a:t>
            </a:r>
            <a:r>
              <a:rPr lang="pl-PL" dirty="0"/>
              <a:t> </a:t>
            </a:r>
            <a:r>
              <a:rPr lang="pl-PL" dirty="0" err="1"/>
              <a:t>walls</a:t>
            </a:r>
            <a:endParaRPr lang="pl-PL" dirty="0"/>
          </a:p>
          <a:p>
            <a:r>
              <a:rPr lang="pl-PL" dirty="0" err="1"/>
              <a:t>Emphysema</a:t>
            </a:r>
            <a:r>
              <a:rPr lang="pl-PL" dirty="0"/>
              <a:t> </a:t>
            </a:r>
            <a:r>
              <a:rPr lang="pl-PL" dirty="0" err="1"/>
              <a:t>is</a:t>
            </a:r>
            <a:r>
              <a:rPr lang="pl-PL" dirty="0"/>
              <a:t> </a:t>
            </a:r>
            <a:r>
              <a:rPr lang="pl-PL" dirty="0" err="1"/>
              <a:t>usually</a:t>
            </a:r>
            <a:r>
              <a:rPr lang="pl-PL" dirty="0"/>
              <a:t> </a:t>
            </a:r>
            <a:r>
              <a:rPr lang="pl-PL" dirty="0" err="1"/>
              <a:t>more</a:t>
            </a:r>
            <a:r>
              <a:rPr lang="pl-PL" dirty="0"/>
              <a:t> </a:t>
            </a:r>
            <a:r>
              <a:rPr lang="pl-PL" dirty="0" err="1"/>
              <a:t>extensive</a:t>
            </a:r>
            <a:r>
              <a:rPr lang="pl-PL" dirty="0"/>
              <a:t> in the </a:t>
            </a:r>
            <a:r>
              <a:rPr lang="pl-PL" dirty="0" err="1"/>
              <a:t>upper</a:t>
            </a:r>
            <a:r>
              <a:rPr lang="pl-PL" dirty="0"/>
              <a:t> </a:t>
            </a:r>
            <a:r>
              <a:rPr lang="pl-PL" dirty="0" err="1"/>
              <a:t>lobes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3697" y="242327"/>
            <a:ext cx="5304926" cy="36047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3940655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1555" y="267409"/>
            <a:ext cx="8940412" cy="59696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039137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3 </a:t>
            </a:r>
            <a:r>
              <a:rPr lang="pl-PL" dirty="0" err="1"/>
              <a:t>Physical</a:t>
            </a:r>
            <a:r>
              <a:rPr lang="pl-PL" dirty="0"/>
              <a:t> </a:t>
            </a:r>
            <a:r>
              <a:rPr lang="pl-PL" dirty="0" err="1"/>
              <a:t>examination</a:t>
            </a:r>
            <a:r>
              <a:rPr lang="pl-PL" dirty="0"/>
              <a:t>. 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8647"/>
          <a:stretch/>
        </p:blipFill>
        <p:spPr>
          <a:xfrm>
            <a:off x="373642" y="1837765"/>
            <a:ext cx="8254541" cy="14781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9966" y="3435254"/>
            <a:ext cx="5251829" cy="26049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0681948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8. Chief </a:t>
            </a:r>
            <a:r>
              <a:rPr lang="pl-PL" dirty="0" err="1"/>
              <a:t>complaint</a:t>
            </a:r>
            <a:r>
              <a:rPr lang="pl-PL" dirty="0"/>
              <a:t> 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798744" y="4408227"/>
            <a:ext cx="8437515" cy="16917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4810" y="526860"/>
            <a:ext cx="3594764" cy="35947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7389455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5032611" cy="2999096"/>
          </a:xfrm>
        </p:spPr>
        <p:txBody>
          <a:bodyPr>
            <a:normAutofit/>
          </a:bodyPr>
          <a:lstStyle/>
          <a:p>
            <a:r>
              <a:rPr lang="pl-PL" dirty="0"/>
              <a:t>8. </a:t>
            </a:r>
            <a:r>
              <a:rPr lang="pl-PL" dirty="0" err="1"/>
              <a:t>History</a:t>
            </a:r>
            <a:r>
              <a:rPr lang="pl-PL" dirty="0"/>
              <a:t> of </a:t>
            </a:r>
            <a:r>
              <a:rPr lang="pl-PL" dirty="0" err="1"/>
              <a:t>present</a:t>
            </a:r>
            <a:r>
              <a:rPr lang="pl-PL" dirty="0"/>
              <a:t> </a:t>
            </a:r>
            <a:r>
              <a:rPr lang="pl-PL" dirty="0" err="1"/>
              <a:t>illness</a:t>
            </a:r>
            <a:r>
              <a:rPr lang="pl-PL" dirty="0"/>
              <a:t> 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508470" y="4549902"/>
            <a:ext cx="10177411" cy="14824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5139" y="447741"/>
            <a:ext cx="4250265" cy="38308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257214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8. </a:t>
            </a:r>
            <a:r>
              <a:rPr lang="pl-PL" dirty="0" err="1"/>
              <a:t>Physical</a:t>
            </a:r>
            <a:r>
              <a:rPr lang="pl-PL" dirty="0"/>
              <a:t> </a:t>
            </a:r>
            <a:r>
              <a:rPr lang="pl-PL" dirty="0" err="1"/>
              <a:t>examination</a:t>
            </a:r>
            <a:r>
              <a:rPr lang="pl-PL" dirty="0"/>
              <a:t> 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543137" y="2259790"/>
            <a:ext cx="8192081" cy="25578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5885638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8. </a:t>
            </a:r>
            <a:r>
              <a:rPr lang="pl-PL" dirty="0" err="1"/>
              <a:t>labs</a:t>
            </a:r>
            <a:r>
              <a:rPr lang="pl-PL" dirty="0"/>
              <a:t> 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482865" y="3900962"/>
            <a:ext cx="8474235" cy="20358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0108" y="313046"/>
            <a:ext cx="3986212" cy="33852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5345477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8. </a:t>
            </a:r>
            <a:r>
              <a:rPr lang="pl-PL" dirty="0" err="1"/>
              <a:t>imaging</a:t>
            </a:r>
            <a:r>
              <a:rPr lang="pl-PL" dirty="0"/>
              <a:t> 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457340" y="4440683"/>
            <a:ext cx="9723890" cy="18918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3095" y="163773"/>
            <a:ext cx="4142096" cy="41420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2543671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8. </a:t>
            </a:r>
            <a:r>
              <a:rPr lang="pl-PL" dirty="0" err="1"/>
              <a:t>treatment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532118" y="4809288"/>
            <a:ext cx="8270764" cy="12912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5739" y="685800"/>
            <a:ext cx="6511782" cy="36917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8578181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3408527" cy="2180230"/>
          </a:xfrm>
        </p:spPr>
        <p:txBody>
          <a:bodyPr>
            <a:normAutofit/>
          </a:bodyPr>
          <a:lstStyle/>
          <a:p>
            <a:r>
              <a:rPr lang="pl-PL" dirty="0"/>
              <a:t>8. </a:t>
            </a:r>
            <a:r>
              <a:rPr lang="pl-PL" dirty="0" err="1"/>
              <a:t>Pleural</a:t>
            </a:r>
            <a:r>
              <a:rPr lang="pl-PL" dirty="0"/>
              <a:t> </a:t>
            </a:r>
            <a:r>
              <a:rPr lang="pl-PL" dirty="0" err="1"/>
              <a:t>effusion</a:t>
            </a:r>
            <a:r>
              <a:rPr lang="pl-PL" dirty="0"/>
              <a:t> 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>
          <a:xfrm>
            <a:off x="685800" y="3589361"/>
            <a:ext cx="10394707" cy="1785224"/>
          </a:xfrm>
        </p:spPr>
        <p:txBody>
          <a:bodyPr>
            <a:normAutofit/>
          </a:bodyPr>
          <a:lstStyle/>
          <a:p>
            <a:r>
              <a:rPr lang="pl-PL" dirty="0"/>
              <a:t>May be </a:t>
            </a:r>
            <a:r>
              <a:rPr lang="pl-PL" dirty="0" err="1"/>
              <a:t>due</a:t>
            </a:r>
            <a:r>
              <a:rPr lang="pl-PL" dirty="0"/>
              <a:t> to </a:t>
            </a:r>
            <a:r>
              <a:rPr lang="pl-PL" dirty="0" err="1"/>
              <a:t>infection</a:t>
            </a:r>
            <a:r>
              <a:rPr lang="pl-PL" dirty="0"/>
              <a:t> (</a:t>
            </a:r>
            <a:r>
              <a:rPr lang="pl-PL" dirty="0" err="1"/>
              <a:t>viral</a:t>
            </a:r>
            <a:r>
              <a:rPr lang="pl-PL" dirty="0"/>
              <a:t>, </a:t>
            </a:r>
            <a:r>
              <a:rPr lang="pl-PL" dirty="0" err="1"/>
              <a:t>bacterial</a:t>
            </a:r>
            <a:r>
              <a:rPr lang="pl-PL" dirty="0"/>
              <a:t>, </a:t>
            </a:r>
            <a:r>
              <a:rPr lang="pl-PL" dirty="0" err="1"/>
              <a:t>mycobacterial</a:t>
            </a:r>
            <a:r>
              <a:rPr lang="pl-PL" dirty="0"/>
              <a:t>, </a:t>
            </a:r>
            <a:r>
              <a:rPr lang="pl-PL" dirty="0" err="1"/>
              <a:t>fungal</a:t>
            </a:r>
            <a:r>
              <a:rPr lang="pl-PL" dirty="0"/>
              <a:t>)</a:t>
            </a:r>
          </a:p>
          <a:p>
            <a:r>
              <a:rPr lang="pl-PL" dirty="0" err="1"/>
              <a:t>Other</a:t>
            </a:r>
            <a:r>
              <a:rPr lang="pl-PL" dirty="0"/>
              <a:t> </a:t>
            </a:r>
            <a:r>
              <a:rPr lang="pl-PL" dirty="0" err="1"/>
              <a:t>causes</a:t>
            </a:r>
            <a:r>
              <a:rPr lang="pl-PL" dirty="0"/>
              <a:t> </a:t>
            </a:r>
            <a:r>
              <a:rPr lang="pl-PL" dirty="0" err="1"/>
              <a:t>are</a:t>
            </a:r>
            <a:r>
              <a:rPr lang="pl-PL" dirty="0"/>
              <a:t> </a:t>
            </a:r>
            <a:r>
              <a:rPr lang="pl-PL" dirty="0" err="1"/>
              <a:t>malignancies</a:t>
            </a:r>
            <a:r>
              <a:rPr lang="pl-PL" dirty="0"/>
              <a:t>, </a:t>
            </a:r>
            <a:r>
              <a:rPr lang="pl-PL" dirty="0" err="1"/>
              <a:t>congestive</a:t>
            </a:r>
            <a:r>
              <a:rPr lang="pl-PL" dirty="0"/>
              <a:t> </a:t>
            </a:r>
            <a:r>
              <a:rPr lang="pl-PL" dirty="0" err="1"/>
              <a:t>heart</a:t>
            </a:r>
            <a:r>
              <a:rPr lang="pl-PL" dirty="0"/>
              <a:t> </a:t>
            </a:r>
            <a:r>
              <a:rPr lang="pl-PL" dirty="0" err="1"/>
              <a:t>failure</a:t>
            </a:r>
            <a:r>
              <a:rPr lang="pl-PL" dirty="0"/>
              <a:t>, </a:t>
            </a:r>
            <a:r>
              <a:rPr lang="pl-PL" dirty="0" err="1"/>
              <a:t>cirrhosis</a:t>
            </a:r>
            <a:r>
              <a:rPr lang="pl-PL" dirty="0"/>
              <a:t>, </a:t>
            </a:r>
            <a:r>
              <a:rPr lang="pl-PL" dirty="0" err="1"/>
              <a:t>nephrotic</a:t>
            </a:r>
            <a:r>
              <a:rPr lang="pl-PL" dirty="0"/>
              <a:t> </a:t>
            </a:r>
            <a:r>
              <a:rPr lang="pl-PL" dirty="0" err="1"/>
              <a:t>syndrome</a:t>
            </a:r>
            <a:r>
              <a:rPr lang="pl-PL" dirty="0"/>
              <a:t>, </a:t>
            </a:r>
            <a:r>
              <a:rPr lang="pl-PL" dirty="0" err="1"/>
              <a:t>pancreatitis</a:t>
            </a:r>
            <a:r>
              <a:rPr lang="pl-PL" dirty="0"/>
              <a:t>, trauma, and </a:t>
            </a:r>
            <a:r>
              <a:rPr lang="pl-PL" dirty="0" err="1"/>
              <a:t>drug</a:t>
            </a:r>
            <a:r>
              <a:rPr lang="pl-PL" dirty="0"/>
              <a:t> </a:t>
            </a:r>
            <a:r>
              <a:rPr lang="pl-PL" dirty="0" err="1"/>
              <a:t>reactions</a:t>
            </a:r>
            <a:endParaRPr lang="pl-PL" dirty="0"/>
          </a:p>
          <a:p>
            <a:r>
              <a:rPr lang="pl-PL" dirty="0" err="1"/>
              <a:t>Effusion</a:t>
            </a:r>
            <a:r>
              <a:rPr lang="pl-PL" dirty="0"/>
              <a:t> </a:t>
            </a:r>
            <a:r>
              <a:rPr lang="pl-PL" dirty="0" err="1"/>
              <a:t>may</a:t>
            </a:r>
            <a:r>
              <a:rPr lang="pl-PL" dirty="0"/>
              <a:t> be </a:t>
            </a:r>
            <a:r>
              <a:rPr lang="pl-PL" dirty="0" err="1"/>
              <a:t>transudative</a:t>
            </a:r>
            <a:r>
              <a:rPr lang="pl-PL" dirty="0"/>
              <a:t> (</a:t>
            </a:r>
            <a:r>
              <a:rPr lang="pl-PL" dirty="0" err="1"/>
              <a:t>low</a:t>
            </a:r>
            <a:r>
              <a:rPr lang="pl-PL" dirty="0"/>
              <a:t> </a:t>
            </a:r>
            <a:r>
              <a:rPr lang="pl-PL" dirty="0" err="1"/>
              <a:t>level</a:t>
            </a:r>
            <a:r>
              <a:rPr lang="pl-PL" dirty="0"/>
              <a:t> of protein) </a:t>
            </a:r>
            <a:r>
              <a:rPr lang="pl-PL" dirty="0" err="1"/>
              <a:t>or</a:t>
            </a:r>
            <a:r>
              <a:rPr lang="pl-PL" dirty="0"/>
              <a:t> </a:t>
            </a:r>
            <a:r>
              <a:rPr lang="pl-PL" dirty="0" err="1"/>
              <a:t>exudative</a:t>
            </a:r>
            <a:r>
              <a:rPr lang="pl-PL" dirty="0"/>
              <a:t> (high </a:t>
            </a:r>
            <a:r>
              <a:rPr lang="pl-PL" dirty="0" err="1"/>
              <a:t>level</a:t>
            </a:r>
            <a:r>
              <a:rPr lang="pl-PL" dirty="0"/>
              <a:t> of protein)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2"/>
          <a:srcRect t="8612"/>
          <a:stretch/>
        </p:blipFill>
        <p:spPr>
          <a:xfrm>
            <a:off x="4850687" y="172303"/>
            <a:ext cx="6229820" cy="3207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39363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9. Chief </a:t>
            </a:r>
            <a:r>
              <a:rPr lang="pl-PL" dirty="0" err="1"/>
              <a:t>complaint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685801" y="4531056"/>
            <a:ext cx="7646819" cy="16233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5006" y="1358805"/>
            <a:ext cx="4286250" cy="2857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078813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9. </a:t>
            </a:r>
            <a:r>
              <a:rPr lang="pl-PL" dirty="0" err="1"/>
              <a:t>History</a:t>
            </a:r>
            <a:r>
              <a:rPr lang="pl-PL" dirty="0"/>
              <a:t> of </a:t>
            </a:r>
            <a:r>
              <a:rPr lang="pl-PL" dirty="0" err="1"/>
              <a:t>present</a:t>
            </a:r>
            <a:r>
              <a:rPr lang="pl-PL" dirty="0"/>
              <a:t> </a:t>
            </a:r>
            <a:r>
              <a:rPr lang="pl-PL" dirty="0" err="1"/>
              <a:t>illness</a:t>
            </a:r>
            <a:r>
              <a:rPr lang="pl-PL" dirty="0"/>
              <a:t> 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110740" y="2389109"/>
            <a:ext cx="8301415" cy="12684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218336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13981" y="1026569"/>
            <a:ext cx="8061780" cy="1998552"/>
          </a:xfrm>
        </p:spPr>
        <p:txBody>
          <a:bodyPr>
            <a:normAutofit/>
          </a:bodyPr>
          <a:lstStyle/>
          <a:p>
            <a:r>
              <a:rPr lang="pl-PL" dirty="0"/>
              <a:t>9. </a:t>
            </a:r>
            <a:r>
              <a:rPr lang="pl-PL" dirty="0" err="1"/>
              <a:t>Physical</a:t>
            </a:r>
            <a:r>
              <a:rPr lang="pl-PL" dirty="0"/>
              <a:t> </a:t>
            </a:r>
            <a:r>
              <a:rPr lang="pl-PL" dirty="0" err="1"/>
              <a:t>examination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453790" y="3404842"/>
            <a:ext cx="7201313" cy="18904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858253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3. </a:t>
            </a:r>
            <a:r>
              <a:rPr lang="pl-PL" dirty="0" err="1"/>
              <a:t>Pathology</a:t>
            </a:r>
            <a:r>
              <a:rPr lang="pl-PL" dirty="0"/>
              <a:t> 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20415"/>
          <a:stretch/>
        </p:blipFill>
        <p:spPr>
          <a:xfrm>
            <a:off x="3962699" y="1937982"/>
            <a:ext cx="7119984" cy="28164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330" y="3466531"/>
            <a:ext cx="3258403" cy="26067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1551725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9. </a:t>
            </a:r>
            <a:r>
              <a:rPr lang="pl-PL" dirty="0" err="1"/>
              <a:t>Labs</a:t>
            </a:r>
            <a:r>
              <a:rPr lang="pl-PL" dirty="0"/>
              <a:t> &amp; </a:t>
            </a:r>
            <a:r>
              <a:rPr lang="pl-PL" dirty="0" err="1"/>
              <a:t>imaging</a:t>
            </a:r>
            <a:r>
              <a:rPr lang="pl-PL" dirty="0"/>
              <a:t> 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353548" y="3956249"/>
            <a:ext cx="7180140" cy="20487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3688" y="685800"/>
            <a:ext cx="3554276" cy="35420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014806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9. </a:t>
            </a:r>
            <a:r>
              <a:rPr lang="pl-PL" dirty="0" err="1"/>
              <a:t>pathology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504666" y="2282252"/>
            <a:ext cx="7850012" cy="2521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1327140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9. </a:t>
            </a:r>
            <a:r>
              <a:rPr lang="pl-PL" dirty="0" err="1"/>
              <a:t>treatment</a:t>
            </a:r>
            <a:r>
              <a:rPr lang="pl-PL" dirty="0"/>
              <a:t> 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491320" y="3719636"/>
            <a:ext cx="7974461" cy="23332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0820" y="333099"/>
            <a:ext cx="5349922" cy="30093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0504489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9. </a:t>
            </a:r>
            <a:r>
              <a:rPr lang="pl-PL" dirty="0" err="1"/>
              <a:t>Tension</a:t>
            </a:r>
            <a:r>
              <a:rPr lang="pl-PL" dirty="0"/>
              <a:t> </a:t>
            </a:r>
            <a:r>
              <a:rPr lang="pl-PL" dirty="0" err="1"/>
              <a:t>pneumothorax</a:t>
            </a:r>
            <a:r>
              <a:rPr lang="pl-PL" dirty="0"/>
              <a:t> 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pl-PL" dirty="0"/>
              <a:t>In </a:t>
            </a:r>
            <a:r>
              <a:rPr lang="pl-PL" dirty="0" err="1"/>
              <a:t>tension</a:t>
            </a:r>
            <a:r>
              <a:rPr lang="pl-PL" dirty="0"/>
              <a:t> </a:t>
            </a:r>
            <a:r>
              <a:rPr lang="pl-PL" dirty="0" err="1"/>
              <a:t>pneumothorax</a:t>
            </a:r>
            <a:r>
              <a:rPr lang="pl-PL" dirty="0"/>
              <a:t>, </a:t>
            </a:r>
            <a:r>
              <a:rPr lang="pl-PL" dirty="0" err="1"/>
              <a:t>air</a:t>
            </a:r>
            <a:r>
              <a:rPr lang="pl-PL" dirty="0"/>
              <a:t> </a:t>
            </a:r>
            <a:r>
              <a:rPr lang="pl-PL" dirty="0" err="1"/>
              <a:t>enters</a:t>
            </a:r>
            <a:r>
              <a:rPr lang="pl-PL" dirty="0"/>
              <a:t> the </a:t>
            </a:r>
            <a:r>
              <a:rPr lang="pl-PL" dirty="0" err="1"/>
              <a:t>pleural</a:t>
            </a:r>
            <a:r>
              <a:rPr lang="pl-PL" dirty="0"/>
              <a:t> </a:t>
            </a:r>
            <a:r>
              <a:rPr lang="pl-PL" dirty="0" err="1"/>
              <a:t>space</a:t>
            </a:r>
            <a:r>
              <a:rPr lang="pl-PL" dirty="0"/>
              <a:t> </a:t>
            </a:r>
            <a:r>
              <a:rPr lang="pl-PL" dirty="0" err="1"/>
              <a:t>during</a:t>
            </a:r>
            <a:r>
              <a:rPr lang="pl-PL" dirty="0"/>
              <a:t> </a:t>
            </a:r>
            <a:r>
              <a:rPr lang="pl-PL" dirty="0" err="1"/>
              <a:t>inspiration</a:t>
            </a:r>
            <a:r>
              <a:rPr lang="pl-PL" dirty="0"/>
              <a:t> and </a:t>
            </a:r>
            <a:r>
              <a:rPr lang="pl-PL" dirty="0" err="1"/>
              <a:t>is</a:t>
            </a:r>
            <a:r>
              <a:rPr lang="pl-PL" dirty="0"/>
              <a:t> </a:t>
            </a:r>
            <a:r>
              <a:rPr lang="pl-PL" dirty="0" err="1"/>
              <a:t>prevented</a:t>
            </a:r>
            <a:r>
              <a:rPr lang="pl-PL" dirty="0"/>
              <a:t> from </a:t>
            </a:r>
            <a:r>
              <a:rPr lang="pl-PL" dirty="0" err="1"/>
              <a:t>escaping</a:t>
            </a:r>
            <a:r>
              <a:rPr lang="pl-PL" dirty="0"/>
              <a:t> </a:t>
            </a:r>
            <a:r>
              <a:rPr lang="pl-PL" dirty="0" err="1"/>
              <a:t>during</a:t>
            </a:r>
            <a:r>
              <a:rPr lang="pl-PL" dirty="0"/>
              <a:t> </a:t>
            </a:r>
            <a:r>
              <a:rPr lang="pl-PL" dirty="0" err="1"/>
              <a:t>expiration</a:t>
            </a:r>
            <a:r>
              <a:rPr lang="pl-PL" dirty="0"/>
              <a:t> (</a:t>
            </a:r>
            <a:r>
              <a:rPr lang="pl-PL" dirty="0" err="1"/>
              <a:t>because</a:t>
            </a:r>
            <a:r>
              <a:rPr lang="pl-PL" dirty="0"/>
              <a:t> </a:t>
            </a:r>
            <a:r>
              <a:rPr lang="pl-PL" dirty="0" err="1"/>
              <a:t>an</a:t>
            </a:r>
            <a:r>
              <a:rPr lang="pl-PL" dirty="0"/>
              <a:t> </a:t>
            </a:r>
            <a:r>
              <a:rPr lang="pl-PL" dirty="0" err="1"/>
              <a:t>airway</a:t>
            </a:r>
            <a:r>
              <a:rPr lang="pl-PL" dirty="0"/>
              <a:t> </a:t>
            </a:r>
            <a:r>
              <a:rPr lang="pl-PL" dirty="0" err="1"/>
              <a:t>or</a:t>
            </a:r>
            <a:r>
              <a:rPr lang="pl-PL" dirty="0"/>
              <a:t> </a:t>
            </a:r>
            <a:r>
              <a:rPr lang="pl-PL" dirty="0" err="1"/>
              <a:t>tissue</a:t>
            </a:r>
            <a:r>
              <a:rPr lang="pl-PL" dirty="0"/>
              <a:t> </a:t>
            </a:r>
            <a:r>
              <a:rPr lang="pl-PL" dirty="0" err="1"/>
              <a:t>flap</a:t>
            </a:r>
            <a:r>
              <a:rPr lang="pl-PL" dirty="0"/>
              <a:t> </a:t>
            </a:r>
            <a:r>
              <a:rPr lang="pl-PL" dirty="0" err="1"/>
              <a:t>act</a:t>
            </a:r>
            <a:r>
              <a:rPr lang="pl-PL" dirty="0"/>
              <a:t> as a one-</a:t>
            </a:r>
            <a:r>
              <a:rPr lang="pl-PL" dirty="0" err="1"/>
              <a:t>way</a:t>
            </a:r>
            <a:r>
              <a:rPr lang="pl-PL" dirty="0"/>
              <a:t> </a:t>
            </a:r>
            <a:r>
              <a:rPr lang="pl-PL" dirty="0" err="1"/>
              <a:t>valve</a:t>
            </a:r>
            <a:r>
              <a:rPr lang="pl-PL" dirty="0"/>
              <a:t>)</a:t>
            </a:r>
          </a:p>
          <a:p>
            <a:r>
              <a:rPr lang="pl-PL" dirty="0" err="1"/>
              <a:t>There</a:t>
            </a:r>
            <a:r>
              <a:rPr lang="pl-PL" dirty="0"/>
              <a:t> </a:t>
            </a:r>
            <a:r>
              <a:rPr lang="pl-PL" dirty="0" err="1"/>
              <a:t>is</a:t>
            </a:r>
            <a:r>
              <a:rPr lang="pl-PL" dirty="0"/>
              <a:t> a progressive </a:t>
            </a:r>
            <a:r>
              <a:rPr lang="pl-PL" dirty="0" err="1"/>
              <a:t>increase</a:t>
            </a:r>
            <a:r>
              <a:rPr lang="pl-PL" dirty="0"/>
              <a:t> in </a:t>
            </a:r>
            <a:r>
              <a:rPr lang="pl-PL" dirty="0" err="1"/>
              <a:t>pleural</a:t>
            </a:r>
            <a:r>
              <a:rPr lang="pl-PL" dirty="0"/>
              <a:t> </a:t>
            </a:r>
            <a:r>
              <a:rPr lang="pl-PL" dirty="0" err="1"/>
              <a:t>air</a:t>
            </a:r>
            <a:r>
              <a:rPr lang="pl-PL" dirty="0"/>
              <a:t>, </a:t>
            </a:r>
            <a:r>
              <a:rPr lang="pl-PL" dirty="0" err="1"/>
              <a:t>which</a:t>
            </a:r>
            <a:r>
              <a:rPr lang="pl-PL" dirty="0"/>
              <a:t> </a:t>
            </a:r>
            <a:r>
              <a:rPr lang="pl-PL" dirty="0" err="1"/>
              <a:t>is</a:t>
            </a:r>
            <a:r>
              <a:rPr lang="pl-PL" dirty="0"/>
              <a:t> </a:t>
            </a:r>
            <a:r>
              <a:rPr lang="pl-PL" dirty="0" err="1"/>
              <a:t>under</a:t>
            </a:r>
            <a:r>
              <a:rPr lang="pl-PL" dirty="0"/>
              <a:t> </a:t>
            </a:r>
            <a:r>
              <a:rPr lang="pl-PL" dirty="0" err="1"/>
              <a:t>pressure</a:t>
            </a:r>
            <a:r>
              <a:rPr lang="pl-PL" dirty="0"/>
              <a:t> (i.e., </a:t>
            </a:r>
            <a:r>
              <a:rPr lang="pl-PL" dirty="0" err="1"/>
              <a:t>tension</a:t>
            </a:r>
            <a:r>
              <a:rPr lang="pl-PL" dirty="0"/>
              <a:t>)</a:t>
            </a:r>
          </a:p>
          <a:p>
            <a:r>
              <a:rPr lang="pl-PL" dirty="0" err="1"/>
              <a:t>Tension</a:t>
            </a:r>
            <a:r>
              <a:rPr lang="pl-PL" dirty="0"/>
              <a:t> </a:t>
            </a:r>
            <a:r>
              <a:rPr lang="pl-PL" dirty="0" err="1"/>
              <a:t>pneumothorax</a:t>
            </a:r>
            <a:r>
              <a:rPr lang="pl-PL" dirty="0"/>
              <a:t> </a:t>
            </a:r>
            <a:r>
              <a:rPr lang="pl-PL" dirty="0" err="1"/>
              <a:t>occurs</a:t>
            </a:r>
            <a:r>
              <a:rPr lang="pl-PL" dirty="0"/>
              <a:t> in </a:t>
            </a:r>
            <a:r>
              <a:rPr lang="pl-PL" dirty="0" err="1"/>
              <a:t>only</a:t>
            </a:r>
            <a:r>
              <a:rPr lang="pl-PL" dirty="0"/>
              <a:t> 1% to 2% of </a:t>
            </a:r>
            <a:r>
              <a:rPr lang="pl-PL" dirty="0" err="1"/>
              <a:t>cases</a:t>
            </a:r>
            <a:r>
              <a:rPr lang="pl-PL" dirty="0"/>
              <a:t> of </a:t>
            </a:r>
            <a:r>
              <a:rPr lang="pl-PL" dirty="0" err="1"/>
              <a:t>idiopathic</a:t>
            </a:r>
            <a:r>
              <a:rPr lang="pl-PL" dirty="0"/>
              <a:t> </a:t>
            </a:r>
            <a:r>
              <a:rPr lang="pl-PL" dirty="0" err="1"/>
              <a:t>spontaneous</a:t>
            </a:r>
            <a:r>
              <a:rPr lang="pl-PL" dirty="0"/>
              <a:t> </a:t>
            </a:r>
            <a:r>
              <a:rPr lang="pl-PL" dirty="0" err="1"/>
              <a:t>pneumothorax</a:t>
            </a:r>
            <a:endParaRPr lang="pl-PL" dirty="0"/>
          </a:p>
          <a:p>
            <a:r>
              <a:rPr lang="pl-PL" dirty="0" err="1"/>
              <a:t>Risk</a:t>
            </a:r>
            <a:r>
              <a:rPr lang="pl-PL" dirty="0"/>
              <a:t> </a:t>
            </a:r>
            <a:r>
              <a:rPr lang="pl-PL" dirty="0" err="1"/>
              <a:t>factors</a:t>
            </a:r>
            <a:r>
              <a:rPr lang="pl-PL" dirty="0"/>
              <a:t> </a:t>
            </a:r>
            <a:r>
              <a:rPr lang="pl-PL" dirty="0" err="1"/>
              <a:t>include</a:t>
            </a:r>
            <a:r>
              <a:rPr lang="pl-PL" dirty="0"/>
              <a:t> COPD, </a:t>
            </a:r>
            <a:r>
              <a:rPr lang="pl-PL" dirty="0" err="1"/>
              <a:t>cystic</a:t>
            </a:r>
            <a:r>
              <a:rPr lang="pl-PL" dirty="0"/>
              <a:t> </a:t>
            </a:r>
            <a:r>
              <a:rPr lang="pl-PL" dirty="0" err="1"/>
              <a:t>fibrosis</a:t>
            </a:r>
            <a:r>
              <a:rPr lang="pl-PL" dirty="0"/>
              <a:t>, </a:t>
            </a:r>
            <a:r>
              <a:rPr lang="pl-PL" dirty="0" err="1"/>
              <a:t>asthma</a:t>
            </a:r>
            <a:r>
              <a:rPr lang="pl-PL" dirty="0"/>
              <a:t>, and </a:t>
            </a:r>
            <a:r>
              <a:rPr lang="pl-PL" dirty="0" err="1"/>
              <a:t>tuberculosis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521516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10. Chief </a:t>
            </a:r>
            <a:r>
              <a:rPr lang="pl-PL" dirty="0" err="1"/>
              <a:t>complaint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463123" y="4609636"/>
            <a:ext cx="8239546" cy="15318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4"/>
          <a:srcRect l="43339" t="20611" r="1414" b="4607"/>
          <a:stretch/>
        </p:blipFill>
        <p:spPr>
          <a:xfrm>
            <a:off x="6973286" y="327546"/>
            <a:ext cx="4109397" cy="41762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5912931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10. </a:t>
            </a:r>
            <a:r>
              <a:rPr lang="pl-PL" dirty="0" err="1"/>
              <a:t>History</a:t>
            </a:r>
            <a:r>
              <a:rPr lang="pl-PL" dirty="0"/>
              <a:t> of </a:t>
            </a:r>
            <a:r>
              <a:rPr lang="pl-PL" dirty="0" err="1"/>
              <a:t>present</a:t>
            </a:r>
            <a:r>
              <a:rPr lang="pl-PL" dirty="0"/>
              <a:t> </a:t>
            </a:r>
            <a:r>
              <a:rPr lang="pl-PL" dirty="0" err="1"/>
              <a:t>illness</a:t>
            </a:r>
            <a:r>
              <a:rPr lang="pl-PL" dirty="0"/>
              <a:t> 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504494" y="2630325"/>
            <a:ext cx="8158001" cy="13138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5702735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10. </a:t>
            </a:r>
            <a:r>
              <a:rPr lang="pl-PL" dirty="0" err="1"/>
              <a:t>Physical</a:t>
            </a:r>
            <a:r>
              <a:rPr lang="pl-PL" dirty="0"/>
              <a:t> </a:t>
            </a:r>
            <a:r>
              <a:rPr lang="pl-PL" dirty="0" err="1"/>
              <a:t>examination</a:t>
            </a:r>
            <a:r>
              <a:rPr lang="pl-PL" dirty="0"/>
              <a:t> 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853517" y="2307997"/>
            <a:ext cx="8061450" cy="16089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8052037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10. </a:t>
            </a:r>
            <a:r>
              <a:rPr lang="pl-PL" dirty="0" err="1"/>
              <a:t>imaging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t="42416"/>
          <a:stretch/>
        </p:blipFill>
        <p:spPr>
          <a:xfrm>
            <a:off x="286604" y="4722124"/>
            <a:ext cx="7787876" cy="14894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6592" y="262718"/>
            <a:ext cx="5945874" cy="44594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6849103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10. </a:t>
            </a:r>
            <a:r>
              <a:rPr lang="pl-PL" dirty="0" err="1"/>
              <a:t>PAthology</a:t>
            </a:r>
            <a:r>
              <a:rPr lang="pl-PL" dirty="0"/>
              <a:t> 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b="46574"/>
          <a:stretch/>
        </p:blipFill>
        <p:spPr>
          <a:xfrm>
            <a:off x="359820" y="4781032"/>
            <a:ext cx="7868878" cy="14559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4242" y="491320"/>
            <a:ext cx="4266801" cy="40895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6363398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10. </a:t>
            </a:r>
            <a:r>
              <a:rPr lang="pl-PL" dirty="0" err="1"/>
              <a:t>treatment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804431" y="4609326"/>
            <a:ext cx="7757667" cy="13547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3"/>
          <a:srcRect b="5532"/>
          <a:stretch/>
        </p:blipFill>
        <p:spPr>
          <a:xfrm>
            <a:off x="6009720" y="300251"/>
            <a:ext cx="5104756" cy="37121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3896" y="1837765"/>
            <a:ext cx="4551898" cy="25431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031566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3. </a:t>
            </a:r>
            <a:r>
              <a:rPr lang="pl-PL" dirty="0" err="1"/>
              <a:t>Treatment</a:t>
            </a:r>
            <a:r>
              <a:rPr lang="pl-PL" dirty="0"/>
              <a:t> 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15598"/>
          <a:stretch/>
        </p:blipFill>
        <p:spPr>
          <a:xfrm>
            <a:off x="685801" y="5136911"/>
            <a:ext cx="6029646" cy="9046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4922" y="1069454"/>
            <a:ext cx="5623162" cy="3748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3288635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10. </a:t>
            </a:r>
            <a:r>
              <a:rPr lang="pl-PL" dirty="0" err="1"/>
              <a:t>osteosarcoma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pl-PL" dirty="0"/>
              <a:t>The most </a:t>
            </a:r>
            <a:r>
              <a:rPr lang="pl-PL" dirty="0" err="1"/>
              <a:t>common</a:t>
            </a:r>
            <a:r>
              <a:rPr lang="pl-PL" dirty="0"/>
              <a:t> </a:t>
            </a:r>
            <a:r>
              <a:rPr lang="pl-PL" dirty="0" err="1"/>
              <a:t>primary</a:t>
            </a:r>
            <a:r>
              <a:rPr lang="pl-PL" dirty="0"/>
              <a:t> </a:t>
            </a:r>
            <a:r>
              <a:rPr lang="pl-PL" dirty="0" err="1"/>
              <a:t>malignant</a:t>
            </a:r>
            <a:r>
              <a:rPr lang="pl-PL" dirty="0"/>
              <a:t> tumor of </a:t>
            </a:r>
            <a:r>
              <a:rPr lang="pl-PL" dirty="0" err="1"/>
              <a:t>bone</a:t>
            </a:r>
            <a:r>
              <a:rPr lang="pl-PL" dirty="0"/>
              <a:t> (</a:t>
            </a:r>
            <a:r>
              <a:rPr lang="pl-PL" dirty="0" err="1"/>
              <a:t>excluding</a:t>
            </a:r>
            <a:r>
              <a:rPr lang="pl-PL" dirty="0"/>
              <a:t> </a:t>
            </a:r>
            <a:r>
              <a:rPr lang="pl-PL" dirty="0" err="1"/>
              <a:t>myeloma</a:t>
            </a:r>
            <a:r>
              <a:rPr lang="pl-PL" dirty="0"/>
              <a:t> and </a:t>
            </a:r>
            <a:r>
              <a:rPr lang="pl-PL" dirty="0" err="1"/>
              <a:t>lymphoma</a:t>
            </a:r>
            <a:r>
              <a:rPr lang="pl-PL" dirty="0"/>
              <a:t>)</a:t>
            </a:r>
          </a:p>
          <a:p>
            <a:r>
              <a:rPr lang="pl-PL" dirty="0" err="1"/>
              <a:t>Pathologic</a:t>
            </a:r>
            <a:r>
              <a:rPr lang="pl-PL" dirty="0"/>
              <a:t> </a:t>
            </a:r>
            <a:r>
              <a:rPr lang="pl-PL" dirty="0" err="1"/>
              <a:t>fractures</a:t>
            </a:r>
            <a:r>
              <a:rPr lang="pl-PL" dirty="0"/>
              <a:t> </a:t>
            </a:r>
            <a:r>
              <a:rPr lang="pl-PL" dirty="0" err="1"/>
              <a:t>may</a:t>
            </a:r>
            <a:r>
              <a:rPr lang="pl-PL" dirty="0"/>
              <a:t> </a:t>
            </a:r>
            <a:r>
              <a:rPr lang="pl-PL" dirty="0" err="1"/>
              <a:t>occur</a:t>
            </a:r>
            <a:endParaRPr lang="pl-PL" dirty="0"/>
          </a:p>
          <a:p>
            <a:r>
              <a:rPr lang="pl-PL" dirty="0" err="1"/>
              <a:t>Pulmonary</a:t>
            </a:r>
            <a:r>
              <a:rPr lang="pl-PL" dirty="0"/>
              <a:t> </a:t>
            </a:r>
            <a:r>
              <a:rPr lang="pl-PL" dirty="0" err="1"/>
              <a:t>metastases</a:t>
            </a:r>
            <a:r>
              <a:rPr lang="pl-PL" dirty="0"/>
              <a:t> </a:t>
            </a:r>
            <a:r>
              <a:rPr lang="pl-PL" dirty="0" err="1"/>
              <a:t>are</a:t>
            </a:r>
            <a:r>
              <a:rPr lang="pl-PL" dirty="0"/>
              <a:t> </a:t>
            </a:r>
            <a:r>
              <a:rPr lang="pl-PL" dirty="0" err="1"/>
              <a:t>frequent</a:t>
            </a:r>
            <a:endParaRPr lang="pl-PL" dirty="0"/>
          </a:p>
          <a:p>
            <a:r>
              <a:rPr lang="pl-PL" dirty="0" err="1"/>
              <a:t>There</a:t>
            </a:r>
            <a:r>
              <a:rPr lang="pl-PL" dirty="0"/>
              <a:t> </a:t>
            </a:r>
            <a:r>
              <a:rPr lang="pl-PL" dirty="0" err="1"/>
              <a:t>is</a:t>
            </a:r>
            <a:r>
              <a:rPr lang="pl-PL" dirty="0"/>
              <a:t> </a:t>
            </a:r>
            <a:r>
              <a:rPr lang="pl-PL" dirty="0" err="1"/>
              <a:t>an</a:t>
            </a:r>
            <a:r>
              <a:rPr lang="pl-PL" dirty="0"/>
              <a:t> </a:t>
            </a:r>
            <a:r>
              <a:rPr lang="pl-PL" dirty="0" err="1"/>
              <a:t>icreased</a:t>
            </a:r>
            <a:r>
              <a:rPr lang="pl-PL" dirty="0"/>
              <a:t> </a:t>
            </a:r>
            <a:r>
              <a:rPr lang="pl-PL" dirty="0" err="1"/>
              <a:t>risk</a:t>
            </a:r>
            <a:r>
              <a:rPr lang="pl-PL" dirty="0"/>
              <a:t> with </a:t>
            </a:r>
            <a:r>
              <a:rPr lang="pl-PL" dirty="0" err="1"/>
              <a:t>prior</a:t>
            </a:r>
            <a:r>
              <a:rPr lang="pl-PL" dirty="0"/>
              <a:t> </a:t>
            </a:r>
            <a:r>
              <a:rPr lang="pl-PL" dirty="0" err="1"/>
              <a:t>radiation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05079175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11. Chief </a:t>
            </a:r>
            <a:r>
              <a:rPr lang="pl-PL" dirty="0" err="1"/>
              <a:t>complaint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338386" y="4669216"/>
            <a:ext cx="7132325" cy="14995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3238" y="499502"/>
            <a:ext cx="3701317" cy="47275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7688067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11. </a:t>
            </a:r>
            <a:r>
              <a:rPr lang="pl-PL" dirty="0" err="1"/>
              <a:t>History</a:t>
            </a:r>
            <a:r>
              <a:rPr lang="pl-PL" dirty="0"/>
              <a:t> of </a:t>
            </a:r>
            <a:r>
              <a:rPr lang="pl-PL" dirty="0" err="1"/>
              <a:t>present</a:t>
            </a:r>
            <a:r>
              <a:rPr lang="pl-PL" dirty="0"/>
              <a:t> </a:t>
            </a:r>
            <a:r>
              <a:rPr lang="pl-PL" dirty="0" err="1"/>
              <a:t>illness</a:t>
            </a:r>
            <a:r>
              <a:rPr lang="pl-PL" dirty="0"/>
              <a:t> 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685801" y="4528138"/>
            <a:ext cx="7735332" cy="15724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4242" y="1837765"/>
            <a:ext cx="3743325" cy="2495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6575261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11. </a:t>
            </a:r>
            <a:r>
              <a:rPr lang="pl-PL" dirty="0" err="1"/>
              <a:t>Physical</a:t>
            </a:r>
            <a:r>
              <a:rPr lang="pl-PL" dirty="0"/>
              <a:t> </a:t>
            </a:r>
            <a:r>
              <a:rPr lang="pl-PL" dirty="0" err="1"/>
              <a:t>examination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002482" y="2906973"/>
            <a:ext cx="9380033" cy="15969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9170465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11. </a:t>
            </a:r>
            <a:r>
              <a:rPr lang="pl-PL" dirty="0" err="1"/>
              <a:t>labs</a:t>
            </a:r>
            <a:r>
              <a:rPr lang="pl-PL" dirty="0"/>
              <a:t> 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848655" y="3971499"/>
            <a:ext cx="7677172" cy="20818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4929" y="268974"/>
            <a:ext cx="6279823" cy="34997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1306200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11. </a:t>
            </a:r>
            <a:r>
              <a:rPr lang="pl-PL" dirty="0" err="1"/>
              <a:t>imaging</a:t>
            </a:r>
            <a:r>
              <a:rPr lang="pl-PL" dirty="0"/>
              <a:t> 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564547" y="4455297"/>
            <a:ext cx="8319635" cy="16452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Prostokąt 2"/>
          <p:cNvSpPr/>
          <p:nvPr/>
        </p:nvSpPr>
        <p:spPr>
          <a:xfrm>
            <a:off x="5431809" y="5117910"/>
            <a:ext cx="2415654" cy="32754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Prostokąt 4"/>
          <p:cNvSpPr/>
          <p:nvPr/>
        </p:nvSpPr>
        <p:spPr>
          <a:xfrm>
            <a:off x="685801" y="5459104"/>
            <a:ext cx="4473053" cy="35484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3"/>
          <a:srcRect b="4279"/>
          <a:stretch/>
        </p:blipFill>
        <p:spPr>
          <a:xfrm>
            <a:off x="4490114" y="379384"/>
            <a:ext cx="5704764" cy="39204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47057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5801" y="208128"/>
            <a:ext cx="10396882" cy="1151965"/>
          </a:xfrm>
        </p:spPr>
        <p:txBody>
          <a:bodyPr/>
          <a:lstStyle/>
          <a:p>
            <a:r>
              <a:rPr lang="pl-PL" dirty="0"/>
              <a:t>11. </a:t>
            </a:r>
            <a:r>
              <a:rPr lang="pl-PL" dirty="0" err="1"/>
              <a:t>treatment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385551" y="4145509"/>
            <a:ext cx="8330778" cy="20266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866" y="1211863"/>
            <a:ext cx="3882646" cy="26879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3788" y="708626"/>
            <a:ext cx="6382446" cy="31912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3873099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11. </a:t>
            </a:r>
            <a:r>
              <a:rPr lang="pl-PL" dirty="0" err="1"/>
              <a:t>Septic</a:t>
            </a:r>
            <a:r>
              <a:rPr lang="pl-PL" dirty="0"/>
              <a:t> </a:t>
            </a:r>
            <a:r>
              <a:rPr lang="pl-PL" dirty="0" err="1"/>
              <a:t>arthritis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pl-PL" dirty="0" err="1"/>
              <a:t>Caused</a:t>
            </a:r>
            <a:r>
              <a:rPr lang="pl-PL" dirty="0"/>
              <a:t> by </a:t>
            </a:r>
            <a:r>
              <a:rPr lang="pl-PL" dirty="0" err="1"/>
              <a:t>pyogenic</a:t>
            </a:r>
            <a:r>
              <a:rPr lang="pl-PL" dirty="0"/>
              <a:t> </a:t>
            </a:r>
            <a:r>
              <a:rPr lang="pl-PL" dirty="0" err="1"/>
              <a:t>organisms</a:t>
            </a:r>
            <a:endParaRPr lang="pl-PL" dirty="0"/>
          </a:p>
          <a:p>
            <a:r>
              <a:rPr lang="pl-PL" dirty="0" err="1"/>
              <a:t>More</a:t>
            </a:r>
            <a:r>
              <a:rPr lang="pl-PL" dirty="0"/>
              <a:t> </a:t>
            </a:r>
            <a:r>
              <a:rPr lang="pl-PL" dirty="0" err="1"/>
              <a:t>common</a:t>
            </a:r>
            <a:r>
              <a:rPr lang="pl-PL" dirty="0"/>
              <a:t> </a:t>
            </a:r>
            <a:r>
              <a:rPr lang="pl-PL" dirty="0" err="1"/>
              <a:t>among</a:t>
            </a:r>
            <a:r>
              <a:rPr lang="pl-PL" dirty="0"/>
              <a:t> </a:t>
            </a:r>
            <a:r>
              <a:rPr lang="pl-PL" dirty="0" err="1"/>
              <a:t>children</a:t>
            </a:r>
            <a:r>
              <a:rPr lang="pl-PL" dirty="0"/>
              <a:t>, </a:t>
            </a:r>
            <a:r>
              <a:rPr lang="pl-PL" dirty="0" err="1"/>
              <a:t>especially</a:t>
            </a:r>
            <a:r>
              <a:rPr lang="pl-PL" dirty="0"/>
              <a:t> </a:t>
            </a:r>
            <a:r>
              <a:rPr lang="pl-PL" dirty="0" err="1"/>
              <a:t>males</a:t>
            </a:r>
            <a:endParaRPr lang="pl-PL" dirty="0"/>
          </a:p>
          <a:p>
            <a:r>
              <a:rPr lang="pl-PL" i="1" dirty="0" err="1"/>
              <a:t>Staphylococcus</a:t>
            </a:r>
            <a:r>
              <a:rPr lang="pl-PL" i="1" dirty="0"/>
              <a:t> </a:t>
            </a:r>
            <a:r>
              <a:rPr lang="pl-PL" i="1" dirty="0" err="1"/>
              <a:t>aureus</a:t>
            </a:r>
            <a:r>
              <a:rPr lang="pl-PL" i="1" dirty="0"/>
              <a:t> </a:t>
            </a:r>
            <a:r>
              <a:rPr lang="pl-PL" dirty="0"/>
              <a:t> </a:t>
            </a:r>
            <a:r>
              <a:rPr lang="pl-PL" dirty="0" err="1"/>
              <a:t>is</a:t>
            </a:r>
            <a:r>
              <a:rPr lang="pl-PL" dirty="0"/>
              <a:t> the most </a:t>
            </a:r>
            <a:r>
              <a:rPr lang="pl-PL" dirty="0" err="1"/>
              <a:t>common</a:t>
            </a:r>
            <a:r>
              <a:rPr lang="pl-PL" dirty="0"/>
              <a:t> </a:t>
            </a:r>
            <a:r>
              <a:rPr lang="pl-PL" dirty="0" err="1"/>
              <a:t>cause</a:t>
            </a:r>
            <a:endParaRPr lang="pl-PL" dirty="0"/>
          </a:p>
          <a:p>
            <a:r>
              <a:rPr lang="pl-PL" dirty="0" err="1"/>
              <a:t>Organisms</a:t>
            </a:r>
            <a:r>
              <a:rPr lang="pl-PL" dirty="0"/>
              <a:t> </a:t>
            </a:r>
            <a:r>
              <a:rPr lang="pl-PL" dirty="0" err="1"/>
              <a:t>reach</a:t>
            </a:r>
            <a:r>
              <a:rPr lang="pl-PL" dirty="0"/>
              <a:t> the </a:t>
            </a:r>
            <a:r>
              <a:rPr lang="pl-PL" dirty="0" err="1"/>
              <a:t>join</a:t>
            </a:r>
            <a:r>
              <a:rPr lang="pl-PL" dirty="0"/>
              <a:t> via </a:t>
            </a:r>
            <a:r>
              <a:rPr lang="pl-PL" dirty="0" err="1"/>
              <a:t>hematogeneous</a:t>
            </a:r>
            <a:r>
              <a:rPr lang="pl-PL" dirty="0"/>
              <a:t> </a:t>
            </a:r>
            <a:r>
              <a:rPr lang="pl-PL" dirty="0" err="1"/>
              <a:t>routes</a:t>
            </a:r>
            <a:r>
              <a:rPr lang="pl-PL" dirty="0"/>
              <a:t> (most </a:t>
            </a:r>
            <a:r>
              <a:rPr lang="pl-PL" dirty="0" err="1"/>
              <a:t>common</a:t>
            </a:r>
            <a:r>
              <a:rPr lang="pl-PL" dirty="0"/>
              <a:t>; the </a:t>
            </a:r>
            <a:r>
              <a:rPr lang="pl-PL" dirty="0" err="1"/>
              <a:t>primary</a:t>
            </a:r>
            <a:r>
              <a:rPr lang="pl-PL" dirty="0"/>
              <a:t> Focus </a:t>
            </a:r>
            <a:r>
              <a:rPr lang="pl-PL" dirty="0" err="1"/>
              <a:t>may</a:t>
            </a:r>
            <a:r>
              <a:rPr lang="pl-PL" dirty="0"/>
              <a:t> be </a:t>
            </a:r>
            <a:r>
              <a:rPr lang="pl-PL" dirty="0" err="1"/>
              <a:t>pyoderma</a:t>
            </a:r>
            <a:r>
              <a:rPr lang="pl-PL" dirty="0"/>
              <a:t>, </a:t>
            </a:r>
            <a:r>
              <a:rPr lang="pl-PL" dirty="0" err="1"/>
              <a:t>throat</a:t>
            </a:r>
            <a:r>
              <a:rPr lang="pl-PL" dirty="0"/>
              <a:t> </a:t>
            </a:r>
            <a:r>
              <a:rPr lang="pl-PL" dirty="0" err="1"/>
              <a:t>infection</a:t>
            </a:r>
            <a:r>
              <a:rPr lang="pl-PL" dirty="0"/>
              <a:t>, IV </a:t>
            </a:r>
            <a:r>
              <a:rPr lang="pl-PL" dirty="0" err="1"/>
              <a:t>drug</a:t>
            </a:r>
            <a:r>
              <a:rPr lang="pl-PL" dirty="0"/>
              <a:t> </a:t>
            </a:r>
            <a:r>
              <a:rPr lang="pl-PL" dirty="0" err="1"/>
              <a:t>use</a:t>
            </a:r>
            <a:r>
              <a:rPr lang="pl-PL" dirty="0"/>
              <a:t> etc.), </a:t>
            </a:r>
            <a:r>
              <a:rPr lang="pl-PL" dirty="0" err="1"/>
              <a:t>secondary</a:t>
            </a:r>
            <a:r>
              <a:rPr lang="pl-PL" dirty="0"/>
              <a:t> to </a:t>
            </a:r>
            <a:r>
              <a:rPr lang="pl-PL" dirty="0" err="1"/>
              <a:t>adjacent</a:t>
            </a:r>
            <a:r>
              <a:rPr lang="pl-PL" dirty="0"/>
              <a:t> </a:t>
            </a:r>
            <a:r>
              <a:rPr lang="pl-PL" dirty="0" err="1"/>
              <a:t>osteomyelitis</a:t>
            </a:r>
            <a:r>
              <a:rPr lang="pl-PL" dirty="0"/>
              <a:t>, </a:t>
            </a:r>
            <a:r>
              <a:rPr lang="pl-PL" dirty="0" err="1"/>
              <a:t>or</a:t>
            </a:r>
            <a:r>
              <a:rPr lang="pl-PL" dirty="0"/>
              <a:t> via </a:t>
            </a:r>
            <a:r>
              <a:rPr lang="pl-PL" dirty="0" err="1"/>
              <a:t>penetrating</a:t>
            </a:r>
            <a:r>
              <a:rPr lang="pl-PL" dirty="0"/>
              <a:t> </a:t>
            </a:r>
            <a:r>
              <a:rPr lang="pl-PL" dirty="0" err="1"/>
              <a:t>wounds</a:t>
            </a:r>
            <a:endParaRPr lang="pl-PL" dirty="0"/>
          </a:p>
          <a:p>
            <a:r>
              <a:rPr lang="pl-PL" dirty="0"/>
              <a:t>May be </a:t>
            </a:r>
            <a:r>
              <a:rPr lang="pl-PL" dirty="0" err="1"/>
              <a:t>also</a:t>
            </a:r>
            <a:r>
              <a:rPr lang="pl-PL" dirty="0"/>
              <a:t> </a:t>
            </a:r>
            <a:r>
              <a:rPr lang="pl-PL" dirty="0" err="1"/>
              <a:t>iatrogenic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87994375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647665" y="2555543"/>
            <a:ext cx="8653382" cy="1151965"/>
          </a:xfrm>
        </p:spPr>
        <p:txBody>
          <a:bodyPr>
            <a:normAutofit fontScale="90000"/>
          </a:bodyPr>
          <a:lstStyle/>
          <a:p>
            <a:r>
              <a:rPr lang="pl-PL" sz="10700" dirty="0" err="1"/>
              <a:t>Thank</a:t>
            </a:r>
            <a:r>
              <a:rPr lang="pl-PL" sz="10700" dirty="0"/>
              <a:t> </a:t>
            </a:r>
            <a:r>
              <a:rPr lang="pl-PL" sz="10700" dirty="0" err="1"/>
              <a:t>you</a:t>
            </a:r>
            <a:r>
              <a:rPr lang="pl-PL" sz="10700" dirty="0"/>
              <a:t> </a:t>
            </a:r>
            <a:br>
              <a:rPr lang="pl-PL" dirty="0"/>
            </a:br>
            <a:r>
              <a:rPr lang="pl-PL" dirty="0"/>
              <a:t>                 </a:t>
            </a:r>
            <a:r>
              <a:rPr lang="pl-PL" sz="10700" dirty="0"/>
              <a:t> </a:t>
            </a:r>
            <a:r>
              <a:rPr lang="pl-PL" sz="10700" dirty="0">
                <a:sym typeface="Wingdings" panose="05000000000000000000" pitchFamily="2" charset="2"/>
              </a:rPr>
              <a:t></a:t>
            </a:r>
            <a:endParaRPr lang="pl-PL" sz="10700" dirty="0"/>
          </a:p>
        </p:txBody>
      </p:sp>
    </p:spTree>
    <p:extLst>
      <p:ext uri="{BB962C8B-B14F-4D97-AF65-F5344CB8AC3E}">
        <p14:creationId xmlns:p14="http://schemas.microsoft.com/office/powerpoint/2010/main" val="10047738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3. </a:t>
            </a:r>
            <a:r>
              <a:rPr lang="pl-PL" dirty="0" err="1"/>
              <a:t>Malignant</a:t>
            </a:r>
            <a:r>
              <a:rPr lang="pl-PL" dirty="0"/>
              <a:t> melanoma 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pl-PL" dirty="0"/>
              <a:t>Off </a:t>
            </a:r>
            <a:r>
              <a:rPr lang="pl-PL" dirty="0" err="1"/>
              <a:t>all</a:t>
            </a:r>
            <a:r>
              <a:rPr lang="pl-PL" dirty="0"/>
              <a:t> skin </a:t>
            </a:r>
            <a:r>
              <a:rPr lang="pl-PL" dirty="0" err="1"/>
              <a:t>cancers</a:t>
            </a:r>
            <a:r>
              <a:rPr lang="pl-PL" dirty="0"/>
              <a:t>, melanoma </a:t>
            </a:r>
            <a:r>
              <a:rPr lang="pl-PL" dirty="0" err="1"/>
              <a:t>is</a:t>
            </a:r>
            <a:r>
              <a:rPr lang="pl-PL" dirty="0"/>
              <a:t> </a:t>
            </a:r>
            <a:r>
              <a:rPr lang="pl-PL" dirty="0" err="1"/>
              <a:t>responsible</a:t>
            </a:r>
            <a:r>
              <a:rPr lang="pl-PL" dirty="0"/>
              <a:t> for the </a:t>
            </a:r>
            <a:r>
              <a:rPr lang="pl-PL" dirty="0" err="1"/>
              <a:t>largest</a:t>
            </a:r>
            <a:r>
              <a:rPr lang="pl-PL" dirty="0"/>
              <a:t> numer of </a:t>
            </a:r>
            <a:r>
              <a:rPr lang="pl-PL" dirty="0" err="1"/>
              <a:t>deaths</a:t>
            </a:r>
            <a:endParaRPr lang="pl-PL" dirty="0"/>
          </a:p>
          <a:p>
            <a:r>
              <a:rPr lang="pl-PL" dirty="0" err="1"/>
              <a:t>An</a:t>
            </a:r>
            <a:r>
              <a:rPr lang="pl-PL" dirty="0"/>
              <a:t> </a:t>
            </a:r>
            <a:r>
              <a:rPr lang="pl-PL" dirty="0" err="1"/>
              <a:t>increased</a:t>
            </a:r>
            <a:r>
              <a:rPr lang="pl-PL" dirty="0"/>
              <a:t> </a:t>
            </a:r>
            <a:r>
              <a:rPr lang="pl-PL" dirty="0" err="1"/>
              <a:t>incidence</a:t>
            </a:r>
            <a:r>
              <a:rPr lang="pl-PL" dirty="0"/>
              <a:t> </a:t>
            </a:r>
            <a:r>
              <a:rPr lang="pl-PL" dirty="0" err="1"/>
              <a:t>is</a:t>
            </a:r>
            <a:r>
              <a:rPr lang="pl-PL" dirty="0"/>
              <a:t> </a:t>
            </a:r>
            <a:r>
              <a:rPr lang="pl-PL" dirty="0" err="1"/>
              <a:t>seen</a:t>
            </a:r>
            <a:r>
              <a:rPr lang="pl-PL" dirty="0"/>
              <a:t> in fair-</a:t>
            </a:r>
            <a:r>
              <a:rPr lang="pl-PL" dirty="0" err="1"/>
              <a:t>skinned</a:t>
            </a:r>
            <a:r>
              <a:rPr lang="pl-PL" dirty="0"/>
              <a:t> </a:t>
            </a:r>
            <a:r>
              <a:rPr lang="pl-PL" dirty="0" err="1"/>
              <a:t>people</a:t>
            </a:r>
            <a:r>
              <a:rPr lang="pl-PL" dirty="0"/>
              <a:t> and in </a:t>
            </a:r>
            <a:r>
              <a:rPr lang="pl-PL" dirty="0" err="1"/>
              <a:t>those</a:t>
            </a:r>
            <a:r>
              <a:rPr lang="pl-PL" dirty="0"/>
              <a:t> with </a:t>
            </a:r>
            <a:r>
              <a:rPr lang="pl-PL" dirty="0" err="1"/>
              <a:t>dysplastic</a:t>
            </a:r>
            <a:r>
              <a:rPr lang="pl-PL" dirty="0"/>
              <a:t> </a:t>
            </a:r>
            <a:r>
              <a:rPr lang="pl-PL" dirty="0" err="1"/>
              <a:t>nevi</a:t>
            </a:r>
            <a:r>
              <a:rPr lang="pl-PL" dirty="0"/>
              <a:t>, </a:t>
            </a:r>
            <a:r>
              <a:rPr lang="pl-PL" dirty="0" err="1"/>
              <a:t>immunosupression</a:t>
            </a:r>
            <a:r>
              <a:rPr lang="pl-PL" dirty="0"/>
              <a:t>, and </a:t>
            </a:r>
            <a:r>
              <a:rPr lang="pl-PL" dirty="0" err="1"/>
              <a:t>excessive</a:t>
            </a:r>
            <a:r>
              <a:rPr lang="pl-PL" dirty="0"/>
              <a:t> </a:t>
            </a:r>
            <a:r>
              <a:rPr lang="pl-PL" dirty="0" err="1"/>
              <a:t>sun</a:t>
            </a:r>
            <a:r>
              <a:rPr lang="pl-PL" dirty="0"/>
              <a:t> </a:t>
            </a:r>
            <a:r>
              <a:rPr lang="pl-PL" dirty="0" err="1"/>
              <a:t>exposure</a:t>
            </a:r>
            <a:endParaRPr lang="pl-PL" dirty="0"/>
          </a:p>
          <a:p>
            <a:r>
              <a:rPr lang="pl-PL" dirty="0" err="1"/>
              <a:t>Melanomas</a:t>
            </a:r>
            <a:r>
              <a:rPr lang="pl-PL" dirty="0"/>
              <a:t> </a:t>
            </a:r>
            <a:r>
              <a:rPr lang="pl-PL" dirty="0" err="1"/>
              <a:t>undergo</a:t>
            </a:r>
            <a:r>
              <a:rPr lang="pl-PL" dirty="0"/>
              <a:t> a </a:t>
            </a:r>
            <a:r>
              <a:rPr lang="pl-PL" dirty="0" err="1"/>
              <a:t>radial</a:t>
            </a:r>
            <a:r>
              <a:rPr lang="pl-PL" dirty="0"/>
              <a:t> (</a:t>
            </a:r>
            <a:r>
              <a:rPr lang="pl-PL" dirty="0" err="1"/>
              <a:t>superficial</a:t>
            </a:r>
            <a:r>
              <a:rPr lang="pl-PL" dirty="0"/>
              <a:t>) </a:t>
            </a:r>
            <a:r>
              <a:rPr lang="pl-PL" dirty="0" err="1"/>
              <a:t>growth</a:t>
            </a:r>
            <a:r>
              <a:rPr lang="pl-PL" dirty="0"/>
              <a:t> </a:t>
            </a:r>
            <a:r>
              <a:rPr lang="pl-PL" dirty="0" err="1"/>
              <a:t>phase</a:t>
            </a:r>
            <a:r>
              <a:rPr lang="pl-PL" dirty="0"/>
              <a:t> </a:t>
            </a:r>
            <a:r>
              <a:rPr lang="pl-PL" dirty="0" err="1"/>
              <a:t>followed</a:t>
            </a:r>
            <a:r>
              <a:rPr lang="pl-PL" dirty="0"/>
              <a:t> by </a:t>
            </a:r>
            <a:r>
              <a:rPr lang="pl-PL" dirty="0" err="1"/>
              <a:t>an</a:t>
            </a:r>
            <a:r>
              <a:rPr lang="pl-PL" dirty="0"/>
              <a:t> </a:t>
            </a:r>
            <a:r>
              <a:rPr lang="pl-PL" dirty="0" err="1"/>
              <a:t>invasive</a:t>
            </a:r>
            <a:r>
              <a:rPr lang="pl-PL" dirty="0"/>
              <a:t>, </a:t>
            </a:r>
            <a:r>
              <a:rPr lang="pl-PL" dirty="0" err="1"/>
              <a:t>vertical</a:t>
            </a:r>
            <a:r>
              <a:rPr lang="pl-PL" dirty="0"/>
              <a:t> </a:t>
            </a:r>
            <a:r>
              <a:rPr lang="pl-PL" dirty="0" err="1"/>
              <a:t>growth</a:t>
            </a:r>
            <a:r>
              <a:rPr lang="pl-PL" dirty="0"/>
              <a:t> </a:t>
            </a:r>
            <a:r>
              <a:rPr lang="pl-PL" dirty="0" err="1"/>
              <a:t>phase</a:t>
            </a:r>
            <a:endParaRPr lang="pl-PL" dirty="0"/>
          </a:p>
          <a:p>
            <a:r>
              <a:rPr lang="pl-PL" dirty="0" err="1"/>
              <a:t>Bleeding</a:t>
            </a:r>
            <a:r>
              <a:rPr lang="pl-PL" dirty="0"/>
              <a:t>, </a:t>
            </a:r>
            <a:r>
              <a:rPr lang="pl-PL" dirty="0" err="1"/>
              <a:t>ulceration</a:t>
            </a:r>
            <a:r>
              <a:rPr lang="pl-PL" dirty="0"/>
              <a:t>, and </a:t>
            </a:r>
            <a:r>
              <a:rPr lang="pl-PL" dirty="0" err="1"/>
              <a:t>pain</a:t>
            </a:r>
            <a:r>
              <a:rPr lang="pl-PL" dirty="0"/>
              <a:t> </a:t>
            </a:r>
            <a:r>
              <a:rPr lang="pl-PL" dirty="0" err="1"/>
              <a:t>are</a:t>
            </a:r>
            <a:r>
              <a:rPr lang="pl-PL" dirty="0"/>
              <a:t> </a:t>
            </a:r>
            <a:r>
              <a:rPr lang="pl-PL" dirty="0" err="1"/>
              <a:t>late</a:t>
            </a:r>
            <a:r>
              <a:rPr lang="pl-PL" dirty="0"/>
              <a:t> </a:t>
            </a:r>
            <a:r>
              <a:rPr lang="pl-PL" dirty="0" err="1"/>
              <a:t>manifestations</a:t>
            </a:r>
            <a:endParaRPr lang="pl-PL" dirty="0"/>
          </a:p>
          <a:p>
            <a:r>
              <a:rPr lang="pl-PL" dirty="0"/>
              <a:t>The Chance of </a:t>
            </a:r>
            <a:r>
              <a:rPr lang="pl-PL" dirty="0" err="1"/>
              <a:t>invasion</a:t>
            </a:r>
            <a:r>
              <a:rPr lang="pl-PL" dirty="0"/>
              <a:t> </a:t>
            </a:r>
            <a:r>
              <a:rPr lang="pl-PL" dirty="0" err="1"/>
              <a:t>increases</a:t>
            </a:r>
            <a:r>
              <a:rPr lang="pl-PL" dirty="0"/>
              <a:t> with </a:t>
            </a:r>
            <a:r>
              <a:rPr lang="pl-PL" dirty="0" err="1"/>
              <a:t>depth</a:t>
            </a:r>
            <a:r>
              <a:rPr lang="pl-PL" dirty="0"/>
              <a:t> of </a:t>
            </a:r>
            <a:r>
              <a:rPr lang="pl-PL" dirty="0" err="1"/>
              <a:t>invasion</a:t>
            </a:r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6201235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t="20923" b="8132"/>
          <a:stretch/>
        </p:blipFill>
        <p:spPr>
          <a:xfrm>
            <a:off x="300251" y="530032"/>
            <a:ext cx="11171896" cy="52839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382344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4. Chief </a:t>
            </a:r>
            <a:r>
              <a:rPr lang="pl-PL" dirty="0" err="1"/>
              <a:t>complaint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523376" y="4408227"/>
            <a:ext cx="9852678" cy="16286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4"/>
          <a:srcRect l="12786" t="28408" r="14079" b="746"/>
          <a:stretch/>
        </p:blipFill>
        <p:spPr>
          <a:xfrm>
            <a:off x="6417597" y="623114"/>
            <a:ext cx="4665086" cy="3389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8555543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ydarzenie główne">
  <a:themeElements>
    <a:clrScheme name="Wydarzenie główne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EE8011"/>
      </a:accent1>
      <a:accent2>
        <a:srgbClr val="CEC079"/>
      </a:accent2>
      <a:accent3>
        <a:srgbClr val="93A569"/>
      </a:accent3>
      <a:accent4>
        <a:srgbClr val="69A58B"/>
      </a:accent4>
      <a:accent5>
        <a:srgbClr val="6DAABD"/>
      </a:accent5>
      <a:accent6>
        <a:srgbClr val="B24A4B"/>
      </a:accent6>
      <a:hlink>
        <a:srgbClr val="EE8E11"/>
      </a:hlink>
      <a:folHlink>
        <a:srgbClr val="BFAE7F"/>
      </a:folHlink>
    </a:clrScheme>
    <a:fontScheme name="Wydarzenie główne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ydarzenie główne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686B1E04-F35C-4AB5-985D-0C358CA11055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Wydarzenie główne</Template>
  <TotalTime>441</TotalTime>
  <Words>674</Words>
  <Application>Microsoft Office PowerPoint</Application>
  <PresentationFormat>Panoramiczny</PresentationFormat>
  <Paragraphs>113</Paragraphs>
  <Slides>68</Slides>
  <Notes>9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68</vt:i4>
      </vt:variant>
    </vt:vector>
  </HeadingPairs>
  <TitlesOfParts>
    <vt:vector size="73" baseType="lpstr">
      <vt:lpstr>Arial</vt:lpstr>
      <vt:lpstr>Calibri</vt:lpstr>
      <vt:lpstr>Impact</vt:lpstr>
      <vt:lpstr>Wingdings</vt:lpstr>
      <vt:lpstr>Wydarzenie główne</vt:lpstr>
      <vt:lpstr>Clinical case analysis</vt:lpstr>
      <vt:lpstr>3. Chief complaint </vt:lpstr>
      <vt:lpstr>3. History of present illness</vt:lpstr>
      <vt:lpstr>3 Physical examination. </vt:lpstr>
      <vt:lpstr>3. Pathology </vt:lpstr>
      <vt:lpstr>3. Treatment </vt:lpstr>
      <vt:lpstr>3. Malignant melanoma </vt:lpstr>
      <vt:lpstr>Prezentacja programu PowerPoint</vt:lpstr>
      <vt:lpstr>4. Chief complaint</vt:lpstr>
      <vt:lpstr>4. History of present illness </vt:lpstr>
      <vt:lpstr>4. Physical examination </vt:lpstr>
      <vt:lpstr>4. labs </vt:lpstr>
      <vt:lpstr>4. imaging </vt:lpstr>
      <vt:lpstr>4. Gross pathology</vt:lpstr>
      <vt:lpstr>4. Micro pathology</vt:lpstr>
      <vt:lpstr>4. treatment</vt:lpstr>
      <vt:lpstr>4. Adult respiratory distress syndrome (ARDS)</vt:lpstr>
      <vt:lpstr>5. Chief complaint</vt:lpstr>
      <vt:lpstr>5. History of present illness</vt:lpstr>
      <vt:lpstr>5. Physical examination </vt:lpstr>
      <vt:lpstr>5. imaging </vt:lpstr>
      <vt:lpstr>5. pathology</vt:lpstr>
      <vt:lpstr>5.  treatment</vt:lpstr>
      <vt:lpstr>5. asthma </vt:lpstr>
      <vt:lpstr>6. Chief complaint </vt:lpstr>
      <vt:lpstr>6. History of present illness</vt:lpstr>
      <vt:lpstr>6. Physical examination </vt:lpstr>
      <vt:lpstr>6. labs</vt:lpstr>
      <vt:lpstr>6. imaging </vt:lpstr>
      <vt:lpstr>6. pathology </vt:lpstr>
      <vt:lpstr>6. treatment </vt:lpstr>
      <vt:lpstr>7. Chief complaint </vt:lpstr>
      <vt:lpstr>7. History of present illness</vt:lpstr>
      <vt:lpstr>7. Physical examination</vt:lpstr>
      <vt:lpstr>7. Labs &amp; imaging</vt:lpstr>
      <vt:lpstr>7. pathology </vt:lpstr>
      <vt:lpstr>7. treatment </vt:lpstr>
      <vt:lpstr>7. copd</vt:lpstr>
      <vt:lpstr>Prezentacja programu PowerPoint</vt:lpstr>
      <vt:lpstr>8. Chief complaint </vt:lpstr>
      <vt:lpstr>8. History of present illness </vt:lpstr>
      <vt:lpstr>8. Physical examination </vt:lpstr>
      <vt:lpstr>8. labs </vt:lpstr>
      <vt:lpstr>8. imaging </vt:lpstr>
      <vt:lpstr>8. treatment</vt:lpstr>
      <vt:lpstr>8. Pleural effusion </vt:lpstr>
      <vt:lpstr>9. Chief complaint</vt:lpstr>
      <vt:lpstr>9. History of present illness </vt:lpstr>
      <vt:lpstr>9. Physical examination</vt:lpstr>
      <vt:lpstr>9. Labs &amp; imaging </vt:lpstr>
      <vt:lpstr>9. pathology</vt:lpstr>
      <vt:lpstr>9. treatment </vt:lpstr>
      <vt:lpstr>9. Tension pneumothorax </vt:lpstr>
      <vt:lpstr>10. Chief complaint</vt:lpstr>
      <vt:lpstr>10. History of present illness </vt:lpstr>
      <vt:lpstr>10. Physical examination </vt:lpstr>
      <vt:lpstr>10. imaging</vt:lpstr>
      <vt:lpstr>10. PAthology </vt:lpstr>
      <vt:lpstr>10. treatment</vt:lpstr>
      <vt:lpstr>10. osteosarcoma</vt:lpstr>
      <vt:lpstr>11. Chief complaint</vt:lpstr>
      <vt:lpstr>11. History of present illness </vt:lpstr>
      <vt:lpstr>11. Physical examination</vt:lpstr>
      <vt:lpstr>11. labs </vt:lpstr>
      <vt:lpstr>11. imaging </vt:lpstr>
      <vt:lpstr>11. treatment</vt:lpstr>
      <vt:lpstr>11. Septic arthritis</vt:lpstr>
      <vt:lpstr>Thank you                    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Clinical case analysis</dc:title>
  <dc:creator>Blanka Hermann</dc:creator>
  <cp:lastModifiedBy>Jacek Gulczyński</cp:lastModifiedBy>
  <cp:revision>34</cp:revision>
  <dcterms:created xsi:type="dcterms:W3CDTF">2017-10-05T08:56:20Z</dcterms:created>
  <dcterms:modified xsi:type="dcterms:W3CDTF">2024-02-04T16:23:29Z</dcterms:modified>
</cp:coreProperties>
</file>