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415" r:id="rId9"/>
    <p:sldId id="263" r:id="rId10"/>
    <p:sldId id="264" r:id="rId11"/>
    <p:sldId id="418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41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417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58" r:id="rId106"/>
    <p:sldId id="366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7" r:id="rId115"/>
    <p:sldId id="368" r:id="rId116"/>
    <p:sldId id="369" r:id="rId117"/>
    <p:sldId id="370" r:id="rId118"/>
    <p:sldId id="371" r:id="rId119"/>
    <p:sldId id="372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08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ECAA1-7D73-4635-84B9-631734CB5BCB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F98D6-496A-445D-83DC-3D9CE143C1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6963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Barrett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98D6-496A-445D-83DC-3D9CE143C168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3455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Hemochromatosis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98D6-496A-445D-83DC-3D9CE143C168}" type="slidenum">
              <a:rPr lang="pl-PL" smtClean="0"/>
              <a:t>76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4807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Cirrhosis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98D6-496A-445D-83DC-3D9CE143C168}" type="slidenum">
              <a:rPr lang="pl-PL" smtClean="0"/>
              <a:t>83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3768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Hepatic</a:t>
            </a:r>
            <a:r>
              <a:rPr lang="pl-PL" dirty="0"/>
              <a:t> </a:t>
            </a:r>
            <a:r>
              <a:rPr lang="pl-PL" dirty="0" err="1"/>
              <a:t>encephalopathy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98D6-496A-445D-83DC-3D9CE143C168}" type="slidenum">
              <a:rPr lang="pl-PL" smtClean="0"/>
              <a:t>91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463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Alcoholic</a:t>
            </a:r>
            <a:r>
              <a:rPr lang="pl-PL" dirty="0"/>
              <a:t> </a:t>
            </a:r>
            <a:r>
              <a:rPr lang="pl-PL" dirty="0" err="1"/>
              <a:t>hepatitis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98D6-496A-445D-83DC-3D9CE143C168}" type="slidenum">
              <a:rPr lang="pl-PL" smtClean="0"/>
              <a:t>98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3145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HCC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98D6-496A-445D-83DC-3D9CE143C168}" type="slidenum">
              <a:rPr lang="pl-PL" smtClean="0"/>
              <a:t>106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939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Metastatic</a:t>
            </a:r>
            <a:r>
              <a:rPr lang="pl-PL" dirty="0"/>
              <a:t> ca - </a:t>
            </a:r>
            <a:r>
              <a:rPr lang="pl-PL" dirty="0" err="1"/>
              <a:t>liver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98D6-496A-445D-83DC-3D9CE143C168}" type="slidenum">
              <a:rPr lang="pl-PL" smtClean="0"/>
              <a:t>114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7297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Acute</a:t>
            </a:r>
            <a:r>
              <a:rPr lang="pl-PL" dirty="0"/>
              <a:t> </a:t>
            </a:r>
            <a:r>
              <a:rPr lang="pl-PL" dirty="0" err="1"/>
              <a:t>pancreatitis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98D6-496A-445D-83DC-3D9CE143C168}" type="slidenum">
              <a:rPr lang="pl-PL" smtClean="0"/>
              <a:t>121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2514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Toxic</a:t>
            </a:r>
            <a:r>
              <a:rPr lang="pl-PL" dirty="0"/>
              <a:t> </a:t>
            </a:r>
            <a:r>
              <a:rPr lang="pl-PL" dirty="0" err="1"/>
              <a:t>megacolon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98D6-496A-445D-83DC-3D9CE143C168}" type="slidenum">
              <a:rPr lang="pl-PL" smtClean="0"/>
              <a:t>129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1218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UC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98D6-496A-445D-83DC-3D9CE143C168}" type="slidenum">
              <a:rPr lang="pl-PL" smtClean="0"/>
              <a:t>136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5606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Acute</a:t>
            </a:r>
            <a:r>
              <a:rPr lang="pl-PL" dirty="0"/>
              <a:t> </a:t>
            </a:r>
            <a:r>
              <a:rPr lang="pl-PL" dirty="0" err="1"/>
              <a:t>cholecystitis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98D6-496A-445D-83DC-3D9CE143C168}" type="slidenum">
              <a:rPr lang="pl-PL" smtClean="0"/>
              <a:t>143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4167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Celiac</a:t>
            </a:r>
            <a:r>
              <a:rPr lang="pl-PL" dirty="0"/>
              <a:t> </a:t>
            </a:r>
            <a:r>
              <a:rPr lang="pl-PL" dirty="0" err="1"/>
              <a:t>disease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98D6-496A-445D-83DC-3D9CE143C168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5923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Appendicitis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98D6-496A-445D-83DC-3D9CE143C168}" type="slidenum">
              <a:rPr lang="pl-PL" smtClean="0"/>
              <a:t>151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4005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Atrophic</a:t>
            </a:r>
            <a:r>
              <a:rPr lang="pl-PL" dirty="0"/>
              <a:t> gastritis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98D6-496A-445D-83DC-3D9CE143C168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0613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Chronic</a:t>
            </a:r>
            <a:r>
              <a:rPr lang="pl-PL" dirty="0"/>
              <a:t> </a:t>
            </a:r>
            <a:r>
              <a:rPr lang="pl-PL" dirty="0" err="1"/>
              <a:t>pancreatitis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98D6-496A-445D-83DC-3D9CE143C168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8841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Colon </a:t>
            </a:r>
            <a:r>
              <a:rPr lang="pl-PL" dirty="0" err="1"/>
              <a:t>polyps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98D6-496A-445D-83DC-3D9CE143C168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9522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Crohn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98D6-496A-445D-83DC-3D9CE143C168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0792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Diverticulitis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98D6-496A-445D-83DC-3D9CE143C168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7126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Espohageal</a:t>
            </a:r>
            <a:r>
              <a:rPr lang="pl-PL" dirty="0"/>
              <a:t> </a:t>
            </a:r>
            <a:r>
              <a:rPr lang="pl-PL" dirty="0" err="1"/>
              <a:t>variceal</a:t>
            </a:r>
            <a:r>
              <a:rPr lang="pl-PL" dirty="0"/>
              <a:t> </a:t>
            </a:r>
            <a:r>
              <a:rPr lang="pl-PL" dirty="0" err="1"/>
              <a:t>bleeding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98D6-496A-445D-83DC-3D9CE143C168}" type="slidenum">
              <a:rPr lang="pl-PL" smtClean="0"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1805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GERD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F98D6-496A-445D-83DC-3D9CE143C168}" type="slidenum">
              <a:rPr lang="pl-PL" smtClean="0"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583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3C60A4F-FD78-46C4-986D-C40D32D6315A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66CD946-33C7-4512-9281-FD4B41B470E2}" type="slidenum">
              <a:rPr lang="pl-PL" smtClean="0"/>
              <a:t>‹#›</a:t>
            </a:fld>
            <a:endParaRPr lang="pl-PL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2228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0A4F-FD78-46C4-986D-C40D32D6315A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CD946-33C7-4512-9281-FD4B41B470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4174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0A4F-FD78-46C4-986D-C40D32D6315A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CD946-33C7-4512-9281-FD4B41B470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1412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0A4F-FD78-46C4-986D-C40D32D6315A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CD946-33C7-4512-9281-FD4B41B470E2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099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0A4F-FD78-46C4-986D-C40D32D6315A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CD946-33C7-4512-9281-FD4B41B470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9342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0A4F-FD78-46C4-986D-C40D32D6315A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CD946-33C7-4512-9281-FD4B41B470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7426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0A4F-FD78-46C4-986D-C40D32D6315A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CD946-33C7-4512-9281-FD4B41B470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9551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0A4F-FD78-46C4-986D-C40D32D6315A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CD946-33C7-4512-9281-FD4B41B470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2520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0A4F-FD78-46C4-986D-C40D32D6315A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CD946-33C7-4512-9281-FD4B41B470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6396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0A4F-FD78-46C4-986D-C40D32D6315A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CD946-33C7-4512-9281-FD4B41B470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0349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0A4F-FD78-46C4-986D-C40D32D6315A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CD946-33C7-4512-9281-FD4B41B470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733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0A4F-FD78-46C4-986D-C40D32D6315A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CD946-33C7-4512-9281-FD4B41B470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470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0A4F-FD78-46C4-986D-C40D32D6315A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CD946-33C7-4512-9281-FD4B41B470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2796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0A4F-FD78-46C4-986D-C40D32D6315A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CD946-33C7-4512-9281-FD4B41B470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567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0A4F-FD78-46C4-986D-C40D32D6315A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CD946-33C7-4512-9281-FD4B41B470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663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0A4F-FD78-46C4-986D-C40D32D6315A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CD946-33C7-4512-9281-FD4B41B470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13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60A4F-FD78-46C4-986D-C40D32D6315A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CD946-33C7-4512-9281-FD4B41B470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7003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3C60A4F-FD78-46C4-986D-C40D32D6315A}" type="datetimeFigureOut">
              <a:rPr lang="pl-PL" smtClean="0"/>
              <a:t>04.02.2024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66CD946-33C7-4512-9281-FD4B41B470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804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em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em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e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em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em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em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emf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em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emf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emf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emf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em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emf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em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em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em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em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em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emf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emf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emf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emf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em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/>
              <a:t>Clinical</a:t>
            </a:r>
            <a:r>
              <a:rPr lang="pl-PL" dirty="0"/>
              <a:t> </a:t>
            </a:r>
            <a:r>
              <a:rPr lang="pl-PL" dirty="0" err="1"/>
              <a:t>case</a:t>
            </a:r>
            <a:r>
              <a:rPr lang="pl-PL" dirty="0"/>
              <a:t> </a:t>
            </a:r>
            <a:r>
              <a:rPr lang="pl-PL" dirty="0" err="1"/>
              <a:t>analysis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PATHOLOGY – part 3</a:t>
            </a:r>
          </a:p>
        </p:txBody>
      </p:sp>
      <p:pic>
        <p:nvPicPr>
          <p:cNvPr id="1026" name="Picture 2" descr="Powiślańska Szkoła Wyższa | Kwidzyn">
            <a:extLst>
              <a:ext uri="{FF2B5EF4-FFF2-40B4-BE49-F238E27FC236}">
                <a16:creationId xmlns:a16="http://schemas.microsoft.com/office/drawing/2014/main" id="{5A331461-072D-5F8C-1977-22A7AE52E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66" y="74478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258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</a:t>
            </a:r>
            <a:r>
              <a:rPr lang="pl-PL" dirty="0" err="1"/>
              <a:t>barrett’s</a:t>
            </a:r>
            <a:r>
              <a:rPr lang="pl-PL" dirty="0"/>
              <a:t> </a:t>
            </a:r>
            <a:r>
              <a:rPr lang="pl-PL" dirty="0" err="1"/>
              <a:t>esophagus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Metaplasia</a:t>
            </a:r>
            <a:r>
              <a:rPr lang="pl-PL" dirty="0"/>
              <a:t> of the </a:t>
            </a:r>
            <a:r>
              <a:rPr lang="pl-PL" dirty="0" err="1"/>
              <a:t>distal</a:t>
            </a:r>
            <a:r>
              <a:rPr lang="pl-PL" dirty="0"/>
              <a:t> </a:t>
            </a:r>
            <a:r>
              <a:rPr lang="pl-PL" dirty="0" err="1"/>
              <a:t>esophageal</a:t>
            </a:r>
            <a:r>
              <a:rPr lang="pl-PL" dirty="0"/>
              <a:t> </a:t>
            </a:r>
            <a:r>
              <a:rPr lang="pl-PL" dirty="0" err="1"/>
              <a:t>squamous</a:t>
            </a:r>
            <a:r>
              <a:rPr lang="pl-PL" dirty="0"/>
              <a:t> </a:t>
            </a:r>
            <a:r>
              <a:rPr lang="pl-PL" dirty="0" err="1"/>
              <a:t>epithelium</a:t>
            </a:r>
            <a:r>
              <a:rPr lang="pl-PL" dirty="0"/>
              <a:t> to a </a:t>
            </a:r>
            <a:r>
              <a:rPr lang="pl-PL" dirty="0" err="1"/>
              <a:t>columnar</a:t>
            </a:r>
            <a:r>
              <a:rPr lang="pl-PL" dirty="0"/>
              <a:t> </a:t>
            </a:r>
            <a:r>
              <a:rPr lang="pl-PL" dirty="0" err="1"/>
              <a:t>epithelium</a:t>
            </a:r>
            <a:r>
              <a:rPr lang="pl-PL" dirty="0"/>
              <a:t> in </a:t>
            </a:r>
            <a:r>
              <a:rPr lang="pl-PL" dirty="0" err="1"/>
              <a:t>response</a:t>
            </a:r>
            <a:r>
              <a:rPr lang="pl-PL" dirty="0"/>
              <a:t> to </a:t>
            </a:r>
            <a:r>
              <a:rPr lang="pl-PL" dirty="0" err="1"/>
              <a:t>prolonged</a:t>
            </a:r>
            <a:r>
              <a:rPr lang="pl-PL" dirty="0"/>
              <a:t> </a:t>
            </a:r>
            <a:r>
              <a:rPr lang="pl-PL" dirty="0" err="1"/>
              <a:t>injury</a:t>
            </a:r>
            <a:endParaRPr lang="pl-PL" dirty="0"/>
          </a:p>
          <a:p>
            <a:r>
              <a:rPr lang="pl-PL" dirty="0" err="1"/>
              <a:t>Long</a:t>
            </a:r>
            <a:r>
              <a:rPr lang="pl-PL" dirty="0"/>
              <a:t>-standing </a:t>
            </a:r>
            <a:r>
              <a:rPr lang="pl-PL" dirty="0" err="1"/>
              <a:t>esophageal</a:t>
            </a:r>
            <a:r>
              <a:rPr lang="pl-PL" dirty="0"/>
              <a:t> </a:t>
            </a:r>
            <a:r>
              <a:rPr lang="pl-PL" dirty="0" err="1"/>
              <a:t>reflux</a:t>
            </a:r>
            <a:r>
              <a:rPr lang="pl-PL" dirty="0"/>
              <a:t> </a:t>
            </a:r>
            <a:r>
              <a:rPr lang="pl-PL" dirty="0" err="1"/>
              <a:t>leads</a:t>
            </a:r>
            <a:r>
              <a:rPr lang="pl-PL" dirty="0"/>
              <a:t> to </a:t>
            </a:r>
            <a:r>
              <a:rPr lang="pl-PL" dirty="0" err="1"/>
              <a:t>inflammation</a:t>
            </a:r>
            <a:r>
              <a:rPr lang="pl-PL" dirty="0"/>
              <a:t> and </a:t>
            </a:r>
            <a:r>
              <a:rPr lang="pl-PL" dirty="0" err="1"/>
              <a:t>ulceration</a:t>
            </a:r>
            <a:r>
              <a:rPr lang="pl-PL" dirty="0"/>
              <a:t> of </a:t>
            </a:r>
            <a:r>
              <a:rPr lang="pl-PL" dirty="0" err="1"/>
              <a:t>squamous</a:t>
            </a:r>
            <a:r>
              <a:rPr lang="pl-PL" dirty="0"/>
              <a:t> </a:t>
            </a:r>
            <a:r>
              <a:rPr lang="pl-PL" dirty="0" err="1"/>
              <a:t>mucosa</a:t>
            </a:r>
            <a:endParaRPr lang="pl-PL" dirty="0"/>
          </a:p>
          <a:p>
            <a:r>
              <a:rPr lang="pl-PL" dirty="0" err="1"/>
              <a:t>Healing</a:t>
            </a:r>
            <a:r>
              <a:rPr lang="pl-PL" dirty="0"/>
              <a:t> </a:t>
            </a:r>
            <a:r>
              <a:rPr lang="pl-PL" dirty="0" err="1"/>
              <a:t>occurs</a:t>
            </a:r>
            <a:r>
              <a:rPr lang="pl-PL" dirty="0"/>
              <a:t> </a:t>
            </a:r>
            <a:r>
              <a:rPr lang="pl-PL" dirty="0" err="1"/>
              <a:t>through</a:t>
            </a:r>
            <a:r>
              <a:rPr lang="pl-PL" dirty="0"/>
              <a:t> </a:t>
            </a:r>
            <a:r>
              <a:rPr lang="pl-PL" dirty="0" err="1"/>
              <a:t>reepithelialization</a:t>
            </a:r>
            <a:r>
              <a:rPr lang="pl-PL" dirty="0"/>
              <a:t> by </a:t>
            </a:r>
            <a:r>
              <a:rPr lang="pl-PL" dirty="0" err="1"/>
              <a:t>pluripotent</a:t>
            </a:r>
            <a:r>
              <a:rPr lang="pl-PL" dirty="0"/>
              <a:t> </a:t>
            </a:r>
            <a:r>
              <a:rPr lang="pl-PL" dirty="0" err="1"/>
              <a:t>cells</a:t>
            </a:r>
            <a:r>
              <a:rPr lang="pl-PL" dirty="0"/>
              <a:t>, </a:t>
            </a:r>
            <a:r>
              <a:rPr lang="pl-PL" dirty="0" err="1"/>
              <a:t>which</a:t>
            </a:r>
            <a:r>
              <a:rPr lang="pl-PL" dirty="0"/>
              <a:t> in the </a:t>
            </a:r>
            <a:r>
              <a:rPr lang="pl-PL" dirty="0" err="1"/>
              <a:t>setting</a:t>
            </a:r>
            <a:r>
              <a:rPr lang="pl-PL" dirty="0"/>
              <a:t> of </a:t>
            </a:r>
            <a:r>
              <a:rPr lang="pl-PL" dirty="0" err="1"/>
              <a:t>low</a:t>
            </a:r>
            <a:r>
              <a:rPr lang="pl-PL" dirty="0"/>
              <a:t> </a:t>
            </a:r>
            <a:r>
              <a:rPr lang="pl-PL" dirty="0" err="1"/>
              <a:t>pH</a:t>
            </a:r>
            <a:r>
              <a:rPr lang="pl-PL" dirty="0"/>
              <a:t> </a:t>
            </a:r>
            <a:r>
              <a:rPr lang="pl-PL" dirty="0" err="1"/>
              <a:t>differentiates</a:t>
            </a:r>
            <a:r>
              <a:rPr lang="pl-PL" dirty="0"/>
              <a:t> </a:t>
            </a:r>
            <a:r>
              <a:rPr lang="pl-PL" dirty="0" err="1"/>
              <a:t>into</a:t>
            </a:r>
            <a:r>
              <a:rPr lang="pl-PL" dirty="0"/>
              <a:t> the </a:t>
            </a:r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resistant</a:t>
            </a:r>
            <a:r>
              <a:rPr lang="pl-PL" dirty="0"/>
              <a:t> </a:t>
            </a:r>
            <a:r>
              <a:rPr lang="pl-PL" dirty="0" err="1"/>
              <a:t>gastric</a:t>
            </a:r>
            <a:r>
              <a:rPr lang="pl-PL" dirty="0"/>
              <a:t> (</a:t>
            </a:r>
            <a:r>
              <a:rPr lang="pl-PL" dirty="0" err="1"/>
              <a:t>both</a:t>
            </a:r>
            <a:r>
              <a:rPr lang="pl-PL" dirty="0"/>
              <a:t> </a:t>
            </a:r>
            <a:r>
              <a:rPr lang="pl-PL" dirty="0" err="1"/>
              <a:t>cardiac</a:t>
            </a:r>
            <a:r>
              <a:rPr lang="pl-PL" dirty="0"/>
              <a:t> and </a:t>
            </a:r>
            <a:r>
              <a:rPr lang="pl-PL" dirty="0" err="1"/>
              <a:t>fundic</a:t>
            </a:r>
            <a:r>
              <a:rPr lang="pl-PL" dirty="0"/>
              <a:t>)</a:t>
            </a:r>
            <a:r>
              <a:rPr lang="pl-PL" dirty="0" err="1"/>
              <a:t>type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the </a:t>
            </a:r>
            <a:r>
              <a:rPr lang="pl-PL" dirty="0" err="1"/>
              <a:t>specialized</a:t>
            </a:r>
            <a:r>
              <a:rPr lang="pl-PL" dirty="0"/>
              <a:t> </a:t>
            </a:r>
            <a:r>
              <a:rPr lang="pl-PL" dirty="0" err="1"/>
              <a:t>columnar</a:t>
            </a:r>
            <a:r>
              <a:rPr lang="pl-PL" dirty="0"/>
              <a:t> (</a:t>
            </a:r>
            <a:r>
              <a:rPr lang="pl-PL" dirty="0" err="1"/>
              <a:t>intestinal</a:t>
            </a:r>
            <a:r>
              <a:rPr lang="pl-PL" dirty="0"/>
              <a:t>) </a:t>
            </a:r>
            <a:r>
              <a:rPr lang="pl-PL" dirty="0" err="1"/>
              <a:t>type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14204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13.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9997" y="4657182"/>
            <a:ext cx="8004021" cy="1540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905" y="1730975"/>
            <a:ext cx="3662206" cy="2651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0180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13. </a:t>
            </a:r>
            <a:r>
              <a:rPr lang="pl-PL" dirty="0" err="1"/>
              <a:t>labs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07515" y="2019275"/>
            <a:ext cx="7901304" cy="2421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07875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13.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33529" y="4722801"/>
            <a:ext cx="8146914" cy="1295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205" y="219152"/>
            <a:ext cx="5790106" cy="427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72596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13.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3306996"/>
            <a:ext cx="7852218" cy="2766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438" y="279661"/>
            <a:ext cx="4907405" cy="2797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75884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13.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20515" y="2130504"/>
            <a:ext cx="8277646" cy="130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716" y="3114597"/>
            <a:ext cx="3264889" cy="3043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151979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13. </a:t>
            </a:r>
            <a:r>
              <a:rPr lang="pl-PL" dirty="0" err="1"/>
              <a:t>Alcoholic</a:t>
            </a:r>
            <a:r>
              <a:rPr lang="pl-PL" dirty="0"/>
              <a:t> </a:t>
            </a:r>
            <a:r>
              <a:rPr lang="pl-PL" dirty="0" err="1"/>
              <a:t>hepatitis</a:t>
            </a:r>
            <a:r>
              <a:rPr lang="pl-PL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 err="1"/>
              <a:t>Liver</a:t>
            </a:r>
            <a:r>
              <a:rPr lang="pl-PL" dirty="0"/>
              <a:t> </a:t>
            </a:r>
            <a:r>
              <a:rPr lang="pl-PL" dirty="0" err="1"/>
              <a:t>diseases</a:t>
            </a:r>
            <a:r>
              <a:rPr lang="pl-PL" dirty="0"/>
              <a:t> </a:t>
            </a:r>
            <a:r>
              <a:rPr lang="pl-PL" dirty="0" err="1"/>
              <a:t>produced</a:t>
            </a:r>
            <a:r>
              <a:rPr lang="pl-PL" dirty="0"/>
              <a:t> by </a:t>
            </a:r>
            <a:r>
              <a:rPr lang="pl-PL" dirty="0" err="1"/>
              <a:t>excessive</a:t>
            </a:r>
            <a:r>
              <a:rPr lang="pl-PL" dirty="0"/>
              <a:t> </a:t>
            </a:r>
            <a:r>
              <a:rPr lang="pl-PL" dirty="0" err="1"/>
              <a:t>consumption</a:t>
            </a:r>
            <a:r>
              <a:rPr lang="pl-PL" dirty="0"/>
              <a:t> of </a:t>
            </a:r>
            <a:r>
              <a:rPr lang="pl-PL" dirty="0" err="1"/>
              <a:t>alcohol</a:t>
            </a:r>
            <a:r>
              <a:rPr lang="pl-PL" dirty="0"/>
              <a:t> </a:t>
            </a:r>
            <a:r>
              <a:rPr lang="pl-PL" dirty="0" err="1"/>
              <a:t>include</a:t>
            </a:r>
            <a:r>
              <a:rPr lang="pl-PL" dirty="0"/>
              <a:t> </a:t>
            </a:r>
            <a:r>
              <a:rPr lang="pl-PL" dirty="0" err="1"/>
              <a:t>fatty</a:t>
            </a:r>
            <a:r>
              <a:rPr lang="pl-PL" dirty="0"/>
              <a:t> </a:t>
            </a:r>
            <a:r>
              <a:rPr lang="pl-PL" dirty="0" err="1"/>
              <a:t>liver</a:t>
            </a:r>
            <a:r>
              <a:rPr lang="pl-PL" dirty="0"/>
              <a:t>, </a:t>
            </a:r>
            <a:r>
              <a:rPr lang="pl-PL" dirty="0" err="1"/>
              <a:t>alcoholic</a:t>
            </a:r>
            <a:r>
              <a:rPr lang="pl-PL" dirty="0"/>
              <a:t> </a:t>
            </a:r>
            <a:r>
              <a:rPr lang="pl-PL" dirty="0" err="1"/>
              <a:t>hepatitis</a:t>
            </a:r>
            <a:r>
              <a:rPr lang="pl-PL" dirty="0"/>
              <a:t>, and </a:t>
            </a:r>
            <a:r>
              <a:rPr lang="pl-PL" dirty="0" err="1"/>
              <a:t>cirrhosis</a:t>
            </a:r>
            <a:endParaRPr lang="pl-PL" dirty="0"/>
          </a:p>
          <a:p>
            <a:r>
              <a:rPr lang="pl-PL" dirty="0" err="1"/>
              <a:t>Fatty</a:t>
            </a:r>
            <a:r>
              <a:rPr lang="pl-PL" dirty="0"/>
              <a:t> </a:t>
            </a:r>
            <a:r>
              <a:rPr lang="pl-PL" dirty="0" err="1"/>
              <a:t>change</a:t>
            </a:r>
            <a:r>
              <a:rPr lang="pl-PL" dirty="0"/>
              <a:t>, and to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extent</a:t>
            </a:r>
            <a:r>
              <a:rPr lang="pl-PL" dirty="0"/>
              <a:t>, </a:t>
            </a:r>
            <a:r>
              <a:rPr lang="pl-PL" dirty="0" err="1"/>
              <a:t>alcoholic</a:t>
            </a:r>
            <a:r>
              <a:rPr lang="pl-PL" dirty="0"/>
              <a:t> </a:t>
            </a:r>
            <a:r>
              <a:rPr lang="pl-PL" dirty="0" err="1"/>
              <a:t>hepatitis</a:t>
            </a:r>
            <a:r>
              <a:rPr lang="pl-PL" dirty="0"/>
              <a:t> </a:t>
            </a:r>
            <a:r>
              <a:rPr lang="pl-PL" dirty="0" err="1"/>
              <a:t>may</a:t>
            </a:r>
            <a:r>
              <a:rPr lang="pl-PL" dirty="0"/>
              <a:t> </a:t>
            </a:r>
            <a:r>
              <a:rPr lang="pl-PL" dirty="0" err="1"/>
              <a:t>reverse</a:t>
            </a:r>
            <a:r>
              <a:rPr lang="pl-PL" dirty="0"/>
              <a:t> </a:t>
            </a:r>
            <a:r>
              <a:rPr lang="pl-PL" dirty="0" err="1"/>
              <a:t>fully</a:t>
            </a:r>
            <a:r>
              <a:rPr lang="pl-PL" dirty="0"/>
              <a:t> with </a:t>
            </a:r>
            <a:r>
              <a:rPr lang="pl-PL" dirty="0" err="1"/>
              <a:t>abstinence</a:t>
            </a:r>
            <a:endParaRPr lang="pl-PL" dirty="0"/>
          </a:p>
          <a:p>
            <a:r>
              <a:rPr lang="pl-PL" dirty="0"/>
              <a:t>10-15% of </a:t>
            </a:r>
            <a:r>
              <a:rPr lang="pl-PL" dirty="0" err="1"/>
              <a:t>chronic</a:t>
            </a:r>
            <a:r>
              <a:rPr lang="pl-PL" dirty="0"/>
              <a:t> </a:t>
            </a:r>
            <a:r>
              <a:rPr lang="pl-PL" dirty="0" err="1"/>
              <a:t>alcoholics</a:t>
            </a:r>
            <a:r>
              <a:rPr lang="pl-PL" dirty="0"/>
              <a:t> </a:t>
            </a:r>
            <a:r>
              <a:rPr lang="pl-PL" dirty="0" err="1"/>
              <a:t>develop</a:t>
            </a:r>
            <a:r>
              <a:rPr lang="pl-PL" dirty="0"/>
              <a:t> </a:t>
            </a:r>
            <a:r>
              <a:rPr lang="pl-PL" dirty="0" err="1"/>
              <a:t>cirrhosis</a:t>
            </a:r>
            <a:endParaRPr lang="pl-PL" dirty="0"/>
          </a:p>
          <a:p>
            <a:r>
              <a:rPr lang="pl-PL" dirty="0"/>
              <a:t>The </a:t>
            </a:r>
            <a:r>
              <a:rPr lang="pl-PL" dirty="0" err="1"/>
              <a:t>severity</a:t>
            </a:r>
            <a:r>
              <a:rPr lang="pl-PL" dirty="0"/>
              <a:t> of </a:t>
            </a:r>
            <a:r>
              <a:rPr lang="pl-PL" dirty="0" err="1"/>
              <a:t>alcoholic</a:t>
            </a:r>
            <a:r>
              <a:rPr lang="pl-PL" dirty="0"/>
              <a:t> </a:t>
            </a:r>
            <a:r>
              <a:rPr lang="pl-PL" dirty="0" err="1"/>
              <a:t>hepatitis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</a:t>
            </a:r>
            <a:r>
              <a:rPr lang="pl-PL" dirty="0" err="1"/>
              <a:t>range</a:t>
            </a:r>
            <a:r>
              <a:rPr lang="pl-PL" dirty="0"/>
              <a:t> from </a:t>
            </a:r>
            <a:r>
              <a:rPr lang="pl-PL" dirty="0" err="1"/>
              <a:t>mild</a:t>
            </a:r>
            <a:r>
              <a:rPr lang="pl-PL" dirty="0"/>
              <a:t> </a:t>
            </a:r>
            <a:r>
              <a:rPr lang="pl-PL" dirty="0" err="1"/>
              <a:t>illness</a:t>
            </a:r>
            <a:r>
              <a:rPr lang="pl-PL" dirty="0"/>
              <a:t> to </a:t>
            </a:r>
            <a:r>
              <a:rPr lang="pl-PL" dirty="0" err="1"/>
              <a:t>fulminant</a:t>
            </a:r>
            <a:r>
              <a:rPr lang="pl-PL" dirty="0"/>
              <a:t> </a:t>
            </a:r>
            <a:r>
              <a:rPr lang="pl-PL" dirty="0" err="1"/>
              <a:t>hepatic</a:t>
            </a:r>
            <a:r>
              <a:rPr lang="pl-PL" dirty="0"/>
              <a:t> </a:t>
            </a:r>
            <a:r>
              <a:rPr lang="pl-PL" dirty="0" err="1"/>
              <a:t>faailure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549598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5115392" cy="2402174"/>
          </a:xfrm>
        </p:spPr>
        <p:txBody>
          <a:bodyPr>
            <a:normAutofit/>
          </a:bodyPr>
          <a:lstStyle/>
          <a:p>
            <a:r>
              <a:rPr lang="pl-PL" dirty="0"/>
              <a:t>14.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85801" y="4082828"/>
            <a:ext cx="8086504" cy="1881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825" y="419725"/>
            <a:ext cx="5308392" cy="3538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90312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14.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90142" y="2114294"/>
            <a:ext cx="7435756" cy="1454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035194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5505137" cy="2042410"/>
          </a:xfrm>
        </p:spPr>
        <p:txBody>
          <a:bodyPr>
            <a:normAutofit/>
          </a:bodyPr>
          <a:lstStyle/>
          <a:p>
            <a:r>
              <a:rPr lang="pl-PL" dirty="0"/>
              <a:t>14. 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42959" y="3960230"/>
            <a:ext cx="8036684" cy="2017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280" y="283017"/>
            <a:ext cx="4149041" cy="3455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18571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14. </a:t>
            </a:r>
            <a:r>
              <a:rPr lang="pl-PL" dirty="0" err="1"/>
              <a:t>labs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82296" y="4069334"/>
            <a:ext cx="7778786" cy="188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207" y="442990"/>
            <a:ext cx="3333750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713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</a:t>
            </a:r>
            <a:r>
              <a:rPr lang="pl-PL" dirty="0" err="1"/>
              <a:t>barrett’s</a:t>
            </a:r>
            <a:r>
              <a:rPr lang="pl-PL" dirty="0"/>
              <a:t> </a:t>
            </a:r>
            <a:r>
              <a:rPr lang="pl-PL" dirty="0" err="1"/>
              <a:t>esophagus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Only</a:t>
            </a:r>
            <a:r>
              <a:rPr lang="pl-PL" dirty="0"/>
              <a:t> the </a:t>
            </a:r>
            <a:r>
              <a:rPr lang="pl-PL" dirty="0" err="1"/>
              <a:t>columnar</a:t>
            </a:r>
            <a:r>
              <a:rPr lang="pl-PL" dirty="0"/>
              <a:t> </a:t>
            </a:r>
            <a:r>
              <a:rPr lang="pl-PL" dirty="0" err="1"/>
              <a:t>type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of </a:t>
            </a:r>
            <a:r>
              <a:rPr lang="pl-PL" dirty="0" err="1"/>
              <a:t>clinical</a:t>
            </a:r>
            <a:r>
              <a:rPr lang="pl-PL" dirty="0"/>
              <a:t> </a:t>
            </a:r>
            <a:r>
              <a:rPr lang="pl-PL" dirty="0" err="1"/>
              <a:t>importance</a:t>
            </a:r>
            <a:endParaRPr lang="pl-PL" dirty="0"/>
          </a:p>
          <a:p>
            <a:r>
              <a:rPr lang="pl-PL" dirty="0"/>
              <a:t>The most </a:t>
            </a:r>
            <a:r>
              <a:rPr lang="pl-PL" dirty="0" err="1"/>
              <a:t>serious</a:t>
            </a:r>
            <a:r>
              <a:rPr lang="pl-PL" dirty="0"/>
              <a:t> </a:t>
            </a:r>
            <a:r>
              <a:rPr lang="pl-PL" dirty="0" err="1"/>
              <a:t>complication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development of </a:t>
            </a:r>
            <a:r>
              <a:rPr lang="pl-PL" dirty="0" err="1"/>
              <a:t>adenocarcinoma</a:t>
            </a:r>
            <a:endParaRPr lang="pl-PL" dirty="0"/>
          </a:p>
          <a:p>
            <a:r>
              <a:rPr lang="pl-PL" dirty="0" err="1"/>
              <a:t>Additional</a:t>
            </a:r>
            <a:r>
              <a:rPr lang="pl-PL" dirty="0"/>
              <a:t> </a:t>
            </a:r>
            <a:r>
              <a:rPr lang="pl-PL" dirty="0" err="1"/>
              <a:t>complications</a:t>
            </a:r>
            <a:r>
              <a:rPr lang="pl-PL" dirty="0"/>
              <a:t> </a:t>
            </a:r>
            <a:r>
              <a:rPr lang="pl-PL" dirty="0" err="1"/>
              <a:t>may</a:t>
            </a:r>
            <a:r>
              <a:rPr lang="pl-PL" dirty="0"/>
              <a:t> </a:t>
            </a:r>
            <a:r>
              <a:rPr lang="pl-PL" dirty="0" err="1"/>
              <a:t>include</a:t>
            </a:r>
            <a:r>
              <a:rPr lang="pl-PL" dirty="0"/>
              <a:t> </a:t>
            </a:r>
            <a:r>
              <a:rPr lang="pl-PL" dirty="0" err="1"/>
              <a:t>stricture</a:t>
            </a:r>
            <a:r>
              <a:rPr lang="pl-PL" dirty="0"/>
              <a:t> </a:t>
            </a:r>
            <a:r>
              <a:rPr lang="pl-PL" dirty="0" err="1"/>
              <a:t>formation</a:t>
            </a:r>
            <a:r>
              <a:rPr lang="pl-PL" dirty="0"/>
              <a:t> and </a:t>
            </a:r>
            <a:r>
              <a:rPr lang="pl-PL" dirty="0" err="1"/>
              <a:t>ulceration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706825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14.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06090" y="4473545"/>
            <a:ext cx="7536666" cy="150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023" y="409014"/>
            <a:ext cx="4892636" cy="3773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199763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14.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549" y="257773"/>
            <a:ext cx="6125980" cy="4594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12356" y="3448697"/>
            <a:ext cx="7962281" cy="2807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680935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14.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654795"/>
            <a:ext cx="8225409" cy="1309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705" y="364135"/>
            <a:ext cx="4563803" cy="4095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23623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14. </a:t>
            </a:r>
            <a:r>
              <a:rPr lang="pl-PL" dirty="0" err="1"/>
              <a:t>Hepatocellular</a:t>
            </a:r>
            <a:r>
              <a:rPr lang="pl-PL" dirty="0"/>
              <a:t> carcinoma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 err="1"/>
              <a:t>Malignant</a:t>
            </a:r>
            <a:r>
              <a:rPr lang="pl-PL" dirty="0"/>
              <a:t> </a:t>
            </a:r>
            <a:r>
              <a:rPr lang="pl-PL" dirty="0" err="1"/>
              <a:t>primary</a:t>
            </a:r>
            <a:r>
              <a:rPr lang="pl-PL" dirty="0"/>
              <a:t> </a:t>
            </a:r>
            <a:r>
              <a:rPr lang="pl-PL" dirty="0" err="1"/>
              <a:t>neoplasm</a:t>
            </a:r>
            <a:r>
              <a:rPr lang="pl-PL" dirty="0"/>
              <a:t> of the </a:t>
            </a:r>
            <a:r>
              <a:rPr lang="pl-PL" dirty="0" err="1"/>
              <a:t>liver</a:t>
            </a:r>
            <a:endParaRPr lang="pl-PL" dirty="0"/>
          </a:p>
          <a:p>
            <a:r>
              <a:rPr lang="pl-PL" dirty="0"/>
              <a:t>It </a:t>
            </a:r>
            <a:r>
              <a:rPr lang="pl-PL" dirty="0" err="1"/>
              <a:t>usually</a:t>
            </a:r>
            <a:r>
              <a:rPr lang="pl-PL" dirty="0"/>
              <a:t> </a:t>
            </a:r>
            <a:r>
              <a:rPr lang="pl-PL" dirty="0" err="1"/>
              <a:t>arises</a:t>
            </a:r>
            <a:r>
              <a:rPr lang="pl-PL" dirty="0"/>
              <a:t> from a </a:t>
            </a:r>
            <a:r>
              <a:rPr lang="pl-PL" dirty="0" err="1"/>
              <a:t>cirrhotic</a:t>
            </a:r>
            <a:r>
              <a:rPr lang="pl-PL" dirty="0"/>
              <a:t> </a:t>
            </a:r>
            <a:r>
              <a:rPr lang="pl-PL" dirty="0" err="1"/>
              <a:t>liver</a:t>
            </a:r>
            <a:endParaRPr lang="pl-PL" dirty="0"/>
          </a:p>
          <a:p>
            <a:r>
              <a:rPr lang="pl-PL" dirty="0" err="1"/>
              <a:t>Frequently</a:t>
            </a:r>
            <a:r>
              <a:rPr lang="pl-PL" dirty="0"/>
              <a:t> </a:t>
            </a:r>
            <a:r>
              <a:rPr lang="pl-PL" dirty="0" err="1"/>
              <a:t>associated</a:t>
            </a:r>
            <a:r>
              <a:rPr lang="pl-PL" dirty="0"/>
              <a:t> with </a:t>
            </a:r>
            <a:r>
              <a:rPr lang="pl-PL" dirty="0" err="1"/>
              <a:t>hepatitis</a:t>
            </a:r>
            <a:r>
              <a:rPr lang="pl-PL" dirty="0"/>
              <a:t> b and c </a:t>
            </a:r>
            <a:r>
              <a:rPr lang="pl-PL" dirty="0" err="1"/>
              <a:t>infection</a:t>
            </a:r>
            <a:endParaRPr lang="pl-PL" dirty="0"/>
          </a:p>
          <a:p>
            <a:r>
              <a:rPr lang="pl-PL" dirty="0" err="1"/>
              <a:t>Hcc</a:t>
            </a:r>
            <a:r>
              <a:rPr lang="pl-PL" dirty="0"/>
              <a:t> </a:t>
            </a:r>
            <a:r>
              <a:rPr lang="pl-PL" dirty="0" err="1"/>
              <a:t>spreads</a:t>
            </a:r>
            <a:r>
              <a:rPr lang="pl-PL" dirty="0"/>
              <a:t> by </a:t>
            </a:r>
            <a:r>
              <a:rPr lang="pl-PL" dirty="0" err="1"/>
              <a:t>hematogenous</a:t>
            </a:r>
            <a:r>
              <a:rPr lang="pl-PL" dirty="0"/>
              <a:t> and </a:t>
            </a:r>
            <a:r>
              <a:rPr lang="pl-PL" dirty="0" err="1"/>
              <a:t>lymphatic</a:t>
            </a:r>
            <a:r>
              <a:rPr lang="pl-PL" dirty="0"/>
              <a:t> </a:t>
            </a:r>
            <a:r>
              <a:rPr lang="pl-PL" dirty="0" err="1"/>
              <a:t>dissemination</a:t>
            </a:r>
            <a:r>
              <a:rPr lang="pl-PL" dirty="0"/>
              <a:t>, </a:t>
            </a:r>
            <a:r>
              <a:rPr lang="pl-PL" dirty="0" err="1"/>
              <a:t>often</a:t>
            </a:r>
            <a:r>
              <a:rPr lang="pl-PL" dirty="0"/>
              <a:t> to the </a:t>
            </a:r>
            <a:r>
              <a:rPr lang="pl-PL" dirty="0" err="1"/>
              <a:t>lungs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670775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4849342" cy="1877518"/>
          </a:xfrm>
        </p:spPr>
        <p:txBody>
          <a:bodyPr>
            <a:normAutofit/>
          </a:bodyPr>
          <a:lstStyle/>
          <a:p>
            <a:r>
              <a:rPr lang="pl-PL" dirty="0"/>
              <a:t>15. 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85801" y="4605347"/>
            <a:ext cx="7550716" cy="1495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143" y="374754"/>
            <a:ext cx="5402748" cy="381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444243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3601386" cy="3676338"/>
          </a:xfrm>
        </p:spPr>
        <p:txBody>
          <a:bodyPr>
            <a:normAutofit/>
          </a:bodyPr>
          <a:lstStyle/>
          <a:p>
            <a:r>
              <a:rPr lang="pl-PL" dirty="0"/>
              <a:t>15.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700028"/>
            <a:ext cx="8543587" cy="1236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744" y="330558"/>
            <a:ext cx="5615283" cy="4211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39282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3811248" cy="2731957"/>
          </a:xfrm>
        </p:spPr>
        <p:txBody>
          <a:bodyPr>
            <a:normAutofit/>
          </a:bodyPr>
          <a:lstStyle/>
          <a:p>
            <a:r>
              <a:rPr lang="pl-PL" dirty="0"/>
              <a:t>15.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681858"/>
            <a:ext cx="7836991" cy="121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938" y="304730"/>
            <a:ext cx="5449851" cy="408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93878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15. </a:t>
            </a:r>
            <a:r>
              <a:rPr lang="pl-PL" dirty="0" err="1"/>
              <a:t>labs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6017" y="5262539"/>
            <a:ext cx="7719367" cy="1177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828" y="269821"/>
            <a:ext cx="5324679" cy="5165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690757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15. </a:t>
            </a:r>
            <a:r>
              <a:rPr lang="pl-PL" dirty="0" err="1"/>
              <a:t>imaging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47647" y="4446174"/>
            <a:ext cx="7754751" cy="1599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714" y="416446"/>
            <a:ext cx="5399114" cy="3978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408506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15. </a:t>
            </a:r>
            <a:r>
              <a:rPr lang="pl-PL" dirty="0" err="1"/>
              <a:t>pathology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9867" y="4763976"/>
            <a:ext cx="7940202" cy="1241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697" y="576171"/>
            <a:ext cx="6038634" cy="3965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1452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85801" y="4793182"/>
            <a:ext cx="6656695" cy="1130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998" y="1422780"/>
            <a:ext cx="3012743" cy="3012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93244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15. </a:t>
            </a:r>
            <a:r>
              <a:rPr lang="pl-PL" dirty="0" err="1"/>
              <a:t>Liver</a:t>
            </a:r>
            <a:r>
              <a:rPr lang="pl-PL" dirty="0"/>
              <a:t> </a:t>
            </a:r>
            <a:r>
              <a:rPr lang="pl-PL" dirty="0" err="1"/>
              <a:t>metastases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common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</a:t>
            </a:r>
            <a:r>
              <a:rPr lang="pl-PL" dirty="0" err="1"/>
              <a:t>primary</a:t>
            </a:r>
            <a:r>
              <a:rPr lang="pl-PL" dirty="0"/>
              <a:t> </a:t>
            </a:r>
            <a:r>
              <a:rPr lang="pl-PL" dirty="0" err="1"/>
              <a:t>tumors</a:t>
            </a:r>
            <a:r>
              <a:rPr lang="pl-PL" dirty="0"/>
              <a:t> of the </a:t>
            </a:r>
            <a:r>
              <a:rPr lang="pl-PL" dirty="0" err="1"/>
              <a:t>liver</a:t>
            </a:r>
            <a:endParaRPr lang="pl-PL" dirty="0"/>
          </a:p>
          <a:p>
            <a:r>
              <a:rPr lang="pl-PL" dirty="0"/>
              <a:t>The most </a:t>
            </a:r>
            <a:r>
              <a:rPr lang="pl-PL" dirty="0" err="1"/>
              <a:t>common</a:t>
            </a:r>
            <a:r>
              <a:rPr lang="pl-PL" dirty="0"/>
              <a:t> </a:t>
            </a:r>
            <a:r>
              <a:rPr lang="pl-PL" dirty="0" err="1"/>
              <a:t>tumors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metastasize</a:t>
            </a:r>
            <a:r>
              <a:rPr lang="pl-PL" dirty="0"/>
              <a:t> to the </a:t>
            </a:r>
            <a:r>
              <a:rPr lang="pl-PL" dirty="0" err="1"/>
              <a:t>liver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colon, </a:t>
            </a:r>
            <a:r>
              <a:rPr lang="pl-PL" dirty="0" err="1"/>
              <a:t>gastric</a:t>
            </a:r>
            <a:r>
              <a:rPr lang="pl-PL" dirty="0"/>
              <a:t>, </a:t>
            </a:r>
            <a:r>
              <a:rPr lang="pl-PL" dirty="0" err="1"/>
              <a:t>pancreatic</a:t>
            </a:r>
            <a:r>
              <a:rPr lang="pl-PL" dirty="0"/>
              <a:t>, </a:t>
            </a:r>
            <a:r>
              <a:rPr lang="pl-PL" dirty="0" err="1"/>
              <a:t>breast</a:t>
            </a:r>
            <a:r>
              <a:rPr lang="pl-PL" dirty="0"/>
              <a:t>, and </a:t>
            </a:r>
            <a:r>
              <a:rPr lang="pl-PL" dirty="0" err="1"/>
              <a:t>lung</a:t>
            </a:r>
            <a:r>
              <a:rPr lang="pl-PL" dirty="0"/>
              <a:t> </a:t>
            </a:r>
            <a:r>
              <a:rPr lang="pl-PL" dirty="0" err="1"/>
              <a:t>carcinomas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789515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5205333" cy="2462134"/>
          </a:xfrm>
        </p:spPr>
        <p:txBody>
          <a:bodyPr>
            <a:normAutofit/>
          </a:bodyPr>
          <a:lstStyle/>
          <a:p>
            <a:r>
              <a:rPr lang="pl-PL" dirty="0"/>
              <a:t>16.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44013" y="4732312"/>
            <a:ext cx="8294741" cy="1409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885" y="685800"/>
            <a:ext cx="5019831" cy="3346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54570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16.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01623" y="2514109"/>
            <a:ext cx="7919304" cy="1268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484269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5804940" cy="2492115"/>
          </a:xfrm>
        </p:spPr>
        <p:txBody>
          <a:bodyPr>
            <a:normAutofit/>
          </a:bodyPr>
          <a:lstStyle/>
          <a:p>
            <a:r>
              <a:rPr lang="pl-PL" dirty="0"/>
              <a:t>16.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64024" y="3978942"/>
            <a:ext cx="7510633" cy="2132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b="12546"/>
          <a:stretch/>
        </p:blipFill>
        <p:spPr>
          <a:xfrm>
            <a:off x="5329605" y="295734"/>
            <a:ext cx="5597011" cy="3256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417258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16. </a:t>
            </a:r>
            <a:r>
              <a:rPr lang="pl-PL" dirty="0" err="1"/>
              <a:t>labs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55231" y="2172961"/>
            <a:ext cx="8331709" cy="1558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20084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16.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028933"/>
            <a:ext cx="7844927" cy="208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271" y="357876"/>
            <a:ext cx="4623217" cy="3409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722138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16.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7849" y="3895513"/>
            <a:ext cx="7078584" cy="2598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890" y="174729"/>
            <a:ext cx="619125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561959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6096" y="1090535"/>
            <a:ext cx="10396882" cy="1151965"/>
          </a:xfrm>
        </p:spPr>
        <p:txBody>
          <a:bodyPr/>
          <a:lstStyle/>
          <a:p>
            <a:r>
              <a:rPr lang="pl-PL" dirty="0"/>
              <a:t>16.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663996"/>
            <a:ext cx="7566935" cy="1368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268" y="540817"/>
            <a:ext cx="6858000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021564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16. </a:t>
            </a:r>
            <a:r>
              <a:rPr lang="pl-PL" dirty="0" err="1"/>
              <a:t>Acute</a:t>
            </a:r>
            <a:r>
              <a:rPr lang="pl-PL" dirty="0"/>
              <a:t> </a:t>
            </a:r>
            <a:r>
              <a:rPr lang="pl-PL" dirty="0" err="1"/>
              <a:t>pancreatitis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pl-PL" dirty="0" err="1"/>
              <a:t>Gallstones</a:t>
            </a:r>
            <a:r>
              <a:rPr lang="pl-PL" dirty="0"/>
              <a:t> and </a:t>
            </a:r>
            <a:r>
              <a:rPr lang="pl-PL" dirty="0" err="1"/>
              <a:t>alcohol</a:t>
            </a:r>
            <a:r>
              <a:rPr lang="pl-PL" dirty="0"/>
              <a:t> </a:t>
            </a:r>
            <a:r>
              <a:rPr lang="pl-PL" dirty="0" err="1"/>
              <a:t>abuse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etiologic</a:t>
            </a:r>
            <a:r>
              <a:rPr lang="pl-PL" dirty="0"/>
              <a:t> </a:t>
            </a:r>
            <a:r>
              <a:rPr lang="pl-PL" dirty="0" err="1"/>
              <a:t>factors</a:t>
            </a:r>
            <a:r>
              <a:rPr lang="pl-PL" dirty="0"/>
              <a:t> in 90% of </a:t>
            </a:r>
            <a:r>
              <a:rPr lang="pl-PL" dirty="0" err="1"/>
              <a:t>patients</a:t>
            </a:r>
            <a:r>
              <a:rPr lang="pl-PL" dirty="0"/>
              <a:t> with </a:t>
            </a:r>
            <a:r>
              <a:rPr lang="pl-PL" dirty="0" err="1"/>
              <a:t>acute</a:t>
            </a:r>
            <a:r>
              <a:rPr lang="pl-PL" dirty="0"/>
              <a:t> </a:t>
            </a:r>
            <a:r>
              <a:rPr lang="pl-PL" dirty="0" err="1"/>
              <a:t>pancreatitis</a:t>
            </a:r>
            <a:endParaRPr lang="pl-PL" dirty="0"/>
          </a:p>
          <a:p>
            <a:r>
              <a:rPr lang="pl-PL" dirty="0" err="1"/>
              <a:t>Gallstones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thought</a:t>
            </a:r>
            <a:r>
              <a:rPr lang="pl-PL" dirty="0"/>
              <a:t> to </a:t>
            </a:r>
            <a:r>
              <a:rPr lang="pl-PL" dirty="0" err="1"/>
              <a:t>cause</a:t>
            </a:r>
            <a:r>
              <a:rPr lang="pl-PL" dirty="0"/>
              <a:t> </a:t>
            </a:r>
            <a:r>
              <a:rPr lang="pl-PL" dirty="0" err="1"/>
              <a:t>pancreatitis</a:t>
            </a:r>
            <a:r>
              <a:rPr lang="pl-PL" dirty="0"/>
              <a:t> by </a:t>
            </a:r>
            <a:r>
              <a:rPr lang="pl-PL" dirty="0" err="1"/>
              <a:t>transient</a:t>
            </a:r>
            <a:r>
              <a:rPr lang="pl-PL" dirty="0"/>
              <a:t> </a:t>
            </a:r>
            <a:r>
              <a:rPr lang="pl-PL" dirty="0" err="1"/>
              <a:t>obstruction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the </a:t>
            </a:r>
            <a:r>
              <a:rPr lang="pl-PL" dirty="0" err="1"/>
              <a:t>ampulla</a:t>
            </a:r>
            <a:r>
              <a:rPr lang="pl-PL" dirty="0"/>
              <a:t> of </a:t>
            </a:r>
            <a:r>
              <a:rPr lang="pl-PL" dirty="0" err="1"/>
              <a:t>vater</a:t>
            </a:r>
            <a:r>
              <a:rPr lang="pl-PL" dirty="0"/>
              <a:t>, </a:t>
            </a:r>
            <a:r>
              <a:rPr lang="pl-PL" dirty="0" err="1"/>
              <a:t>which</a:t>
            </a:r>
            <a:r>
              <a:rPr lang="pl-PL" dirty="0"/>
              <a:t> </a:t>
            </a:r>
            <a:r>
              <a:rPr lang="pl-PL" dirty="0" err="1"/>
              <a:t>leads</a:t>
            </a:r>
            <a:r>
              <a:rPr lang="pl-PL" dirty="0"/>
              <a:t> to </a:t>
            </a:r>
            <a:r>
              <a:rPr lang="pl-PL" dirty="0" err="1"/>
              <a:t>increased</a:t>
            </a:r>
            <a:r>
              <a:rPr lang="pl-PL" dirty="0"/>
              <a:t> </a:t>
            </a:r>
            <a:r>
              <a:rPr lang="pl-PL" dirty="0" err="1"/>
              <a:t>pancreatic</a:t>
            </a:r>
            <a:r>
              <a:rPr lang="pl-PL" dirty="0"/>
              <a:t> </a:t>
            </a:r>
            <a:r>
              <a:rPr lang="pl-PL" dirty="0" err="1"/>
              <a:t>ductal</a:t>
            </a:r>
            <a:r>
              <a:rPr lang="pl-PL" dirty="0"/>
              <a:t> </a:t>
            </a:r>
            <a:r>
              <a:rPr lang="pl-PL" dirty="0" err="1"/>
              <a:t>pressure</a:t>
            </a:r>
            <a:endParaRPr lang="pl-PL" dirty="0"/>
          </a:p>
          <a:p>
            <a:r>
              <a:rPr lang="pl-PL" dirty="0" err="1"/>
              <a:t>Other</a:t>
            </a:r>
            <a:r>
              <a:rPr lang="pl-PL" dirty="0"/>
              <a:t> </a:t>
            </a:r>
            <a:r>
              <a:rPr lang="pl-PL" dirty="0" err="1"/>
              <a:t>causes</a:t>
            </a:r>
            <a:r>
              <a:rPr lang="pl-PL" dirty="0"/>
              <a:t> </a:t>
            </a:r>
            <a:r>
              <a:rPr lang="pl-PL" dirty="0" err="1"/>
              <a:t>include</a:t>
            </a:r>
            <a:r>
              <a:rPr lang="pl-PL" dirty="0"/>
              <a:t> </a:t>
            </a:r>
            <a:r>
              <a:rPr lang="pl-PL" dirty="0" err="1"/>
              <a:t>infections</a:t>
            </a:r>
            <a:r>
              <a:rPr lang="pl-PL" dirty="0"/>
              <a:t> (</a:t>
            </a:r>
            <a:r>
              <a:rPr lang="pl-PL" dirty="0" err="1"/>
              <a:t>e.g</a:t>
            </a:r>
            <a:r>
              <a:rPr lang="pl-PL" dirty="0"/>
              <a:t>. </a:t>
            </a:r>
            <a:r>
              <a:rPr lang="pl-PL" dirty="0" err="1"/>
              <a:t>mumps</a:t>
            </a:r>
            <a:r>
              <a:rPr lang="pl-PL" dirty="0"/>
              <a:t>), </a:t>
            </a:r>
            <a:r>
              <a:rPr lang="pl-PL" dirty="0" err="1"/>
              <a:t>hereditary</a:t>
            </a:r>
            <a:r>
              <a:rPr lang="pl-PL" dirty="0"/>
              <a:t> </a:t>
            </a:r>
            <a:r>
              <a:rPr lang="pl-PL" dirty="0" err="1"/>
              <a:t>pancreatitis</a:t>
            </a:r>
            <a:r>
              <a:rPr lang="pl-PL" dirty="0"/>
              <a:t>, </a:t>
            </a:r>
            <a:r>
              <a:rPr lang="pl-PL" dirty="0" err="1"/>
              <a:t>shock</a:t>
            </a:r>
            <a:r>
              <a:rPr lang="pl-PL" dirty="0"/>
              <a:t>, </a:t>
            </a:r>
            <a:r>
              <a:rPr lang="pl-PL" dirty="0" err="1"/>
              <a:t>acute</a:t>
            </a:r>
            <a:r>
              <a:rPr lang="pl-PL" dirty="0"/>
              <a:t> ischemia, </a:t>
            </a:r>
            <a:r>
              <a:rPr lang="pl-PL" dirty="0" err="1"/>
              <a:t>hypercalcemia</a:t>
            </a:r>
            <a:r>
              <a:rPr lang="pl-PL" dirty="0"/>
              <a:t>, </a:t>
            </a:r>
            <a:r>
              <a:rPr lang="pl-PL" dirty="0" err="1"/>
              <a:t>hypertriglyceridemia</a:t>
            </a:r>
            <a:r>
              <a:rPr lang="pl-PL" dirty="0"/>
              <a:t>, and </a:t>
            </a:r>
            <a:r>
              <a:rPr lang="pl-PL" dirty="0" err="1"/>
              <a:t>drugs</a:t>
            </a:r>
            <a:r>
              <a:rPr lang="pl-PL" dirty="0"/>
              <a:t> (</a:t>
            </a:r>
            <a:r>
              <a:rPr lang="pl-PL" dirty="0" err="1"/>
              <a:t>thiazides</a:t>
            </a:r>
            <a:r>
              <a:rPr lang="pl-PL" dirty="0"/>
              <a:t>, </a:t>
            </a:r>
            <a:r>
              <a:rPr lang="pl-PL" dirty="0" err="1"/>
              <a:t>sulfonamides</a:t>
            </a:r>
            <a:r>
              <a:rPr lang="pl-PL" dirty="0"/>
              <a:t>)</a:t>
            </a:r>
          </a:p>
          <a:p>
            <a:r>
              <a:rPr lang="pl-PL" dirty="0" err="1"/>
              <a:t>Complications</a:t>
            </a:r>
            <a:r>
              <a:rPr lang="pl-PL" dirty="0"/>
              <a:t> </a:t>
            </a:r>
            <a:r>
              <a:rPr lang="pl-PL" dirty="0" err="1"/>
              <a:t>include</a:t>
            </a:r>
            <a:r>
              <a:rPr lang="pl-PL" dirty="0"/>
              <a:t> </a:t>
            </a:r>
            <a:r>
              <a:rPr lang="pl-PL" dirty="0" err="1"/>
              <a:t>dic</a:t>
            </a:r>
            <a:r>
              <a:rPr lang="pl-PL" dirty="0"/>
              <a:t>, </a:t>
            </a:r>
            <a:r>
              <a:rPr lang="pl-PL" dirty="0" err="1"/>
              <a:t>shock</a:t>
            </a:r>
            <a:r>
              <a:rPr lang="pl-PL" dirty="0"/>
              <a:t>, </a:t>
            </a:r>
            <a:r>
              <a:rPr lang="pl-PL" dirty="0" err="1"/>
              <a:t>ards</a:t>
            </a:r>
            <a:r>
              <a:rPr lang="pl-PL" dirty="0"/>
              <a:t>, </a:t>
            </a:r>
            <a:r>
              <a:rPr lang="pl-PL" dirty="0" err="1"/>
              <a:t>hypokalcemia</a:t>
            </a:r>
            <a:r>
              <a:rPr lang="pl-PL" dirty="0"/>
              <a:t>, </a:t>
            </a:r>
            <a:r>
              <a:rPr lang="pl-PL" dirty="0" err="1"/>
              <a:t>acure</a:t>
            </a:r>
            <a:r>
              <a:rPr lang="pl-PL" dirty="0"/>
              <a:t> </a:t>
            </a:r>
            <a:r>
              <a:rPr lang="pl-PL" dirty="0" err="1"/>
              <a:t>renal</a:t>
            </a:r>
            <a:r>
              <a:rPr lang="pl-PL" dirty="0"/>
              <a:t> </a:t>
            </a:r>
            <a:r>
              <a:rPr lang="pl-PL" dirty="0" err="1"/>
              <a:t>failure</a:t>
            </a:r>
            <a:r>
              <a:rPr lang="pl-PL" dirty="0"/>
              <a:t>, and </a:t>
            </a:r>
            <a:r>
              <a:rPr lang="pl-PL" dirty="0" err="1"/>
              <a:t>pancreatic</a:t>
            </a:r>
            <a:r>
              <a:rPr lang="pl-PL" dirty="0"/>
              <a:t> </a:t>
            </a:r>
            <a:r>
              <a:rPr lang="pl-PL" dirty="0" err="1"/>
              <a:t>pseudocyst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32699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4335904" cy="2881859"/>
          </a:xfrm>
        </p:spPr>
        <p:txBody>
          <a:bodyPr>
            <a:normAutofit/>
          </a:bodyPr>
          <a:lstStyle/>
          <a:p>
            <a:r>
              <a:rPr lang="pl-PL" dirty="0"/>
              <a:t>17.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63671" y="4546077"/>
            <a:ext cx="8120669" cy="1554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l="6502" t="23006" r="3333" b="8361"/>
          <a:stretch/>
        </p:blipFill>
        <p:spPr>
          <a:xfrm>
            <a:off x="4886792" y="1015892"/>
            <a:ext cx="5326549" cy="3040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5942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3538" y="3341620"/>
            <a:ext cx="7325435" cy="1479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394" y="2298865"/>
            <a:ext cx="3963608" cy="3565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711068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17.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94335" y="2162795"/>
            <a:ext cx="7632160" cy="1486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391348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17.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32093" y="2163795"/>
            <a:ext cx="8104298" cy="1654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076569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17.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49323" y="3778596"/>
            <a:ext cx="8774044" cy="2308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660" y="508181"/>
            <a:ext cx="5037632" cy="2956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94863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17.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298" y="446824"/>
            <a:ext cx="4362138" cy="4362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24606" y="4045756"/>
            <a:ext cx="7623641" cy="2248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591215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17. </a:t>
            </a:r>
            <a:r>
              <a:rPr lang="pl-PL" dirty="0" err="1"/>
              <a:t>treatment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3901502"/>
            <a:ext cx="7770835" cy="2158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b="3770"/>
          <a:stretch/>
        </p:blipFill>
        <p:spPr>
          <a:xfrm>
            <a:off x="5381157" y="215574"/>
            <a:ext cx="5546672" cy="3546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42208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17. </a:t>
            </a:r>
            <a:r>
              <a:rPr lang="pl-PL" dirty="0" err="1"/>
              <a:t>Toxic</a:t>
            </a:r>
            <a:r>
              <a:rPr lang="pl-PL" dirty="0"/>
              <a:t> </a:t>
            </a:r>
            <a:r>
              <a:rPr lang="pl-PL" dirty="0" err="1"/>
              <a:t>megacolon</a:t>
            </a:r>
            <a:r>
              <a:rPr lang="pl-PL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 err="1"/>
              <a:t>Results</a:t>
            </a:r>
            <a:r>
              <a:rPr lang="pl-PL" dirty="0"/>
              <a:t> from the </a:t>
            </a:r>
            <a:r>
              <a:rPr lang="pl-PL" dirty="0" err="1"/>
              <a:t>complete</a:t>
            </a:r>
            <a:r>
              <a:rPr lang="pl-PL" dirty="0"/>
              <a:t> </a:t>
            </a:r>
            <a:r>
              <a:rPr lang="pl-PL" dirty="0" err="1"/>
              <a:t>shutdown</a:t>
            </a:r>
            <a:r>
              <a:rPr lang="pl-PL" dirty="0"/>
              <a:t> of </a:t>
            </a:r>
            <a:r>
              <a:rPr lang="pl-PL" dirty="0" err="1"/>
              <a:t>colonic</a:t>
            </a:r>
            <a:r>
              <a:rPr lang="pl-PL" dirty="0"/>
              <a:t> </a:t>
            </a:r>
            <a:r>
              <a:rPr lang="pl-PL" dirty="0" err="1"/>
              <a:t>neuromuscular</a:t>
            </a:r>
            <a:r>
              <a:rPr lang="pl-PL" dirty="0"/>
              <a:t> </a:t>
            </a:r>
            <a:r>
              <a:rPr lang="pl-PL" dirty="0" err="1"/>
              <a:t>function</a:t>
            </a:r>
            <a:r>
              <a:rPr lang="pl-PL" dirty="0"/>
              <a:t> </a:t>
            </a:r>
            <a:r>
              <a:rPr lang="pl-PL" dirty="0" err="1"/>
              <a:t>due</a:t>
            </a:r>
            <a:r>
              <a:rPr lang="pl-PL" dirty="0"/>
              <a:t> to </a:t>
            </a:r>
            <a:r>
              <a:rPr lang="pl-PL" dirty="0" err="1"/>
              <a:t>inflammation</a:t>
            </a:r>
            <a:r>
              <a:rPr lang="pl-PL" dirty="0"/>
              <a:t> of the </a:t>
            </a:r>
            <a:r>
              <a:rPr lang="pl-PL" dirty="0" err="1"/>
              <a:t>myenteric</a:t>
            </a:r>
            <a:r>
              <a:rPr lang="pl-PL" dirty="0"/>
              <a:t> </a:t>
            </a:r>
            <a:r>
              <a:rPr lang="pl-PL" dirty="0" err="1"/>
              <a:t>neural</a:t>
            </a:r>
            <a:r>
              <a:rPr lang="pl-PL" dirty="0"/>
              <a:t> </a:t>
            </a:r>
            <a:r>
              <a:rPr lang="pl-PL" dirty="0" err="1"/>
              <a:t>plexus</a:t>
            </a:r>
            <a:endParaRPr lang="pl-PL" dirty="0"/>
          </a:p>
          <a:p>
            <a:r>
              <a:rPr lang="pl-PL" dirty="0"/>
              <a:t>It </a:t>
            </a:r>
            <a:r>
              <a:rPr lang="pl-PL" dirty="0" err="1"/>
              <a:t>may</a:t>
            </a:r>
            <a:r>
              <a:rPr lang="pl-PL" dirty="0"/>
              <a:t> be </a:t>
            </a:r>
            <a:r>
              <a:rPr lang="pl-PL" dirty="0" err="1"/>
              <a:t>seen</a:t>
            </a:r>
            <a:r>
              <a:rPr lang="pl-PL" dirty="0"/>
              <a:t> as a </a:t>
            </a:r>
            <a:r>
              <a:rPr lang="pl-PL" dirty="0" err="1"/>
              <a:t>complication</a:t>
            </a:r>
            <a:r>
              <a:rPr lang="pl-PL" dirty="0"/>
              <a:t> of </a:t>
            </a:r>
            <a:r>
              <a:rPr lang="pl-PL" dirty="0" err="1"/>
              <a:t>crohn’s</a:t>
            </a:r>
            <a:r>
              <a:rPr lang="pl-PL" dirty="0"/>
              <a:t> </a:t>
            </a:r>
            <a:r>
              <a:rPr lang="pl-PL" dirty="0" err="1"/>
              <a:t>disease</a:t>
            </a:r>
            <a:r>
              <a:rPr lang="pl-PL" dirty="0"/>
              <a:t>, </a:t>
            </a:r>
            <a:r>
              <a:rPr lang="pl-PL" dirty="0" err="1"/>
              <a:t>ischemic</a:t>
            </a:r>
            <a:r>
              <a:rPr lang="pl-PL" dirty="0"/>
              <a:t> colitis, </a:t>
            </a:r>
            <a:r>
              <a:rPr lang="pl-PL" dirty="0" err="1"/>
              <a:t>pseudomembranous</a:t>
            </a:r>
            <a:r>
              <a:rPr lang="pl-PL" dirty="0"/>
              <a:t> colitis, and </a:t>
            </a:r>
            <a:r>
              <a:rPr lang="pl-PL" dirty="0" err="1"/>
              <a:t>ulcerative</a:t>
            </a:r>
            <a:r>
              <a:rPr lang="pl-PL" dirty="0"/>
              <a:t> colitis</a:t>
            </a:r>
          </a:p>
        </p:txBody>
      </p:sp>
    </p:spTree>
    <p:extLst>
      <p:ext uri="{BB962C8B-B14F-4D97-AF65-F5344CB8AC3E}">
        <p14:creationId xmlns:p14="http://schemas.microsoft.com/office/powerpoint/2010/main" val="290868052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0870" y="432575"/>
            <a:ext cx="10396882" cy="1151965"/>
          </a:xfrm>
        </p:spPr>
        <p:txBody>
          <a:bodyPr/>
          <a:lstStyle/>
          <a:p>
            <a:r>
              <a:rPr lang="pl-PL" dirty="0"/>
              <a:t>18.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95042" y="4818467"/>
            <a:ext cx="7712335" cy="1504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t="2841" b="41639"/>
          <a:stretch/>
        </p:blipFill>
        <p:spPr>
          <a:xfrm>
            <a:off x="3612629" y="1779412"/>
            <a:ext cx="6830518" cy="28441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968104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18.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97381" y="2227022"/>
            <a:ext cx="7991991" cy="1785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491761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18.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5281291"/>
            <a:ext cx="7596712" cy="927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819" y="1664134"/>
            <a:ext cx="3621678" cy="3392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859139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18.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237166"/>
            <a:ext cx="8119345" cy="168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319" y="466444"/>
            <a:ext cx="4620406" cy="3507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4705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6383739" cy="2180230"/>
          </a:xfrm>
        </p:spPr>
        <p:txBody>
          <a:bodyPr>
            <a:normAutofit/>
          </a:bodyPr>
          <a:lstStyle/>
          <a:p>
            <a:r>
              <a:rPr lang="pl-PL" dirty="0"/>
              <a:t>2.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0" y="3786179"/>
            <a:ext cx="8226187" cy="2271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224" y="526291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309841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18.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0593" y="3506204"/>
            <a:ext cx="7347696" cy="2806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603" y="438462"/>
            <a:ext cx="4542020" cy="3406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566597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18.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30018" y="4686923"/>
            <a:ext cx="8208522" cy="1427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439" y="685800"/>
            <a:ext cx="6460048" cy="339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70250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18. </a:t>
            </a:r>
            <a:r>
              <a:rPr lang="pl-PL" dirty="0" err="1"/>
              <a:t>Ulcerative</a:t>
            </a:r>
            <a:r>
              <a:rPr lang="pl-PL" dirty="0"/>
              <a:t> colitis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 err="1"/>
              <a:t>Patients</a:t>
            </a:r>
            <a:r>
              <a:rPr lang="pl-PL" dirty="0"/>
              <a:t> with </a:t>
            </a:r>
            <a:r>
              <a:rPr lang="pl-PL" dirty="0" err="1"/>
              <a:t>uc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increased</a:t>
            </a:r>
            <a:r>
              <a:rPr lang="pl-PL" dirty="0"/>
              <a:t> </a:t>
            </a:r>
            <a:r>
              <a:rPr lang="pl-PL" dirty="0" err="1"/>
              <a:t>risk</a:t>
            </a:r>
            <a:r>
              <a:rPr lang="pl-PL" dirty="0"/>
              <a:t> for colon </a:t>
            </a:r>
            <a:r>
              <a:rPr lang="pl-PL" dirty="0" err="1"/>
              <a:t>cancer</a:t>
            </a:r>
            <a:endParaRPr lang="pl-PL" dirty="0"/>
          </a:p>
          <a:p>
            <a:r>
              <a:rPr lang="pl-PL" dirty="0" err="1"/>
              <a:t>Factors</a:t>
            </a:r>
            <a:r>
              <a:rPr lang="pl-PL" dirty="0"/>
              <a:t> </a:t>
            </a:r>
            <a:r>
              <a:rPr lang="pl-PL" dirty="0" err="1"/>
              <a:t>favoring</a:t>
            </a:r>
            <a:r>
              <a:rPr lang="pl-PL" dirty="0"/>
              <a:t> the development of colon </a:t>
            </a:r>
            <a:r>
              <a:rPr lang="pl-PL" dirty="0" err="1"/>
              <a:t>cancer</a:t>
            </a:r>
            <a:r>
              <a:rPr lang="pl-PL" dirty="0"/>
              <a:t> in </a:t>
            </a:r>
            <a:r>
              <a:rPr lang="pl-PL" dirty="0" err="1"/>
              <a:t>uc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the </a:t>
            </a:r>
            <a:r>
              <a:rPr lang="pl-PL" dirty="0" err="1"/>
              <a:t>duration</a:t>
            </a:r>
            <a:r>
              <a:rPr lang="pl-PL" dirty="0"/>
              <a:t> of the </a:t>
            </a:r>
            <a:r>
              <a:rPr lang="pl-PL" dirty="0" err="1"/>
              <a:t>disease</a:t>
            </a:r>
            <a:r>
              <a:rPr lang="pl-PL" dirty="0"/>
              <a:t> for 8 </a:t>
            </a:r>
            <a:r>
              <a:rPr lang="pl-PL" dirty="0" err="1"/>
              <a:t>years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longer</a:t>
            </a:r>
            <a:r>
              <a:rPr lang="pl-PL" dirty="0"/>
              <a:t>, </a:t>
            </a:r>
            <a:r>
              <a:rPr lang="pl-PL" dirty="0" err="1"/>
              <a:t>involvment</a:t>
            </a:r>
            <a:r>
              <a:rPr lang="pl-PL" dirty="0"/>
              <a:t> of the </a:t>
            </a:r>
            <a:r>
              <a:rPr lang="pl-PL" dirty="0" err="1"/>
              <a:t>entire</a:t>
            </a:r>
            <a:r>
              <a:rPr lang="pl-PL" dirty="0"/>
              <a:t> colon, </a:t>
            </a:r>
            <a:r>
              <a:rPr lang="pl-PL" dirty="0" err="1"/>
              <a:t>continuous</a:t>
            </a:r>
            <a:r>
              <a:rPr lang="pl-PL" dirty="0"/>
              <a:t> </a:t>
            </a:r>
            <a:r>
              <a:rPr lang="pl-PL" dirty="0" err="1"/>
              <a:t>clinical</a:t>
            </a:r>
            <a:r>
              <a:rPr lang="pl-PL" dirty="0"/>
              <a:t> </a:t>
            </a:r>
            <a:r>
              <a:rPr lang="pl-PL" dirty="0" err="1"/>
              <a:t>activity</a:t>
            </a:r>
            <a:r>
              <a:rPr lang="pl-PL" dirty="0"/>
              <a:t>, </a:t>
            </a:r>
            <a:r>
              <a:rPr lang="pl-PL" dirty="0" err="1"/>
              <a:t>severe</a:t>
            </a:r>
            <a:r>
              <a:rPr lang="pl-PL" dirty="0"/>
              <a:t> </a:t>
            </a:r>
            <a:r>
              <a:rPr lang="pl-PL" dirty="0" err="1"/>
              <a:t>initial</a:t>
            </a:r>
            <a:r>
              <a:rPr lang="pl-PL" dirty="0"/>
              <a:t> </a:t>
            </a:r>
            <a:r>
              <a:rPr lang="pl-PL" dirty="0" err="1"/>
              <a:t>attack</a:t>
            </a:r>
            <a:endParaRPr lang="pl-PL" dirty="0"/>
          </a:p>
          <a:p>
            <a:r>
              <a:rPr lang="pl-PL" dirty="0" err="1"/>
              <a:t>Patients</a:t>
            </a:r>
            <a:r>
              <a:rPr lang="pl-PL" dirty="0"/>
              <a:t> </a:t>
            </a:r>
            <a:r>
              <a:rPr lang="pl-PL" dirty="0" err="1"/>
              <a:t>should</a:t>
            </a:r>
            <a:r>
              <a:rPr lang="pl-PL" dirty="0"/>
              <a:t> </a:t>
            </a:r>
            <a:r>
              <a:rPr lang="pl-PL" dirty="0" err="1"/>
              <a:t>undergo</a:t>
            </a:r>
            <a:r>
              <a:rPr lang="pl-PL" dirty="0"/>
              <a:t> </a:t>
            </a:r>
            <a:r>
              <a:rPr lang="pl-PL" dirty="0" err="1"/>
              <a:t>regullar</a:t>
            </a:r>
            <a:r>
              <a:rPr lang="pl-PL" dirty="0"/>
              <a:t> </a:t>
            </a:r>
            <a:r>
              <a:rPr lang="pl-PL" dirty="0" err="1"/>
              <a:t>colonoscopy</a:t>
            </a:r>
            <a:r>
              <a:rPr lang="pl-PL" dirty="0"/>
              <a:t> and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 of </a:t>
            </a:r>
            <a:r>
              <a:rPr lang="pl-PL" dirty="0" err="1"/>
              <a:t>multiple</a:t>
            </a:r>
            <a:r>
              <a:rPr lang="pl-PL" dirty="0"/>
              <a:t> </a:t>
            </a:r>
            <a:r>
              <a:rPr lang="pl-PL" dirty="0" err="1"/>
              <a:t>biopsies</a:t>
            </a:r>
            <a:r>
              <a:rPr lang="pl-PL" dirty="0"/>
              <a:t> for </a:t>
            </a:r>
            <a:r>
              <a:rPr lang="pl-PL" dirty="0" err="1"/>
              <a:t>dysplastic</a:t>
            </a:r>
            <a:r>
              <a:rPr lang="pl-PL" dirty="0"/>
              <a:t> </a:t>
            </a:r>
            <a:r>
              <a:rPr lang="pl-PL" dirty="0" err="1"/>
              <a:t>changes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frank </a:t>
            </a:r>
            <a:r>
              <a:rPr lang="pl-PL" dirty="0" err="1"/>
              <a:t>cancer</a:t>
            </a:r>
            <a:endParaRPr lang="pl-PL" dirty="0"/>
          </a:p>
          <a:p>
            <a:r>
              <a:rPr lang="pl-PL" dirty="0"/>
              <a:t>Major </a:t>
            </a:r>
            <a:r>
              <a:rPr lang="pl-PL" dirty="0" err="1"/>
              <a:t>complications</a:t>
            </a:r>
            <a:r>
              <a:rPr lang="pl-PL" dirty="0"/>
              <a:t> </a:t>
            </a:r>
            <a:r>
              <a:rPr lang="pl-PL" dirty="0" err="1"/>
              <a:t>include</a:t>
            </a:r>
            <a:r>
              <a:rPr lang="pl-PL" dirty="0"/>
              <a:t> </a:t>
            </a:r>
            <a:r>
              <a:rPr lang="pl-PL" dirty="0" err="1"/>
              <a:t>toxic</a:t>
            </a:r>
            <a:r>
              <a:rPr lang="pl-PL" dirty="0"/>
              <a:t> </a:t>
            </a:r>
            <a:r>
              <a:rPr lang="pl-PL" dirty="0" err="1"/>
              <a:t>megacolon</a:t>
            </a:r>
            <a:r>
              <a:rPr lang="pl-PL" dirty="0"/>
              <a:t> and </a:t>
            </a:r>
            <a:r>
              <a:rPr lang="pl-PL" dirty="0" err="1"/>
              <a:t>massive</a:t>
            </a:r>
            <a:r>
              <a:rPr lang="pl-PL" dirty="0"/>
              <a:t> </a:t>
            </a:r>
            <a:r>
              <a:rPr lang="pl-PL" dirty="0" err="1"/>
              <a:t>intestinal</a:t>
            </a:r>
            <a:r>
              <a:rPr lang="pl-PL" dirty="0"/>
              <a:t> </a:t>
            </a:r>
            <a:r>
              <a:rPr lang="pl-PL" dirty="0" err="1"/>
              <a:t>hemorrhage</a:t>
            </a:r>
            <a:r>
              <a:rPr lang="pl-PL" dirty="0"/>
              <a:t> with </a:t>
            </a:r>
            <a:r>
              <a:rPr lang="pl-PL" dirty="0" err="1"/>
              <a:t>shock</a:t>
            </a:r>
            <a:r>
              <a:rPr lang="pl-PL" dirty="0"/>
              <a:t> and </a:t>
            </a:r>
            <a:r>
              <a:rPr lang="pl-PL" dirty="0" err="1"/>
              <a:t>sepsis</a:t>
            </a:r>
            <a:endParaRPr lang="pl-PL" dirty="0"/>
          </a:p>
          <a:p>
            <a:r>
              <a:rPr lang="pl-PL" dirty="0" err="1"/>
              <a:t>Extraintestinal</a:t>
            </a:r>
            <a:r>
              <a:rPr lang="pl-PL" dirty="0"/>
              <a:t> </a:t>
            </a:r>
            <a:r>
              <a:rPr lang="pl-PL" dirty="0" err="1"/>
              <a:t>manifestations</a:t>
            </a:r>
            <a:r>
              <a:rPr lang="pl-PL" dirty="0"/>
              <a:t> </a:t>
            </a:r>
            <a:r>
              <a:rPr lang="pl-PL" dirty="0" err="1"/>
              <a:t>may</a:t>
            </a:r>
            <a:r>
              <a:rPr lang="pl-PL" dirty="0"/>
              <a:t> </a:t>
            </a:r>
            <a:r>
              <a:rPr lang="pl-PL" dirty="0" err="1"/>
              <a:t>include</a:t>
            </a:r>
            <a:r>
              <a:rPr lang="pl-PL" dirty="0"/>
              <a:t> </a:t>
            </a:r>
            <a:r>
              <a:rPr lang="pl-PL" dirty="0" err="1"/>
              <a:t>arthritis</a:t>
            </a:r>
            <a:r>
              <a:rPr lang="pl-PL" dirty="0"/>
              <a:t>, </a:t>
            </a:r>
            <a:r>
              <a:rPr lang="pl-PL" dirty="0" err="1"/>
              <a:t>erythema</a:t>
            </a:r>
            <a:r>
              <a:rPr lang="pl-PL" dirty="0"/>
              <a:t> </a:t>
            </a:r>
            <a:r>
              <a:rPr lang="pl-PL" dirty="0" err="1"/>
              <a:t>nodosum</a:t>
            </a:r>
            <a:r>
              <a:rPr lang="pl-PL" dirty="0"/>
              <a:t>, </a:t>
            </a:r>
            <a:r>
              <a:rPr lang="pl-PL" dirty="0" err="1"/>
              <a:t>ankylosing</a:t>
            </a:r>
            <a:r>
              <a:rPr lang="pl-PL" dirty="0"/>
              <a:t> </a:t>
            </a:r>
            <a:r>
              <a:rPr lang="pl-PL" dirty="0" err="1"/>
              <a:t>spondylitis</a:t>
            </a:r>
            <a:r>
              <a:rPr lang="pl-PL" dirty="0"/>
              <a:t>, and </a:t>
            </a:r>
            <a:r>
              <a:rPr lang="pl-PL" dirty="0" err="1"/>
              <a:t>sclerosing</a:t>
            </a:r>
            <a:r>
              <a:rPr lang="pl-PL" dirty="0"/>
              <a:t> </a:t>
            </a:r>
            <a:r>
              <a:rPr lang="pl-PL" dirty="0" err="1"/>
              <a:t>cholangitis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131786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19.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379229" y="2049150"/>
            <a:ext cx="8048895" cy="135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474437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19.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49870" y="2036922"/>
            <a:ext cx="7668744" cy="1381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857292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19.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49880" y="2206773"/>
            <a:ext cx="8150008" cy="163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737716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19. </a:t>
            </a:r>
            <a:r>
              <a:rPr lang="pl-PL" dirty="0" err="1"/>
              <a:t>labs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95073" y="2317406"/>
            <a:ext cx="6986000" cy="1409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099850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19. </a:t>
            </a:r>
            <a:r>
              <a:rPr lang="pl-PL" dirty="0" err="1"/>
              <a:t>imaging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7771" y="4587021"/>
            <a:ext cx="7715357" cy="148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839" y="685800"/>
            <a:ext cx="3886200" cy="3378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111384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19.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6285" y="3529651"/>
            <a:ext cx="7843962" cy="2693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045" y="367948"/>
            <a:ext cx="4158913" cy="2939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925483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19.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673353"/>
            <a:ext cx="7432268" cy="1358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242" y="332360"/>
            <a:ext cx="4457700" cy="391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1933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 </a:t>
            </a:r>
            <a:r>
              <a:rPr lang="pl-PL" dirty="0" err="1"/>
              <a:t>labs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3840064"/>
            <a:ext cx="7352730" cy="2117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830" y="565394"/>
            <a:ext cx="4935230" cy="3274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513790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19. </a:t>
            </a:r>
            <a:r>
              <a:rPr lang="pl-PL" dirty="0" err="1"/>
              <a:t>Acute</a:t>
            </a:r>
            <a:r>
              <a:rPr lang="pl-PL" dirty="0"/>
              <a:t> </a:t>
            </a:r>
            <a:r>
              <a:rPr lang="pl-PL" dirty="0" err="1"/>
              <a:t>cholecystitis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 err="1"/>
              <a:t>Causes</a:t>
            </a:r>
            <a:r>
              <a:rPr lang="pl-PL" dirty="0"/>
              <a:t> </a:t>
            </a:r>
            <a:r>
              <a:rPr lang="pl-PL" dirty="0" err="1"/>
              <a:t>include</a:t>
            </a:r>
            <a:r>
              <a:rPr lang="pl-PL" dirty="0"/>
              <a:t> </a:t>
            </a:r>
            <a:r>
              <a:rPr lang="pl-PL" dirty="0" err="1"/>
              <a:t>calculi</a:t>
            </a:r>
            <a:r>
              <a:rPr lang="pl-PL" dirty="0"/>
              <a:t>, major </a:t>
            </a:r>
            <a:r>
              <a:rPr lang="pl-PL" dirty="0" err="1"/>
              <a:t>surgery</a:t>
            </a:r>
            <a:r>
              <a:rPr lang="pl-PL" dirty="0"/>
              <a:t>, </a:t>
            </a:r>
            <a:r>
              <a:rPr lang="pl-PL" dirty="0" err="1"/>
              <a:t>severe</a:t>
            </a:r>
            <a:r>
              <a:rPr lang="pl-PL" dirty="0"/>
              <a:t> trauma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burns</a:t>
            </a:r>
            <a:r>
              <a:rPr lang="pl-PL" dirty="0"/>
              <a:t>, and </a:t>
            </a:r>
            <a:r>
              <a:rPr lang="pl-PL" dirty="0" err="1"/>
              <a:t>sepsis</a:t>
            </a:r>
            <a:r>
              <a:rPr lang="pl-PL" dirty="0"/>
              <a:t> in the </a:t>
            </a:r>
            <a:r>
              <a:rPr lang="pl-PL" dirty="0" err="1"/>
              <a:t>postpartum</a:t>
            </a:r>
            <a:r>
              <a:rPr lang="pl-PL" dirty="0"/>
              <a:t> </a:t>
            </a:r>
            <a:r>
              <a:rPr lang="pl-PL" dirty="0" err="1"/>
              <a:t>state</a:t>
            </a:r>
            <a:endParaRPr lang="pl-PL" dirty="0"/>
          </a:p>
          <a:p>
            <a:r>
              <a:rPr lang="pl-PL" dirty="0" err="1"/>
              <a:t>Clinical</a:t>
            </a:r>
            <a:r>
              <a:rPr lang="pl-PL" dirty="0"/>
              <a:t> </a:t>
            </a:r>
            <a:r>
              <a:rPr lang="pl-PL" dirty="0" err="1"/>
              <a:t>risk</a:t>
            </a:r>
            <a:r>
              <a:rPr lang="pl-PL" dirty="0"/>
              <a:t> </a:t>
            </a:r>
            <a:r>
              <a:rPr lang="pl-PL" dirty="0" err="1"/>
              <a:t>factors</a:t>
            </a:r>
            <a:r>
              <a:rPr lang="pl-PL" dirty="0"/>
              <a:t> </a:t>
            </a:r>
            <a:r>
              <a:rPr lang="pl-PL" dirty="0" err="1"/>
              <a:t>include</a:t>
            </a:r>
            <a:r>
              <a:rPr lang="pl-PL" dirty="0"/>
              <a:t> </a:t>
            </a:r>
            <a:r>
              <a:rPr lang="pl-PL" dirty="0">
                <a:solidFill>
                  <a:srgbClr val="00B050"/>
                </a:solidFill>
              </a:rPr>
              <a:t>the </a:t>
            </a:r>
            <a:r>
              <a:rPr lang="pl-PL" dirty="0" err="1">
                <a:solidFill>
                  <a:srgbClr val="00B050"/>
                </a:solidFill>
              </a:rPr>
              <a:t>four</a:t>
            </a:r>
            <a:r>
              <a:rPr lang="pl-PL" dirty="0">
                <a:solidFill>
                  <a:srgbClr val="00B050"/>
                </a:solidFill>
              </a:rPr>
              <a:t> </a:t>
            </a:r>
            <a:r>
              <a:rPr lang="pl-PL" dirty="0" err="1">
                <a:solidFill>
                  <a:srgbClr val="00B050"/>
                </a:solidFill>
              </a:rPr>
              <a:t>f’s</a:t>
            </a:r>
            <a:r>
              <a:rPr lang="pl-PL" dirty="0">
                <a:solidFill>
                  <a:srgbClr val="00B050"/>
                </a:solidFill>
              </a:rPr>
              <a:t>: </a:t>
            </a:r>
            <a:r>
              <a:rPr lang="pl-PL" dirty="0" err="1">
                <a:solidFill>
                  <a:srgbClr val="00B050"/>
                </a:solidFill>
              </a:rPr>
              <a:t>fat</a:t>
            </a:r>
            <a:r>
              <a:rPr lang="pl-PL" dirty="0">
                <a:solidFill>
                  <a:srgbClr val="00B050"/>
                </a:solidFill>
              </a:rPr>
              <a:t>, </a:t>
            </a:r>
            <a:r>
              <a:rPr lang="pl-PL" dirty="0" err="1">
                <a:solidFill>
                  <a:srgbClr val="00B050"/>
                </a:solidFill>
              </a:rPr>
              <a:t>female</a:t>
            </a:r>
            <a:r>
              <a:rPr lang="pl-PL" dirty="0">
                <a:solidFill>
                  <a:srgbClr val="00B050"/>
                </a:solidFill>
              </a:rPr>
              <a:t>, forty, and </a:t>
            </a:r>
            <a:r>
              <a:rPr lang="pl-PL" dirty="0" err="1">
                <a:solidFill>
                  <a:srgbClr val="00B050"/>
                </a:solidFill>
              </a:rPr>
              <a:t>fertile</a:t>
            </a:r>
            <a:endParaRPr lang="pl-P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6841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20.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731076" y="2320178"/>
            <a:ext cx="7888882" cy="159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126405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20.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00766" y="2316396"/>
            <a:ext cx="8072021" cy="1241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587819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20.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34916" y="1969162"/>
            <a:ext cx="7396902" cy="2929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139487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20. </a:t>
            </a:r>
            <a:r>
              <a:rPr lang="pl-PL" dirty="0" err="1"/>
              <a:t>labs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80083" y="1837765"/>
            <a:ext cx="7572678" cy="1173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245137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20.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15978" y="4357893"/>
            <a:ext cx="8121536" cy="1899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094" y="123471"/>
            <a:ext cx="4806641" cy="4234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38060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20.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4198" y="4856757"/>
            <a:ext cx="7986662" cy="1336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361" y="1691881"/>
            <a:ext cx="6972605" cy="304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251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20.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48883" y="5181603"/>
            <a:ext cx="7640810" cy="946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b="5444"/>
          <a:stretch/>
        </p:blipFill>
        <p:spPr>
          <a:xfrm>
            <a:off x="5041693" y="685800"/>
            <a:ext cx="6096000" cy="4079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27591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20. </a:t>
            </a:r>
            <a:r>
              <a:rPr lang="pl-PL" dirty="0" err="1"/>
              <a:t>appendicitis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/>
              <a:t>The </a:t>
            </a:r>
            <a:r>
              <a:rPr lang="pl-PL" dirty="0" err="1"/>
              <a:t>peak</a:t>
            </a:r>
            <a:r>
              <a:rPr lang="pl-PL" dirty="0"/>
              <a:t> </a:t>
            </a:r>
            <a:r>
              <a:rPr lang="pl-PL" dirty="0" err="1"/>
              <a:t>incidence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in the </a:t>
            </a:r>
            <a:r>
              <a:rPr lang="pl-PL" dirty="0" err="1"/>
              <a:t>second</a:t>
            </a:r>
            <a:r>
              <a:rPr lang="pl-PL" dirty="0"/>
              <a:t> and third </a:t>
            </a:r>
            <a:r>
              <a:rPr lang="pl-PL" dirty="0" err="1"/>
              <a:t>decades</a:t>
            </a:r>
            <a:endParaRPr lang="pl-PL" dirty="0"/>
          </a:p>
          <a:p>
            <a:r>
              <a:rPr lang="pl-PL" dirty="0" err="1"/>
              <a:t>Causes</a:t>
            </a:r>
            <a:r>
              <a:rPr lang="pl-PL" dirty="0"/>
              <a:t> </a:t>
            </a:r>
            <a:r>
              <a:rPr lang="pl-PL" dirty="0" err="1"/>
              <a:t>include</a:t>
            </a:r>
            <a:r>
              <a:rPr lang="pl-PL" dirty="0"/>
              <a:t> </a:t>
            </a:r>
            <a:r>
              <a:rPr lang="pl-PL" dirty="0" err="1"/>
              <a:t>obstruction</a:t>
            </a:r>
            <a:r>
              <a:rPr lang="pl-PL" dirty="0"/>
              <a:t> by the </a:t>
            </a:r>
            <a:r>
              <a:rPr lang="pl-PL" dirty="0" err="1"/>
              <a:t>fecaliths</a:t>
            </a:r>
            <a:r>
              <a:rPr lang="pl-PL" dirty="0"/>
              <a:t>, </a:t>
            </a:r>
            <a:r>
              <a:rPr lang="pl-PL" dirty="0" err="1"/>
              <a:t>lymphoid</a:t>
            </a:r>
            <a:r>
              <a:rPr lang="pl-PL" dirty="0"/>
              <a:t> </a:t>
            </a:r>
            <a:r>
              <a:rPr lang="pl-PL" dirty="0" err="1"/>
              <a:t>hyperplasia</a:t>
            </a:r>
            <a:r>
              <a:rPr lang="pl-PL" dirty="0"/>
              <a:t>, tumor, </a:t>
            </a:r>
            <a:r>
              <a:rPr lang="pl-PL" dirty="0" err="1"/>
              <a:t>parasites</a:t>
            </a:r>
            <a:r>
              <a:rPr lang="pl-PL" dirty="0"/>
              <a:t>, </a:t>
            </a:r>
            <a:r>
              <a:rPr lang="pl-PL" dirty="0" err="1"/>
              <a:t>foreign</a:t>
            </a:r>
            <a:r>
              <a:rPr lang="pl-PL" dirty="0"/>
              <a:t> </a:t>
            </a:r>
            <a:r>
              <a:rPr lang="pl-PL" dirty="0" err="1"/>
              <a:t>bodies</a:t>
            </a:r>
            <a:r>
              <a:rPr lang="pl-PL" dirty="0"/>
              <a:t>, and </a:t>
            </a:r>
            <a:r>
              <a:rPr lang="pl-PL" dirty="0" err="1"/>
              <a:t>crohn’s</a:t>
            </a:r>
            <a:r>
              <a:rPr lang="pl-PL" dirty="0"/>
              <a:t> </a:t>
            </a:r>
            <a:r>
              <a:rPr lang="pl-PL" dirty="0" err="1"/>
              <a:t>disease</a:t>
            </a:r>
            <a:endParaRPr lang="pl-PL" dirty="0"/>
          </a:p>
          <a:p>
            <a:r>
              <a:rPr lang="pl-PL" dirty="0" err="1"/>
              <a:t>Complications</a:t>
            </a:r>
            <a:r>
              <a:rPr lang="pl-PL" dirty="0"/>
              <a:t> </a:t>
            </a:r>
            <a:r>
              <a:rPr lang="pl-PL" dirty="0" err="1"/>
              <a:t>include</a:t>
            </a:r>
            <a:r>
              <a:rPr lang="pl-PL" dirty="0"/>
              <a:t> </a:t>
            </a:r>
            <a:r>
              <a:rPr lang="pl-PL" dirty="0" err="1"/>
              <a:t>perforation</a:t>
            </a:r>
            <a:r>
              <a:rPr lang="pl-PL" dirty="0"/>
              <a:t>, </a:t>
            </a:r>
            <a:r>
              <a:rPr lang="pl-PL" dirty="0" err="1"/>
              <a:t>periappendiceal</a:t>
            </a:r>
            <a:r>
              <a:rPr lang="pl-PL" dirty="0"/>
              <a:t> </a:t>
            </a:r>
            <a:r>
              <a:rPr lang="pl-PL" dirty="0" err="1"/>
              <a:t>abscess</a:t>
            </a:r>
            <a:r>
              <a:rPr lang="pl-PL" dirty="0"/>
              <a:t>, </a:t>
            </a:r>
            <a:r>
              <a:rPr lang="pl-PL" dirty="0" err="1"/>
              <a:t>peritonitis</a:t>
            </a:r>
            <a:r>
              <a:rPr lang="pl-PL" dirty="0"/>
              <a:t>, and </a:t>
            </a:r>
            <a:r>
              <a:rPr lang="pl-PL" dirty="0" err="1"/>
              <a:t>generalized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wound</a:t>
            </a:r>
            <a:r>
              <a:rPr lang="pl-PL" dirty="0"/>
              <a:t> </a:t>
            </a:r>
            <a:r>
              <a:rPr lang="pl-PL" dirty="0" err="1"/>
              <a:t>sepsis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31043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62291" y="4998452"/>
            <a:ext cx="7157876" cy="930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960" y="550417"/>
            <a:ext cx="5366413" cy="4282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643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03160" y="4720455"/>
            <a:ext cx="7762163" cy="141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711" y="268521"/>
            <a:ext cx="6155006" cy="3962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8734567" y="832513"/>
            <a:ext cx="2348116" cy="7642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35" y="2727981"/>
            <a:ext cx="5231243" cy="1920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8991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 </a:t>
            </a:r>
            <a:r>
              <a:rPr lang="pl-PL" dirty="0" err="1"/>
              <a:t>treatment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88406" y="4954138"/>
            <a:ext cx="7847421" cy="91089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252" y="808346"/>
            <a:ext cx="6019800" cy="346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222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2. </a:t>
            </a:r>
            <a:r>
              <a:rPr lang="pl-PL" dirty="0" err="1"/>
              <a:t>Celiac</a:t>
            </a:r>
            <a:r>
              <a:rPr lang="pl-PL" dirty="0"/>
              <a:t> </a:t>
            </a:r>
            <a:r>
              <a:rPr lang="pl-PL" dirty="0" err="1"/>
              <a:t>disease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 err="1"/>
              <a:t>Diease</a:t>
            </a:r>
            <a:r>
              <a:rPr lang="pl-PL" dirty="0"/>
              <a:t> of the small </a:t>
            </a:r>
            <a:r>
              <a:rPr lang="pl-PL" dirty="0" err="1"/>
              <a:t>intestine</a:t>
            </a:r>
            <a:endParaRPr lang="pl-PL" dirty="0"/>
          </a:p>
          <a:p>
            <a:r>
              <a:rPr lang="pl-PL" dirty="0" err="1"/>
              <a:t>Due</a:t>
            </a:r>
            <a:r>
              <a:rPr lang="pl-PL" dirty="0"/>
              <a:t> to gluten (</a:t>
            </a:r>
            <a:r>
              <a:rPr lang="pl-PL" dirty="0" err="1"/>
              <a:t>gliadin</a:t>
            </a:r>
            <a:r>
              <a:rPr lang="pl-PL" dirty="0"/>
              <a:t>) </a:t>
            </a:r>
            <a:r>
              <a:rPr lang="pl-PL" dirty="0" err="1"/>
              <a:t>hypersensitivity</a:t>
            </a:r>
            <a:endParaRPr lang="pl-PL" dirty="0"/>
          </a:p>
          <a:p>
            <a:r>
              <a:rPr lang="pl-PL" dirty="0" err="1"/>
              <a:t>Characterized</a:t>
            </a:r>
            <a:r>
              <a:rPr lang="pl-PL" dirty="0"/>
              <a:t> by </a:t>
            </a:r>
            <a:r>
              <a:rPr lang="pl-PL" dirty="0" err="1"/>
              <a:t>varying</a:t>
            </a:r>
            <a:r>
              <a:rPr lang="pl-PL" dirty="0"/>
              <a:t> </a:t>
            </a:r>
            <a:r>
              <a:rPr lang="pl-PL" dirty="0" err="1"/>
              <a:t>degrees</a:t>
            </a:r>
            <a:r>
              <a:rPr lang="pl-PL" dirty="0"/>
              <a:t> of </a:t>
            </a:r>
            <a:r>
              <a:rPr lang="pl-PL" dirty="0" err="1"/>
              <a:t>nutrient</a:t>
            </a:r>
            <a:r>
              <a:rPr lang="pl-PL" dirty="0"/>
              <a:t> </a:t>
            </a:r>
            <a:r>
              <a:rPr lang="pl-PL" dirty="0" err="1"/>
              <a:t>malabsorption</a:t>
            </a:r>
            <a:endParaRPr lang="pl-PL" dirty="0"/>
          </a:p>
          <a:p>
            <a:r>
              <a:rPr lang="pl-PL" dirty="0"/>
              <a:t>It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known</a:t>
            </a:r>
            <a:r>
              <a:rPr lang="pl-PL" dirty="0"/>
              <a:t> as </a:t>
            </a:r>
            <a:r>
              <a:rPr lang="pl-PL" dirty="0" err="1"/>
              <a:t>nontropical</a:t>
            </a:r>
            <a:r>
              <a:rPr lang="pl-PL" dirty="0"/>
              <a:t> </a:t>
            </a:r>
            <a:r>
              <a:rPr lang="pl-PL" dirty="0" err="1"/>
              <a:t>sprue</a:t>
            </a:r>
            <a:r>
              <a:rPr lang="pl-PL" dirty="0"/>
              <a:t>, </a:t>
            </a:r>
            <a:r>
              <a:rPr lang="pl-PL" dirty="0" err="1"/>
              <a:t>celiac</a:t>
            </a:r>
            <a:r>
              <a:rPr lang="pl-PL" dirty="0"/>
              <a:t> </a:t>
            </a:r>
            <a:r>
              <a:rPr lang="pl-PL" dirty="0" err="1"/>
              <a:t>sprue</a:t>
            </a:r>
            <a:r>
              <a:rPr lang="pl-PL" dirty="0"/>
              <a:t>, </a:t>
            </a:r>
            <a:r>
              <a:rPr lang="pl-PL" dirty="0" err="1"/>
              <a:t>or</a:t>
            </a:r>
            <a:r>
              <a:rPr lang="pl-PL" dirty="0"/>
              <a:t> gluten-</a:t>
            </a:r>
            <a:r>
              <a:rPr lang="pl-PL" dirty="0" err="1"/>
              <a:t>sensitive</a:t>
            </a:r>
            <a:r>
              <a:rPr lang="pl-PL" dirty="0"/>
              <a:t> </a:t>
            </a:r>
            <a:r>
              <a:rPr lang="pl-PL" dirty="0" err="1"/>
              <a:t>enteropathy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735" y="389166"/>
            <a:ext cx="3778954" cy="2897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720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473959" y="2537858"/>
            <a:ext cx="7797236" cy="1333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5243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008141" y="4508531"/>
            <a:ext cx="7876552" cy="1500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242" y="1837765"/>
            <a:ext cx="4681751" cy="2535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7679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14528" y="5213656"/>
            <a:ext cx="6287288" cy="958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776412"/>
            <a:ext cx="6096000" cy="330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8763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5104437"/>
            <a:ext cx="5651397" cy="1043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976" y="1837765"/>
            <a:ext cx="4531625" cy="291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732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</a:t>
            </a:r>
            <a:r>
              <a:rPr lang="pl-PL" dirty="0" err="1"/>
              <a:t>labs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5550" y="1959043"/>
            <a:ext cx="8553733" cy="4136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951" y="247011"/>
            <a:ext cx="3088517" cy="2318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106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685799"/>
            <a:ext cx="5117644" cy="373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133" y="685799"/>
            <a:ext cx="3885861" cy="5025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6338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66592" y="4766703"/>
            <a:ext cx="7376656" cy="1183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546" y="398233"/>
            <a:ext cx="6385801" cy="400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472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3. </a:t>
            </a:r>
            <a:r>
              <a:rPr lang="pl-PL" dirty="0" err="1"/>
              <a:t>Chronic</a:t>
            </a:r>
            <a:r>
              <a:rPr lang="pl-PL" dirty="0"/>
              <a:t> </a:t>
            </a:r>
            <a:r>
              <a:rPr lang="pl-PL" dirty="0" err="1"/>
              <a:t>atrophic</a:t>
            </a:r>
            <a:r>
              <a:rPr lang="pl-PL" dirty="0"/>
              <a:t> gastritis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 err="1"/>
              <a:t>Pernicious</a:t>
            </a:r>
            <a:r>
              <a:rPr lang="pl-PL" dirty="0"/>
              <a:t> anemia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characterized</a:t>
            </a:r>
            <a:r>
              <a:rPr lang="pl-PL" dirty="0"/>
              <a:t> by </a:t>
            </a:r>
            <a:r>
              <a:rPr lang="pl-PL" dirty="0" err="1"/>
              <a:t>chronic</a:t>
            </a:r>
            <a:r>
              <a:rPr lang="pl-PL" dirty="0"/>
              <a:t> </a:t>
            </a:r>
            <a:r>
              <a:rPr lang="pl-PL" dirty="0" err="1"/>
              <a:t>atrophic</a:t>
            </a:r>
            <a:r>
              <a:rPr lang="pl-PL" dirty="0"/>
              <a:t> gastritis with achlorhydria and </a:t>
            </a:r>
            <a:r>
              <a:rPr lang="pl-PL" dirty="0" err="1"/>
              <a:t>antibodies</a:t>
            </a:r>
            <a:r>
              <a:rPr lang="pl-PL" dirty="0"/>
              <a:t> to </a:t>
            </a:r>
            <a:r>
              <a:rPr lang="pl-PL" dirty="0" err="1"/>
              <a:t>parietal</a:t>
            </a:r>
            <a:r>
              <a:rPr lang="pl-PL" dirty="0"/>
              <a:t> </a:t>
            </a:r>
            <a:r>
              <a:rPr lang="pl-PL" dirty="0" err="1"/>
              <a:t>cells</a:t>
            </a:r>
            <a:r>
              <a:rPr lang="pl-PL" dirty="0"/>
              <a:t> and </a:t>
            </a:r>
            <a:r>
              <a:rPr lang="pl-PL" dirty="0" err="1"/>
              <a:t>intrinsic</a:t>
            </a:r>
            <a:r>
              <a:rPr lang="pl-PL" dirty="0"/>
              <a:t> </a:t>
            </a:r>
            <a:r>
              <a:rPr lang="pl-PL" dirty="0" err="1"/>
              <a:t>factor</a:t>
            </a:r>
            <a:endParaRPr lang="pl-PL" dirty="0"/>
          </a:p>
          <a:p>
            <a:r>
              <a:rPr lang="pl-PL" dirty="0"/>
              <a:t>The conditio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common</a:t>
            </a:r>
            <a:r>
              <a:rPr lang="pl-PL" dirty="0"/>
              <a:t> </a:t>
            </a:r>
            <a:r>
              <a:rPr lang="pl-PL" dirty="0" err="1"/>
              <a:t>among</a:t>
            </a:r>
            <a:r>
              <a:rPr lang="pl-PL" dirty="0"/>
              <a:t> </a:t>
            </a:r>
            <a:r>
              <a:rPr lang="pl-PL" dirty="0" err="1"/>
              <a:t>older</a:t>
            </a:r>
            <a:r>
              <a:rPr lang="pl-PL" dirty="0"/>
              <a:t> </a:t>
            </a:r>
            <a:r>
              <a:rPr lang="pl-PL" dirty="0" err="1"/>
              <a:t>patients</a:t>
            </a:r>
            <a:r>
              <a:rPr lang="pl-PL" dirty="0"/>
              <a:t> (</a:t>
            </a:r>
            <a:r>
              <a:rPr lang="pl-PL" dirty="0" err="1"/>
              <a:t>mean</a:t>
            </a:r>
            <a:r>
              <a:rPr lang="pl-PL" dirty="0"/>
              <a:t> </a:t>
            </a:r>
            <a:r>
              <a:rPr lang="pl-PL" dirty="0" err="1"/>
              <a:t>age</a:t>
            </a:r>
            <a:r>
              <a:rPr lang="pl-PL" dirty="0"/>
              <a:t> of 60)</a:t>
            </a:r>
          </a:p>
          <a:p>
            <a:r>
              <a:rPr lang="pl-PL" dirty="0" err="1"/>
              <a:t>These</a:t>
            </a:r>
            <a:r>
              <a:rPr lang="pl-PL" dirty="0"/>
              <a:t> </a:t>
            </a:r>
            <a:r>
              <a:rPr lang="pl-PL" dirty="0" err="1"/>
              <a:t>patients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predisposed</a:t>
            </a:r>
            <a:r>
              <a:rPr lang="pl-PL" dirty="0"/>
              <a:t> to </a:t>
            </a:r>
            <a:r>
              <a:rPr lang="pl-PL" dirty="0" err="1"/>
              <a:t>other</a:t>
            </a:r>
            <a:r>
              <a:rPr lang="pl-PL" dirty="0"/>
              <a:t> </a:t>
            </a:r>
            <a:r>
              <a:rPr lang="pl-PL" dirty="0" err="1"/>
              <a:t>disorders</a:t>
            </a:r>
            <a:r>
              <a:rPr lang="pl-PL" dirty="0"/>
              <a:t>, </a:t>
            </a:r>
            <a:r>
              <a:rPr lang="pl-PL" dirty="0" err="1"/>
              <a:t>such</a:t>
            </a:r>
            <a:r>
              <a:rPr lang="pl-PL" dirty="0"/>
              <a:t> as </a:t>
            </a:r>
            <a:r>
              <a:rPr lang="pl-PL" dirty="0" err="1"/>
              <a:t>vitiligo</a:t>
            </a:r>
            <a:r>
              <a:rPr lang="pl-PL" dirty="0"/>
              <a:t>, </a:t>
            </a:r>
            <a:r>
              <a:rPr lang="pl-PL" dirty="0" err="1"/>
              <a:t>hypoparathyroidism</a:t>
            </a:r>
            <a:r>
              <a:rPr lang="pl-PL" dirty="0"/>
              <a:t>, </a:t>
            </a:r>
            <a:r>
              <a:rPr lang="pl-PL" dirty="0" err="1"/>
              <a:t>adrenal</a:t>
            </a:r>
            <a:r>
              <a:rPr lang="pl-PL" dirty="0"/>
              <a:t> </a:t>
            </a:r>
            <a:r>
              <a:rPr lang="pl-PL" dirty="0" err="1"/>
              <a:t>insufficiency</a:t>
            </a:r>
            <a:r>
              <a:rPr lang="pl-PL" dirty="0"/>
              <a:t>, and </a:t>
            </a:r>
            <a:r>
              <a:rPr lang="pl-PL" dirty="0" err="1"/>
              <a:t>thyroid</a:t>
            </a:r>
            <a:r>
              <a:rPr lang="pl-PL" dirty="0"/>
              <a:t> </a:t>
            </a:r>
            <a:r>
              <a:rPr lang="pl-PL" dirty="0" err="1"/>
              <a:t>disease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05647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4980567" cy="2357651"/>
          </a:xfrm>
        </p:spPr>
        <p:txBody>
          <a:bodyPr>
            <a:normAutofit/>
          </a:bodyPr>
          <a:lstStyle/>
          <a:p>
            <a:r>
              <a:rPr lang="pl-PL" dirty="0"/>
              <a:t>4.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94983" y="4858674"/>
            <a:ext cx="9961135" cy="136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368" y="334299"/>
            <a:ext cx="4953000" cy="452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7118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43921" y="4779175"/>
            <a:ext cx="7672031" cy="1157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629" y="1719618"/>
            <a:ext cx="4374998" cy="290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5811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94672" y="4994777"/>
            <a:ext cx="4860218" cy="915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006" y="1837765"/>
            <a:ext cx="4572000" cy="340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167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3899847" cy="3012743"/>
          </a:xfrm>
        </p:spPr>
        <p:txBody>
          <a:bodyPr>
            <a:normAutofit/>
          </a:bodyPr>
          <a:lstStyle/>
          <a:p>
            <a:r>
              <a:rPr lang="pl-PL" dirty="0"/>
              <a:t>1.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r>
              <a:rPr lang="pl-PL" dirty="0"/>
              <a:t>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753" y="472989"/>
            <a:ext cx="5850554" cy="4414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18365" y="5168480"/>
            <a:ext cx="7483337" cy="115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1217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</a:t>
            </a:r>
            <a:r>
              <a:rPr lang="pl-PL" dirty="0" err="1"/>
              <a:t>labs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590913"/>
            <a:ext cx="7612038" cy="1286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912" y="685800"/>
            <a:ext cx="5715000" cy="277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783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496739"/>
            <a:ext cx="7530151" cy="1761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b="25727"/>
          <a:stretch/>
        </p:blipFill>
        <p:spPr>
          <a:xfrm>
            <a:off x="5123953" y="264069"/>
            <a:ext cx="4961743" cy="3944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3294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12846" y="3503117"/>
            <a:ext cx="8171596" cy="2840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242" y="211007"/>
            <a:ext cx="4922791" cy="3489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1653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</a:t>
            </a:r>
            <a:r>
              <a:rPr lang="pl-PL" dirty="0" err="1"/>
              <a:t>treatment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855259"/>
            <a:ext cx="7257196" cy="106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647" y="1261782"/>
            <a:ext cx="6362700" cy="337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83706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4. </a:t>
            </a:r>
            <a:r>
              <a:rPr lang="pl-PL" dirty="0" err="1"/>
              <a:t>Chronic</a:t>
            </a:r>
            <a:r>
              <a:rPr lang="pl-PL" dirty="0"/>
              <a:t> </a:t>
            </a:r>
            <a:r>
              <a:rPr lang="pl-PL" dirty="0" err="1"/>
              <a:t>pancreatitis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 err="1"/>
              <a:t>Persistent</a:t>
            </a:r>
            <a:r>
              <a:rPr lang="pl-PL" dirty="0"/>
              <a:t> </a:t>
            </a:r>
            <a:r>
              <a:rPr lang="pl-PL" dirty="0" err="1"/>
              <a:t>inflammatory</a:t>
            </a:r>
            <a:r>
              <a:rPr lang="pl-PL" dirty="0"/>
              <a:t> </a:t>
            </a:r>
            <a:r>
              <a:rPr lang="pl-PL" dirty="0" err="1"/>
              <a:t>disease</a:t>
            </a:r>
            <a:r>
              <a:rPr lang="pl-PL" dirty="0"/>
              <a:t> of the </a:t>
            </a:r>
            <a:r>
              <a:rPr lang="pl-PL" dirty="0" err="1"/>
              <a:t>pancreas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irreversible</a:t>
            </a:r>
            <a:r>
              <a:rPr lang="pl-PL" dirty="0"/>
              <a:t> and </a:t>
            </a:r>
            <a:r>
              <a:rPr lang="pl-PL" dirty="0" err="1"/>
              <a:t>causes</a:t>
            </a:r>
            <a:r>
              <a:rPr lang="pl-PL" dirty="0"/>
              <a:t> </a:t>
            </a:r>
            <a:r>
              <a:rPr lang="pl-PL" dirty="0" err="1"/>
              <a:t>pain</a:t>
            </a:r>
            <a:r>
              <a:rPr lang="pl-PL" dirty="0"/>
              <a:t> and permanent </a:t>
            </a:r>
            <a:r>
              <a:rPr lang="pl-PL" dirty="0" err="1"/>
              <a:t>impairment</a:t>
            </a:r>
            <a:r>
              <a:rPr lang="pl-PL" dirty="0"/>
              <a:t> of </a:t>
            </a:r>
            <a:r>
              <a:rPr lang="pl-PL" dirty="0" err="1"/>
              <a:t>exocrine</a:t>
            </a:r>
            <a:r>
              <a:rPr lang="pl-PL" dirty="0"/>
              <a:t> </a:t>
            </a:r>
            <a:r>
              <a:rPr lang="pl-PL" dirty="0" err="1"/>
              <a:t>function</a:t>
            </a:r>
            <a:endParaRPr lang="pl-PL" dirty="0"/>
          </a:p>
          <a:p>
            <a:r>
              <a:rPr lang="pl-PL" dirty="0" err="1"/>
              <a:t>Alcohol</a:t>
            </a:r>
            <a:r>
              <a:rPr lang="pl-PL" dirty="0"/>
              <a:t> </a:t>
            </a:r>
            <a:r>
              <a:rPr lang="pl-PL" dirty="0" err="1"/>
              <a:t>abuse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the most </a:t>
            </a:r>
            <a:r>
              <a:rPr lang="pl-PL" dirty="0" err="1"/>
              <a:t>common</a:t>
            </a:r>
            <a:r>
              <a:rPr lang="pl-PL" dirty="0"/>
              <a:t> </a:t>
            </a:r>
            <a:r>
              <a:rPr lang="pl-PL" dirty="0" err="1"/>
              <a:t>cause</a:t>
            </a:r>
            <a:r>
              <a:rPr lang="pl-PL" dirty="0"/>
              <a:t> in </a:t>
            </a:r>
            <a:r>
              <a:rPr lang="pl-PL" dirty="0" err="1"/>
              <a:t>adult</a:t>
            </a:r>
            <a:r>
              <a:rPr lang="pl-PL" dirty="0"/>
              <a:t>, </a:t>
            </a:r>
            <a:r>
              <a:rPr lang="pl-PL" dirty="0" err="1"/>
              <a:t>cystic</a:t>
            </a:r>
            <a:r>
              <a:rPr lang="pl-PL" dirty="0"/>
              <a:t> </a:t>
            </a:r>
            <a:r>
              <a:rPr lang="pl-PL" dirty="0" err="1"/>
              <a:t>fibrosis</a:t>
            </a:r>
            <a:r>
              <a:rPr lang="pl-PL" dirty="0"/>
              <a:t> in </a:t>
            </a:r>
            <a:r>
              <a:rPr lang="pl-PL" dirty="0" err="1"/>
              <a:t>children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26323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85801" y="4726847"/>
            <a:ext cx="7461912" cy="1210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790" y="685800"/>
            <a:ext cx="3348893" cy="3080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9831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51679" y="2539822"/>
            <a:ext cx="9665126" cy="1690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7414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709171"/>
            <a:ext cx="7502856" cy="1127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374" y="1837764"/>
            <a:ext cx="4422159" cy="2741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9315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</a:t>
            </a:r>
            <a:r>
              <a:rPr lang="pl-PL" dirty="0" err="1"/>
              <a:t>labs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0" y="5035974"/>
            <a:ext cx="7066127" cy="847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b="7372"/>
          <a:stretch/>
        </p:blipFill>
        <p:spPr>
          <a:xfrm>
            <a:off x="4491250" y="562971"/>
            <a:ext cx="5225955" cy="3872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3040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</a:t>
            </a:r>
            <a:r>
              <a:rPr lang="pl-PL" dirty="0" err="1"/>
              <a:t>endoscopy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0" y="4899547"/>
            <a:ext cx="7670499" cy="1083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891" y="439714"/>
            <a:ext cx="571500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9276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66343" y="2288357"/>
            <a:ext cx="5793398" cy="1369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0177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</a:t>
            </a:r>
            <a:r>
              <a:rPr lang="pl-PL" dirty="0" err="1"/>
              <a:t>pathology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44607" y="3831803"/>
            <a:ext cx="7229900" cy="2534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853" y="125673"/>
            <a:ext cx="5784375" cy="3875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85854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42548" y="385549"/>
            <a:ext cx="7506168" cy="5635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0997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36427" y="2251723"/>
            <a:ext cx="9294129" cy="1474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6169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5. </a:t>
            </a:r>
            <a:r>
              <a:rPr lang="pl-PL" dirty="0" err="1"/>
              <a:t>Colonic</a:t>
            </a:r>
            <a:r>
              <a:rPr lang="pl-PL" dirty="0"/>
              <a:t> </a:t>
            </a:r>
            <a:r>
              <a:rPr lang="pl-PL" dirty="0" err="1"/>
              <a:t>polyps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/>
              <a:t>The </a:t>
            </a:r>
            <a:r>
              <a:rPr lang="pl-PL" dirty="0" err="1"/>
              <a:t>oncogene</a:t>
            </a:r>
            <a:r>
              <a:rPr lang="pl-PL" dirty="0"/>
              <a:t> </a:t>
            </a:r>
            <a:r>
              <a:rPr lang="pl-PL" dirty="0" err="1"/>
              <a:t>associated</a:t>
            </a:r>
            <a:r>
              <a:rPr lang="pl-PL" dirty="0"/>
              <a:t> with </a:t>
            </a:r>
            <a:r>
              <a:rPr lang="pl-PL" dirty="0" err="1"/>
              <a:t>adenomatous</a:t>
            </a:r>
            <a:r>
              <a:rPr lang="pl-PL" dirty="0"/>
              <a:t> </a:t>
            </a:r>
            <a:r>
              <a:rPr lang="pl-PL" dirty="0" err="1"/>
              <a:t>polyposis</a:t>
            </a:r>
            <a:r>
              <a:rPr lang="pl-PL" dirty="0"/>
              <a:t> coli </a:t>
            </a:r>
            <a:r>
              <a:rPr lang="pl-PL" dirty="0" err="1"/>
              <a:t>is</a:t>
            </a:r>
            <a:r>
              <a:rPr lang="pl-PL" dirty="0"/>
              <a:t> the tumor </a:t>
            </a:r>
            <a:r>
              <a:rPr lang="pl-PL" dirty="0" err="1"/>
              <a:t>suppressor</a:t>
            </a:r>
            <a:r>
              <a:rPr lang="pl-PL" dirty="0"/>
              <a:t> </a:t>
            </a:r>
            <a:r>
              <a:rPr lang="pl-PL" dirty="0" err="1"/>
              <a:t>gene</a:t>
            </a:r>
            <a:r>
              <a:rPr lang="pl-PL" dirty="0"/>
              <a:t> </a:t>
            </a:r>
            <a:r>
              <a:rPr lang="pl-PL" dirty="0" err="1"/>
              <a:t>located</a:t>
            </a:r>
            <a:r>
              <a:rPr lang="pl-PL" dirty="0"/>
              <a:t> on </a:t>
            </a:r>
            <a:r>
              <a:rPr lang="pl-PL" dirty="0" err="1"/>
              <a:t>chromosome</a:t>
            </a:r>
            <a:r>
              <a:rPr lang="pl-PL" dirty="0"/>
              <a:t> 5</a:t>
            </a:r>
          </a:p>
          <a:p>
            <a:r>
              <a:rPr lang="pl-PL" dirty="0"/>
              <a:t>The most </a:t>
            </a:r>
            <a:r>
              <a:rPr lang="pl-PL" dirty="0" err="1"/>
              <a:t>common</a:t>
            </a:r>
            <a:r>
              <a:rPr lang="pl-PL" dirty="0"/>
              <a:t> </a:t>
            </a:r>
            <a:r>
              <a:rPr lang="pl-PL" dirty="0" err="1"/>
              <a:t>variety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adenomatous</a:t>
            </a:r>
            <a:endParaRPr lang="pl-PL" dirty="0"/>
          </a:p>
          <a:p>
            <a:r>
              <a:rPr lang="pl-PL" dirty="0"/>
              <a:t>The </a:t>
            </a:r>
            <a:r>
              <a:rPr lang="pl-PL" dirty="0" err="1"/>
              <a:t>risk</a:t>
            </a:r>
            <a:r>
              <a:rPr lang="pl-PL" dirty="0"/>
              <a:t> of </a:t>
            </a:r>
            <a:r>
              <a:rPr lang="pl-PL" dirty="0" err="1"/>
              <a:t>malignant</a:t>
            </a:r>
            <a:r>
              <a:rPr lang="pl-PL" dirty="0"/>
              <a:t> </a:t>
            </a:r>
            <a:r>
              <a:rPr lang="pl-PL" dirty="0" err="1"/>
              <a:t>transformation</a:t>
            </a:r>
            <a:r>
              <a:rPr lang="pl-PL" dirty="0"/>
              <a:t> </a:t>
            </a:r>
            <a:r>
              <a:rPr lang="pl-PL" dirty="0" err="1"/>
              <a:t>increases</a:t>
            </a:r>
            <a:r>
              <a:rPr lang="pl-PL" dirty="0"/>
              <a:t> with </a:t>
            </a:r>
            <a:r>
              <a:rPr lang="pl-PL" dirty="0" err="1"/>
              <a:t>size</a:t>
            </a:r>
            <a:r>
              <a:rPr lang="pl-PL" dirty="0"/>
              <a:t>, </a:t>
            </a:r>
            <a:r>
              <a:rPr lang="pl-PL" dirty="0" err="1"/>
              <a:t>villous</a:t>
            </a:r>
            <a:r>
              <a:rPr lang="pl-PL" dirty="0"/>
              <a:t> </a:t>
            </a:r>
            <a:r>
              <a:rPr lang="pl-PL" dirty="0" err="1"/>
              <a:t>morphology</a:t>
            </a:r>
            <a:r>
              <a:rPr lang="pl-PL" dirty="0"/>
              <a:t>, and the </a:t>
            </a:r>
            <a:r>
              <a:rPr lang="pl-PL" dirty="0" err="1"/>
              <a:t>familial</a:t>
            </a:r>
            <a:r>
              <a:rPr lang="pl-PL" dirty="0"/>
              <a:t> form of the </a:t>
            </a:r>
            <a:r>
              <a:rPr lang="pl-PL" dirty="0" err="1"/>
              <a:t>disease</a:t>
            </a:r>
            <a:r>
              <a:rPr lang="pl-PL" dirty="0"/>
              <a:t> (</a:t>
            </a:r>
            <a:r>
              <a:rPr lang="pl-PL" dirty="0" err="1"/>
              <a:t>which</a:t>
            </a:r>
            <a:r>
              <a:rPr lang="pl-PL" dirty="0"/>
              <a:t> </a:t>
            </a:r>
            <a:r>
              <a:rPr lang="pl-PL" dirty="0" err="1"/>
              <a:t>has</a:t>
            </a:r>
            <a:r>
              <a:rPr lang="pl-PL" dirty="0"/>
              <a:t> a 100% </a:t>
            </a:r>
            <a:r>
              <a:rPr lang="pl-PL" dirty="0" err="1"/>
              <a:t>probability</a:t>
            </a:r>
            <a:r>
              <a:rPr lang="pl-PL" dirty="0"/>
              <a:t> of </a:t>
            </a:r>
            <a:r>
              <a:rPr lang="pl-PL" dirty="0" err="1"/>
              <a:t>becoming</a:t>
            </a:r>
            <a:r>
              <a:rPr lang="pl-PL" dirty="0"/>
              <a:t> </a:t>
            </a:r>
            <a:r>
              <a:rPr lang="pl-PL" dirty="0" err="1"/>
              <a:t>malignant</a:t>
            </a:r>
            <a:r>
              <a:rPr lang="pl-P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522414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5687703" cy="2330355"/>
          </a:xfrm>
        </p:spPr>
        <p:txBody>
          <a:bodyPr>
            <a:normAutofit/>
          </a:bodyPr>
          <a:lstStyle/>
          <a:p>
            <a:r>
              <a:rPr lang="pl-PL" dirty="0"/>
              <a:t>6.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61839" y="5230954"/>
            <a:ext cx="7235498" cy="1203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t="9553"/>
          <a:stretch/>
        </p:blipFill>
        <p:spPr>
          <a:xfrm>
            <a:off x="6127843" y="327547"/>
            <a:ext cx="4651975" cy="4632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84569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618919"/>
            <a:ext cx="7844050" cy="1458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5" y="1837765"/>
            <a:ext cx="4665971" cy="264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22431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5050699"/>
            <a:ext cx="7229900" cy="1050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33" y="1904440"/>
            <a:ext cx="4249714" cy="2833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130" y="1904440"/>
            <a:ext cx="4321743" cy="2833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87129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6. </a:t>
            </a:r>
            <a:r>
              <a:rPr lang="pl-PL" dirty="0" err="1"/>
              <a:t>labs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598259"/>
            <a:ext cx="8267130" cy="127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3794078" y="1837765"/>
            <a:ext cx="71514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The </a:t>
            </a:r>
            <a:r>
              <a:rPr lang="en-US" b="1" dirty="0">
                <a:latin typeface="Book Antiqua" panose="02040602050305030304" pitchFamily="18" charset="0"/>
              </a:rPr>
              <a:t>stool guaiac test</a:t>
            </a:r>
            <a:r>
              <a:rPr lang="en-US" dirty="0">
                <a:latin typeface="Book Antiqua" panose="02040602050305030304" pitchFamily="18" charset="0"/>
              </a:rPr>
              <a:t> or </a:t>
            </a:r>
            <a:r>
              <a:rPr lang="en-US" b="1" dirty="0">
                <a:latin typeface="Book Antiqua" panose="02040602050305030304" pitchFamily="18" charset="0"/>
              </a:rPr>
              <a:t>guaiac fecal occult blood test</a:t>
            </a:r>
            <a:r>
              <a:rPr lang="en-US" dirty="0">
                <a:latin typeface="Book Antiqua" panose="02040602050305030304" pitchFamily="18" charset="0"/>
              </a:rPr>
              <a:t> (</a:t>
            </a:r>
            <a:r>
              <a:rPr lang="en-US" b="1" dirty="0" err="1">
                <a:latin typeface="Book Antiqua" panose="02040602050305030304" pitchFamily="18" charset="0"/>
              </a:rPr>
              <a:t>gFOBT</a:t>
            </a:r>
            <a:r>
              <a:rPr lang="en-US" dirty="0">
                <a:latin typeface="Book Antiqua" panose="02040602050305030304" pitchFamily="18" charset="0"/>
              </a:rPr>
              <a:t>) is one of several methods that detects the presence of fecal </a:t>
            </a:r>
            <a:r>
              <a:rPr lang="en-US" dirty="0" err="1">
                <a:latin typeface="Book Antiqua" panose="02040602050305030304" pitchFamily="18" charset="0"/>
              </a:rPr>
              <a:t>occul</a:t>
            </a:r>
            <a:r>
              <a:rPr lang="pl-PL" dirty="0">
                <a:latin typeface="Book Antiqua" panose="02040602050305030304" pitchFamily="18" charset="0"/>
              </a:rPr>
              <a:t>t </a:t>
            </a:r>
            <a:r>
              <a:rPr lang="en-US" dirty="0">
                <a:latin typeface="Book Antiqua" panose="02040602050305030304" pitchFamily="18" charset="0"/>
              </a:rPr>
              <a:t>blood (blood invisible in the feces).</a:t>
            </a:r>
            <a:r>
              <a:rPr lang="pl-PL" baseline="30000" dirty="0">
                <a:latin typeface="Book Antiqua" panose="02040602050305030304" pitchFamily="18" charset="0"/>
              </a:rPr>
              <a:t> </a:t>
            </a:r>
            <a:r>
              <a:rPr lang="en-US" dirty="0">
                <a:latin typeface="Book Antiqua" panose="02040602050305030304" pitchFamily="18" charset="0"/>
              </a:rPr>
              <a:t>The test involves placing a </a:t>
            </a:r>
            <a:r>
              <a:rPr lang="en-US" dirty="0" err="1">
                <a:latin typeface="Book Antiqua" panose="02040602050305030304" pitchFamily="18" charset="0"/>
              </a:rPr>
              <a:t>faecal</a:t>
            </a:r>
            <a:r>
              <a:rPr lang="en-US" dirty="0">
                <a:latin typeface="Book Antiqua" panose="02040602050305030304" pitchFamily="18" charset="0"/>
              </a:rPr>
              <a:t> sample on </a:t>
            </a:r>
            <a:r>
              <a:rPr lang="en-US" b="1" dirty="0">
                <a:latin typeface="Book Antiqua" panose="02040602050305030304" pitchFamily="18" charset="0"/>
              </a:rPr>
              <a:t>guaiac</a:t>
            </a:r>
            <a:r>
              <a:rPr lang="en-US" dirty="0">
                <a:latin typeface="Book Antiqua" panose="02040602050305030304" pitchFamily="18" charset="0"/>
              </a:rPr>
              <a:t> paper (containing a phenolic compound, alpha-</a:t>
            </a:r>
            <a:r>
              <a:rPr lang="en-US" dirty="0" err="1">
                <a:latin typeface="Book Antiqua" panose="02040602050305030304" pitchFamily="18" charset="0"/>
              </a:rPr>
              <a:t>guaiaconic</a:t>
            </a:r>
            <a:r>
              <a:rPr lang="en-US" dirty="0">
                <a:latin typeface="Book Antiqua" panose="02040602050305030304" pitchFamily="18" charset="0"/>
              </a:rPr>
              <a:t> acid, extracted from the wood resin of Guaiacum trees) and applying hydrogen peroxide which, in the presence of blood, yields a blue reaction product within seconds.</a:t>
            </a:r>
            <a:endParaRPr lang="pl-PL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863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6.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62427" y="4509582"/>
            <a:ext cx="8381322" cy="1717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137" y="263423"/>
            <a:ext cx="4876800" cy="400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99238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3545005" cy="2139287"/>
          </a:xfrm>
        </p:spPr>
        <p:txBody>
          <a:bodyPr>
            <a:normAutofit/>
          </a:bodyPr>
          <a:lstStyle/>
          <a:p>
            <a:r>
              <a:rPr lang="pl-PL" dirty="0"/>
              <a:t>6. Gross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5551" y="4041317"/>
            <a:ext cx="8035118" cy="2175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544" y="251078"/>
            <a:ext cx="476250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7109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</a:t>
            </a:r>
            <a:r>
              <a:rPr lang="pl-PL" dirty="0" err="1"/>
              <a:t>Endoscopy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88956" y="4845853"/>
            <a:ext cx="6958255" cy="1063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672" y="266985"/>
            <a:ext cx="5884459" cy="4413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74160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4786951" cy="2139287"/>
          </a:xfrm>
        </p:spPr>
        <p:txBody>
          <a:bodyPr>
            <a:normAutofit/>
          </a:bodyPr>
          <a:lstStyle/>
          <a:p>
            <a:r>
              <a:rPr lang="pl-PL" dirty="0"/>
              <a:t>6. Micro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053521"/>
            <a:ext cx="8062414" cy="2036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11489" t="23167" r="7028" b="5453"/>
          <a:stretch/>
        </p:blipFill>
        <p:spPr>
          <a:xfrm>
            <a:off x="4981433" y="177556"/>
            <a:ext cx="5650173" cy="3712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43745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6. </a:t>
            </a:r>
            <a:r>
              <a:rPr lang="pl-PL" dirty="0" err="1"/>
              <a:t>treatment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91875" y="3945857"/>
            <a:ext cx="8218222" cy="2226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70" y="154177"/>
            <a:ext cx="5457825" cy="362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11653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6. </a:t>
            </a:r>
            <a:r>
              <a:rPr lang="pl-PL" dirty="0" err="1"/>
              <a:t>crohn’s</a:t>
            </a:r>
            <a:r>
              <a:rPr lang="pl-PL" dirty="0"/>
              <a:t> </a:t>
            </a:r>
            <a:r>
              <a:rPr lang="pl-PL" dirty="0" err="1"/>
              <a:t>disease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 err="1"/>
              <a:t>Complications</a:t>
            </a:r>
            <a:r>
              <a:rPr lang="pl-PL" dirty="0"/>
              <a:t> </a:t>
            </a:r>
            <a:r>
              <a:rPr lang="pl-PL" dirty="0" err="1"/>
              <a:t>include</a:t>
            </a:r>
            <a:r>
              <a:rPr lang="pl-PL" dirty="0"/>
              <a:t> </a:t>
            </a:r>
            <a:r>
              <a:rPr lang="pl-PL" dirty="0" err="1"/>
              <a:t>adhesions</a:t>
            </a:r>
            <a:r>
              <a:rPr lang="pl-PL" dirty="0"/>
              <a:t>, </a:t>
            </a:r>
            <a:r>
              <a:rPr lang="pl-PL" dirty="0" err="1"/>
              <a:t>ulcers</a:t>
            </a:r>
            <a:r>
              <a:rPr lang="pl-PL" dirty="0"/>
              <a:t>, </a:t>
            </a:r>
            <a:r>
              <a:rPr lang="pl-PL" dirty="0" err="1"/>
              <a:t>strictures</a:t>
            </a:r>
            <a:r>
              <a:rPr lang="pl-PL" dirty="0"/>
              <a:t>, </a:t>
            </a:r>
            <a:r>
              <a:rPr lang="pl-PL" dirty="0" err="1"/>
              <a:t>fissures</a:t>
            </a:r>
            <a:r>
              <a:rPr lang="pl-PL" dirty="0"/>
              <a:t>, and </a:t>
            </a:r>
            <a:r>
              <a:rPr lang="pl-PL" dirty="0" err="1"/>
              <a:t>fistulas</a:t>
            </a:r>
            <a:endParaRPr lang="pl-PL" dirty="0"/>
          </a:p>
          <a:p>
            <a:r>
              <a:rPr lang="pl-PL" dirty="0" err="1"/>
              <a:t>Extraintestinal</a:t>
            </a:r>
            <a:r>
              <a:rPr lang="pl-PL" dirty="0"/>
              <a:t> </a:t>
            </a:r>
            <a:r>
              <a:rPr lang="pl-PL" dirty="0" err="1"/>
              <a:t>manifestations</a:t>
            </a:r>
            <a:r>
              <a:rPr lang="pl-PL" dirty="0"/>
              <a:t> </a:t>
            </a:r>
            <a:r>
              <a:rPr lang="pl-PL" dirty="0" err="1"/>
              <a:t>may</a:t>
            </a:r>
            <a:r>
              <a:rPr lang="pl-PL" dirty="0"/>
              <a:t> </a:t>
            </a:r>
            <a:r>
              <a:rPr lang="pl-PL" dirty="0" err="1"/>
              <a:t>include</a:t>
            </a:r>
            <a:r>
              <a:rPr lang="pl-PL" dirty="0"/>
              <a:t> </a:t>
            </a:r>
            <a:r>
              <a:rPr lang="pl-PL" dirty="0" err="1"/>
              <a:t>arthritis</a:t>
            </a:r>
            <a:r>
              <a:rPr lang="pl-PL" dirty="0"/>
              <a:t>, </a:t>
            </a:r>
            <a:r>
              <a:rPr lang="pl-PL" dirty="0" err="1"/>
              <a:t>ankylosing</a:t>
            </a:r>
            <a:r>
              <a:rPr lang="pl-PL" dirty="0"/>
              <a:t> </a:t>
            </a:r>
            <a:r>
              <a:rPr lang="pl-PL" dirty="0" err="1"/>
              <a:t>spondylitis</a:t>
            </a:r>
            <a:r>
              <a:rPr lang="pl-PL" dirty="0"/>
              <a:t>, </a:t>
            </a:r>
            <a:r>
              <a:rPr lang="pl-PL" dirty="0" err="1"/>
              <a:t>sclerosing</a:t>
            </a:r>
            <a:r>
              <a:rPr lang="pl-PL" dirty="0"/>
              <a:t> </a:t>
            </a:r>
            <a:r>
              <a:rPr lang="pl-PL" dirty="0" err="1"/>
              <a:t>cholangitis</a:t>
            </a:r>
            <a:r>
              <a:rPr lang="pl-PL" dirty="0"/>
              <a:t>, and </a:t>
            </a:r>
            <a:r>
              <a:rPr lang="pl-PL" dirty="0" err="1"/>
              <a:t>uveitis</a:t>
            </a:r>
            <a:endParaRPr lang="pl-PL" dirty="0"/>
          </a:p>
          <a:p>
            <a:r>
              <a:rPr lang="pl-PL" dirty="0" err="1"/>
              <a:t>Patients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a 5 to 6-fold </a:t>
            </a:r>
            <a:r>
              <a:rPr lang="pl-PL" dirty="0" err="1"/>
              <a:t>increased</a:t>
            </a:r>
            <a:r>
              <a:rPr lang="pl-PL" dirty="0"/>
              <a:t> </a:t>
            </a:r>
            <a:r>
              <a:rPr lang="pl-PL" dirty="0" err="1"/>
              <a:t>risk</a:t>
            </a:r>
            <a:r>
              <a:rPr lang="pl-PL" dirty="0"/>
              <a:t> of developing colon </a:t>
            </a:r>
            <a:r>
              <a:rPr lang="pl-PL" dirty="0" err="1"/>
              <a:t>cancer</a:t>
            </a:r>
            <a:r>
              <a:rPr lang="pl-PL" dirty="0"/>
              <a:t>; </a:t>
            </a:r>
            <a:r>
              <a:rPr lang="pl-PL" dirty="0" err="1"/>
              <a:t>however</a:t>
            </a:r>
            <a:r>
              <a:rPr lang="pl-PL" dirty="0"/>
              <a:t>, </a:t>
            </a:r>
            <a:r>
              <a:rPr lang="pl-PL" dirty="0" err="1"/>
              <a:t>this</a:t>
            </a:r>
            <a:r>
              <a:rPr lang="pl-PL" dirty="0"/>
              <a:t> </a:t>
            </a:r>
            <a:r>
              <a:rPr lang="pl-PL" dirty="0" err="1"/>
              <a:t>risk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much </a:t>
            </a:r>
            <a:r>
              <a:rPr lang="pl-PL" dirty="0" err="1"/>
              <a:t>lower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associated</a:t>
            </a:r>
            <a:r>
              <a:rPr lang="pl-PL" dirty="0"/>
              <a:t> with </a:t>
            </a:r>
            <a:r>
              <a:rPr lang="pl-PL" dirty="0" err="1"/>
              <a:t>ulcerative</a:t>
            </a:r>
            <a:r>
              <a:rPr lang="pl-PL" dirty="0"/>
              <a:t> colitis</a:t>
            </a:r>
          </a:p>
        </p:txBody>
      </p:sp>
    </p:spTree>
    <p:extLst>
      <p:ext uri="{BB962C8B-B14F-4D97-AF65-F5344CB8AC3E}">
        <p14:creationId xmlns:p14="http://schemas.microsoft.com/office/powerpoint/2010/main" val="41286427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7.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58016" y="4708478"/>
            <a:ext cx="8456032" cy="1278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t="7141"/>
          <a:stretch/>
        </p:blipFill>
        <p:spPr>
          <a:xfrm>
            <a:off x="4855758" y="1837765"/>
            <a:ext cx="5311823" cy="2545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75411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49138" y="2522068"/>
            <a:ext cx="8136056" cy="1553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81729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3927142" cy="2262116"/>
          </a:xfrm>
        </p:spPr>
        <p:txBody>
          <a:bodyPr>
            <a:normAutofit/>
          </a:bodyPr>
          <a:lstStyle/>
          <a:p>
            <a:r>
              <a:rPr lang="pl-PL" dirty="0"/>
              <a:t>7.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89136" y="4787607"/>
            <a:ext cx="7453862" cy="1485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909" y="174009"/>
            <a:ext cx="5945875" cy="4459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28368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</a:t>
            </a:r>
            <a:r>
              <a:rPr lang="pl-PL" dirty="0" err="1"/>
              <a:t>labs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473107"/>
            <a:ext cx="7148014" cy="1413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b="5990"/>
          <a:stretch/>
        </p:blipFill>
        <p:spPr>
          <a:xfrm>
            <a:off x="3856487" y="491461"/>
            <a:ext cx="5888014" cy="3548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3812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93327" y="4868376"/>
            <a:ext cx="7325435" cy="1413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026" y="245658"/>
            <a:ext cx="5521473" cy="4401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97357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4650474" cy="1893627"/>
          </a:xfrm>
        </p:spPr>
        <p:txBody>
          <a:bodyPr>
            <a:normAutofit/>
          </a:bodyPr>
          <a:lstStyle/>
          <a:p>
            <a:r>
              <a:rPr lang="pl-PL" dirty="0"/>
              <a:t>7. Gross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626350"/>
            <a:ext cx="7134366" cy="1391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984" y="277864"/>
            <a:ext cx="5832428" cy="3849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9066" y="3007100"/>
            <a:ext cx="3238500" cy="323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67262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Micro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0" y="4296967"/>
            <a:ext cx="7980527" cy="1711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711" y="399125"/>
            <a:ext cx="4358752" cy="341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7786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</a:t>
            </a:r>
            <a:r>
              <a:rPr lang="pl-PL" dirty="0" err="1"/>
              <a:t>imaging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657706"/>
            <a:ext cx="8157948" cy="1233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55464" t="23901" r="5908" b="9991"/>
          <a:stretch/>
        </p:blipFill>
        <p:spPr>
          <a:xfrm>
            <a:off x="6155141" y="220503"/>
            <a:ext cx="3316406" cy="426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37519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8255" y="4414621"/>
            <a:ext cx="10307109" cy="1571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623" y="685800"/>
            <a:ext cx="6230060" cy="3311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68551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7. </a:t>
            </a:r>
            <a:r>
              <a:rPr lang="pl-PL" dirty="0" err="1"/>
              <a:t>diverticulitis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pl-PL" dirty="0" err="1"/>
              <a:t>Condition</a:t>
            </a:r>
            <a:r>
              <a:rPr lang="pl-PL" dirty="0"/>
              <a:t> of the colon in </a:t>
            </a:r>
            <a:r>
              <a:rPr lang="pl-PL" dirty="0" err="1"/>
              <a:t>which</a:t>
            </a:r>
            <a:r>
              <a:rPr lang="pl-PL" dirty="0"/>
              <a:t> the </a:t>
            </a:r>
            <a:r>
              <a:rPr lang="pl-PL" dirty="0" err="1"/>
              <a:t>mucosa</a:t>
            </a:r>
            <a:r>
              <a:rPr lang="pl-PL" dirty="0"/>
              <a:t> and </a:t>
            </a:r>
            <a:r>
              <a:rPr lang="pl-PL" dirty="0" err="1"/>
              <a:t>submucosa</a:t>
            </a:r>
            <a:r>
              <a:rPr lang="pl-PL" dirty="0"/>
              <a:t> </a:t>
            </a:r>
            <a:r>
              <a:rPr lang="pl-PL" dirty="0" err="1"/>
              <a:t>herniate</a:t>
            </a:r>
            <a:r>
              <a:rPr lang="pl-PL" dirty="0"/>
              <a:t> </a:t>
            </a:r>
            <a:r>
              <a:rPr lang="pl-PL" dirty="0" err="1"/>
              <a:t>through</a:t>
            </a:r>
            <a:r>
              <a:rPr lang="pl-PL" dirty="0"/>
              <a:t> the </a:t>
            </a:r>
            <a:r>
              <a:rPr lang="pl-PL" dirty="0" err="1"/>
              <a:t>muscular</a:t>
            </a:r>
            <a:r>
              <a:rPr lang="pl-PL" dirty="0"/>
              <a:t> </a:t>
            </a:r>
            <a:r>
              <a:rPr lang="pl-PL" dirty="0" err="1"/>
              <a:t>layers</a:t>
            </a:r>
            <a:r>
              <a:rPr lang="pl-PL" dirty="0"/>
              <a:t> of the colon to form </a:t>
            </a:r>
            <a:r>
              <a:rPr lang="pl-PL" dirty="0" err="1"/>
              <a:t>outpouching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may</a:t>
            </a:r>
            <a:r>
              <a:rPr lang="pl-PL" dirty="0"/>
              <a:t> </a:t>
            </a:r>
            <a:r>
              <a:rPr lang="pl-PL" dirty="0" err="1"/>
              <a:t>become</a:t>
            </a:r>
            <a:r>
              <a:rPr lang="pl-PL" dirty="0"/>
              <a:t> </a:t>
            </a:r>
            <a:r>
              <a:rPr lang="pl-PL" dirty="0" err="1"/>
              <a:t>obstructed</a:t>
            </a:r>
            <a:r>
              <a:rPr lang="pl-PL" dirty="0"/>
              <a:t> with </a:t>
            </a:r>
            <a:r>
              <a:rPr lang="pl-PL" dirty="0" err="1"/>
              <a:t>feces</a:t>
            </a:r>
            <a:endParaRPr lang="pl-PL" dirty="0"/>
          </a:p>
          <a:p>
            <a:r>
              <a:rPr lang="pl-PL" dirty="0"/>
              <a:t>The </a:t>
            </a:r>
            <a:r>
              <a:rPr lang="pl-PL" dirty="0" err="1"/>
              <a:t>pathogenesis</a:t>
            </a:r>
            <a:r>
              <a:rPr lang="pl-PL" dirty="0"/>
              <a:t> </a:t>
            </a:r>
            <a:r>
              <a:rPr lang="pl-PL" dirty="0" err="1"/>
              <a:t>involves</a:t>
            </a:r>
            <a:r>
              <a:rPr lang="pl-PL" dirty="0"/>
              <a:t> </a:t>
            </a:r>
            <a:r>
              <a:rPr lang="pl-PL" dirty="0" err="1"/>
              <a:t>increased</a:t>
            </a:r>
            <a:r>
              <a:rPr lang="pl-PL" dirty="0"/>
              <a:t> </a:t>
            </a:r>
            <a:r>
              <a:rPr lang="pl-PL" dirty="0" err="1"/>
              <a:t>intraluminal</a:t>
            </a:r>
            <a:r>
              <a:rPr lang="pl-PL" dirty="0"/>
              <a:t> </a:t>
            </a:r>
            <a:r>
              <a:rPr lang="pl-PL" dirty="0" err="1"/>
              <a:t>pressure</a:t>
            </a:r>
            <a:r>
              <a:rPr lang="pl-PL" dirty="0"/>
              <a:t> and </a:t>
            </a:r>
            <a:r>
              <a:rPr lang="pl-PL" dirty="0" err="1"/>
              <a:t>focal</a:t>
            </a:r>
            <a:r>
              <a:rPr lang="pl-PL" dirty="0"/>
              <a:t> </a:t>
            </a:r>
            <a:r>
              <a:rPr lang="pl-PL" dirty="0" err="1"/>
              <a:t>weakness</a:t>
            </a:r>
            <a:r>
              <a:rPr lang="pl-PL" dirty="0"/>
              <a:t> of the </a:t>
            </a:r>
            <a:r>
              <a:rPr lang="pl-PL" dirty="0" err="1"/>
              <a:t>wall</a:t>
            </a:r>
            <a:r>
              <a:rPr lang="pl-PL" dirty="0"/>
              <a:t> of the colon (</a:t>
            </a:r>
            <a:r>
              <a:rPr lang="pl-PL" dirty="0" err="1"/>
              <a:t>near</a:t>
            </a:r>
            <a:r>
              <a:rPr lang="pl-PL" dirty="0"/>
              <a:t> </a:t>
            </a:r>
            <a:r>
              <a:rPr lang="pl-PL" dirty="0" err="1"/>
              <a:t>areas</a:t>
            </a:r>
            <a:r>
              <a:rPr lang="pl-PL" dirty="0"/>
              <a:t> of </a:t>
            </a:r>
            <a:r>
              <a:rPr lang="pl-PL" dirty="0" err="1"/>
              <a:t>vessel</a:t>
            </a:r>
            <a:r>
              <a:rPr lang="pl-PL" dirty="0"/>
              <a:t> and </a:t>
            </a:r>
            <a:r>
              <a:rPr lang="pl-PL" dirty="0" err="1"/>
              <a:t>nerve</a:t>
            </a:r>
            <a:r>
              <a:rPr lang="pl-PL" dirty="0"/>
              <a:t> </a:t>
            </a:r>
            <a:r>
              <a:rPr lang="pl-PL" dirty="0" err="1"/>
              <a:t>penetration</a:t>
            </a:r>
            <a:r>
              <a:rPr lang="pl-PL" dirty="0"/>
              <a:t> </a:t>
            </a:r>
            <a:r>
              <a:rPr lang="pl-PL" dirty="0" err="1"/>
              <a:t>alongside</a:t>
            </a:r>
            <a:r>
              <a:rPr lang="pl-PL" dirty="0"/>
              <a:t> the </a:t>
            </a:r>
            <a:r>
              <a:rPr lang="pl-PL" dirty="0" err="1"/>
              <a:t>teniae</a:t>
            </a:r>
            <a:r>
              <a:rPr lang="pl-PL" dirty="0"/>
              <a:t> coli)</a:t>
            </a:r>
          </a:p>
          <a:p>
            <a:r>
              <a:rPr lang="pl-PL" dirty="0" err="1"/>
              <a:t>Outpouchings</a:t>
            </a:r>
            <a:r>
              <a:rPr lang="pl-PL" dirty="0"/>
              <a:t> </a:t>
            </a:r>
            <a:r>
              <a:rPr lang="pl-PL" dirty="0" err="1"/>
              <a:t>may</a:t>
            </a:r>
            <a:r>
              <a:rPr lang="pl-PL" dirty="0"/>
              <a:t> </a:t>
            </a:r>
            <a:r>
              <a:rPr lang="pl-PL" dirty="0" err="1"/>
              <a:t>become</a:t>
            </a:r>
            <a:r>
              <a:rPr lang="pl-PL" dirty="0"/>
              <a:t> </a:t>
            </a:r>
            <a:r>
              <a:rPr lang="pl-PL" dirty="0" err="1"/>
              <a:t>rapidly</a:t>
            </a:r>
            <a:r>
              <a:rPr lang="pl-PL" dirty="0"/>
              <a:t> </a:t>
            </a:r>
            <a:r>
              <a:rPr lang="pl-PL" dirty="0" err="1"/>
              <a:t>inflamed</a:t>
            </a:r>
            <a:r>
              <a:rPr lang="pl-PL" dirty="0"/>
              <a:t>, </a:t>
            </a:r>
            <a:r>
              <a:rPr lang="pl-PL" dirty="0" err="1"/>
              <a:t>resulting</a:t>
            </a:r>
            <a:r>
              <a:rPr lang="pl-PL" dirty="0"/>
              <a:t> in </a:t>
            </a:r>
            <a:r>
              <a:rPr lang="pl-PL" dirty="0" err="1"/>
              <a:t>abscess</a:t>
            </a:r>
            <a:r>
              <a:rPr lang="pl-PL" dirty="0"/>
              <a:t> </a:t>
            </a:r>
            <a:r>
              <a:rPr lang="pl-PL" dirty="0" err="1"/>
              <a:t>formation</a:t>
            </a:r>
            <a:r>
              <a:rPr lang="pl-PL" dirty="0"/>
              <a:t>, development of </a:t>
            </a:r>
            <a:r>
              <a:rPr lang="pl-PL" dirty="0" err="1"/>
              <a:t>fistulas</a:t>
            </a:r>
            <a:r>
              <a:rPr lang="pl-PL" dirty="0"/>
              <a:t> to </a:t>
            </a:r>
            <a:r>
              <a:rPr lang="pl-PL" dirty="0" err="1"/>
              <a:t>adjoining</a:t>
            </a:r>
            <a:r>
              <a:rPr lang="pl-PL" dirty="0"/>
              <a:t> </a:t>
            </a:r>
            <a:r>
              <a:rPr lang="pl-PL" dirty="0" err="1"/>
              <a:t>organs</a:t>
            </a:r>
            <a:r>
              <a:rPr lang="pl-PL" dirty="0"/>
              <a:t>, </a:t>
            </a:r>
            <a:r>
              <a:rPr lang="pl-PL" dirty="0" err="1"/>
              <a:t>colonic</a:t>
            </a:r>
            <a:r>
              <a:rPr lang="pl-PL" dirty="0"/>
              <a:t> </a:t>
            </a:r>
            <a:r>
              <a:rPr lang="pl-PL" dirty="0" err="1"/>
              <a:t>obstruction</a:t>
            </a:r>
            <a:r>
              <a:rPr lang="pl-PL" dirty="0"/>
              <a:t>, </a:t>
            </a:r>
            <a:r>
              <a:rPr lang="pl-PL" dirty="0" err="1"/>
              <a:t>perforation</a:t>
            </a:r>
            <a:r>
              <a:rPr lang="pl-PL" dirty="0"/>
              <a:t>, and </a:t>
            </a:r>
            <a:r>
              <a:rPr lang="pl-PL" dirty="0" err="1"/>
              <a:t>sepsis</a:t>
            </a:r>
            <a:endParaRPr lang="pl-PL" dirty="0"/>
          </a:p>
          <a:p>
            <a:r>
              <a:rPr lang="pl-PL" dirty="0"/>
              <a:t>Most </a:t>
            </a:r>
            <a:r>
              <a:rPr lang="pl-PL" dirty="0" err="1"/>
              <a:t>commonly</a:t>
            </a:r>
            <a:r>
              <a:rPr lang="pl-PL" dirty="0"/>
              <a:t> </a:t>
            </a:r>
            <a:r>
              <a:rPr lang="pl-PL" dirty="0" err="1"/>
              <a:t>seen</a:t>
            </a:r>
            <a:r>
              <a:rPr lang="pl-PL" dirty="0"/>
              <a:t> in </a:t>
            </a:r>
            <a:r>
              <a:rPr lang="pl-PL" dirty="0" err="1"/>
              <a:t>sigmoid</a:t>
            </a:r>
            <a:r>
              <a:rPr lang="pl-PL" dirty="0"/>
              <a:t> colon</a:t>
            </a:r>
          </a:p>
        </p:txBody>
      </p:sp>
    </p:spTree>
    <p:extLst>
      <p:ext uri="{BB962C8B-B14F-4D97-AF65-F5344CB8AC3E}">
        <p14:creationId xmlns:p14="http://schemas.microsoft.com/office/powerpoint/2010/main" val="33676026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80630" y="4435465"/>
            <a:ext cx="7812993" cy="161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890" y="419455"/>
            <a:ext cx="3251793" cy="3251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47533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527962"/>
            <a:ext cx="7148014" cy="1435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437" y="1837765"/>
            <a:ext cx="4762500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78072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5523930" cy="2262116"/>
          </a:xfrm>
        </p:spPr>
        <p:txBody>
          <a:bodyPr>
            <a:normAutofit/>
          </a:bodyPr>
          <a:lstStyle/>
          <a:p>
            <a:r>
              <a:rPr lang="pl-PL" dirty="0"/>
              <a:t>8.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192804"/>
            <a:ext cx="7366378" cy="169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b="5680"/>
          <a:stretch/>
        </p:blipFill>
        <p:spPr>
          <a:xfrm>
            <a:off x="6641484" y="302028"/>
            <a:ext cx="4286250" cy="3710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90657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 </a:t>
            </a:r>
            <a:r>
              <a:rPr lang="pl-PL" dirty="0" err="1"/>
              <a:t>labs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880778"/>
            <a:ext cx="6438330" cy="1310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358" y="685800"/>
            <a:ext cx="5623791" cy="374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052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 </a:t>
            </a:r>
            <a:r>
              <a:rPr lang="pl-PL" dirty="0" err="1"/>
              <a:t>endoscopy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97642" y="5300357"/>
            <a:ext cx="4993863" cy="847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b="7528"/>
          <a:stretch/>
        </p:blipFill>
        <p:spPr>
          <a:xfrm>
            <a:off x="685801" y="1837765"/>
            <a:ext cx="4229100" cy="33206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391" y="465587"/>
            <a:ext cx="5787483" cy="3956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0392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 Gross </a:t>
            </a:r>
            <a:r>
              <a:rPr lang="pl-PL" dirty="0" err="1"/>
              <a:t>pathology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89330" y="4831307"/>
            <a:ext cx="6841051" cy="1232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8" t="20734" r="1138" b="29709"/>
          <a:stretch/>
        </p:blipFill>
        <p:spPr>
          <a:xfrm>
            <a:off x="1901587" y="1837765"/>
            <a:ext cx="7196920" cy="2674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9726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 </a:t>
            </a:r>
            <a:r>
              <a:rPr lang="pl-PL" dirty="0" err="1"/>
              <a:t>treatment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98299" y="4151998"/>
            <a:ext cx="7936017" cy="1942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001" y="488333"/>
            <a:ext cx="4217727" cy="3344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12826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 </a:t>
            </a:r>
            <a:r>
              <a:rPr lang="pl-PL" dirty="0" err="1"/>
              <a:t>Esophageal</a:t>
            </a:r>
            <a:r>
              <a:rPr lang="pl-PL" dirty="0"/>
              <a:t> </a:t>
            </a:r>
            <a:r>
              <a:rPr lang="pl-PL" dirty="0" err="1"/>
              <a:t>variceal</a:t>
            </a:r>
            <a:r>
              <a:rPr lang="pl-PL" dirty="0"/>
              <a:t> </a:t>
            </a:r>
            <a:r>
              <a:rPr lang="pl-PL" dirty="0" err="1"/>
              <a:t>bleeding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 err="1"/>
              <a:t>Esophageal</a:t>
            </a:r>
            <a:r>
              <a:rPr lang="pl-PL" dirty="0"/>
              <a:t> </a:t>
            </a:r>
            <a:r>
              <a:rPr lang="pl-PL" dirty="0" err="1"/>
              <a:t>varices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often</a:t>
            </a:r>
            <a:r>
              <a:rPr lang="pl-PL" dirty="0"/>
              <a:t> </a:t>
            </a:r>
            <a:r>
              <a:rPr lang="pl-PL" dirty="0" err="1"/>
              <a:t>silent</a:t>
            </a:r>
            <a:r>
              <a:rPr lang="pl-PL" dirty="0"/>
              <a:t> </a:t>
            </a:r>
            <a:r>
              <a:rPr lang="pl-PL" dirty="0" err="1"/>
              <a:t>until</a:t>
            </a:r>
            <a:r>
              <a:rPr lang="pl-PL" dirty="0"/>
              <a:t> </a:t>
            </a:r>
            <a:r>
              <a:rPr lang="pl-PL" dirty="0" err="1"/>
              <a:t>they</a:t>
            </a:r>
            <a:r>
              <a:rPr lang="pl-PL" dirty="0"/>
              <a:t> rupturę</a:t>
            </a:r>
          </a:p>
          <a:p>
            <a:r>
              <a:rPr lang="pl-PL" dirty="0" err="1"/>
              <a:t>Associated</a:t>
            </a:r>
            <a:r>
              <a:rPr lang="pl-PL" dirty="0"/>
              <a:t> with a </a:t>
            </a:r>
            <a:r>
              <a:rPr lang="pl-PL" dirty="0" err="1"/>
              <a:t>significant</a:t>
            </a:r>
            <a:r>
              <a:rPr lang="pl-PL" dirty="0"/>
              <a:t> </a:t>
            </a:r>
            <a:r>
              <a:rPr lang="pl-PL" dirty="0" err="1"/>
              <a:t>mortality</a:t>
            </a:r>
            <a:r>
              <a:rPr lang="pl-PL" dirty="0"/>
              <a:t> </a:t>
            </a:r>
            <a:r>
              <a:rPr lang="pl-PL" dirty="0" err="1"/>
              <a:t>rate</a:t>
            </a:r>
            <a:endParaRPr lang="pl-PL" dirty="0"/>
          </a:p>
          <a:p>
            <a:r>
              <a:rPr lang="pl-PL" dirty="0" err="1"/>
              <a:t>Cirrhosis</a:t>
            </a:r>
            <a:r>
              <a:rPr lang="pl-PL" dirty="0"/>
              <a:t> of the </a:t>
            </a:r>
            <a:r>
              <a:rPr lang="pl-PL" dirty="0" err="1"/>
              <a:t>liver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the most </a:t>
            </a:r>
            <a:r>
              <a:rPr lang="pl-PL" dirty="0" err="1"/>
              <a:t>common</a:t>
            </a:r>
            <a:r>
              <a:rPr lang="pl-PL" dirty="0"/>
              <a:t> </a:t>
            </a:r>
            <a:r>
              <a:rPr lang="pl-PL" dirty="0" err="1"/>
              <a:t>cause</a:t>
            </a:r>
            <a:r>
              <a:rPr lang="pl-PL" dirty="0"/>
              <a:t>, but </a:t>
            </a:r>
            <a:r>
              <a:rPr lang="pl-PL" dirty="0" err="1"/>
              <a:t>other</a:t>
            </a:r>
            <a:r>
              <a:rPr lang="pl-PL" dirty="0"/>
              <a:t> </a:t>
            </a:r>
            <a:r>
              <a:rPr lang="pl-PL" dirty="0" err="1"/>
              <a:t>causes</a:t>
            </a:r>
            <a:r>
              <a:rPr lang="pl-PL" dirty="0"/>
              <a:t> of portal </a:t>
            </a:r>
            <a:r>
              <a:rPr lang="pl-PL" dirty="0" err="1"/>
              <a:t>hypertension</a:t>
            </a:r>
            <a:r>
              <a:rPr lang="pl-PL" dirty="0"/>
              <a:t> </a:t>
            </a:r>
            <a:r>
              <a:rPr lang="pl-PL" dirty="0" err="1"/>
              <a:t>may</a:t>
            </a:r>
            <a:r>
              <a:rPr lang="pl-PL" dirty="0"/>
              <a:t> </a:t>
            </a:r>
            <a:r>
              <a:rPr lang="pl-PL" dirty="0" err="1"/>
              <a:t>also</a:t>
            </a:r>
            <a:r>
              <a:rPr lang="pl-PL" dirty="0"/>
              <a:t> be </a:t>
            </a:r>
            <a:r>
              <a:rPr lang="pl-PL" dirty="0" err="1"/>
              <a:t>involved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88338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</a:t>
            </a:r>
            <a:r>
              <a:rPr lang="pl-PL" dirty="0" err="1"/>
              <a:t>pathology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b="47336"/>
          <a:stretch/>
        </p:blipFill>
        <p:spPr>
          <a:xfrm>
            <a:off x="2704270" y="4948818"/>
            <a:ext cx="8849641" cy="127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b="16668"/>
          <a:stretch/>
        </p:blipFill>
        <p:spPr>
          <a:xfrm rot="5400000">
            <a:off x="6585348" y="919973"/>
            <a:ext cx="4286250" cy="3198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/>
          <a:srcRect l="16059" r="22687"/>
          <a:stretch/>
        </p:blipFill>
        <p:spPr>
          <a:xfrm rot="16200000">
            <a:off x="2153900" y="690103"/>
            <a:ext cx="2826286" cy="5121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47923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97123" y="5007700"/>
            <a:ext cx="6217575" cy="101588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774" y="1980552"/>
            <a:ext cx="5191848" cy="2884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58521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2482193"/>
            <a:ext cx="9707829" cy="1871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17154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30817" y="4645591"/>
            <a:ext cx="8703722" cy="133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95" y="408081"/>
            <a:ext cx="5197238" cy="4001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77446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 Micro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03493" y="2493304"/>
            <a:ext cx="9188705" cy="1246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98183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81085" y="3733800"/>
            <a:ext cx="7972258" cy="2507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497" y="177288"/>
            <a:ext cx="4693692" cy="3754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3939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 </a:t>
            </a:r>
            <a:r>
              <a:rPr lang="pl-PL" dirty="0" err="1"/>
              <a:t>gerd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The </a:t>
            </a:r>
            <a:r>
              <a:rPr lang="pl-PL" dirty="0" err="1"/>
              <a:t>pathophysiology</a:t>
            </a:r>
            <a:r>
              <a:rPr lang="pl-PL" dirty="0"/>
              <a:t> of </a:t>
            </a:r>
            <a:r>
              <a:rPr lang="pl-PL" dirty="0" err="1"/>
              <a:t>gastroesophageal</a:t>
            </a:r>
            <a:r>
              <a:rPr lang="pl-PL" dirty="0"/>
              <a:t> </a:t>
            </a:r>
            <a:r>
              <a:rPr lang="pl-PL" dirty="0" err="1"/>
              <a:t>reflux</a:t>
            </a:r>
            <a:r>
              <a:rPr lang="pl-PL" dirty="0"/>
              <a:t> </a:t>
            </a:r>
            <a:r>
              <a:rPr lang="pl-PL" dirty="0" err="1"/>
              <a:t>disease</a:t>
            </a:r>
            <a:r>
              <a:rPr lang="pl-PL" dirty="0"/>
              <a:t> </a:t>
            </a:r>
            <a:r>
              <a:rPr lang="pl-PL" dirty="0" err="1"/>
              <a:t>involves</a:t>
            </a:r>
            <a:r>
              <a:rPr lang="pl-PL" dirty="0"/>
              <a:t> a </a:t>
            </a:r>
            <a:r>
              <a:rPr lang="pl-PL" dirty="0" err="1"/>
              <a:t>sustained</a:t>
            </a:r>
            <a:r>
              <a:rPr lang="pl-PL" dirty="0"/>
              <a:t> </a:t>
            </a:r>
            <a:r>
              <a:rPr lang="pl-PL" dirty="0" err="1"/>
              <a:t>decrease</a:t>
            </a:r>
            <a:r>
              <a:rPr lang="pl-PL" dirty="0"/>
              <a:t> in </a:t>
            </a:r>
            <a:r>
              <a:rPr lang="pl-PL" dirty="0" err="1"/>
              <a:t>lower</a:t>
            </a:r>
            <a:r>
              <a:rPr lang="pl-PL" dirty="0"/>
              <a:t> </a:t>
            </a:r>
            <a:r>
              <a:rPr lang="pl-PL" dirty="0" err="1"/>
              <a:t>esophageal</a:t>
            </a:r>
            <a:r>
              <a:rPr lang="pl-PL" dirty="0"/>
              <a:t> </a:t>
            </a:r>
            <a:r>
              <a:rPr lang="pl-PL" dirty="0" err="1"/>
              <a:t>sphincter</a:t>
            </a:r>
            <a:r>
              <a:rPr lang="pl-PL" dirty="0"/>
              <a:t> </a:t>
            </a:r>
            <a:r>
              <a:rPr lang="pl-PL" dirty="0" err="1"/>
              <a:t>tone</a:t>
            </a:r>
            <a:r>
              <a:rPr lang="pl-PL" dirty="0"/>
              <a:t> (</a:t>
            </a:r>
            <a:r>
              <a:rPr lang="pl-PL" dirty="0" err="1"/>
              <a:t>caused</a:t>
            </a:r>
            <a:r>
              <a:rPr lang="pl-PL" dirty="0"/>
              <a:t> by </a:t>
            </a:r>
            <a:r>
              <a:rPr lang="pl-PL" dirty="0" err="1"/>
              <a:t>muscle</a:t>
            </a:r>
            <a:r>
              <a:rPr lang="pl-PL" dirty="0"/>
              <a:t> </a:t>
            </a:r>
            <a:r>
              <a:rPr lang="pl-PL" dirty="0" err="1"/>
              <a:t>weakness</a:t>
            </a:r>
            <a:r>
              <a:rPr lang="pl-PL" dirty="0"/>
              <a:t>, </a:t>
            </a:r>
            <a:r>
              <a:rPr lang="pl-PL" dirty="0" err="1"/>
              <a:t>scleroderma-like</a:t>
            </a:r>
            <a:r>
              <a:rPr lang="pl-PL" dirty="0"/>
              <a:t> </a:t>
            </a:r>
            <a:r>
              <a:rPr lang="pl-PL" dirty="0" err="1"/>
              <a:t>diseases</a:t>
            </a:r>
            <a:r>
              <a:rPr lang="pl-PL" dirty="0"/>
              <a:t>, </a:t>
            </a:r>
            <a:r>
              <a:rPr lang="pl-PL" dirty="0" err="1"/>
              <a:t>pregnancy</a:t>
            </a:r>
            <a:r>
              <a:rPr lang="pl-PL" dirty="0"/>
              <a:t>, smoking, </a:t>
            </a:r>
            <a:r>
              <a:rPr lang="pl-PL" dirty="0" err="1"/>
              <a:t>alcohol</a:t>
            </a:r>
            <a:r>
              <a:rPr lang="pl-PL" dirty="0"/>
              <a:t>,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surgery</a:t>
            </a:r>
            <a:r>
              <a:rPr lang="pl-PL" dirty="0"/>
              <a:t>), </a:t>
            </a:r>
            <a:r>
              <a:rPr lang="pl-PL" dirty="0" err="1"/>
              <a:t>which</a:t>
            </a:r>
            <a:r>
              <a:rPr lang="pl-PL" dirty="0"/>
              <a:t> </a:t>
            </a:r>
            <a:r>
              <a:rPr lang="pl-PL" dirty="0" err="1"/>
              <a:t>allow</a:t>
            </a:r>
            <a:r>
              <a:rPr lang="pl-PL" dirty="0"/>
              <a:t> </a:t>
            </a:r>
            <a:r>
              <a:rPr lang="pl-PL" dirty="0" err="1"/>
              <a:t>reflux</a:t>
            </a:r>
            <a:r>
              <a:rPr lang="pl-PL" dirty="0"/>
              <a:t> to </a:t>
            </a:r>
            <a:r>
              <a:rPr lang="pl-PL" dirty="0" err="1"/>
              <a:t>occur</a:t>
            </a:r>
            <a:endParaRPr lang="pl-PL" dirty="0"/>
          </a:p>
          <a:p>
            <a:r>
              <a:rPr lang="pl-PL" dirty="0"/>
              <a:t>The </a:t>
            </a:r>
            <a:r>
              <a:rPr lang="pl-PL" dirty="0" err="1"/>
              <a:t>extent</a:t>
            </a:r>
            <a:r>
              <a:rPr lang="pl-PL" dirty="0"/>
              <a:t> of </a:t>
            </a:r>
            <a:r>
              <a:rPr lang="pl-PL" dirty="0" err="1"/>
              <a:t>damage</a:t>
            </a:r>
            <a:r>
              <a:rPr lang="pl-PL" dirty="0"/>
              <a:t> </a:t>
            </a:r>
            <a:r>
              <a:rPr lang="pl-PL" dirty="0" err="1"/>
              <a:t>depends</a:t>
            </a:r>
            <a:r>
              <a:rPr lang="pl-PL" dirty="0"/>
              <a:t> on the </a:t>
            </a:r>
            <a:r>
              <a:rPr lang="pl-PL" dirty="0" err="1"/>
              <a:t>amount</a:t>
            </a:r>
            <a:r>
              <a:rPr lang="pl-PL" dirty="0"/>
              <a:t> of </a:t>
            </a:r>
            <a:r>
              <a:rPr lang="pl-PL" dirty="0" err="1"/>
              <a:t>refluxed</a:t>
            </a:r>
            <a:r>
              <a:rPr lang="pl-PL" dirty="0"/>
              <a:t> </a:t>
            </a:r>
            <a:r>
              <a:rPr lang="pl-PL" dirty="0" err="1"/>
              <a:t>material</a:t>
            </a:r>
            <a:r>
              <a:rPr lang="pl-PL" dirty="0"/>
              <a:t> per </a:t>
            </a:r>
            <a:r>
              <a:rPr lang="pl-PL" dirty="0" err="1"/>
              <a:t>episode</a:t>
            </a:r>
            <a:r>
              <a:rPr lang="pl-PL" dirty="0"/>
              <a:t>, the </a:t>
            </a:r>
            <a:r>
              <a:rPr lang="pl-PL" dirty="0" err="1"/>
              <a:t>frequency</a:t>
            </a:r>
            <a:r>
              <a:rPr lang="pl-PL" dirty="0"/>
              <a:t> of </a:t>
            </a:r>
            <a:r>
              <a:rPr lang="pl-PL" dirty="0" err="1"/>
              <a:t>episodes</a:t>
            </a:r>
            <a:r>
              <a:rPr lang="pl-PL" dirty="0"/>
              <a:t>, the </a:t>
            </a:r>
            <a:r>
              <a:rPr lang="pl-PL" dirty="0" err="1"/>
              <a:t>clearance</a:t>
            </a:r>
            <a:r>
              <a:rPr lang="pl-PL" dirty="0"/>
              <a:t> </a:t>
            </a:r>
            <a:r>
              <a:rPr lang="pl-PL" dirty="0" err="1"/>
              <a:t>rate</a:t>
            </a:r>
            <a:r>
              <a:rPr lang="pl-PL" dirty="0"/>
              <a:t> by </a:t>
            </a:r>
            <a:r>
              <a:rPr lang="pl-PL" dirty="0" err="1"/>
              <a:t>gravity</a:t>
            </a:r>
            <a:r>
              <a:rPr lang="pl-PL" dirty="0"/>
              <a:t> and </a:t>
            </a:r>
            <a:r>
              <a:rPr lang="pl-PL" dirty="0" err="1"/>
              <a:t>peristalsis</a:t>
            </a:r>
            <a:r>
              <a:rPr lang="pl-PL" dirty="0"/>
              <a:t>, and the </a:t>
            </a:r>
            <a:r>
              <a:rPr lang="pl-PL" dirty="0" err="1"/>
              <a:t>rate</a:t>
            </a:r>
            <a:r>
              <a:rPr lang="pl-PL" dirty="0"/>
              <a:t> of </a:t>
            </a:r>
            <a:r>
              <a:rPr lang="pl-PL" dirty="0" err="1"/>
              <a:t>neutralization</a:t>
            </a:r>
            <a:r>
              <a:rPr lang="pl-PL" dirty="0"/>
              <a:t> of </a:t>
            </a:r>
            <a:r>
              <a:rPr lang="pl-PL" dirty="0" err="1"/>
              <a:t>acid</a:t>
            </a:r>
            <a:r>
              <a:rPr lang="pl-PL" dirty="0"/>
              <a:t> by </a:t>
            </a:r>
            <a:r>
              <a:rPr lang="pl-PL" dirty="0" err="1"/>
              <a:t>salivary</a:t>
            </a:r>
            <a:r>
              <a:rPr lang="pl-PL" dirty="0"/>
              <a:t> </a:t>
            </a:r>
            <a:r>
              <a:rPr lang="pl-PL" dirty="0" err="1"/>
              <a:t>secretion</a:t>
            </a:r>
            <a:endParaRPr lang="pl-PL" dirty="0"/>
          </a:p>
          <a:p>
            <a:r>
              <a:rPr lang="pl-PL" dirty="0" err="1"/>
              <a:t>Chronic</a:t>
            </a:r>
            <a:r>
              <a:rPr lang="pl-PL" dirty="0"/>
              <a:t> </a:t>
            </a:r>
            <a:r>
              <a:rPr lang="pl-PL" dirty="0" err="1"/>
              <a:t>untreated</a:t>
            </a:r>
            <a:r>
              <a:rPr lang="pl-PL" dirty="0"/>
              <a:t> </a:t>
            </a:r>
            <a:r>
              <a:rPr lang="pl-PL" dirty="0" err="1"/>
              <a:t>gerd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</a:t>
            </a:r>
            <a:r>
              <a:rPr lang="pl-PL" dirty="0" err="1"/>
              <a:t>lead</a:t>
            </a:r>
            <a:r>
              <a:rPr lang="pl-PL" dirty="0"/>
              <a:t> to </a:t>
            </a:r>
            <a:r>
              <a:rPr lang="pl-PL" dirty="0" err="1"/>
              <a:t>stricture</a:t>
            </a:r>
            <a:r>
              <a:rPr lang="pl-PL" dirty="0"/>
              <a:t> </a:t>
            </a:r>
            <a:r>
              <a:rPr lang="pl-PL" dirty="0" err="1"/>
              <a:t>formation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columnar</a:t>
            </a:r>
            <a:r>
              <a:rPr lang="pl-PL" dirty="0"/>
              <a:t> </a:t>
            </a:r>
            <a:r>
              <a:rPr lang="pl-PL" dirty="0" err="1"/>
              <a:t>metaplasia</a:t>
            </a:r>
            <a:r>
              <a:rPr lang="pl-PL" dirty="0"/>
              <a:t> of </a:t>
            </a:r>
            <a:r>
              <a:rPr lang="pl-PL" dirty="0" err="1"/>
              <a:t>distal</a:t>
            </a:r>
            <a:r>
              <a:rPr lang="pl-PL" dirty="0"/>
              <a:t> </a:t>
            </a:r>
            <a:r>
              <a:rPr lang="pl-PL" dirty="0" err="1"/>
              <a:t>esophagus</a:t>
            </a:r>
            <a:r>
              <a:rPr lang="pl-PL" dirty="0"/>
              <a:t> </a:t>
            </a:r>
            <a:r>
              <a:rPr lang="pl-PL" dirty="0" err="1"/>
              <a:t>epithelium</a:t>
            </a:r>
            <a:r>
              <a:rPr lang="pl-PL" dirty="0"/>
              <a:t> (</a:t>
            </a:r>
            <a:r>
              <a:rPr lang="pl-PL" dirty="0" err="1"/>
              <a:t>barrett’s</a:t>
            </a:r>
            <a:r>
              <a:rPr lang="pl-PL" dirty="0"/>
              <a:t> </a:t>
            </a:r>
            <a:r>
              <a:rPr lang="pl-PL" dirty="0" err="1"/>
              <a:t>esophagus</a:t>
            </a:r>
            <a:r>
              <a:rPr lang="pl-PL" dirty="0"/>
              <a:t>), </a:t>
            </a:r>
            <a:r>
              <a:rPr lang="pl-PL" dirty="0" err="1"/>
              <a:t>which</a:t>
            </a:r>
            <a:r>
              <a:rPr lang="pl-PL" dirty="0"/>
              <a:t> </a:t>
            </a:r>
            <a:r>
              <a:rPr lang="pl-PL" dirty="0" err="1"/>
              <a:t>predisposes</a:t>
            </a:r>
            <a:r>
              <a:rPr lang="pl-PL" dirty="0"/>
              <a:t> to </a:t>
            </a:r>
            <a:r>
              <a:rPr lang="pl-PL" dirty="0" err="1"/>
              <a:t>esophageal</a:t>
            </a:r>
            <a:r>
              <a:rPr lang="pl-PL" dirty="0"/>
              <a:t> </a:t>
            </a:r>
            <a:r>
              <a:rPr lang="pl-PL" dirty="0" err="1"/>
              <a:t>adenocarcinoma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64505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5837829" cy="2289412"/>
          </a:xfrm>
        </p:spPr>
        <p:txBody>
          <a:bodyPr>
            <a:normAutofit/>
          </a:bodyPr>
          <a:lstStyle/>
          <a:p>
            <a:r>
              <a:rPr lang="pl-PL" dirty="0"/>
              <a:t>10. 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85801" y="4425307"/>
            <a:ext cx="7188957" cy="1483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012" y="361333"/>
            <a:ext cx="5558549" cy="3705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1921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07548" y="2345502"/>
            <a:ext cx="9284208" cy="2444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5556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486961"/>
            <a:ext cx="7942299" cy="1504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607" y="1747745"/>
            <a:ext cx="3876249" cy="2739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9231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</a:t>
            </a:r>
            <a:r>
              <a:rPr lang="pl-PL" dirty="0" err="1"/>
              <a:t>Labs</a:t>
            </a:r>
            <a:r>
              <a:rPr lang="pl-PL" dirty="0"/>
              <a:t> &amp; </a:t>
            </a:r>
            <a:r>
              <a:rPr lang="pl-PL" dirty="0" err="1"/>
              <a:t>imaging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01392" y="1837765"/>
            <a:ext cx="8845846" cy="310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4958925"/>
            <a:ext cx="7352413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00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9448" y="262720"/>
            <a:ext cx="10396882" cy="1151965"/>
          </a:xfrm>
        </p:spPr>
        <p:txBody>
          <a:bodyPr/>
          <a:lstStyle/>
          <a:p>
            <a:r>
              <a:rPr lang="pl-PL" dirty="0"/>
              <a:t>1. </a:t>
            </a:r>
            <a:r>
              <a:rPr lang="pl-PL" dirty="0" err="1"/>
              <a:t>pathology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98758" y="1414685"/>
            <a:ext cx="4427541" cy="331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762" y="5082499"/>
            <a:ext cx="8303472" cy="125588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/>
          <a:srcRect t="4064"/>
          <a:stretch/>
        </p:blipFill>
        <p:spPr>
          <a:xfrm>
            <a:off x="5495498" y="614148"/>
            <a:ext cx="5715000" cy="4112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44789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</a:t>
            </a:r>
            <a:r>
              <a:rPr lang="pl-PL" dirty="0" err="1"/>
              <a:t>pathology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35676" y="4442271"/>
            <a:ext cx="8218282" cy="183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615" y="177482"/>
            <a:ext cx="6275696" cy="414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491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</a:t>
            </a:r>
            <a:r>
              <a:rPr lang="pl-PL" dirty="0" err="1"/>
              <a:t>treatment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40929" y="4813812"/>
            <a:ext cx="7924656" cy="115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502" y="382137"/>
            <a:ext cx="6019428" cy="4018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51252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10. </a:t>
            </a:r>
            <a:r>
              <a:rPr lang="pl-PL" dirty="0" err="1"/>
              <a:t>hemochromatosis</a:t>
            </a:r>
            <a:r>
              <a:rPr lang="pl-PL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pl-PL" dirty="0"/>
              <a:t>In </a:t>
            </a:r>
            <a:r>
              <a:rPr lang="pl-PL" dirty="0" err="1"/>
              <a:t>idiopathic</a:t>
            </a:r>
            <a:r>
              <a:rPr lang="pl-PL" dirty="0"/>
              <a:t> </a:t>
            </a:r>
            <a:r>
              <a:rPr lang="pl-PL" dirty="0" err="1"/>
              <a:t>hemochromatosis</a:t>
            </a:r>
            <a:r>
              <a:rPr lang="pl-PL" dirty="0"/>
              <a:t>, iron </a:t>
            </a:r>
            <a:r>
              <a:rPr lang="pl-PL" dirty="0" err="1"/>
              <a:t>accumulates</a:t>
            </a:r>
            <a:r>
              <a:rPr lang="pl-PL" dirty="0"/>
              <a:t> </a:t>
            </a:r>
            <a:r>
              <a:rPr lang="pl-PL" dirty="0" err="1"/>
              <a:t>until</a:t>
            </a:r>
            <a:r>
              <a:rPr lang="pl-PL" dirty="0"/>
              <a:t> the </a:t>
            </a:r>
            <a:r>
              <a:rPr lang="pl-PL" dirty="0" err="1"/>
              <a:t>total</a:t>
            </a:r>
            <a:r>
              <a:rPr lang="pl-PL" dirty="0"/>
              <a:t> body iron </a:t>
            </a:r>
            <a:r>
              <a:rPr lang="pl-PL" dirty="0" err="1"/>
              <a:t>content</a:t>
            </a:r>
            <a:r>
              <a:rPr lang="pl-PL" dirty="0"/>
              <a:t> </a:t>
            </a:r>
            <a:r>
              <a:rPr lang="pl-PL" dirty="0" err="1"/>
              <a:t>reaches</a:t>
            </a:r>
            <a:r>
              <a:rPr lang="pl-PL" dirty="0"/>
              <a:t> 50g</a:t>
            </a:r>
          </a:p>
          <a:p>
            <a:r>
              <a:rPr lang="pl-PL" dirty="0" err="1"/>
              <a:t>Normally</a:t>
            </a:r>
            <a:r>
              <a:rPr lang="pl-PL" dirty="0"/>
              <a:t>, the </a:t>
            </a:r>
            <a:r>
              <a:rPr lang="pl-PL" dirty="0" err="1"/>
              <a:t>amount</a:t>
            </a:r>
            <a:r>
              <a:rPr lang="pl-PL" dirty="0"/>
              <a:t> of iron </a:t>
            </a:r>
            <a:r>
              <a:rPr lang="pl-PL" dirty="0" err="1"/>
              <a:t>accumulated</a:t>
            </a:r>
            <a:r>
              <a:rPr lang="pl-PL" dirty="0"/>
              <a:t> </a:t>
            </a:r>
            <a:r>
              <a:rPr lang="pl-PL" dirty="0" err="1"/>
              <a:t>inversely</a:t>
            </a:r>
            <a:r>
              <a:rPr lang="pl-PL" dirty="0"/>
              <a:t> </a:t>
            </a:r>
            <a:r>
              <a:rPr lang="pl-PL" dirty="0" err="1"/>
              <a:t>affects</a:t>
            </a:r>
            <a:r>
              <a:rPr lang="pl-PL" dirty="0"/>
              <a:t> the </a:t>
            </a:r>
            <a:r>
              <a:rPr lang="pl-PL" dirty="0" err="1"/>
              <a:t>gi</a:t>
            </a:r>
            <a:r>
              <a:rPr lang="pl-PL" dirty="0"/>
              <a:t> </a:t>
            </a:r>
            <a:r>
              <a:rPr lang="pl-PL" dirty="0" err="1"/>
              <a:t>mucosal</a:t>
            </a:r>
            <a:r>
              <a:rPr lang="pl-PL" dirty="0"/>
              <a:t> </a:t>
            </a:r>
            <a:r>
              <a:rPr lang="pl-PL" dirty="0" err="1"/>
              <a:t>absorption</a:t>
            </a:r>
            <a:r>
              <a:rPr lang="pl-PL" dirty="0"/>
              <a:t> of </a:t>
            </a:r>
            <a:r>
              <a:rPr lang="pl-PL" dirty="0" err="1"/>
              <a:t>both</a:t>
            </a:r>
            <a:r>
              <a:rPr lang="pl-PL" dirty="0"/>
              <a:t> </a:t>
            </a:r>
            <a:r>
              <a:rPr lang="pl-PL" dirty="0" err="1"/>
              <a:t>heme</a:t>
            </a:r>
            <a:r>
              <a:rPr lang="pl-PL" dirty="0"/>
              <a:t> and non-</a:t>
            </a:r>
            <a:r>
              <a:rPr lang="pl-PL" dirty="0" err="1"/>
              <a:t>heme</a:t>
            </a:r>
            <a:r>
              <a:rPr lang="pl-PL" dirty="0"/>
              <a:t> iron</a:t>
            </a:r>
          </a:p>
          <a:p>
            <a:r>
              <a:rPr lang="pl-PL" dirty="0"/>
              <a:t>In </a:t>
            </a:r>
            <a:r>
              <a:rPr lang="pl-PL" dirty="0" err="1"/>
              <a:t>hemochromatosis</a:t>
            </a:r>
            <a:r>
              <a:rPr lang="pl-PL" dirty="0"/>
              <a:t> </a:t>
            </a:r>
            <a:r>
              <a:rPr lang="pl-PL" dirty="0" err="1"/>
              <a:t>there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a </a:t>
            </a:r>
            <a:r>
              <a:rPr lang="pl-PL" dirty="0" err="1"/>
              <a:t>breakdown</a:t>
            </a:r>
            <a:r>
              <a:rPr lang="pl-PL" dirty="0"/>
              <a:t> in the </a:t>
            </a:r>
            <a:r>
              <a:rPr lang="pl-PL" dirty="0" err="1"/>
              <a:t>normal</a:t>
            </a:r>
            <a:r>
              <a:rPr lang="pl-PL" dirty="0"/>
              <a:t> </a:t>
            </a:r>
            <a:r>
              <a:rPr lang="pl-PL" dirty="0" err="1"/>
              <a:t>control</a:t>
            </a:r>
            <a:r>
              <a:rPr lang="pl-PL" dirty="0"/>
              <a:t> of iron </a:t>
            </a:r>
            <a:r>
              <a:rPr lang="pl-PL" dirty="0" err="1"/>
              <a:t>absorption</a:t>
            </a:r>
            <a:r>
              <a:rPr lang="pl-PL" dirty="0"/>
              <a:t> from the </a:t>
            </a:r>
            <a:r>
              <a:rPr lang="pl-PL" dirty="0" err="1"/>
              <a:t>gi</a:t>
            </a:r>
            <a:r>
              <a:rPr lang="pl-PL" dirty="0"/>
              <a:t> </a:t>
            </a:r>
            <a:r>
              <a:rPr lang="pl-PL" dirty="0" err="1"/>
              <a:t>tract</a:t>
            </a:r>
            <a:endParaRPr lang="pl-PL" dirty="0"/>
          </a:p>
          <a:p>
            <a:r>
              <a:rPr lang="pl-PL" dirty="0"/>
              <a:t>As iron </a:t>
            </a:r>
            <a:r>
              <a:rPr lang="pl-PL" dirty="0" err="1"/>
              <a:t>overload</a:t>
            </a:r>
            <a:r>
              <a:rPr lang="pl-PL" dirty="0"/>
              <a:t> </a:t>
            </a:r>
            <a:r>
              <a:rPr lang="pl-PL" dirty="0" err="1"/>
              <a:t>progresses</a:t>
            </a:r>
            <a:r>
              <a:rPr lang="pl-PL" dirty="0"/>
              <a:t>, iron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oridinarily</a:t>
            </a:r>
            <a:r>
              <a:rPr lang="pl-PL" dirty="0"/>
              <a:t> </a:t>
            </a:r>
            <a:r>
              <a:rPr lang="pl-PL" dirty="0" err="1"/>
              <a:t>stored</a:t>
            </a:r>
            <a:r>
              <a:rPr lang="pl-PL" dirty="0"/>
              <a:t> in the </a:t>
            </a:r>
            <a:r>
              <a:rPr lang="pl-PL" dirty="0" err="1"/>
              <a:t>cells</a:t>
            </a:r>
            <a:r>
              <a:rPr lang="pl-PL" dirty="0"/>
              <a:t> of the </a:t>
            </a:r>
            <a:r>
              <a:rPr lang="pl-PL" dirty="0" err="1"/>
              <a:t>reticuloendothelial</a:t>
            </a:r>
            <a:r>
              <a:rPr lang="pl-PL" dirty="0"/>
              <a:t> system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deposited</a:t>
            </a:r>
            <a:r>
              <a:rPr lang="pl-PL" dirty="0"/>
              <a:t> in the </a:t>
            </a:r>
            <a:r>
              <a:rPr lang="pl-PL" dirty="0" err="1"/>
              <a:t>liver</a:t>
            </a:r>
            <a:r>
              <a:rPr lang="pl-PL" dirty="0"/>
              <a:t>, </a:t>
            </a:r>
            <a:r>
              <a:rPr lang="pl-PL" dirty="0" err="1"/>
              <a:t>joints</a:t>
            </a:r>
            <a:r>
              <a:rPr lang="pl-PL" dirty="0"/>
              <a:t>, </a:t>
            </a:r>
            <a:r>
              <a:rPr lang="pl-PL" dirty="0" err="1"/>
              <a:t>gonads</a:t>
            </a:r>
            <a:r>
              <a:rPr lang="pl-PL" dirty="0"/>
              <a:t>, </a:t>
            </a:r>
            <a:r>
              <a:rPr lang="pl-PL" dirty="0" err="1"/>
              <a:t>pancreas</a:t>
            </a:r>
            <a:r>
              <a:rPr lang="pl-PL" dirty="0"/>
              <a:t>, </a:t>
            </a:r>
            <a:r>
              <a:rPr lang="pl-PL" dirty="0" err="1"/>
              <a:t>heart</a:t>
            </a:r>
            <a:r>
              <a:rPr lang="pl-PL" dirty="0"/>
              <a:t>, and skin</a:t>
            </a:r>
          </a:p>
        </p:txBody>
      </p:sp>
    </p:spTree>
    <p:extLst>
      <p:ext uri="{BB962C8B-B14F-4D97-AF65-F5344CB8AC3E}">
        <p14:creationId xmlns:p14="http://schemas.microsoft.com/office/powerpoint/2010/main" val="11592014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794478"/>
            <a:ext cx="4680678" cy="2413417"/>
          </a:xfrm>
        </p:spPr>
        <p:txBody>
          <a:bodyPr>
            <a:normAutofit/>
          </a:bodyPr>
          <a:lstStyle/>
          <a:p>
            <a:r>
              <a:rPr lang="pl-PL" dirty="0"/>
              <a:t>11.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85801" y="4709539"/>
            <a:ext cx="7566997" cy="1281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860" y="794478"/>
            <a:ext cx="5015143" cy="3627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2682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11.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illness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32286" y="2429678"/>
            <a:ext cx="9503912" cy="2112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5441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4245963" cy="1151965"/>
          </a:xfrm>
        </p:spPr>
        <p:txBody>
          <a:bodyPr>
            <a:normAutofit fontScale="90000"/>
          </a:bodyPr>
          <a:lstStyle/>
          <a:p>
            <a:r>
              <a:rPr lang="pl-PL" dirty="0"/>
              <a:t>11.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3606395"/>
            <a:ext cx="7973723" cy="2425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777" y="389745"/>
            <a:ext cx="3024109" cy="345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1945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11. </a:t>
            </a:r>
            <a:r>
              <a:rPr lang="pl-PL" dirty="0" err="1"/>
              <a:t>labs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219305"/>
            <a:ext cx="7659163" cy="1826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292" y="273492"/>
            <a:ext cx="6096000" cy="355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67707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11. </a:t>
            </a:r>
            <a:r>
              <a:rPr lang="pl-PL" dirty="0" err="1"/>
              <a:t>imaging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15978" y="4625035"/>
            <a:ext cx="7816033" cy="1540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683" y="223680"/>
            <a:ext cx="3810000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910" y="1876469"/>
            <a:ext cx="4113643" cy="270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3650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11. </a:t>
            </a:r>
            <a:r>
              <a:rPr lang="pl-PL" dirty="0" err="1"/>
              <a:t>pathology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44675" y="3197737"/>
            <a:ext cx="7984664" cy="2793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804" y="372075"/>
            <a:ext cx="4397070" cy="2931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90536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11.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827459"/>
            <a:ext cx="7211981" cy="1191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547" y="685800"/>
            <a:ext cx="5669249" cy="365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9715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48601" y="4394579"/>
            <a:ext cx="8097854" cy="1564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83512" y="-38409"/>
            <a:ext cx="3575429" cy="4417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9437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11. </a:t>
            </a:r>
            <a:r>
              <a:rPr lang="pl-PL" dirty="0" err="1"/>
              <a:t>Liver</a:t>
            </a:r>
            <a:r>
              <a:rPr lang="pl-PL" dirty="0"/>
              <a:t> </a:t>
            </a:r>
            <a:r>
              <a:rPr lang="pl-PL" dirty="0" err="1"/>
              <a:t>cirrhosis</a:t>
            </a:r>
            <a:r>
              <a:rPr lang="pl-PL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/>
              <a:t>Most </a:t>
            </a:r>
            <a:r>
              <a:rPr lang="pl-PL" dirty="0" err="1"/>
              <a:t>commonly</a:t>
            </a:r>
            <a:r>
              <a:rPr lang="pl-PL" dirty="0"/>
              <a:t> </a:t>
            </a:r>
            <a:r>
              <a:rPr lang="pl-PL" dirty="0" err="1"/>
              <a:t>causes</a:t>
            </a:r>
            <a:r>
              <a:rPr lang="pl-PL" dirty="0"/>
              <a:t> by </a:t>
            </a:r>
            <a:r>
              <a:rPr lang="pl-PL" dirty="0" err="1"/>
              <a:t>alcohol</a:t>
            </a:r>
            <a:endParaRPr lang="pl-PL" dirty="0"/>
          </a:p>
          <a:p>
            <a:r>
              <a:rPr lang="pl-PL" dirty="0"/>
              <a:t>Less </a:t>
            </a:r>
            <a:r>
              <a:rPr lang="pl-PL" dirty="0" err="1"/>
              <a:t>commonly</a:t>
            </a:r>
            <a:r>
              <a:rPr lang="pl-PL" dirty="0"/>
              <a:t> </a:t>
            </a:r>
            <a:r>
              <a:rPr lang="pl-PL" dirty="0" err="1"/>
              <a:t>it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caused</a:t>
            </a:r>
            <a:r>
              <a:rPr lang="pl-PL" dirty="0"/>
              <a:t> by </a:t>
            </a:r>
            <a:r>
              <a:rPr lang="pl-PL" dirty="0" err="1"/>
              <a:t>biliary</a:t>
            </a:r>
            <a:r>
              <a:rPr lang="pl-PL" dirty="0"/>
              <a:t> </a:t>
            </a:r>
            <a:r>
              <a:rPr lang="pl-PL" dirty="0" err="1"/>
              <a:t>diseases</a:t>
            </a:r>
            <a:r>
              <a:rPr lang="pl-PL" dirty="0"/>
              <a:t>, </a:t>
            </a:r>
            <a:r>
              <a:rPr lang="pl-PL" dirty="0" err="1"/>
              <a:t>hepatitis</a:t>
            </a:r>
            <a:r>
              <a:rPr lang="pl-PL" dirty="0"/>
              <a:t> b and c, </a:t>
            </a:r>
            <a:r>
              <a:rPr lang="pl-PL" dirty="0" err="1"/>
              <a:t>Wilson;s</a:t>
            </a:r>
            <a:r>
              <a:rPr lang="pl-PL" dirty="0"/>
              <a:t> </a:t>
            </a:r>
            <a:r>
              <a:rPr lang="pl-PL" dirty="0" err="1"/>
              <a:t>disease</a:t>
            </a:r>
            <a:r>
              <a:rPr lang="pl-PL" dirty="0"/>
              <a:t>, and </a:t>
            </a:r>
            <a:r>
              <a:rPr lang="pl-PL" dirty="0" err="1"/>
              <a:t>hemochromatosis</a:t>
            </a:r>
            <a:endParaRPr lang="pl-PL" dirty="0"/>
          </a:p>
          <a:p>
            <a:r>
              <a:rPr lang="pl-PL" dirty="0"/>
              <a:t>End-</a:t>
            </a:r>
            <a:r>
              <a:rPr lang="pl-PL" dirty="0" err="1"/>
              <a:t>stage</a:t>
            </a:r>
            <a:r>
              <a:rPr lang="pl-PL" dirty="0"/>
              <a:t> </a:t>
            </a:r>
            <a:r>
              <a:rPr lang="pl-PL" dirty="0" err="1"/>
              <a:t>liver</a:t>
            </a:r>
            <a:r>
              <a:rPr lang="pl-PL" dirty="0"/>
              <a:t> </a:t>
            </a:r>
            <a:r>
              <a:rPr lang="pl-PL" dirty="0" err="1"/>
              <a:t>disease</a:t>
            </a:r>
            <a:r>
              <a:rPr lang="pl-PL" dirty="0"/>
              <a:t> </a:t>
            </a:r>
            <a:r>
              <a:rPr lang="pl-PL" dirty="0" err="1"/>
              <a:t>leads</a:t>
            </a:r>
            <a:r>
              <a:rPr lang="pl-PL" dirty="0"/>
              <a:t> to </a:t>
            </a:r>
            <a:r>
              <a:rPr lang="pl-PL" dirty="0" err="1"/>
              <a:t>liver</a:t>
            </a:r>
            <a:r>
              <a:rPr lang="pl-PL" dirty="0"/>
              <a:t> </a:t>
            </a:r>
            <a:r>
              <a:rPr lang="pl-PL" dirty="0" err="1"/>
              <a:t>failure</a:t>
            </a:r>
            <a:r>
              <a:rPr lang="pl-PL" dirty="0"/>
              <a:t>, </a:t>
            </a:r>
            <a:r>
              <a:rPr lang="pl-PL" dirty="0" err="1"/>
              <a:t>nutritional</a:t>
            </a:r>
            <a:r>
              <a:rPr lang="pl-PL" dirty="0"/>
              <a:t> </a:t>
            </a:r>
            <a:r>
              <a:rPr lang="pl-PL" dirty="0" err="1"/>
              <a:t>deficiencies</a:t>
            </a:r>
            <a:r>
              <a:rPr lang="pl-PL" dirty="0"/>
              <a:t>, GI </a:t>
            </a:r>
            <a:r>
              <a:rPr lang="pl-PL" dirty="0" err="1"/>
              <a:t>bleeding</a:t>
            </a:r>
            <a:r>
              <a:rPr lang="pl-PL" dirty="0"/>
              <a:t>, and </a:t>
            </a:r>
            <a:r>
              <a:rPr lang="pl-PL" dirty="0" err="1"/>
              <a:t>toxic</a:t>
            </a:r>
            <a:r>
              <a:rPr lang="pl-PL" dirty="0"/>
              <a:t> </a:t>
            </a:r>
            <a:r>
              <a:rPr lang="pl-PL" dirty="0" err="1"/>
              <a:t>ammonemia</a:t>
            </a:r>
            <a:endParaRPr lang="pl-PL" dirty="0"/>
          </a:p>
          <a:p>
            <a:r>
              <a:rPr lang="pl-PL" dirty="0" err="1"/>
              <a:t>There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increased</a:t>
            </a:r>
            <a:r>
              <a:rPr lang="pl-PL" dirty="0"/>
              <a:t> </a:t>
            </a:r>
            <a:r>
              <a:rPr lang="pl-PL" dirty="0" err="1"/>
              <a:t>risk</a:t>
            </a:r>
            <a:r>
              <a:rPr lang="pl-PL" dirty="0"/>
              <a:t> of </a:t>
            </a:r>
            <a:r>
              <a:rPr lang="pl-PL" dirty="0" err="1"/>
              <a:t>hepatocellular</a:t>
            </a:r>
            <a:r>
              <a:rPr lang="pl-PL" dirty="0"/>
              <a:t> carcinoma</a:t>
            </a:r>
          </a:p>
        </p:txBody>
      </p:sp>
    </p:spTree>
    <p:extLst>
      <p:ext uri="{BB962C8B-B14F-4D97-AF65-F5344CB8AC3E}">
        <p14:creationId xmlns:p14="http://schemas.microsoft.com/office/powerpoint/2010/main" val="50582218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12.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89728" y="4859278"/>
            <a:ext cx="7739361" cy="1118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709" y="569626"/>
            <a:ext cx="2973674" cy="3964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47422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12.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45172" y="2337086"/>
            <a:ext cx="7897595" cy="2253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868987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12. </a:t>
            </a:r>
            <a:r>
              <a:rPr lang="pl-PL" dirty="0" err="1"/>
              <a:t>Physical</a:t>
            </a:r>
            <a:r>
              <a:rPr lang="pl-PL" dirty="0"/>
              <a:t> </a:t>
            </a:r>
            <a:r>
              <a:rPr lang="pl-PL" dirty="0" err="1"/>
              <a:t>examination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90142" y="2157873"/>
            <a:ext cx="7971287" cy="245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91245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12. </a:t>
            </a:r>
            <a:r>
              <a:rPr lang="pl-PL" dirty="0" err="1"/>
              <a:t>labs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82360" y="4101154"/>
            <a:ext cx="7874490" cy="1903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t="15232" b="14677"/>
          <a:stretch/>
        </p:blipFill>
        <p:spPr>
          <a:xfrm>
            <a:off x="3508140" y="959370"/>
            <a:ext cx="7574543" cy="2698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273184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12. </a:t>
            </a:r>
            <a:r>
              <a:rPr lang="pl-PL" dirty="0" err="1"/>
              <a:t>imaging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4645591"/>
            <a:ext cx="7782120" cy="1236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587" y="384178"/>
            <a:ext cx="4904208" cy="3678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39305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12. </a:t>
            </a:r>
            <a:r>
              <a:rPr lang="pl-PL" dirty="0" err="1"/>
              <a:t>treatment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967" y="275345"/>
            <a:ext cx="5638800" cy="4933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85998" y="4371566"/>
            <a:ext cx="6014802" cy="1675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662671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12. </a:t>
            </a:r>
            <a:r>
              <a:rPr lang="pl-PL" dirty="0" err="1"/>
              <a:t>Hepatic</a:t>
            </a:r>
            <a:r>
              <a:rPr lang="pl-PL" dirty="0"/>
              <a:t> </a:t>
            </a:r>
            <a:r>
              <a:rPr lang="pl-PL" dirty="0" err="1"/>
              <a:t>encephalopathy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The </a:t>
            </a:r>
            <a:r>
              <a:rPr lang="pl-PL" dirty="0" err="1"/>
              <a:t>cause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multifactorial</a:t>
            </a:r>
            <a:r>
              <a:rPr lang="pl-PL" dirty="0"/>
              <a:t> and </a:t>
            </a:r>
            <a:r>
              <a:rPr lang="pl-PL" dirty="0" err="1"/>
              <a:t>includes</a:t>
            </a:r>
            <a:r>
              <a:rPr lang="pl-PL" dirty="0"/>
              <a:t>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dirty="0"/>
              <a:t> </a:t>
            </a:r>
            <a:r>
              <a:rPr lang="pl-PL" dirty="0" err="1"/>
              <a:t>elevated</a:t>
            </a:r>
            <a:r>
              <a:rPr lang="pl-PL" dirty="0"/>
              <a:t> </a:t>
            </a:r>
            <a:r>
              <a:rPr lang="pl-PL" dirty="0" err="1"/>
              <a:t>concentration</a:t>
            </a:r>
            <a:r>
              <a:rPr lang="pl-PL" dirty="0"/>
              <a:t> of </a:t>
            </a:r>
            <a:r>
              <a:rPr lang="pl-PL" dirty="0" err="1"/>
              <a:t>blood</a:t>
            </a:r>
            <a:r>
              <a:rPr lang="pl-PL" dirty="0"/>
              <a:t> </a:t>
            </a:r>
            <a:r>
              <a:rPr lang="pl-PL" dirty="0" err="1"/>
              <a:t>ammonia</a:t>
            </a:r>
            <a:r>
              <a:rPr lang="pl-PL" dirty="0"/>
              <a:t>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dirty="0" err="1"/>
              <a:t>short-chain</a:t>
            </a:r>
            <a:r>
              <a:rPr lang="pl-PL" dirty="0"/>
              <a:t> </a:t>
            </a:r>
            <a:r>
              <a:rPr lang="pl-PL" dirty="0" err="1"/>
              <a:t>fatty-acids</a:t>
            </a:r>
            <a:r>
              <a:rPr lang="pl-PL" dirty="0"/>
              <a:t>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dirty="0" err="1"/>
              <a:t>false</a:t>
            </a:r>
            <a:r>
              <a:rPr lang="pl-PL" dirty="0"/>
              <a:t> </a:t>
            </a:r>
            <a:r>
              <a:rPr lang="pl-PL" dirty="0" err="1"/>
              <a:t>neurotransmitters</a:t>
            </a:r>
            <a:r>
              <a:rPr lang="pl-PL" dirty="0"/>
              <a:t>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dirty="0" err="1"/>
              <a:t>decreased</a:t>
            </a:r>
            <a:r>
              <a:rPr lang="pl-PL" dirty="0"/>
              <a:t> </a:t>
            </a:r>
            <a:r>
              <a:rPr lang="pl-PL" dirty="0" err="1"/>
              <a:t>nranched-chain</a:t>
            </a:r>
            <a:r>
              <a:rPr lang="pl-PL" dirty="0"/>
              <a:t> </a:t>
            </a:r>
            <a:r>
              <a:rPr lang="pl-PL" dirty="0" err="1"/>
              <a:t>amino</a:t>
            </a:r>
            <a:r>
              <a:rPr lang="pl-PL" dirty="0"/>
              <a:t> </a:t>
            </a:r>
            <a:r>
              <a:rPr lang="pl-PL" dirty="0" err="1"/>
              <a:t>acids</a:t>
            </a:r>
            <a:r>
              <a:rPr lang="pl-PL" dirty="0"/>
              <a:t>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dirty="0"/>
              <a:t>and </a:t>
            </a:r>
            <a:r>
              <a:rPr lang="pl-PL" dirty="0" err="1"/>
              <a:t>circulating</a:t>
            </a:r>
            <a:r>
              <a:rPr lang="pl-PL" dirty="0"/>
              <a:t> </a:t>
            </a:r>
            <a:r>
              <a:rPr lang="pl-PL" dirty="0" err="1"/>
              <a:t>substance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has</a:t>
            </a:r>
            <a:r>
              <a:rPr lang="pl-PL" dirty="0"/>
              <a:t> </a:t>
            </a:r>
            <a:r>
              <a:rPr lang="pl-PL" dirty="0" err="1"/>
              <a:t>properties</a:t>
            </a:r>
            <a:r>
              <a:rPr lang="pl-PL" dirty="0"/>
              <a:t> </a:t>
            </a:r>
            <a:r>
              <a:rPr lang="pl-PL" dirty="0" err="1"/>
              <a:t>similar</a:t>
            </a:r>
            <a:r>
              <a:rPr lang="pl-PL" dirty="0"/>
              <a:t> to </a:t>
            </a:r>
            <a:r>
              <a:rPr lang="pl-PL" dirty="0" err="1"/>
              <a:t>that</a:t>
            </a:r>
            <a:r>
              <a:rPr lang="pl-PL" dirty="0"/>
              <a:t> of </a:t>
            </a:r>
            <a:r>
              <a:rPr lang="pl-PL" dirty="0" err="1"/>
              <a:t>benzodiazepine</a:t>
            </a:r>
            <a:r>
              <a:rPr lang="pl-PL" dirty="0"/>
              <a:t> </a:t>
            </a:r>
            <a:r>
              <a:rPr lang="pl-PL" dirty="0" err="1"/>
              <a:t>agonist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potentiate</a:t>
            </a:r>
            <a:r>
              <a:rPr lang="pl-PL" dirty="0"/>
              <a:t> </a:t>
            </a:r>
            <a:r>
              <a:rPr lang="pl-PL" dirty="0" err="1"/>
              <a:t>action</a:t>
            </a:r>
            <a:r>
              <a:rPr lang="pl-PL" dirty="0"/>
              <a:t> of GABA</a:t>
            </a:r>
          </a:p>
        </p:txBody>
      </p:sp>
    </p:spTree>
    <p:extLst>
      <p:ext uri="{BB962C8B-B14F-4D97-AF65-F5344CB8AC3E}">
        <p14:creationId xmlns:p14="http://schemas.microsoft.com/office/powerpoint/2010/main" val="283412959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13.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30715" y="4527828"/>
            <a:ext cx="7944230" cy="1477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115" y="1064302"/>
            <a:ext cx="4015177" cy="3011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49774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13. </a:t>
            </a:r>
            <a:r>
              <a:rPr lang="pl-PL" dirty="0" err="1"/>
              <a:t>History</a:t>
            </a:r>
            <a:r>
              <a:rPr lang="pl-PL" dirty="0"/>
              <a:t> of </a:t>
            </a:r>
            <a:r>
              <a:rPr lang="pl-PL" dirty="0" err="1"/>
              <a:t>present</a:t>
            </a:r>
            <a:r>
              <a:rPr lang="pl-PL" dirty="0"/>
              <a:t> </a:t>
            </a:r>
            <a:r>
              <a:rPr lang="pl-PL" dirty="0" err="1"/>
              <a:t>complaint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15191" y="2447540"/>
            <a:ext cx="7711027" cy="1581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31855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Zielony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Wydarzenie główne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ydarzenie główn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Wydarzenie główne</Template>
  <TotalTime>692</TotalTime>
  <Words>1841</Words>
  <Application>Microsoft Office PowerPoint</Application>
  <PresentationFormat>Panoramiczny</PresentationFormat>
  <Paragraphs>269</Paragraphs>
  <Slides>158</Slides>
  <Notes>20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158</vt:i4>
      </vt:variant>
    </vt:vector>
  </HeadingPairs>
  <TitlesOfParts>
    <vt:vector size="164" baseType="lpstr">
      <vt:lpstr>Arial</vt:lpstr>
      <vt:lpstr>Book Antiqua</vt:lpstr>
      <vt:lpstr>Calibri</vt:lpstr>
      <vt:lpstr>Impact</vt:lpstr>
      <vt:lpstr>Wingdings</vt:lpstr>
      <vt:lpstr>Wydarzenie główne</vt:lpstr>
      <vt:lpstr>Clinical case analysis</vt:lpstr>
      <vt:lpstr>1. Present complaint </vt:lpstr>
      <vt:lpstr>1. History of present illness </vt:lpstr>
      <vt:lpstr>1. Physical examination </vt:lpstr>
      <vt:lpstr>1. Endoscopy </vt:lpstr>
      <vt:lpstr>1. imaging </vt:lpstr>
      <vt:lpstr>1. pathology </vt:lpstr>
      <vt:lpstr>1. pathology </vt:lpstr>
      <vt:lpstr>1. treatment</vt:lpstr>
      <vt:lpstr>1. barrett’s esophagus</vt:lpstr>
      <vt:lpstr>1. barrett’s esophagus</vt:lpstr>
      <vt:lpstr>2. Present complaint</vt:lpstr>
      <vt:lpstr>2. History of present illness </vt:lpstr>
      <vt:lpstr>2. Physical examination</vt:lpstr>
      <vt:lpstr>2. labs</vt:lpstr>
      <vt:lpstr>2. imaging</vt:lpstr>
      <vt:lpstr>2. pathology</vt:lpstr>
      <vt:lpstr>2. treatment </vt:lpstr>
      <vt:lpstr>2. Celiac disease</vt:lpstr>
      <vt:lpstr>3. Present complaint</vt:lpstr>
      <vt:lpstr>3. History of present illness </vt:lpstr>
      <vt:lpstr>3. Physical examination </vt:lpstr>
      <vt:lpstr>3. labs</vt:lpstr>
      <vt:lpstr>Prezentacja programu PowerPoint</vt:lpstr>
      <vt:lpstr>3. treatment</vt:lpstr>
      <vt:lpstr>3. Chronic atrophic gastritis</vt:lpstr>
      <vt:lpstr>4. Present complaint</vt:lpstr>
      <vt:lpstr>4. History of present illness </vt:lpstr>
      <vt:lpstr>4. Physical examination </vt:lpstr>
      <vt:lpstr>4. labs</vt:lpstr>
      <vt:lpstr>4. imaging</vt:lpstr>
      <vt:lpstr>4. pathology</vt:lpstr>
      <vt:lpstr>4. treatment </vt:lpstr>
      <vt:lpstr>4. Chronic pancreatitis</vt:lpstr>
      <vt:lpstr>5. Present complaint</vt:lpstr>
      <vt:lpstr>5. History of present illness</vt:lpstr>
      <vt:lpstr>5. Physical examination </vt:lpstr>
      <vt:lpstr>5. labs</vt:lpstr>
      <vt:lpstr>5. endoscopy</vt:lpstr>
      <vt:lpstr>5. pathology </vt:lpstr>
      <vt:lpstr>Prezentacja programu PowerPoint</vt:lpstr>
      <vt:lpstr>5. treatment</vt:lpstr>
      <vt:lpstr>5. Colonic polyps</vt:lpstr>
      <vt:lpstr>6. Present complaint</vt:lpstr>
      <vt:lpstr>6. History of present illness</vt:lpstr>
      <vt:lpstr>6. Physical examination</vt:lpstr>
      <vt:lpstr>6. labs </vt:lpstr>
      <vt:lpstr>6. imaging</vt:lpstr>
      <vt:lpstr>6. Gross pathology</vt:lpstr>
      <vt:lpstr>6. Micro pathology</vt:lpstr>
      <vt:lpstr>6. treatment </vt:lpstr>
      <vt:lpstr>6. crohn’s disease</vt:lpstr>
      <vt:lpstr>7. Present complaint</vt:lpstr>
      <vt:lpstr>7. History of present illness </vt:lpstr>
      <vt:lpstr>7. Physical examination</vt:lpstr>
      <vt:lpstr>7. labs</vt:lpstr>
      <vt:lpstr>7. imaging</vt:lpstr>
      <vt:lpstr>7. Gross pathology</vt:lpstr>
      <vt:lpstr>7. Micro pathology</vt:lpstr>
      <vt:lpstr>7. treatment</vt:lpstr>
      <vt:lpstr>7. diverticulitis</vt:lpstr>
      <vt:lpstr>8. Present complaint</vt:lpstr>
      <vt:lpstr>8. History of present illness</vt:lpstr>
      <vt:lpstr>8. Physical examination </vt:lpstr>
      <vt:lpstr>8. labs</vt:lpstr>
      <vt:lpstr>8. endoscopy</vt:lpstr>
      <vt:lpstr>8. Gross pathology </vt:lpstr>
      <vt:lpstr>8. treatment </vt:lpstr>
      <vt:lpstr>8. Esophageal variceal bleeding</vt:lpstr>
      <vt:lpstr>9. Present complaint</vt:lpstr>
      <vt:lpstr>9. History of present illness </vt:lpstr>
      <vt:lpstr>9. imaging</vt:lpstr>
      <vt:lpstr>9. Micro pathology</vt:lpstr>
      <vt:lpstr>9. treatment</vt:lpstr>
      <vt:lpstr>9. gerd</vt:lpstr>
      <vt:lpstr>10.  Present complaint</vt:lpstr>
      <vt:lpstr>10. History of present illness </vt:lpstr>
      <vt:lpstr>10. Physical examination</vt:lpstr>
      <vt:lpstr>10. Labs &amp; imaging</vt:lpstr>
      <vt:lpstr>10. pathology </vt:lpstr>
      <vt:lpstr>10. treatment </vt:lpstr>
      <vt:lpstr>10. hemochromatosis </vt:lpstr>
      <vt:lpstr>11. Present complaint </vt:lpstr>
      <vt:lpstr>11. History of present illness</vt:lpstr>
      <vt:lpstr>11. Physical examination </vt:lpstr>
      <vt:lpstr>11. labs</vt:lpstr>
      <vt:lpstr>11. imaging </vt:lpstr>
      <vt:lpstr>11. pathology</vt:lpstr>
      <vt:lpstr>11. treatment</vt:lpstr>
      <vt:lpstr>11. Liver cirrhosis </vt:lpstr>
      <vt:lpstr>12. Present complaint</vt:lpstr>
      <vt:lpstr>12. History of present complaint </vt:lpstr>
      <vt:lpstr>12. Physical examination</vt:lpstr>
      <vt:lpstr>12. labs</vt:lpstr>
      <vt:lpstr>12. imaging </vt:lpstr>
      <vt:lpstr>12. treatment</vt:lpstr>
      <vt:lpstr>12. Hepatic encephalopathy</vt:lpstr>
      <vt:lpstr>13. Present complaint </vt:lpstr>
      <vt:lpstr>13. History of present complaint</vt:lpstr>
      <vt:lpstr>13. Physical examination </vt:lpstr>
      <vt:lpstr>13. labs </vt:lpstr>
      <vt:lpstr>13. imaging</vt:lpstr>
      <vt:lpstr>13. pathology</vt:lpstr>
      <vt:lpstr>13. treatment</vt:lpstr>
      <vt:lpstr>13. Alcoholic hepatitis </vt:lpstr>
      <vt:lpstr>14. Present complaint</vt:lpstr>
      <vt:lpstr>14. History of present illness</vt:lpstr>
      <vt:lpstr>14.  Physical examination</vt:lpstr>
      <vt:lpstr>14. labs</vt:lpstr>
      <vt:lpstr>14. imaging</vt:lpstr>
      <vt:lpstr>14. pathology</vt:lpstr>
      <vt:lpstr>14. treatment</vt:lpstr>
      <vt:lpstr>14. Hepatocellular carcinoma </vt:lpstr>
      <vt:lpstr>15.  Present complaint</vt:lpstr>
      <vt:lpstr>15. History of present illness</vt:lpstr>
      <vt:lpstr>15. Physical examination </vt:lpstr>
      <vt:lpstr>15. labs </vt:lpstr>
      <vt:lpstr>15. imaging </vt:lpstr>
      <vt:lpstr>15. pathology </vt:lpstr>
      <vt:lpstr>15. Liver metastases</vt:lpstr>
      <vt:lpstr>16. Present complaint</vt:lpstr>
      <vt:lpstr>16. History of present illness </vt:lpstr>
      <vt:lpstr>16. Physical examination</vt:lpstr>
      <vt:lpstr>16. labs</vt:lpstr>
      <vt:lpstr>16. imaging</vt:lpstr>
      <vt:lpstr>16. pathology</vt:lpstr>
      <vt:lpstr>16. treatment</vt:lpstr>
      <vt:lpstr>16. Acute pancreatitis</vt:lpstr>
      <vt:lpstr>17. Present complaint </vt:lpstr>
      <vt:lpstr>17. History of present illness</vt:lpstr>
      <vt:lpstr>17. Physical examination </vt:lpstr>
      <vt:lpstr>17. imaging</vt:lpstr>
      <vt:lpstr>17. pathology</vt:lpstr>
      <vt:lpstr>17. treatment </vt:lpstr>
      <vt:lpstr>17. Toxic megacolon </vt:lpstr>
      <vt:lpstr>18. Present complaint</vt:lpstr>
      <vt:lpstr>18. History of present illness</vt:lpstr>
      <vt:lpstr>18. Physical examination </vt:lpstr>
      <vt:lpstr>18. imaging</vt:lpstr>
      <vt:lpstr>18. pathology</vt:lpstr>
      <vt:lpstr>18. treatment</vt:lpstr>
      <vt:lpstr>18. Ulcerative colitis </vt:lpstr>
      <vt:lpstr>19. Present complaint </vt:lpstr>
      <vt:lpstr>19. History of present illness</vt:lpstr>
      <vt:lpstr>19. Physical examination </vt:lpstr>
      <vt:lpstr>19. labs</vt:lpstr>
      <vt:lpstr>19. imaging </vt:lpstr>
      <vt:lpstr>19. pathology</vt:lpstr>
      <vt:lpstr>19. treatment</vt:lpstr>
      <vt:lpstr>19. Acute cholecystitis</vt:lpstr>
      <vt:lpstr>20. Present complaint</vt:lpstr>
      <vt:lpstr>20. History of present illness </vt:lpstr>
      <vt:lpstr>20. Physical examination </vt:lpstr>
      <vt:lpstr>20. labs</vt:lpstr>
      <vt:lpstr>20. imaging</vt:lpstr>
      <vt:lpstr>20. pathology</vt:lpstr>
      <vt:lpstr>20. treatment</vt:lpstr>
      <vt:lpstr>20. appendicitis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case analysis</dc:title>
  <dc:creator>Blanka Hermann</dc:creator>
  <cp:lastModifiedBy>Jacek Gulczyński</cp:lastModifiedBy>
  <cp:revision>48</cp:revision>
  <dcterms:created xsi:type="dcterms:W3CDTF">2017-10-15T19:34:17Z</dcterms:created>
  <dcterms:modified xsi:type="dcterms:W3CDTF">2024-02-04T16:20:15Z</dcterms:modified>
</cp:coreProperties>
</file>