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tags/tag14.xml" ContentType="application/vnd.openxmlformats-officedocument.presentationml.tags+xml"/>
  <Override PartName="/ppt/notesSlides/notesSlide24.xml" ContentType="application/vnd.openxmlformats-officedocument.presentationml.notesSlide+xml"/>
  <Override PartName="/ppt/tags/tag15.xml" ContentType="application/vnd.openxmlformats-officedocument.presentationml.tags+xml"/>
  <Override PartName="/ppt/notesSlides/notesSlide25.xml" ContentType="application/vnd.openxmlformats-officedocument.presentationml.notesSlide+xml"/>
  <Override PartName="/ppt/tags/tag16.xml" ContentType="application/vnd.openxmlformats-officedocument.presentationml.tags+xml"/>
  <Override PartName="/ppt/notesSlides/notesSlide2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2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28.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29.xml" ContentType="application/vnd.openxmlformats-officedocument.presentationml.notesSlide+xml"/>
  <Override PartName="/ppt/tags/tag23.xml" ContentType="application/vnd.openxmlformats-officedocument.presentationml.tags+xml"/>
  <Override PartName="/ppt/notesSlides/notesSlide3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1"/>
  </p:notesMasterIdLst>
  <p:sldIdLst>
    <p:sldId id="438" r:id="rId2"/>
    <p:sldId id="439" r:id="rId3"/>
    <p:sldId id="440" r:id="rId4"/>
    <p:sldId id="441" r:id="rId5"/>
    <p:sldId id="442" r:id="rId6"/>
    <p:sldId id="443" r:id="rId7"/>
    <p:sldId id="444" r:id="rId8"/>
    <p:sldId id="445" r:id="rId9"/>
    <p:sldId id="446" r:id="rId10"/>
    <p:sldId id="447" r:id="rId11"/>
    <p:sldId id="448" r:id="rId12"/>
    <p:sldId id="449" r:id="rId13"/>
    <p:sldId id="450" r:id="rId14"/>
    <p:sldId id="451" r:id="rId15"/>
    <p:sldId id="428" r:id="rId16"/>
    <p:sldId id="429" r:id="rId17"/>
    <p:sldId id="430" r:id="rId18"/>
    <p:sldId id="431" r:id="rId19"/>
    <p:sldId id="432" r:id="rId20"/>
    <p:sldId id="433" r:id="rId21"/>
    <p:sldId id="434" r:id="rId22"/>
    <p:sldId id="435" r:id="rId23"/>
    <p:sldId id="436" r:id="rId24"/>
    <p:sldId id="437" r:id="rId25"/>
    <p:sldId id="256" r:id="rId26"/>
    <p:sldId id="272" r:id="rId27"/>
    <p:sldId id="273" r:id="rId28"/>
    <p:sldId id="257" r:id="rId29"/>
    <p:sldId id="258" r:id="rId30"/>
    <p:sldId id="259" r:id="rId31"/>
    <p:sldId id="260" r:id="rId32"/>
    <p:sldId id="261" r:id="rId33"/>
    <p:sldId id="389" r:id="rId34"/>
    <p:sldId id="263" r:id="rId35"/>
    <p:sldId id="390" r:id="rId36"/>
    <p:sldId id="391" r:id="rId37"/>
    <p:sldId id="392" r:id="rId38"/>
    <p:sldId id="393" r:id="rId39"/>
    <p:sldId id="394" r:id="rId40"/>
    <p:sldId id="395" r:id="rId41"/>
    <p:sldId id="396" r:id="rId42"/>
    <p:sldId id="397" r:id="rId43"/>
    <p:sldId id="319" r:id="rId44"/>
    <p:sldId id="329" r:id="rId45"/>
    <p:sldId id="335" r:id="rId46"/>
    <p:sldId id="353" r:id="rId47"/>
    <p:sldId id="352" r:id="rId48"/>
    <p:sldId id="355" r:id="rId49"/>
    <p:sldId id="356" r:id="rId50"/>
    <p:sldId id="380" r:id="rId51"/>
    <p:sldId id="338" r:id="rId52"/>
    <p:sldId id="364" r:id="rId53"/>
    <p:sldId id="330" r:id="rId54"/>
    <p:sldId id="381" r:id="rId55"/>
    <p:sldId id="386" r:id="rId56"/>
    <p:sldId id="387" r:id="rId57"/>
    <p:sldId id="293" r:id="rId58"/>
    <p:sldId id="276" r:id="rId59"/>
    <p:sldId id="354" r:id="rId60"/>
    <p:sldId id="367" r:id="rId61"/>
    <p:sldId id="262" r:id="rId62"/>
    <p:sldId id="361" r:id="rId63"/>
    <p:sldId id="362" r:id="rId64"/>
    <p:sldId id="305" r:id="rId65"/>
    <p:sldId id="382" r:id="rId66"/>
    <p:sldId id="383" r:id="rId67"/>
    <p:sldId id="385" r:id="rId68"/>
    <p:sldId id="303" r:id="rId69"/>
    <p:sldId id="384" r:id="rId70"/>
    <p:sldId id="348" r:id="rId71"/>
    <p:sldId id="351" r:id="rId72"/>
    <p:sldId id="349" r:id="rId73"/>
    <p:sldId id="306" r:id="rId74"/>
    <p:sldId id="310" r:id="rId75"/>
    <p:sldId id="265" r:id="rId76"/>
    <p:sldId id="315" r:id="rId77"/>
    <p:sldId id="291" r:id="rId78"/>
    <p:sldId id="269" r:id="rId79"/>
    <p:sldId id="292" r:id="rId80"/>
    <p:sldId id="266" r:id="rId81"/>
    <p:sldId id="301" r:id="rId82"/>
    <p:sldId id="320" r:id="rId83"/>
    <p:sldId id="357" r:id="rId84"/>
    <p:sldId id="264" r:id="rId85"/>
    <p:sldId id="343" r:id="rId86"/>
    <p:sldId id="339" r:id="rId87"/>
    <p:sldId id="267" r:id="rId88"/>
    <p:sldId id="268" r:id="rId89"/>
    <p:sldId id="344" r:id="rId90"/>
    <p:sldId id="368" r:id="rId91"/>
    <p:sldId id="366" r:id="rId92"/>
    <p:sldId id="363" r:id="rId93"/>
    <p:sldId id="270" r:id="rId94"/>
    <p:sldId id="271" r:id="rId95"/>
    <p:sldId id="342" r:id="rId96"/>
    <p:sldId id="289" r:id="rId97"/>
    <p:sldId id="312" r:id="rId98"/>
    <p:sldId id="313" r:id="rId99"/>
    <p:sldId id="326" r:id="rId100"/>
    <p:sldId id="324" r:id="rId101"/>
    <p:sldId id="360" r:id="rId102"/>
    <p:sldId id="346" r:id="rId103"/>
    <p:sldId id="347" r:id="rId104"/>
    <p:sldId id="325" r:id="rId105"/>
    <p:sldId id="358" r:id="rId106"/>
    <p:sldId id="369" r:id="rId107"/>
    <p:sldId id="370" r:id="rId108"/>
    <p:sldId id="359" r:id="rId109"/>
    <p:sldId id="337" r:id="rId110"/>
    <p:sldId id="341" r:id="rId111"/>
    <p:sldId id="334" r:id="rId112"/>
    <p:sldId id="398" r:id="rId113"/>
    <p:sldId id="399" r:id="rId114"/>
    <p:sldId id="294" r:id="rId115"/>
    <p:sldId id="400" r:id="rId116"/>
    <p:sldId id="401" r:id="rId117"/>
    <p:sldId id="296" r:id="rId118"/>
    <p:sldId id="402" r:id="rId119"/>
    <p:sldId id="297" r:id="rId120"/>
    <p:sldId id="403" r:id="rId121"/>
    <p:sldId id="404" r:id="rId122"/>
    <p:sldId id="298" r:id="rId123"/>
    <p:sldId id="299" r:id="rId124"/>
    <p:sldId id="287" r:id="rId125"/>
    <p:sldId id="300" r:id="rId126"/>
    <p:sldId id="286" r:id="rId127"/>
    <p:sldId id="405" r:id="rId128"/>
    <p:sldId id="406" r:id="rId129"/>
    <p:sldId id="407" r:id="rId130"/>
    <p:sldId id="408" r:id="rId131"/>
    <p:sldId id="409" r:id="rId132"/>
    <p:sldId id="410" r:id="rId133"/>
    <p:sldId id="411" r:id="rId134"/>
    <p:sldId id="274" r:id="rId135"/>
    <p:sldId id="304" r:id="rId136"/>
    <p:sldId id="412" r:id="rId137"/>
    <p:sldId id="279" r:id="rId138"/>
    <p:sldId id="280" r:id="rId139"/>
    <p:sldId id="281" r:id="rId140"/>
    <p:sldId id="283" r:id="rId141"/>
    <p:sldId id="311" r:id="rId142"/>
    <p:sldId id="284" r:id="rId143"/>
    <p:sldId id="285" r:id="rId144"/>
    <p:sldId id="413" r:id="rId145"/>
    <p:sldId id="317" r:id="rId146"/>
    <p:sldId id="318" r:id="rId147"/>
    <p:sldId id="321" r:id="rId148"/>
    <p:sldId id="322" r:id="rId149"/>
    <p:sldId id="323" r:id="rId150"/>
    <p:sldId id="415" r:id="rId151"/>
    <p:sldId id="416" r:id="rId152"/>
    <p:sldId id="417" r:id="rId153"/>
    <p:sldId id="418" r:id="rId154"/>
    <p:sldId id="419" r:id="rId155"/>
    <p:sldId id="328" r:id="rId156"/>
    <p:sldId id="331" r:id="rId157"/>
    <p:sldId id="332" r:id="rId158"/>
    <p:sldId id="333" r:id="rId159"/>
    <p:sldId id="420" r:id="rId160"/>
    <p:sldId id="336" r:id="rId161"/>
    <p:sldId id="421" r:id="rId162"/>
    <p:sldId id="422" r:id="rId163"/>
    <p:sldId id="423" r:id="rId164"/>
    <p:sldId id="340" r:id="rId165"/>
    <p:sldId id="424" r:id="rId166"/>
    <p:sldId id="425" r:id="rId167"/>
    <p:sldId id="426" r:id="rId168"/>
    <p:sldId id="427" r:id="rId169"/>
    <p:sldId id="345" r:id="rId170"/>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14"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45766A-98BE-4642-97B6-EE4EAADF10CB}" type="datetimeFigureOut">
              <a:rPr lang="pl-PL" smtClean="0"/>
              <a:t>09.05.2024</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672991-F7CF-4E11-8455-73AD376B431E}" type="slidenum">
              <a:rPr lang="pl-PL" smtClean="0"/>
              <a:t>‹#›</a:t>
            </a:fld>
            <a:endParaRPr lang="pl-PL"/>
          </a:p>
        </p:txBody>
      </p:sp>
    </p:spTree>
    <p:extLst>
      <p:ext uri="{BB962C8B-B14F-4D97-AF65-F5344CB8AC3E}">
        <p14:creationId xmlns:p14="http://schemas.microsoft.com/office/powerpoint/2010/main" val="4200234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AD897B45-664D-FCC3-E8CE-4AA7C36F6680}"/>
              </a:ext>
            </a:extLst>
          </p:cNvPr>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fld id="{2E6DC222-DBD0-457C-BE2A-1064121F2260}" type="slidenum">
              <a:rPr lang="en-US" altLang="pl-PL" sz="1200">
                <a:latin typeface="Arial" panose="020B0604020202020204" pitchFamily="34" charset="0"/>
              </a:rPr>
              <a:pPr/>
              <a:t>1</a:t>
            </a:fld>
            <a:endParaRPr lang="en-US" altLang="pl-PL" sz="1200">
              <a:latin typeface="Arial" panose="020B0604020202020204" pitchFamily="34" charset="0"/>
            </a:endParaRPr>
          </a:p>
        </p:txBody>
      </p:sp>
      <p:sp>
        <p:nvSpPr>
          <p:cNvPr id="18435" name="Rectangle 2">
            <a:extLst>
              <a:ext uri="{FF2B5EF4-FFF2-40B4-BE49-F238E27FC236}">
                <a16:creationId xmlns:a16="http://schemas.microsoft.com/office/drawing/2014/main" id="{58C4DF40-A065-B151-231B-E1D0FB69BAF5}"/>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DE23BC99-E0FB-C452-EE9F-515A4F8E625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139D10EF-E60E-C8D1-CE38-9AF4A357D9CD}"/>
              </a:ext>
            </a:extLst>
          </p:cNvPr>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fld id="{25F58DF0-203D-48F6-A2AD-3933846AE2A4}" type="slidenum">
              <a:rPr lang="en-US" altLang="pl-PL" sz="1200">
                <a:latin typeface="Arial" panose="020B0604020202020204" pitchFamily="34" charset="0"/>
              </a:rPr>
              <a:pPr/>
              <a:t>10</a:t>
            </a:fld>
            <a:endParaRPr lang="en-US" altLang="pl-PL" sz="1200">
              <a:latin typeface="Arial" panose="020B0604020202020204" pitchFamily="34" charset="0"/>
            </a:endParaRPr>
          </a:p>
        </p:txBody>
      </p:sp>
      <p:sp>
        <p:nvSpPr>
          <p:cNvPr id="27651" name="Rectangle 2">
            <a:extLst>
              <a:ext uri="{FF2B5EF4-FFF2-40B4-BE49-F238E27FC236}">
                <a16:creationId xmlns:a16="http://schemas.microsoft.com/office/drawing/2014/main" id="{4EA71DDF-1927-B370-BF46-6DF10EB46697}"/>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308A9E4E-98FF-D423-EE04-791986EA327A}"/>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184F4DEC-2304-9C1A-FDDA-3EC1CAE65473}"/>
              </a:ext>
            </a:extLst>
          </p:cNvPr>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fld id="{3746B0C1-1901-4C85-A32C-A06C3ABC05B5}" type="slidenum">
              <a:rPr lang="en-US" altLang="pl-PL" sz="1200">
                <a:latin typeface="Arial" panose="020B0604020202020204" pitchFamily="34" charset="0"/>
              </a:rPr>
              <a:pPr/>
              <a:t>11</a:t>
            </a:fld>
            <a:endParaRPr lang="en-US" altLang="pl-PL" sz="1200">
              <a:latin typeface="Arial" panose="020B0604020202020204" pitchFamily="34" charset="0"/>
            </a:endParaRPr>
          </a:p>
        </p:txBody>
      </p:sp>
      <p:sp>
        <p:nvSpPr>
          <p:cNvPr id="28675" name="Rectangle 2">
            <a:extLst>
              <a:ext uri="{FF2B5EF4-FFF2-40B4-BE49-F238E27FC236}">
                <a16:creationId xmlns:a16="http://schemas.microsoft.com/office/drawing/2014/main" id="{CD44EF09-94DA-85EA-E205-6F1B09B5A9DB}"/>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DF3EFD2E-290E-2A02-FCB0-6A7B6B32427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2B0B26BC-637B-2873-92EC-AF5429C5B5A8}"/>
              </a:ext>
            </a:extLst>
          </p:cNvPr>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fld id="{72EA5749-6E58-4DCB-AEB4-ECD8E2C950E1}" type="slidenum">
              <a:rPr lang="en-US" altLang="pl-PL" sz="1200">
                <a:latin typeface="Arial" panose="020B0604020202020204" pitchFamily="34" charset="0"/>
              </a:rPr>
              <a:pPr/>
              <a:t>12</a:t>
            </a:fld>
            <a:endParaRPr lang="en-US" altLang="pl-PL" sz="1200">
              <a:latin typeface="Arial" panose="020B0604020202020204" pitchFamily="34" charset="0"/>
            </a:endParaRPr>
          </a:p>
        </p:txBody>
      </p:sp>
      <p:sp>
        <p:nvSpPr>
          <p:cNvPr id="29699" name="Rectangle 2">
            <a:extLst>
              <a:ext uri="{FF2B5EF4-FFF2-40B4-BE49-F238E27FC236}">
                <a16:creationId xmlns:a16="http://schemas.microsoft.com/office/drawing/2014/main" id="{5EC63891-555F-3AC7-F1A6-8E259BC3108E}"/>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2581C9F1-29C9-0D5E-83A0-AAE5D9B8F88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F2DD2209-22FB-C13A-1E96-F1326AD44EBC}"/>
              </a:ext>
            </a:extLst>
          </p:cNvPr>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fld id="{57BDA0E4-82EE-4131-AC46-37462739C9CC}" type="slidenum">
              <a:rPr lang="en-US" altLang="pl-PL" sz="1200">
                <a:latin typeface="Arial" panose="020B0604020202020204" pitchFamily="34" charset="0"/>
              </a:rPr>
              <a:pPr/>
              <a:t>13</a:t>
            </a:fld>
            <a:endParaRPr lang="en-US" altLang="pl-PL" sz="1200">
              <a:latin typeface="Arial" panose="020B0604020202020204" pitchFamily="34" charset="0"/>
            </a:endParaRPr>
          </a:p>
        </p:txBody>
      </p:sp>
      <p:sp>
        <p:nvSpPr>
          <p:cNvPr id="30723" name="Rectangle 2">
            <a:extLst>
              <a:ext uri="{FF2B5EF4-FFF2-40B4-BE49-F238E27FC236}">
                <a16:creationId xmlns:a16="http://schemas.microsoft.com/office/drawing/2014/main" id="{4011EB50-D4E4-9965-550F-FD62935BD739}"/>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C7DBBAB3-01F7-EC86-370F-CFD7E81B657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9069AF7E-E531-7675-1BC9-BD4A217BDD46}"/>
              </a:ext>
            </a:extLst>
          </p:cNvPr>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fld id="{72A2276A-45DA-4C5F-B80E-C31342D373E7}" type="slidenum">
              <a:rPr lang="en-US" altLang="pl-PL" sz="1200">
                <a:latin typeface="Arial" panose="020B0604020202020204" pitchFamily="34" charset="0"/>
              </a:rPr>
              <a:pPr/>
              <a:t>14</a:t>
            </a:fld>
            <a:endParaRPr lang="en-US" altLang="pl-PL" sz="1200">
              <a:latin typeface="Arial" panose="020B0604020202020204" pitchFamily="34" charset="0"/>
            </a:endParaRPr>
          </a:p>
        </p:txBody>
      </p:sp>
      <p:sp>
        <p:nvSpPr>
          <p:cNvPr id="31747" name="Rectangle 2">
            <a:extLst>
              <a:ext uri="{FF2B5EF4-FFF2-40B4-BE49-F238E27FC236}">
                <a16:creationId xmlns:a16="http://schemas.microsoft.com/office/drawing/2014/main" id="{3383B68C-BD34-45C1-5E40-07F9590D945A}"/>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493C4290-377B-F8D7-0046-3F630389910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latin typeface="+mn-lt"/>
                <a:ea typeface="Calibri"/>
                <a:cs typeface="Times New Roman"/>
              </a:rPr>
              <a:t>In this segment, we will be discussing various types of gastrointestinal inflammation.</a:t>
            </a:r>
            <a:endParaRPr lang="en-US" dirty="0"/>
          </a:p>
        </p:txBody>
      </p:sp>
      <p:sp>
        <p:nvSpPr>
          <p:cNvPr id="4" name="Slide Number Placeholder 3"/>
          <p:cNvSpPr>
            <a:spLocks noGrp="1"/>
          </p:cNvSpPr>
          <p:nvPr>
            <p:ph type="sldNum" sz="quarter" idx="10"/>
          </p:nvPr>
        </p:nvSpPr>
        <p:spPr/>
        <p:txBody>
          <a:bodyPr/>
          <a:lstStyle/>
          <a:p>
            <a:fld id="{BAF408BA-63F3-42E9-86F8-84ECF1C15677}" type="slidenum">
              <a:rPr lang="en-US" smtClean="0"/>
              <a:pPr/>
              <a:t>25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libri"/>
                <a:cs typeface="Times New Roman"/>
              </a:rPr>
              <a:t>Gastrointestinal inflammation, as evaluated by radiologists, is primarily going to be evaluated by the effect on the  mucosa by the inflammatory process. In most cases we can only provide an indirect evaluation of mucosal change. We are able to evaluate the lumen and the effects of the inflammatory process on the lumen, the degree of mucosal involvement that will determine the imaging findings. Superficial involvement such as gastritis or </a:t>
            </a:r>
            <a:r>
              <a:rPr lang="en-US" sz="1200" dirty="0" err="1">
                <a:latin typeface="+mn-lt"/>
                <a:ea typeface="Calibri"/>
                <a:cs typeface="Times New Roman"/>
              </a:rPr>
              <a:t>esophagitis</a:t>
            </a:r>
            <a:r>
              <a:rPr lang="en-US" sz="1200" dirty="0">
                <a:latin typeface="+mn-lt"/>
                <a:ea typeface="Calibri"/>
                <a:cs typeface="Times New Roman"/>
              </a:rPr>
              <a:t> may have very little effect on the lumen or the mucosa, as visualized </a:t>
            </a:r>
            <a:r>
              <a:rPr lang="en-US" sz="1200" dirty="0" err="1">
                <a:latin typeface="+mn-lt"/>
                <a:ea typeface="Calibri"/>
                <a:cs typeface="Times New Roman"/>
              </a:rPr>
              <a:t>radiographically</a:t>
            </a:r>
            <a:r>
              <a:rPr lang="en-US" sz="1200" dirty="0">
                <a:latin typeface="+mn-lt"/>
                <a:ea typeface="Calibri"/>
                <a:cs typeface="Times New Roman"/>
              </a:rPr>
              <a:t>. Penetrating lesions, however, will cause some changes in the adjacent areas, which may be easier to see with our imaging techniques.</a:t>
            </a:r>
          </a:p>
          <a:p>
            <a:endParaRPr lang="en-US" dirty="0"/>
          </a:p>
        </p:txBody>
      </p:sp>
      <p:sp>
        <p:nvSpPr>
          <p:cNvPr id="4" name="Slide Number Placeholder 3"/>
          <p:cNvSpPr>
            <a:spLocks noGrp="1"/>
          </p:cNvSpPr>
          <p:nvPr>
            <p:ph type="sldNum" sz="quarter" idx="10"/>
          </p:nvPr>
        </p:nvSpPr>
        <p:spPr/>
        <p:txBody>
          <a:bodyPr/>
          <a:lstStyle/>
          <a:p>
            <a:fld id="{BAF408BA-63F3-42E9-86F8-84ECF1C15677}" type="slidenum">
              <a:rPr lang="en-US" smtClean="0"/>
              <a:pPr/>
              <a:t>26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libri"/>
                <a:cs typeface="Times New Roman"/>
              </a:rPr>
              <a:t>Superficial processes will have little or no imaging findings. There may be spasm as a result of the inflammatory process and this may be visualized either on overhead films obtained, static images, or during the fluoroscopic process. Mucosal edema and irregularity may be seen in certain circumstances, depending upon the extent and the extent of the effect on the adjoining mucosa. Penetrating processes however, such as ulcers where there is a perforation through the surface of the mucosa will easily be identified using radiographic imaging techniques. Using some of our cross sectional techniques adjacent inflammatory processes will also be easy to identify.</a:t>
            </a:r>
          </a:p>
          <a:p>
            <a:endParaRPr lang="en-US" dirty="0"/>
          </a:p>
        </p:txBody>
      </p:sp>
      <p:sp>
        <p:nvSpPr>
          <p:cNvPr id="4" name="Slide Number Placeholder 3"/>
          <p:cNvSpPr>
            <a:spLocks noGrp="1"/>
          </p:cNvSpPr>
          <p:nvPr>
            <p:ph type="sldNum" sz="quarter" idx="10"/>
          </p:nvPr>
        </p:nvSpPr>
        <p:spPr/>
        <p:txBody>
          <a:bodyPr/>
          <a:lstStyle/>
          <a:p>
            <a:fld id="{BAF408BA-63F3-42E9-86F8-84ECF1C15677}" type="slidenum">
              <a:rPr lang="en-US" smtClean="0"/>
              <a:pPr/>
              <a:t>27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libri"/>
                <a:cs typeface="Times New Roman"/>
              </a:rPr>
              <a:t>On this line drawing, much like the line drawing we used when talking about neoplasm, this silhouette of the stomach demonstrates an extension of barium outside the expected wall, or lumen, of the stomach. This is as a result of ulceration of the lesser curvature of the stomach. </a:t>
            </a:r>
          </a:p>
          <a:p>
            <a:endParaRPr lang="en-US" dirty="0"/>
          </a:p>
        </p:txBody>
      </p:sp>
      <p:sp>
        <p:nvSpPr>
          <p:cNvPr id="4" name="Slide Number Placeholder 3"/>
          <p:cNvSpPr>
            <a:spLocks noGrp="1"/>
          </p:cNvSpPr>
          <p:nvPr>
            <p:ph type="sldNum" sz="quarter" idx="10"/>
          </p:nvPr>
        </p:nvSpPr>
        <p:spPr/>
        <p:txBody>
          <a:bodyPr/>
          <a:lstStyle/>
          <a:p>
            <a:fld id="{BAF408BA-63F3-42E9-86F8-84ECF1C15677}" type="slidenum">
              <a:rPr lang="en-US" smtClean="0"/>
              <a:pPr/>
              <a:t>28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E5FDD165-3ED0-4BBB-9FAE-ED7938966A80}" type="slidenum">
              <a:rPr lang="en-US">
                <a:latin typeface="Times New Roman" charset="0"/>
              </a:rPr>
              <a:pPr/>
              <a:t>29</a:t>
            </a:fld>
            <a:endParaRPr lang="en-US">
              <a:latin typeface="Times New Roman"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r>
              <a:rPr lang="en-US" sz="1200" dirty="0">
                <a:latin typeface="+mn-lt"/>
                <a:ea typeface="Calibri"/>
                <a:cs typeface="Times New Roman"/>
              </a:rPr>
              <a:t>On this radiograph of the stomach during a barium upper GI examination, note the barium projection from the lesser curvature of the stomach, this being an ulcer crater. Note the band of lucency, or edema, at the base of this ulcer crater as a result of inflammatory process, edema is seen at the margin of an ulcer.</a:t>
            </a:r>
            <a:endParaRPr lang="en-US" dirty="0">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B78D0E92-79C4-BCDD-483D-9E9A47B4A32D}"/>
              </a:ext>
            </a:extLst>
          </p:cNvPr>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fld id="{55FD43EC-FE36-4259-8C30-D7A2E8B8E795}" type="slidenum">
              <a:rPr lang="en-US" altLang="pl-PL" sz="1200">
                <a:latin typeface="Arial" panose="020B0604020202020204" pitchFamily="34" charset="0"/>
              </a:rPr>
              <a:pPr/>
              <a:t>2</a:t>
            </a:fld>
            <a:endParaRPr lang="en-US" altLang="pl-PL" sz="1200">
              <a:latin typeface="Arial" panose="020B0604020202020204" pitchFamily="34" charset="0"/>
            </a:endParaRPr>
          </a:p>
        </p:txBody>
      </p:sp>
      <p:sp>
        <p:nvSpPr>
          <p:cNvPr id="19459" name="Rectangle 2">
            <a:extLst>
              <a:ext uri="{FF2B5EF4-FFF2-40B4-BE49-F238E27FC236}">
                <a16:creationId xmlns:a16="http://schemas.microsoft.com/office/drawing/2014/main" id="{F344FD70-ECF1-6500-9321-837F109CA2A9}"/>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279A58D4-48B9-47FF-1931-58564C24D80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A208E8BE-EBBF-4FC8-9F07-3572CE37E586}" type="slidenum">
              <a:rPr lang="en-US">
                <a:latin typeface="Times New Roman" charset="0"/>
              </a:rPr>
              <a:pPr/>
              <a:t>30</a:t>
            </a:fld>
            <a:endParaRPr lang="en-US">
              <a:latin typeface="Times New Roman"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libri"/>
                <a:cs typeface="Times New Roman"/>
              </a:rPr>
              <a:t>: In another patient we also note on the overhead film an ulcer on the greater curvature aspect of the stomach. This tube demonstrates a lucent halo of edema at the base of the ulcer as indicated by the arrow head. This ulcer extends outside the expected mucosal margin which helps us differentiate benign ulcers from malignant ulcers. Incidentally contrast material in the gallbladder as a result of prior oral gallbladder examination, a study done prior to the development of ultrasound and nuclear medicine techniques for gallbladder evaluation.</a:t>
            </a:r>
          </a:p>
          <a:p>
            <a:pPr eaLnBrk="1" hangingPunct="1"/>
            <a:endParaRPr lang="en-US" dirty="0">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E9C9215C-3EAB-45B5-8CA0-35F23A3E4755}" type="slidenum">
              <a:rPr lang="en-US">
                <a:latin typeface="Times New Roman" charset="0"/>
              </a:rPr>
              <a:pPr/>
              <a:t>31</a:t>
            </a:fld>
            <a:endParaRPr lang="en-US">
              <a:latin typeface="Times New Roman"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r>
              <a:rPr lang="en-US" sz="1200" dirty="0">
                <a:latin typeface="+mn-lt"/>
                <a:ea typeface="Calibri"/>
                <a:cs typeface="Times New Roman"/>
              </a:rPr>
              <a:t>In another individual we identify a protrusion of barium on the spot film from the superior surface or lesser curvature aspect of the pyloric canal. This representing a pyloric canal or channel ulceration in this individual is indicated by the arrows. Note as well an edematous halo at the base of this ulceration resulting from edema at the ulceration.</a:t>
            </a:r>
            <a:endParaRPr lang="en-US" dirty="0">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C2364B19-488A-48B0-BB83-9D99E6AF8F06}" type="slidenum">
              <a:rPr lang="en-US">
                <a:latin typeface="Times New Roman" charset="0"/>
              </a:rPr>
              <a:pPr/>
              <a:t>32</a:t>
            </a:fld>
            <a:endParaRPr lang="en-US">
              <a:latin typeface="Times New Roman"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r>
              <a:rPr lang="en-US" sz="1200" dirty="0">
                <a:latin typeface="+mn-lt"/>
                <a:ea typeface="Calibri"/>
                <a:cs typeface="Times New Roman"/>
              </a:rPr>
              <a:t>Another individual is demonstrated to have at least two ulcerations in the region just distal to the bulb. These post bulbar duodenal ulcers are easily identified as indicated by the large and smaller arrow. Most likely, the smaller arrow indicates a second ulceration. </a:t>
            </a:r>
            <a:endParaRPr lang="en-US" dirty="0">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A1C8DE97-BD29-4D22-ABAB-121635AA780F}" type="slidenum">
              <a:rPr lang="en-US">
                <a:latin typeface="Times New Roman" charset="0"/>
              </a:rPr>
              <a:pPr/>
              <a:t>33</a:t>
            </a:fld>
            <a:endParaRPr lang="en-US">
              <a:latin typeface="Times New Roman"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libri"/>
                <a:cs typeface="Times New Roman"/>
              </a:rPr>
              <a:t>: Inflammatory diseases involving the colon include </a:t>
            </a:r>
            <a:r>
              <a:rPr lang="en-US" sz="1200" dirty="0" err="1">
                <a:latin typeface="+mn-lt"/>
                <a:ea typeface="Calibri"/>
                <a:cs typeface="Times New Roman"/>
              </a:rPr>
              <a:t>diverticulosis</a:t>
            </a:r>
            <a:r>
              <a:rPr lang="en-US" sz="1200" dirty="0">
                <a:latin typeface="+mn-lt"/>
                <a:ea typeface="Calibri"/>
                <a:cs typeface="Times New Roman"/>
              </a:rPr>
              <a:t> and diverticulitis, ulcerative colitis, and regional enteritis, which will occasionally involve the colon.</a:t>
            </a:r>
          </a:p>
          <a:p>
            <a:pPr eaLnBrk="1" hangingPunct="1"/>
            <a:endParaRPr lang="en-US" dirty="0">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92A5B2CF-C63B-4EA7-B8F1-94322CE8C1D9}" type="slidenum">
              <a:rPr lang="en-US">
                <a:latin typeface="Times New Roman" charset="0"/>
              </a:rPr>
              <a:pPr/>
              <a:t>34</a:t>
            </a:fld>
            <a:endParaRPr lang="en-US">
              <a:latin typeface="Times New Roman"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libri"/>
                <a:cs typeface="Times New Roman"/>
              </a:rPr>
              <a:t>: Inflammatory processes in the colon can cause spasm leading to narrowing, can cause stricture as a result of scarring, and can present with extrinsic masses when the inflammatory process has spread outside the colon itself. There may be dilatation proximal to an area of inflammatory process, as a result of partial or complete obstruction to the passage of colonic contents. Mucosal changes, including edema, mucosal hypertrophy, and ulceration can also be visualized.</a:t>
            </a:r>
          </a:p>
          <a:p>
            <a:pPr eaLnBrk="1" hangingPunct="1"/>
            <a:endParaRPr lang="en-US" dirty="0">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CFA279FC-FFBC-4816-8E46-F67B01A202F2}" type="slidenum">
              <a:rPr lang="en-US">
                <a:latin typeface="Times New Roman" charset="0"/>
              </a:rPr>
              <a:pPr/>
              <a:t>35</a:t>
            </a:fld>
            <a:endParaRPr lang="en-US">
              <a:latin typeface="Times New Roman"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mn-lt"/>
                <a:ea typeface="Calibri"/>
                <a:cs typeface="Times New Roman"/>
              </a:rPr>
              <a:t>Diverticulosis</a:t>
            </a:r>
            <a:r>
              <a:rPr lang="en-US" sz="1200" dirty="0">
                <a:latin typeface="+mn-lt"/>
                <a:ea typeface="Calibri"/>
                <a:cs typeface="Times New Roman"/>
              </a:rPr>
              <a:t> and diverticulitis represent a spectrum of diseases that arise as a result of the development </a:t>
            </a:r>
            <a:r>
              <a:rPr lang="en-US" sz="1200" dirty="0" err="1">
                <a:latin typeface="+mn-lt"/>
                <a:ea typeface="Calibri"/>
                <a:cs typeface="Times New Roman"/>
              </a:rPr>
              <a:t>diverticula</a:t>
            </a:r>
            <a:r>
              <a:rPr lang="en-US" sz="1200" dirty="0">
                <a:latin typeface="+mn-lt"/>
                <a:ea typeface="Calibri"/>
                <a:cs typeface="Times New Roman"/>
              </a:rPr>
              <a:t> within the colon. Mucosa protruding out of the bowel lumen through weak point in the muscle layer can lead to subsequent inflammatory processes. The presence of multiple </a:t>
            </a:r>
            <a:r>
              <a:rPr lang="en-US" sz="1200" dirty="0" err="1">
                <a:latin typeface="+mn-lt"/>
                <a:ea typeface="Calibri"/>
                <a:cs typeface="Times New Roman"/>
              </a:rPr>
              <a:t>diverticula</a:t>
            </a:r>
            <a:r>
              <a:rPr lang="en-US" sz="1200" dirty="0">
                <a:latin typeface="+mn-lt"/>
                <a:ea typeface="Calibri"/>
                <a:cs typeface="Times New Roman"/>
              </a:rPr>
              <a:t> is described as </a:t>
            </a:r>
            <a:r>
              <a:rPr lang="en-US" sz="1200" dirty="0" err="1">
                <a:latin typeface="+mn-lt"/>
                <a:ea typeface="Calibri"/>
                <a:cs typeface="Times New Roman"/>
              </a:rPr>
              <a:t>diverticulosis</a:t>
            </a:r>
            <a:r>
              <a:rPr lang="en-US" sz="1200" dirty="0">
                <a:latin typeface="+mn-lt"/>
                <a:ea typeface="Calibri"/>
                <a:cs typeface="Times New Roman"/>
              </a:rPr>
              <a:t>. The process of inflammatory involvement of </a:t>
            </a:r>
            <a:r>
              <a:rPr lang="en-US" sz="1200" dirty="0" err="1">
                <a:latin typeface="+mn-lt"/>
                <a:ea typeface="Calibri"/>
                <a:cs typeface="Times New Roman"/>
              </a:rPr>
              <a:t>diverticular</a:t>
            </a:r>
            <a:r>
              <a:rPr lang="en-US" sz="1200" dirty="0">
                <a:latin typeface="+mn-lt"/>
                <a:ea typeface="Calibri"/>
                <a:cs typeface="Times New Roman"/>
              </a:rPr>
              <a:t> processes is referred to as diverticulitis.</a:t>
            </a:r>
          </a:p>
          <a:p>
            <a:pPr eaLnBrk="1" hangingPunct="1"/>
            <a:endParaRPr lang="en-US" dirty="0">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537577BE-3B74-4A34-9B2D-EC3BF0651059}" type="slidenum">
              <a:rPr lang="en-US">
                <a:latin typeface="Times New Roman" charset="0"/>
              </a:rPr>
              <a:pPr/>
              <a:t>36</a:t>
            </a:fld>
            <a:endParaRPr lang="en-US">
              <a:latin typeface="Times New Roman"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libri"/>
                <a:cs typeface="Times New Roman"/>
              </a:rPr>
              <a:t>In diverticulitis, a complication of </a:t>
            </a:r>
            <a:r>
              <a:rPr lang="en-US" sz="1200" dirty="0" err="1">
                <a:latin typeface="+mn-lt"/>
                <a:ea typeface="Calibri"/>
                <a:cs typeface="Times New Roman"/>
              </a:rPr>
              <a:t>diverticulosis</a:t>
            </a:r>
            <a:r>
              <a:rPr lang="en-US" sz="1200" dirty="0">
                <a:latin typeface="+mn-lt"/>
                <a:ea typeface="Calibri"/>
                <a:cs typeface="Times New Roman"/>
              </a:rPr>
              <a:t>, there is a penetrating inflammatory process. This process causes, or is a result of the perforation of a </a:t>
            </a:r>
            <a:r>
              <a:rPr lang="en-US" sz="1200" dirty="0" err="1">
                <a:latin typeface="+mn-lt"/>
                <a:ea typeface="Calibri"/>
                <a:cs typeface="Times New Roman"/>
              </a:rPr>
              <a:t>diverticulum</a:t>
            </a:r>
            <a:r>
              <a:rPr lang="en-US" sz="1200" dirty="0">
                <a:latin typeface="+mn-lt"/>
                <a:ea typeface="Calibri"/>
                <a:cs typeface="Times New Roman"/>
              </a:rPr>
              <a:t>. Inflammatory process is typically localized and usually only presents by the formation of a </a:t>
            </a:r>
            <a:r>
              <a:rPr lang="en-US" sz="1200" dirty="0" err="1">
                <a:latin typeface="+mn-lt"/>
                <a:ea typeface="Calibri"/>
                <a:cs typeface="Times New Roman"/>
              </a:rPr>
              <a:t>pericolic</a:t>
            </a:r>
            <a:r>
              <a:rPr lang="en-US" sz="1200" dirty="0">
                <a:latin typeface="+mn-lt"/>
                <a:ea typeface="Calibri"/>
                <a:cs typeface="Times New Roman"/>
              </a:rPr>
              <a:t> abscess. However, because of this process extending outside of the colon, fistulous tracts can develop to other organs including vagina, bladder, or other loops of bowel.</a:t>
            </a:r>
          </a:p>
          <a:p>
            <a:pPr eaLnBrk="1" hangingPunct="1"/>
            <a:endParaRPr lang="en-US" dirty="0">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83CCE273-D908-4BC7-91C2-C70288485733}" type="slidenum">
              <a:rPr lang="en-US">
                <a:latin typeface="Times New Roman" charset="0"/>
              </a:rPr>
              <a:pPr/>
              <a:t>37</a:t>
            </a:fld>
            <a:endParaRPr lang="en-US">
              <a:latin typeface="Times New Roman"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r>
              <a:rPr lang="en-US" sz="1200" dirty="0">
                <a:latin typeface="+mn-lt"/>
                <a:ea typeface="Calibri"/>
                <a:cs typeface="Times New Roman"/>
              </a:rPr>
              <a:t>n this single contrast barium enema, we note the presence of multiple </a:t>
            </a:r>
            <a:r>
              <a:rPr lang="en-US" sz="1200" dirty="0" err="1">
                <a:latin typeface="+mn-lt"/>
                <a:ea typeface="Calibri"/>
                <a:cs typeface="Times New Roman"/>
              </a:rPr>
              <a:t>diverticula</a:t>
            </a:r>
            <a:r>
              <a:rPr lang="en-US" sz="1200" dirty="0">
                <a:latin typeface="+mn-lt"/>
                <a:ea typeface="Calibri"/>
                <a:cs typeface="Times New Roman"/>
              </a:rPr>
              <a:t> scattered throughout the colon, but most concentrated in the descending and sigmoid portions of the colon. This is a typical distribution of </a:t>
            </a:r>
            <a:r>
              <a:rPr lang="en-US" sz="1200" dirty="0" err="1">
                <a:latin typeface="+mn-lt"/>
                <a:ea typeface="Calibri"/>
                <a:cs typeface="Times New Roman"/>
              </a:rPr>
              <a:t>diverticulosis</a:t>
            </a:r>
            <a:r>
              <a:rPr lang="en-US" sz="1200" dirty="0">
                <a:latin typeface="+mn-lt"/>
                <a:ea typeface="Calibri"/>
                <a:cs typeface="Times New Roman"/>
              </a:rPr>
              <a:t>.</a:t>
            </a:r>
            <a:endParaRPr lang="en-US" dirty="0">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8AD97E3B-5224-404D-B218-B4CEAFA1A8DE}" type="slidenum">
              <a:rPr lang="en-US">
                <a:latin typeface="Times New Roman" charset="0"/>
              </a:rPr>
              <a:pPr/>
              <a:t>38</a:t>
            </a:fld>
            <a:endParaRPr lang="en-US">
              <a:latin typeface="Times New Roman"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r>
              <a:rPr lang="en-US" sz="1200" kern="1200" dirty="0">
                <a:solidFill>
                  <a:schemeClr val="tx1"/>
                </a:solidFill>
                <a:latin typeface="+mn-lt"/>
                <a:ea typeface="+mn-ea"/>
                <a:cs typeface="+mn-cs"/>
              </a:rPr>
              <a:t>In another individual we note that barium has escaped from </a:t>
            </a:r>
            <a:r>
              <a:rPr lang="en-US" sz="1200" kern="1200" dirty="0" err="1">
                <a:solidFill>
                  <a:schemeClr val="tx1"/>
                </a:solidFill>
                <a:latin typeface="+mn-lt"/>
                <a:ea typeface="+mn-ea"/>
                <a:cs typeface="+mn-cs"/>
              </a:rPr>
              <a:t>diverticula</a:t>
            </a:r>
            <a:r>
              <a:rPr lang="en-US" sz="1200" kern="1200" dirty="0">
                <a:solidFill>
                  <a:schemeClr val="tx1"/>
                </a:solidFill>
                <a:latin typeface="+mn-lt"/>
                <a:ea typeface="+mn-ea"/>
                <a:cs typeface="+mn-cs"/>
              </a:rPr>
              <a:t> in the region of the sigmoid colon. This escape of contrast material is the radiographic gold standard for the diagnosis of diverticulitis; this representing </a:t>
            </a:r>
            <a:r>
              <a:rPr lang="en-US" sz="1200" kern="1200" dirty="0" err="1">
                <a:solidFill>
                  <a:schemeClr val="tx1"/>
                </a:solidFill>
                <a:latin typeface="+mn-lt"/>
                <a:ea typeface="+mn-ea"/>
                <a:cs typeface="+mn-cs"/>
              </a:rPr>
              <a:t>extravasation</a:t>
            </a:r>
            <a:r>
              <a:rPr lang="en-US" sz="1200" kern="1200" dirty="0">
                <a:solidFill>
                  <a:schemeClr val="tx1"/>
                </a:solidFill>
                <a:latin typeface="+mn-lt"/>
                <a:ea typeface="+mn-ea"/>
                <a:cs typeface="+mn-cs"/>
              </a:rPr>
              <a:t> and development of an abscess cavity that contains barium in the </a:t>
            </a:r>
            <a:r>
              <a:rPr lang="en-US" sz="1200" kern="1200" dirty="0" err="1">
                <a:solidFill>
                  <a:schemeClr val="tx1"/>
                </a:solidFill>
                <a:latin typeface="+mn-lt"/>
                <a:ea typeface="+mn-ea"/>
                <a:cs typeface="+mn-cs"/>
              </a:rPr>
              <a:t>peridiverticular</a:t>
            </a:r>
            <a:r>
              <a:rPr lang="en-US" sz="1200" kern="1200" dirty="0">
                <a:solidFill>
                  <a:schemeClr val="tx1"/>
                </a:solidFill>
                <a:latin typeface="+mn-lt"/>
                <a:ea typeface="+mn-ea"/>
                <a:cs typeface="+mn-cs"/>
              </a:rPr>
              <a:t> soft tissues.</a:t>
            </a:r>
            <a:endParaRPr lang="en-US" dirty="0">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1951C875-1741-4804-8CBC-6192DF3D7B45}" type="slidenum">
              <a:rPr lang="en-US">
                <a:latin typeface="Times New Roman" charset="0"/>
              </a:rPr>
              <a:pPr/>
              <a:t>39</a:t>
            </a:fld>
            <a:endParaRPr lang="en-US">
              <a:latin typeface="Times New Roman"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r>
              <a:rPr lang="en-US" sz="1200" dirty="0">
                <a:latin typeface="+mn-lt"/>
                <a:ea typeface="Calibri"/>
                <a:cs typeface="Times New Roman"/>
              </a:rPr>
              <a:t>CT scanning can be useful for evaluation diverticulitis. In this individual, we note an inflammatory process in the mesenteric as represented by a diffuse gray area containing some air bubbles. The diffuse gray representing edema, an inflammatory content within the fat of the mesentery and air collections being related to the abscess in communication with the bowel.</a:t>
            </a:r>
            <a:endParaRPr lang="en-US" dirty="0">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0CBEBFD2-54C3-96AA-D71F-F887177EC215}"/>
              </a:ext>
            </a:extLst>
          </p:cNvPr>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fld id="{C2091FE4-143E-4180-9FD5-8723CA93DA7B}" type="slidenum">
              <a:rPr lang="en-US" altLang="pl-PL" sz="1200">
                <a:latin typeface="Arial" panose="020B0604020202020204" pitchFamily="34" charset="0"/>
              </a:rPr>
              <a:pPr/>
              <a:t>3</a:t>
            </a:fld>
            <a:endParaRPr lang="en-US" altLang="pl-PL" sz="1200">
              <a:latin typeface="Arial" panose="020B0604020202020204" pitchFamily="34" charset="0"/>
            </a:endParaRPr>
          </a:p>
        </p:txBody>
      </p:sp>
      <p:sp>
        <p:nvSpPr>
          <p:cNvPr id="20483" name="Rectangle 2">
            <a:extLst>
              <a:ext uri="{FF2B5EF4-FFF2-40B4-BE49-F238E27FC236}">
                <a16:creationId xmlns:a16="http://schemas.microsoft.com/office/drawing/2014/main" id="{B1FC4376-3B10-CD78-39A6-E7BE50B3548F}"/>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326EAE5D-99B4-C45C-E048-80B78A62B08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latin typeface="+mn-lt"/>
                <a:ea typeface="Calibri"/>
                <a:cs typeface="Times New Roman"/>
              </a:rPr>
              <a:t>Another CT scan of diverticulitis demonstrating an abscess being measured in the region of the sigmoid colon. Note the small air collections along the colonic margin representing air trapped within numerous </a:t>
            </a:r>
            <a:r>
              <a:rPr lang="en-US" sz="1200" dirty="0" err="1">
                <a:latin typeface="+mn-lt"/>
                <a:ea typeface="Calibri"/>
                <a:cs typeface="Times New Roman"/>
              </a:rPr>
              <a:t>diverticula</a:t>
            </a:r>
            <a:r>
              <a:rPr lang="en-US" sz="1200" dirty="0">
                <a:latin typeface="+mn-lt"/>
                <a:ea typeface="Calibri"/>
                <a:cs typeface="Times New Roman"/>
              </a:rPr>
              <a:t>, within the sigmoid colon.</a:t>
            </a:r>
            <a:endParaRPr lang="en-US" dirty="0"/>
          </a:p>
        </p:txBody>
      </p:sp>
      <p:sp>
        <p:nvSpPr>
          <p:cNvPr id="4" name="Slide Number Placeholder 3"/>
          <p:cNvSpPr>
            <a:spLocks noGrp="1"/>
          </p:cNvSpPr>
          <p:nvPr>
            <p:ph type="sldNum" sz="quarter" idx="10"/>
          </p:nvPr>
        </p:nvSpPr>
        <p:spPr/>
        <p:txBody>
          <a:bodyPr/>
          <a:lstStyle/>
          <a:p>
            <a:fld id="{BAF408BA-63F3-42E9-86F8-84ECF1C15677}" type="slidenum">
              <a:rPr lang="en-US" smtClean="0"/>
              <a:pPr/>
              <a:t>40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libri"/>
                <a:cs typeface="Times New Roman"/>
              </a:rPr>
              <a:t>: CT scanning and plain film evaluation can also be utilized for evaluation of </a:t>
            </a:r>
            <a:r>
              <a:rPr lang="en-US" sz="1200" dirty="0" err="1">
                <a:latin typeface="+mn-lt"/>
                <a:ea typeface="Calibri"/>
                <a:cs typeface="Times New Roman"/>
              </a:rPr>
              <a:t>appendicoliths</a:t>
            </a:r>
            <a:r>
              <a:rPr lang="en-US" sz="1200" dirty="0">
                <a:latin typeface="+mn-lt"/>
                <a:ea typeface="Calibri"/>
                <a:cs typeface="Times New Roman"/>
              </a:rPr>
              <a:t> within the appendix. In this individual, this child, we identify an oval calcification in the expected location of the appendix, this calcification representing an </a:t>
            </a:r>
            <a:r>
              <a:rPr lang="en-US" sz="1200" dirty="0" err="1">
                <a:latin typeface="+mn-lt"/>
                <a:ea typeface="Calibri"/>
                <a:cs typeface="Times New Roman"/>
              </a:rPr>
              <a:t>appendicolith</a:t>
            </a:r>
            <a:r>
              <a:rPr lang="en-US" sz="1200" dirty="0">
                <a:latin typeface="+mn-lt"/>
                <a:ea typeface="Calibri"/>
                <a:cs typeface="Times New Roman"/>
              </a:rPr>
              <a:t>, a precursor to development of appendicitis in a child.</a:t>
            </a:r>
          </a:p>
          <a:p>
            <a:endParaRPr lang="en-US" dirty="0"/>
          </a:p>
        </p:txBody>
      </p:sp>
      <p:sp>
        <p:nvSpPr>
          <p:cNvPr id="4" name="Slide Number Placeholder 3"/>
          <p:cNvSpPr>
            <a:spLocks noGrp="1"/>
          </p:cNvSpPr>
          <p:nvPr>
            <p:ph type="sldNum" sz="quarter" idx="10"/>
          </p:nvPr>
        </p:nvSpPr>
        <p:spPr/>
        <p:txBody>
          <a:bodyPr/>
          <a:lstStyle/>
          <a:p>
            <a:fld id="{BAF408BA-63F3-42E9-86F8-84ECF1C15677}" type="slidenum">
              <a:rPr lang="en-US" smtClean="0"/>
              <a:pPr/>
              <a:t>41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597197C0-E84C-4E41-93BB-2628156D3070}" type="slidenum">
              <a:rPr lang="en-US">
                <a:latin typeface="Times New Roman" charset="0"/>
              </a:rPr>
              <a:pPr/>
              <a:t>42</a:t>
            </a:fld>
            <a:endParaRPr lang="en-US">
              <a:latin typeface="Times New Roman"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libri"/>
                <a:cs typeface="Times New Roman"/>
              </a:rPr>
              <a:t>CT scanning can also be utilized for the evaluation of possible appendicitis. In this case, CT demonstrates an irregular area of attenuation within the fat adjacent to the </a:t>
            </a:r>
            <a:r>
              <a:rPr lang="en-US" sz="1200" dirty="0" err="1">
                <a:latin typeface="+mn-lt"/>
                <a:ea typeface="Calibri"/>
                <a:cs typeface="Times New Roman"/>
              </a:rPr>
              <a:t>cecum</a:t>
            </a:r>
            <a:r>
              <a:rPr lang="en-US" sz="1200" dirty="0">
                <a:latin typeface="+mn-lt"/>
                <a:ea typeface="Calibri"/>
                <a:cs typeface="Times New Roman"/>
              </a:rPr>
              <a:t> in the expected location the appendix, in the right lower quadrant, as representing the inflammatory changes of appendicitis. We will also look for the appendix, the presence of a calculus within the appendix, and the presence of barium and/or fluid within the appendix. Measurement of this </a:t>
            </a:r>
            <a:r>
              <a:rPr lang="en-US" sz="1200" dirty="0" err="1">
                <a:latin typeface="+mn-lt"/>
                <a:ea typeface="Calibri"/>
                <a:cs typeface="Times New Roman"/>
              </a:rPr>
              <a:t>appendiceal</a:t>
            </a:r>
            <a:r>
              <a:rPr lang="en-US" sz="1200" dirty="0">
                <a:latin typeface="+mn-lt"/>
                <a:ea typeface="Calibri"/>
                <a:cs typeface="Times New Roman"/>
              </a:rPr>
              <a:t> size can offer some information regarding potential presence of appendicitis.</a:t>
            </a:r>
          </a:p>
          <a:p>
            <a:pPr eaLnBrk="1" hangingPunct="1"/>
            <a:endParaRPr lang="en-US" dirty="0">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0FADFC24-2909-FB92-C393-A68E68B891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61869D8-0D96-4329-BAE0-EA9E25BA44EB}" type="slidenum">
              <a:rPr lang="en-US" altLang="pl-PL" sz="1200"/>
              <a:pPr/>
              <a:t>46</a:t>
            </a:fld>
            <a:endParaRPr lang="en-US" altLang="pl-PL" sz="1200"/>
          </a:p>
        </p:txBody>
      </p:sp>
      <p:sp>
        <p:nvSpPr>
          <p:cNvPr id="86019" name="Rectangle 2">
            <a:extLst>
              <a:ext uri="{FF2B5EF4-FFF2-40B4-BE49-F238E27FC236}">
                <a16:creationId xmlns:a16="http://schemas.microsoft.com/office/drawing/2014/main" id="{F7B33EF3-076F-2C56-E1A9-40649E4B0154}"/>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3E88FE76-9D38-6565-7AD0-78281B2F3D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pl-PL" b="1"/>
              <a:t>Fig.  4-11</a:t>
            </a:r>
            <a:r>
              <a:rPr lang="en-US" altLang="pl-PL"/>
              <a:t> Normal esophagus as seen on this RAO digital spot film on a 21-year-old woman.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0D469608-867A-A6AC-9A4F-BD3CE2101C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1D2CCCC-6FA5-4E5D-BE74-B1D766832EAD}" type="slidenum">
              <a:rPr lang="en-US" altLang="pl-PL" sz="1200"/>
              <a:pPr/>
              <a:t>47</a:t>
            </a:fld>
            <a:endParaRPr lang="en-US" altLang="pl-PL" sz="1200"/>
          </a:p>
        </p:txBody>
      </p:sp>
      <p:sp>
        <p:nvSpPr>
          <p:cNvPr id="87043" name="Rectangle 2">
            <a:extLst>
              <a:ext uri="{FF2B5EF4-FFF2-40B4-BE49-F238E27FC236}">
                <a16:creationId xmlns:a16="http://schemas.microsoft.com/office/drawing/2014/main" id="{195BCCA7-A1E6-BE1D-6487-B993034D6E72}"/>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91770AD8-9BD5-C1B9-2DD8-E53E46C11A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pl-PL" b="1"/>
              <a:t>Fig.  4-12</a:t>
            </a:r>
            <a:r>
              <a:rPr lang="en-US" altLang="pl-PL"/>
              <a:t> Normal stomach as seen on this digital spot film on an 18-year-old man.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1C5DFF45-345F-FF65-71AA-DF9395B3BAFB}"/>
              </a:ext>
            </a:extLst>
          </p:cNvPr>
          <p:cNvSpPr>
            <a:spLocks noGrp="1" noRot="1" noChangeAspect="1" noTextEdit="1"/>
          </p:cNvSpPr>
          <p:nvPr>
            <p:ph type="sldImg"/>
          </p:nvPr>
        </p:nvSpPr>
        <p:spPr>
          <a:ln/>
        </p:spPr>
      </p:sp>
      <p:sp>
        <p:nvSpPr>
          <p:cNvPr id="88067" name="Notes Placeholder 2">
            <a:extLst>
              <a:ext uri="{FF2B5EF4-FFF2-40B4-BE49-F238E27FC236}">
                <a16:creationId xmlns:a16="http://schemas.microsoft.com/office/drawing/2014/main" id="{71EDEA50-5BBE-D158-8CBF-39C779830BD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pl-PL"/>
              <a:t>What do you see?    </a:t>
            </a:r>
          </a:p>
        </p:txBody>
      </p:sp>
      <p:sp>
        <p:nvSpPr>
          <p:cNvPr id="88068" name="Slide Number Placeholder 3">
            <a:extLst>
              <a:ext uri="{FF2B5EF4-FFF2-40B4-BE49-F238E27FC236}">
                <a16:creationId xmlns:a16="http://schemas.microsoft.com/office/drawing/2014/main" id="{D8E14F52-1F69-9448-5983-5488174F64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FC7BD46-D816-43A3-923F-DE8E5EB893E9}" type="slidenum">
              <a:rPr lang="en-US" altLang="pl-PL" sz="1200"/>
              <a:pPr/>
              <a:t>54</a:t>
            </a:fld>
            <a:endParaRPr lang="en-US" altLang="pl-PL"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711021B6-E65B-07A4-2645-F3B0684BC1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8562BBB-22E8-4C7C-900D-C15DD21B8956}" type="slidenum">
              <a:rPr lang="en-US" altLang="pl-PL" sz="1200"/>
              <a:pPr/>
              <a:t>63</a:t>
            </a:fld>
            <a:endParaRPr lang="en-US" altLang="pl-PL" sz="1200"/>
          </a:p>
        </p:txBody>
      </p:sp>
      <p:sp>
        <p:nvSpPr>
          <p:cNvPr id="89091" name="Rectangle 2">
            <a:extLst>
              <a:ext uri="{FF2B5EF4-FFF2-40B4-BE49-F238E27FC236}">
                <a16:creationId xmlns:a16="http://schemas.microsoft.com/office/drawing/2014/main" id="{5FA4878F-0D25-929D-45A6-9F046EAFF5F4}"/>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383251A1-EDD1-CF60-27D0-69C3199065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pl-PL" b="1"/>
              <a:t>Fig.  4-50</a:t>
            </a:r>
            <a:r>
              <a:rPr lang="en-US" altLang="pl-PL"/>
              <a:t> Intrathoracic stomach indicated by the presence of the entire stomach above the diaphragm, also with malrotation of the stomach.</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7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1AF6DB-5F34-492A-88E2-DC4885E1AECD}" type="slidenum">
              <a:rPr lang="en-US"/>
              <a:pPr/>
              <a:t>145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0AAA7B90-4114-9F03-C895-0A8EC4FC658E}"/>
              </a:ext>
            </a:extLst>
          </p:cNvPr>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fld id="{7EBAABF6-493C-43CE-9904-059A80DE8164}" type="slidenum">
              <a:rPr lang="en-US" altLang="pl-PL" sz="1200">
                <a:latin typeface="Arial" panose="020B0604020202020204" pitchFamily="34" charset="0"/>
              </a:rPr>
              <a:pPr/>
              <a:t>4</a:t>
            </a:fld>
            <a:endParaRPr lang="en-US" altLang="pl-PL" sz="1200">
              <a:latin typeface="Arial" panose="020B0604020202020204" pitchFamily="34" charset="0"/>
            </a:endParaRPr>
          </a:p>
        </p:txBody>
      </p:sp>
      <p:sp>
        <p:nvSpPr>
          <p:cNvPr id="21507" name="Rectangle 2">
            <a:extLst>
              <a:ext uri="{FF2B5EF4-FFF2-40B4-BE49-F238E27FC236}">
                <a16:creationId xmlns:a16="http://schemas.microsoft.com/office/drawing/2014/main" id="{33C7F9B3-B240-0137-C82A-DE0B4CC4A7E5}"/>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A9963BAE-A8C5-C2AC-1F56-59F3A0B8FD7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964C8E1D-DE54-BDE5-AFE1-6D073C1CF11A}"/>
              </a:ext>
            </a:extLst>
          </p:cNvPr>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fld id="{54DB9A05-454C-48B4-9F8C-EBD3CD72AE7B}" type="slidenum">
              <a:rPr lang="en-US" altLang="pl-PL" sz="1200">
                <a:latin typeface="Arial" panose="020B0604020202020204" pitchFamily="34" charset="0"/>
              </a:rPr>
              <a:pPr/>
              <a:t>5</a:t>
            </a:fld>
            <a:endParaRPr lang="en-US" altLang="pl-PL" sz="1200">
              <a:latin typeface="Arial" panose="020B0604020202020204" pitchFamily="34" charset="0"/>
            </a:endParaRPr>
          </a:p>
        </p:txBody>
      </p:sp>
      <p:sp>
        <p:nvSpPr>
          <p:cNvPr id="22531" name="Rectangle 2">
            <a:extLst>
              <a:ext uri="{FF2B5EF4-FFF2-40B4-BE49-F238E27FC236}">
                <a16:creationId xmlns:a16="http://schemas.microsoft.com/office/drawing/2014/main" id="{882E7EAF-AA4A-15D2-4035-24B20A21BA77}"/>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2E8489C1-CC74-3616-05AE-6B1301677C9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82BD1A63-5F4A-2844-5A78-315D6C40D34A}"/>
              </a:ext>
            </a:extLst>
          </p:cNvPr>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fld id="{9D502AE2-A326-42E1-8FE8-8B81F8A052B4}" type="slidenum">
              <a:rPr lang="en-US" altLang="pl-PL" sz="1200">
                <a:latin typeface="Arial" panose="020B0604020202020204" pitchFamily="34" charset="0"/>
              </a:rPr>
              <a:pPr/>
              <a:t>6</a:t>
            </a:fld>
            <a:endParaRPr lang="en-US" altLang="pl-PL" sz="1200">
              <a:latin typeface="Arial" panose="020B0604020202020204" pitchFamily="34" charset="0"/>
            </a:endParaRPr>
          </a:p>
        </p:txBody>
      </p:sp>
      <p:sp>
        <p:nvSpPr>
          <p:cNvPr id="23555" name="Rectangle 2">
            <a:extLst>
              <a:ext uri="{FF2B5EF4-FFF2-40B4-BE49-F238E27FC236}">
                <a16:creationId xmlns:a16="http://schemas.microsoft.com/office/drawing/2014/main" id="{6DD55A87-011D-F088-C6ED-C58DCEF12927}"/>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434DE7E4-2FAE-1825-1A31-2C2948F5546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15B6AD04-8E7D-8AFC-9A7F-D9F577BD7992}"/>
              </a:ext>
            </a:extLst>
          </p:cNvPr>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fld id="{BE07F9B4-098F-4091-A1F8-F73E0E3E7AF3}" type="slidenum">
              <a:rPr lang="en-US" altLang="pl-PL" sz="1200">
                <a:latin typeface="Arial" panose="020B0604020202020204" pitchFamily="34" charset="0"/>
              </a:rPr>
              <a:pPr/>
              <a:t>7</a:t>
            </a:fld>
            <a:endParaRPr lang="en-US" altLang="pl-PL" sz="1200">
              <a:latin typeface="Arial" panose="020B0604020202020204" pitchFamily="34" charset="0"/>
            </a:endParaRPr>
          </a:p>
        </p:txBody>
      </p:sp>
      <p:sp>
        <p:nvSpPr>
          <p:cNvPr id="24579" name="Rectangle 2">
            <a:extLst>
              <a:ext uri="{FF2B5EF4-FFF2-40B4-BE49-F238E27FC236}">
                <a16:creationId xmlns:a16="http://schemas.microsoft.com/office/drawing/2014/main" id="{C0CBD859-1BB4-E4E6-4D6E-336931264CB8}"/>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59012B48-6497-DF09-F7B5-7C0E955CFD9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8B157D3-AED5-1A9C-7FEA-B41B86B816E4}"/>
              </a:ext>
            </a:extLst>
          </p:cNvPr>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fld id="{575B5AD4-A404-4506-894C-B2C0CFECC3C4}" type="slidenum">
              <a:rPr lang="en-US" altLang="pl-PL" sz="1200">
                <a:latin typeface="Arial" panose="020B0604020202020204" pitchFamily="34" charset="0"/>
              </a:rPr>
              <a:pPr/>
              <a:t>8</a:t>
            </a:fld>
            <a:endParaRPr lang="en-US" altLang="pl-PL" sz="1200">
              <a:latin typeface="Arial" panose="020B0604020202020204" pitchFamily="34" charset="0"/>
            </a:endParaRPr>
          </a:p>
        </p:txBody>
      </p:sp>
      <p:sp>
        <p:nvSpPr>
          <p:cNvPr id="25603" name="Rectangle 2">
            <a:extLst>
              <a:ext uri="{FF2B5EF4-FFF2-40B4-BE49-F238E27FC236}">
                <a16:creationId xmlns:a16="http://schemas.microsoft.com/office/drawing/2014/main" id="{AE707BB0-1BC8-0AA1-16EC-A8E3FE929D09}"/>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A156F709-A92D-AD42-5F7C-136FCFC856A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E3F124CD-EC54-39B5-A96D-A882B6DD6176}"/>
              </a:ext>
            </a:extLst>
          </p:cNvPr>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fld id="{DA7DC5EB-B5D9-4407-8F63-8B233E68EE24}" type="slidenum">
              <a:rPr lang="en-US" altLang="pl-PL" sz="1200">
                <a:latin typeface="Arial" panose="020B0604020202020204" pitchFamily="34" charset="0"/>
              </a:rPr>
              <a:pPr/>
              <a:t>9</a:t>
            </a:fld>
            <a:endParaRPr lang="en-US" altLang="pl-PL" sz="1200">
              <a:latin typeface="Arial" panose="020B0604020202020204" pitchFamily="34" charset="0"/>
            </a:endParaRPr>
          </a:p>
        </p:txBody>
      </p:sp>
      <p:sp>
        <p:nvSpPr>
          <p:cNvPr id="26627" name="Rectangle 2">
            <a:extLst>
              <a:ext uri="{FF2B5EF4-FFF2-40B4-BE49-F238E27FC236}">
                <a16:creationId xmlns:a16="http://schemas.microsoft.com/office/drawing/2014/main" id="{C42839BC-C8E6-0C83-99BE-A313C166AD74}"/>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FD8B3AE6-3028-8B60-6B73-5D1185818BC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C0D61CD-75C6-0FCF-A207-C03D28B6C645}"/>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6BACF781-BDF8-4F7F-9661-39B6C8BE79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B0D77A15-DEA0-6B35-711C-7DD9A0F7AB52}"/>
              </a:ext>
            </a:extLst>
          </p:cNvPr>
          <p:cNvSpPr>
            <a:spLocks noGrp="1"/>
          </p:cNvSpPr>
          <p:nvPr>
            <p:ph type="dt" sz="half" idx="10"/>
          </p:nvPr>
        </p:nvSpPr>
        <p:spPr/>
        <p:txBody>
          <a:bodyPr/>
          <a:lstStyle/>
          <a:p>
            <a:fld id="{1F20D2E8-E410-4383-817E-DCFA7C520728}" type="datetimeFigureOut">
              <a:rPr lang="pl-PL" smtClean="0"/>
              <a:t>09.05.2024</a:t>
            </a:fld>
            <a:endParaRPr lang="pl-PL"/>
          </a:p>
        </p:txBody>
      </p:sp>
      <p:sp>
        <p:nvSpPr>
          <p:cNvPr id="5" name="Symbol zastępczy stopki 4">
            <a:extLst>
              <a:ext uri="{FF2B5EF4-FFF2-40B4-BE49-F238E27FC236}">
                <a16:creationId xmlns:a16="http://schemas.microsoft.com/office/drawing/2014/main" id="{B7E8D20C-9B44-11FB-CBFB-04DCC746286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5299F515-94B8-E6FA-DB45-85594A9EA591}"/>
              </a:ext>
            </a:extLst>
          </p:cNvPr>
          <p:cNvSpPr>
            <a:spLocks noGrp="1"/>
          </p:cNvSpPr>
          <p:nvPr>
            <p:ph type="sldNum" sz="quarter" idx="12"/>
          </p:nvPr>
        </p:nvSpPr>
        <p:spPr/>
        <p:txBody>
          <a:bodyPr/>
          <a:lstStyle/>
          <a:p>
            <a:fld id="{6A2AE834-EF96-437D-A770-D6F5572D2D9E}" type="slidenum">
              <a:rPr lang="pl-PL" smtClean="0"/>
              <a:t>‹#›</a:t>
            </a:fld>
            <a:endParaRPr lang="pl-PL"/>
          </a:p>
        </p:txBody>
      </p:sp>
    </p:spTree>
    <p:extLst>
      <p:ext uri="{BB962C8B-B14F-4D97-AF65-F5344CB8AC3E}">
        <p14:creationId xmlns:p14="http://schemas.microsoft.com/office/powerpoint/2010/main" val="3965264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005FBA5-1488-21D1-DF0A-A5690E0C0D62}"/>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A350C3F7-9747-48C0-A475-E4691D974119}"/>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C79CB13-02F9-F824-22DB-A680438997E9}"/>
              </a:ext>
            </a:extLst>
          </p:cNvPr>
          <p:cNvSpPr>
            <a:spLocks noGrp="1"/>
          </p:cNvSpPr>
          <p:nvPr>
            <p:ph type="dt" sz="half" idx="10"/>
          </p:nvPr>
        </p:nvSpPr>
        <p:spPr/>
        <p:txBody>
          <a:bodyPr/>
          <a:lstStyle/>
          <a:p>
            <a:fld id="{1F20D2E8-E410-4383-817E-DCFA7C520728}" type="datetimeFigureOut">
              <a:rPr lang="pl-PL" smtClean="0"/>
              <a:t>09.05.2024</a:t>
            </a:fld>
            <a:endParaRPr lang="pl-PL"/>
          </a:p>
        </p:txBody>
      </p:sp>
      <p:sp>
        <p:nvSpPr>
          <p:cNvPr id="5" name="Symbol zastępczy stopki 4">
            <a:extLst>
              <a:ext uri="{FF2B5EF4-FFF2-40B4-BE49-F238E27FC236}">
                <a16:creationId xmlns:a16="http://schemas.microsoft.com/office/drawing/2014/main" id="{F115FC41-5D40-6A7D-0D98-B923C6D9BFD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79D3053F-5808-CB50-50DB-79F961C7332F}"/>
              </a:ext>
            </a:extLst>
          </p:cNvPr>
          <p:cNvSpPr>
            <a:spLocks noGrp="1"/>
          </p:cNvSpPr>
          <p:nvPr>
            <p:ph type="sldNum" sz="quarter" idx="12"/>
          </p:nvPr>
        </p:nvSpPr>
        <p:spPr/>
        <p:txBody>
          <a:bodyPr/>
          <a:lstStyle/>
          <a:p>
            <a:fld id="{6A2AE834-EF96-437D-A770-D6F5572D2D9E}" type="slidenum">
              <a:rPr lang="pl-PL" smtClean="0"/>
              <a:t>‹#›</a:t>
            </a:fld>
            <a:endParaRPr lang="pl-PL"/>
          </a:p>
        </p:txBody>
      </p:sp>
    </p:spTree>
    <p:extLst>
      <p:ext uri="{BB962C8B-B14F-4D97-AF65-F5344CB8AC3E}">
        <p14:creationId xmlns:p14="http://schemas.microsoft.com/office/powerpoint/2010/main" val="3533286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16561E20-98EF-87F1-89D1-C6A59B8A636D}"/>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CC43B6E0-89C6-081E-61C1-F7E0F6605C1A}"/>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D8F73CC5-7691-CF35-ACC5-DD96D9E524BA}"/>
              </a:ext>
            </a:extLst>
          </p:cNvPr>
          <p:cNvSpPr>
            <a:spLocks noGrp="1"/>
          </p:cNvSpPr>
          <p:nvPr>
            <p:ph type="dt" sz="half" idx="10"/>
          </p:nvPr>
        </p:nvSpPr>
        <p:spPr/>
        <p:txBody>
          <a:bodyPr/>
          <a:lstStyle/>
          <a:p>
            <a:fld id="{1F20D2E8-E410-4383-817E-DCFA7C520728}" type="datetimeFigureOut">
              <a:rPr lang="pl-PL" smtClean="0"/>
              <a:t>09.05.2024</a:t>
            </a:fld>
            <a:endParaRPr lang="pl-PL"/>
          </a:p>
        </p:txBody>
      </p:sp>
      <p:sp>
        <p:nvSpPr>
          <p:cNvPr id="5" name="Symbol zastępczy stopki 4">
            <a:extLst>
              <a:ext uri="{FF2B5EF4-FFF2-40B4-BE49-F238E27FC236}">
                <a16:creationId xmlns:a16="http://schemas.microsoft.com/office/drawing/2014/main" id="{799DCBF6-BE5D-B9F3-5C46-12BDC6809EE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B0695104-0776-2356-C74D-2072C56A74DF}"/>
              </a:ext>
            </a:extLst>
          </p:cNvPr>
          <p:cNvSpPr>
            <a:spLocks noGrp="1"/>
          </p:cNvSpPr>
          <p:nvPr>
            <p:ph type="sldNum" sz="quarter" idx="12"/>
          </p:nvPr>
        </p:nvSpPr>
        <p:spPr/>
        <p:txBody>
          <a:bodyPr/>
          <a:lstStyle/>
          <a:p>
            <a:fld id="{6A2AE834-EF96-437D-A770-D6F5572D2D9E}" type="slidenum">
              <a:rPr lang="pl-PL" smtClean="0"/>
              <a:t>‹#›</a:t>
            </a:fld>
            <a:endParaRPr lang="pl-PL"/>
          </a:p>
        </p:txBody>
      </p:sp>
    </p:spTree>
    <p:extLst>
      <p:ext uri="{BB962C8B-B14F-4D97-AF65-F5344CB8AC3E}">
        <p14:creationId xmlns:p14="http://schemas.microsoft.com/office/powerpoint/2010/main" val="3572714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395440-7D3C-D09C-CEF7-60A2E6EB8831}"/>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3715FE3E-596E-EEF1-5C74-D6D0E9A9DBD9}"/>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E32422A-021D-819F-E559-F8C5440B499A}"/>
              </a:ext>
            </a:extLst>
          </p:cNvPr>
          <p:cNvSpPr>
            <a:spLocks noGrp="1"/>
          </p:cNvSpPr>
          <p:nvPr>
            <p:ph type="sldNum" sz="quarter" idx="12"/>
          </p:nvPr>
        </p:nvSpPr>
        <p:spPr>
          <a:xfrm>
            <a:off x="8737600" y="6248400"/>
            <a:ext cx="2540000" cy="457200"/>
          </a:xfrm>
        </p:spPr>
        <p:txBody>
          <a:bodyPr/>
          <a:lstStyle>
            <a:lvl1pPr>
              <a:defRPr/>
            </a:lvl1pPr>
          </a:lstStyle>
          <a:p>
            <a:fld id="{95E6B14C-43E2-4B9E-8292-31E33862B4A6}" type="slidenum">
              <a:rPr lang="en-US" altLang="pl-PL"/>
              <a:pPr/>
              <a:t>‹#›</a:t>
            </a:fld>
            <a:endParaRPr lang="en-US" altLang="pl-PL"/>
          </a:p>
        </p:txBody>
      </p:sp>
    </p:spTree>
    <p:extLst>
      <p:ext uri="{BB962C8B-B14F-4D97-AF65-F5344CB8AC3E}">
        <p14:creationId xmlns:p14="http://schemas.microsoft.com/office/powerpoint/2010/main" val="1283807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833AE1C-A337-E9CE-73C3-47391739EA24}"/>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64A91C71-8740-8B84-1A33-D625CADCFF79}"/>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9CA56DC7-A094-1FAC-AA6A-3DEF5E739CBF}"/>
              </a:ext>
            </a:extLst>
          </p:cNvPr>
          <p:cNvSpPr>
            <a:spLocks noGrp="1"/>
          </p:cNvSpPr>
          <p:nvPr>
            <p:ph type="sldNum" sz="quarter" idx="12"/>
          </p:nvPr>
        </p:nvSpPr>
        <p:spPr>
          <a:xfrm>
            <a:off x="8737600" y="6248400"/>
            <a:ext cx="2540000" cy="457200"/>
          </a:xfrm>
        </p:spPr>
        <p:txBody>
          <a:bodyPr/>
          <a:lstStyle>
            <a:lvl1pPr>
              <a:defRPr/>
            </a:lvl1pPr>
          </a:lstStyle>
          <a:p>
            <a:fld id="{EBCCF951-F837-41F4-B4DA-E2A1AB09260F}" type="slidenum">
              <a:rPr lang="en-US" altLang="pl-PL"/>
              <a:pPr/>
              <a:t>‹#›</a:t>
            </a:fld>
            <a:endParaRPr lang="en-US" altLang="pl-PL"/>
          </a:p>
        </p:txBody>
      </p:sp>
    </p:spTree>
    <p:extLst>
      <p:ext uri="{BB962C8B-B14F-4D97-AF65-F5344CB8AC3E}">
        <p14:creationId xmlns:p14="http://schemas.microsoft.com/office/powerpoint/2010/main" val="3078578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5F203E21-2DE0-2C3F-196C-B26952F0F8DB}"/>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7" name="Footer Placeholder 6">
            <a:extLst>
              <a:ext uri="{FF2B5EF4-FFF2-40B4-BE49-F238E27FC236}">
                <a16:creationId xmlns:a16="http://schemas.microsoft.com/office/drawing/2014/main" id="{269F0710-CA52-2DB1-5FA6-879C8499553A}"/>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2839B511-347B-5BBE-5046-21CBB30A5DF7}"/>
              </a:ext>
            </a:extLst>
          </p:cNvPr>
          <p:cNvSpPr>
            <a:spLocks noGrp="1"/>
          </p:cNvSpPr>
          <p:nvPr>
            <p:ph type="sldNum" sz="quarter" idx="12"/>
          </p:nvPr>
        </p:nvSpPr>
        <p:spPr>
          <a:xfrm>
            <a:off x="8737600" y="6248400"/>
            <a:ext cx="2540000" cy="457200"/>
          </a:xfrm>
        </p:spPr>
        <p:txBody>
          <a:bodyPr/>
          <a:lstStyle>
            <a:lvl1pPr>
              <a:defRPr/>
            </a:lvl1pPr>
          </a:lstStyle>
          <a:p>
            <a:fld id="{D1C1A9E0-13F1-499A-8670-D1E7F412ED67}" type="slidenum">
              <a:rPr lang="en-US" altLang="pl-PL"/>
              <a:pPr/>
              <a:t>‹#›</a:t>
            </a:fld>
            <a:endParaRPr lang="en-US" altLang="pl-PL"/>
          </a:p>
        </p:txBody>
      </p:sp>
    </p:spTree>
    <p:extLst>
      <p:ext uri="{BB962C8B-B14F-4D97-AF65-F5344CB8AC3E}">
        <p14:creationId xmlns:p14="http://schemas.microsoft.com/office/powerpoint/2010/main" val="3338545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a:extLst>
              <a:ext uri="{FF2B5EF4-FFF2-40B4-BE49-F238E27FC236}">
                <a16:creationId xmlns:a16="http://schemas.microsoft.com/office/drawing/2014/main" id="{5E62C6EA-716B-A4DE-E498-25D0EBE9880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0A9A3B7B-7E84-304A-83B5-29D3F67E98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2">
            <a:extLst>
              <a:ext uri="{FF2B5EF4-FFF2-40B4-BE49-F238E27FC236}">
                <a16:creationId xmlns:a16="http://schemas.microsoft.com/office/drawing/2014/main" id="{9A143EBD-7730-EB4D-ED09-55089FBC368C}"/>
              </a:ext>
            </a:extLst>
          </p:cNvPr>
          <p:cNvSpPr>
            <a:spLocks noGrp="1" noChangeArrowheads="1"/>
          </p:cNvSpPr>
          <p:nvPr>
            <p:ph type="sldNum" sz="quarter" idx="12"/>
          </p:nvPr>
        </p:nvSpPr>
        <p:spPr>
          <a:ln/>
        </p:spPr>
        <p:txBody>
          <a:bodyPr/>
          <a:lstStyle>
            <a:lvl1pPr>
              <a:defRPr/>
            </a:lvl1pPr>
          </a:lstStyle>
          <a:p>
            <a:fld id="{C09A0128-DA6C-4F1C-96FE-EE6A615FB9A7}" type="slidenum">
              <a:rPr lang="en-US" altLang="pl-PL"/>
              <a:pPr/>
              <a:t>‹#›</a:t>
            </a:fld>
            <a:endParaRPr lang="en-US" altLang="pl-PL"/>
          </a:p>
        </p:txBody>
      </p:sp>
    </p:spTree>
    <p:extLst>
      <p:ext uri="{BB962C8B-B14F-4D97-AF65-F5344CB8AC3E}">
        <p14:creationId xmlns:p14="http://schemas.microsoft.com/office/powerpoint/2010/main" val="3847318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128E94A-A0E7-3E43-1785-AB26B5B284FE}"/>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5F02C9A1-6E8D-7571-AFA6-1F0D1E74FBA7}"/>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07372A44-ECD8-89C7-FB34-7770BAA1DC8E}"/>
              </a:ext>
            </a:extLst>
          </p:cNvPr>
          <p:cNvSpPr>
            <a:spLocks noGrp="1"/>
          </p:cNvSpPr>
          <p:nvPr>
            <p:ph type="dt" sz="half" idx="10"/>
          </p:nvPr>
        </p:nvSpPr>
        <p:spPr/>
        <p:txBody>
          <a:bodyPr/>
          <a:lstStyle/>
          <a:p>
            <a:fld id="{1F20D2E8-E410-4383-817E-DCFA7C520728}" type="datetimeFigureOut">
              <a:rPr lang="pl-PL" smtClean="0"/>
              <a:t>09.05.2024</a:t>
            </a:fld>
            <a:endParaRPr lang="pl-PL"/>
          </a:p>
        </p:txBody>
      </p:sp>
      <p:sp>
        <p:nvSpPr>
          <p:cNvPr id="5" name="Symbol zastępczy stopki 4">
            <a:extLst>
              <a:ext uri="{FF2B5EF4-FFF2-40B4-BE49-F238E27FC236}">
                <a16:creationId xmlns:a16="http://schemas.microsoft.com/office/drawing/2014/main" id="{13F51DF0-6BC2-5B59-51C0-3D244EB2897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2C60C26E-41E2-803E-EAE0-995635E43502}"/>
              </a:ext>
            </a:extLst>
          </p:cNvPr>
          <p:cNvSpPr>
            <a:spLocks noGrp="1"/>
          </p:cNvSpPr>
          <p:nvPr>
            <p:ph type="sldNum" sz="quarter" idx="12"/>
          </p:nvPr>
        </p:nvSpPr>
        <p:spPr/>
        <p:txBody>
          <a:bodyPr/>
          <a:lstStyle/>
          <a:p>
            <a:fld id="{6A2AE834-EF96-437D-A770-D6F5572D2D9E}" type="slidenum">
              <a:rPr lang="pl-PL" smtClean="0"/>
              <a:t>‹#›</a:t>
            </a:fld>
            <a:endParaRPr lang="pl-PL"/>
          </a:p>
        </p:txBody>
      </p:sp>
    </p:spTree>
    <p:extLst>
      <p:ext uri="{BB962C8B-B14F-4D97-AF65-F5344CB8AC3E}">
        <p14:creationId xmlns:p14="http://schemas.microsoft.com/office/powerpoint/2010/main" val="1593516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3591DDE-3133-D839-8B2B-162539D15275}"/>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8838ED21-FBB7-85F2-8A9F-7C3737ACDE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59504A65-E8B9-2BA1-362C-B2A62BFEAB8B}"/>
              </a:ext>
            </a:extLst>
          </p:cNvPr>
          <p:cNvSpPr>
            <a:spLocks noGrp="1"/>
          </p:cNvSpPr>
          <p:nvPr>
            <p:ph type="dt" sz="half" idx="10"/>
          </p:nvPr>
        </p:nvSpPr>
        <p:spPr/>
        <p:txBody>
          <a:bodyPr/>
          <a:lstStyle/>
          <a:p>
            <a:fld id="{1F20D2E8-E410-4383-817E-DCFA7C520728}" type="datetimeFigureOut">
              <a:rPr lang="pl-PL" smtClean="0"/>
              <a:t>09.05.2024</a:t>
            </a:fld>
            <a:endParaRPr lang="pl-PL"/>
          </a:p>
        </p:txBody>
      </p:sp>
      <p:sp>
        <p:nvSpPr>
          <p:cNvPr id="5" name="Symbol zastępczy stopki 4">
            <a:extLst>
              <a:ext uri="{FF2B5EF4-FFF2-40B4-BE49-F238E27FC236}">
                <a16:creationId xmlns:a16="http://schemas.microsoft.com/office/drawing/2014/main" id="{8246C4C6-C03E-1024-365F-2C58B52801D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BE9BE483-6937-FC72-9828-A5B39C3333FB}"/>
              </a:ext>
            </a:extLst>
          </p:cNvPr>
          <p:cNvSpPr>
            <a:spLocks noGrp="1"/>
          </p:cNvSpPr>
          <p:nvPr>
            <p:ph type="sldNum" sz="quarter" idx="12"/>
          </p:nvPr>
        </p:nvSpPr>
        <p:spPr/>
        <p:txBody>
          <a:bodyPr/>
          <a:lstStyle/>
          <a:p>
            <a:fld id="{6A2AE834-EF96-437D-A770-D6F5572D2D9E}" type="slidenum">
              <a:rPr lang="pl-PL" smtClean="0"/>
              <a:t>‹#›</a:t>
            </a:fld>
            <a:endParaRPr lang="pl-PL"/>
          </a:p>
        </p:txBody>
      </p:sp>
    </p:spTree>
    <p:extLst>
      <p:ext uri="{BB962C8B-B14F-4D97-AF65-F5344CB8AC3E}">
        <p14:creationId xmlns:p14="http://schemas.microsoft.com/office/powerpoint/2010/main" val="2212281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FE3F4AA-15BB-B690-3BF3-5E75C7F21CDC}"/>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12E68C32-B64A-BB24-9AD7-74BAF775E5D1}"/>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C5D72D21-FCC0-B189-90FA-682BE01BA5ED}"/>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D1D392CD-D74D-891E-6993-8A3BDCB93D9B}"/>
              </a:ext>
            </a:extLst>
          </p:cNvPr>
          <p:cNvSpPr>
            <a:spLocks noGrp="1"/>
          </p:cNvSpPr>
          <p:nvPr>
            <p:ph type="dt" sz="half" idx="10"/>
          </p:nvPr>
        </p:nvSpPr>
        <p:spPr/>
        <p:txBody>
          <a:bodyPr/>
          <a:lstStyle/>
          <a:p>
            <a:fld id="{1F20D2E8-E410-4383-817E-DCFA7C520728}" type="datetimeFigureOut">
              <a:rPr lang="pl-PL" smtClean="0"/>
              <a:t>09.05.2024</a:t>
            </a:fld>
            <a:endParaRPr lang="pl-PL"/>
          </a:p>
        </p:txBody>
      </p:sp>
      <p:sp>
        <p:nvSpPr>
          <p:cNvPr id="6" name="Symbol zastępczy stopki 5">
            <a:extLst>
              <a:ext uri="{FF2B5EF4-FFF2-40B4-BE49-F238E27FC236}">
                <a16:creationId xmlns:a16="http://schemas.microsoft.com/office/drawing/2014/main" id="{007F6688-6B10-34C5-3BCC-51C9B703333C}"/>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5A686DDC-3D16-E360-8E0B-7DE0BC983CD3}"/>
              </a:ext>
            </a:extLst>
          </p:cNvPr>
          <p:cNvSpPr>
            <a:spLocks noGrp="1"/>
          </p:cNvSpPr>
          <p:nvPr>
            <p:ph type="sldNum" sz="quarter" idx="12"/>
          </p:nvPr>
        </p:nvSpPr>
        <p:spPr/>
        <p:txBody>
          <a:bodyPr/>
          <a:lstStyle/>
          <a:p>
            <a:fld id="{6A2AE834-EF96-437D-A770-D6F5572D2D9E}" type="slidenum">
              <a:rPr lang="pl-PL" smtClean="0"/>
              <a:t>‹#›</a:t>
            </a:fld>
            <a:endParaRPr lang="pl-PL"/>
          </a:p>
        </p:txBody>
      </p:sp>
    </p:spTree>
    <p:extLst>
      <p:ext uri="{BB962C8B-B14F-4D97-AF65-F5344CB8AC3E}">
        <p14:creationId xmlns:p14="http://schemas.microsoft.com/office/powerpoint/2010/main" val="238004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1AE6F50-41E8-8F30-82AF-0E38EF91C619}"/>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7FD7CBD7-F515-D96D-B77D-220521FC69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55988F9B-4298-BE01-35D9-57CB2611F61A}"/>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CDF31B15-8192-3A65-BDFA-69A14EC011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16AD0E0E-596A-2B0C-1D03-DB6586F2EF6F}"/>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F349C176-B762-141F-FC8B-0C1A03ACDC40}"/>
              </a:ext>
            </a:extLst>
          </p:cNvPr>
          <p:cNvSpPr>
            <a:spLocks noGrp="1"/>
          </p:cNvSpPr>
          <p:nvPr>
            <p:ph type="dt" sz="half" idx="10"/>
          </p:nvPr>
        </p:nvSpPr>
        <p:spPr/>
        <p:txBody>
          <a:bodyPr/>
          <a:lstStyle/>
          <a:p>
            <a:fld id="{1F20D2E8-E410-4383-817E-DCFA7C520728}" type="datetimeFigureOut">
              <a:rPr lang="pl-PL" smtClean="0"/>
              <a:t>09.05.2024</a:t>
            </a:fld>
            <a:endParaRPr lang="pl-PL"/>
          </a:p>
        </p:txBody>
      </p:sp>
      <p:sp>
        <p:nvSpPr>
          <p:cNvPr id="8" name="Symbol zastępczy stopki 7">
            <a:extLst>
              <a:ext uri="{FF2B5EF4-FFF2-40B4-BE49-F238E27FC236}">
                <a16:creationId xmlns:a16="http://schemas.microsoft.com/office/drawing/2014/main" id="{F5BC6EED-517E-C5E7-904C-63BB0AA8A9BE}"/>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4676C0B8-AD7C-3521-7E77-4F492D3DE41A}"/>
              </a:ext>
            </a:extLst>
          </p:cNvPr>
          <p:cNvSpPr>
            <a:spLocks noGrp="1"/>
          </p:cNvSpPr>
          <p:nvPr>
            <p:ph type="sldNum" sz="quarter" idx="12"/>
          </p:nvPr>
        </p:nvSpPr>
        <p:spPr/>
        <p:txBody>
          <a:bodyPr/>
          <a:lstStyle/>
          <a:p>
            <a:fld id="{6A2AE834-EF96-437D-A770-D6F5572D2D9E}" type="slidenum">
              <a:rPr lang="pl-PL" smtClean="0"/>
              <a:t>‹#›</a:t>
            </a:fld>
            <a:endParaRPr lang="pl-PL"/>
          </a:p>
        </p:txBody>
      </p:sp>
    </p:spTree>
    <p:extLst>
      <p:ext uri="{BB962C8B-B14F-4D97-AF65-F5344CB8AC3E}">
        <p14:creationId xmlns:p14="http://schemas.microsoft.com/office/powerpoint/2010/main" val="3509108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A099C2F-B93C-1565-CB21-D55393224C8E}"/>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0250B736-0EC1-B076-AF6D-E835EF1A9145}"/>
              </a:ext>
            </a:extLst>
          </p:cNvPr>
          <p:cNvSpPr>
            <a:spLocks noGrp="1"/>
          </p:cNvSpPr>
          <p:nvPr>
            <p:ph type="dt" sz="half" idx="10"/>
          </p:nvPr>
        </p:nvSpPr>
        <p:spPr/>
        <p:txBody>
          <a:bodyPr/>
          <a:lstStyle/>
          <a:p>
            <a:fld id="{1F20D2E8-E410-4383-817E-DCFA7C520728}" type="datetimeFigureOut">
              <a:rPr lang="pl-PL" smtClean="0"/>
              <a:t>09.05.2024</a:t>
            </a:fld>
            <a:endParaRPr lang="pl-PL"/>
          </a:p>
        </p:txBody>
      </p:sp>
      <p:sp>
        <p:nvSpPr>
          <p:cNvPr id="4" name="Symbol zastępczy stopki 3">
            <a:extLst>
              <a:ext uri="{FF2B5EF4-FFF2-40B4-BE49-F238E27FC236}">
                <a16:creationId xmlns:a16="http://schemas.microsoft.com/office/drawing/2014/main" id="{03E80E7D-7939-840A-37DC-958946FB4BBC}"/>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9F5143FF-E6D6-F623-74C5-7517EC9443FA}"/>
              </a:ext>
            </a:extLst>
          </p:cNvPr>
          <p:cNvSpPr>
            <a:spLocks noGrp="1"/>
          </p:cNvSpPr>
          <p:nvPr>
            <p:ph type="sldNum" sz="quarter" idx="12"/>
          </p:nvPr>
        </p:nvSpPr>
        <p:spPr/>
        <p:txBody>
          <a:bodyPr/>
          <a:lstStyle/>
          <a:p>
            <a:fld id="{6A2AE834-EF96-437D-A770-D6F5572D2D9E}" type="slidenum">
              <a:rPr lang="pl-PL" smtClean="0"/>
              <a:t>‹#›</a:t>
            </a:fld>
            <a:endParaRPr lang="pl-PL"/>
          </a:p>
        </p:txBody>
      </p:sp>
    </p:spTree>
    <p:extLst>
      <p:ext uri="{BB962C8B-B14F-4D97-AF65-F5344CB8AC3E}">
        <p14:creationId xmlns:p14="http://schemas.microsoft.com/office/powerpoint/2010/main" val="1863519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84C4167F-435C-40A4-A9A7-5FC635671972}"/>
              </a:ext>
            </a:extLst>
          </p:cNvPr>
          <p:cNvSpPr>
            <a:spLocks noGrp="1"/>
          </p:cNvSpPr>
          <p:nvPr>
            <p:ph type="dt" sz="half" idx="10"/>
          </p:nvPr>
        </p:nvSpPr>
        <p:spPr/>
        <p:txBody>
          <a:bodyPr/>
          <a:lstStyle/>
          <a:p>
            <a:fld id="{1F20D2E8-E410-4383-817E-DCFA7C520728}" type="datetimeFigureOut">
              <a:rPr lang="pl-PL" smtClean="0"/>
              <a:t>09.05.2024</a:t>
            </a:fld>
            <a:endParaRPr lang="pl-PL"/>
          </a:p>
        </p:txBody>
      </p:sp>
      <p:sp>
        <p:nvSpPr>
          <p:cNvPr id="3" name="Symbol zastępczy stopki 2">
            <a:extLst>
              <a:ext uri="{FF2B5EF4-FFF2-40B4-BE49-F238E27FC236}">
                <a16:creationId xmlns:a16="http://schemas.microsoft.com/office/drawing/2014/main" id="{78206E39-48EC-1D1D-E41E-5FC205747575}"/>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56EC9353-03EC-7964-A751-08B991B0090B}"/>
              </a:ext>
            </a:extLst>
          </p:cNvPr>
          <p:cNvSpPr>
            <a:spLocks noGrp="1"/>
          </p:cNvSpPr>
          <p:nvPr>
            <p:ph type="sldNum" sz="quarter" idx="12"/>
          </p:nvPr>
        </p:nvSpPr>
        <p:spPr/>
        <p:txBody>
          <a:bodyPr/>
          <a:lstStyle/>
          <a:p>
            <a:fld id="{6A2AE834-EF96-437D-A770-D6F5572D2D9E}" type="slidenum">
              <a:rPr lang="pl-PL" smtClean="0"/>
              <a:t>‹#›</a:t>
            </a:fld>
            <a:endParaRPr lang="pl-PL"/>
          </a:p>
        </p:txBody>
      </p:sp>
    </p:spTree>
    <p:extLst>
      <p:ext uri="{BB962C8B-B14F-4D97-AF65-F5344CB8AC3E}">
        <p14:creationId xmlns:p14="http://schemas.microsoft.com/office/powerpoint/2010/main" val="672670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CC870D-40A7-74F6-C379-205C3DBF8076}"/>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583CA88F-5F0F-CFF3-8C91-5077068737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61CF134D-8298-B21E-CD55-87F48CC53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568A842D-ED1A-EBBD-78A3-A98DB6905A1F}"/>
              </a:ext>
            </a:extLst>
          </p:cNvPr>
          <p:cNvSpPr>
            <a:spLocks noGrp="1"/>
          </p:cNvSpPr>
          <p:nvPr>
            <p:ph type="dt" sz="half" idx="10"/>
          </p:nvPr>
        </p:nvSpPr>
        <p:spPr/>
        <p:txBody>
          <a:bodyPr/>
          <a:lstStyle/>
          <a:p>
            <a:fld id="{1F20D2E8-E410-4383-817E-DCFA7C520728}" type="datetimeFigureOut">
              <a:rPr lang="pl-PL" smtClean="0"/>
              <a:t>09.05.2024</a:t>
            </a:fld>
            <a:endParaRPr lang="pl-PL"/>
          </a:p>
        </p:txBody>
      </p:sp>
      <p:sp>
        <p:nvSpPr>
          <p:cNvPr id="6" name="Symbol zastępczy stopki 5">
            <a:extLst>
              <a:ext uri="{FF2B5EF4-FFF2-40B4-BE49-F238E27FC236}">
                <a16:creationId xmlns:a16="http://schemas.microsoft.com/office/drawing/2014/main" id="{41529BB6-320B-6AE1-C505-BD23C515A184}"/>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56FEA4E6-2952-3D8F-AAE9-0BE9E8F671B5}"/>
              </a:ext>
            </a:extLst>
          </p:cNvPr>
          <p:cNvSpPr>
            <a:spLocks noGrp="1"/>
          </p:cNvSpPr>
          <p:nvPr>
            <p:ph type="sldNum" sz="quarter" idx="12"/>
          </p:nvPr>
        </p:nvSpPr>
        <p:spPr/>
        <p:txBody>
          <a:bodyPr/>
          <a:lstStyle/>
          <a:p>
            <a:fld id="{6A2AE834-EF96-437D-A770-D6F5572D2D9E}" type="slidenum">
              <a:rPr lang="pl-PL" smtClean="0"/>
              <a:t>‹#›</a:t>
            </a:fld>
            <a:endParaRPr lang="pl-PL"/>
          </a:p>
        </p:txBody>
      </p:sp>
    </p:spTree>
    <p:extLst>
      <p:ext uri="{BB962C8B-B14F-4D97-AF65-F5344CB8AC3E}">
        <p14:creationId xmlns:p14="http://schemas.microsoft.com/office/powerpoint/2010/main" val="368716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062B35-7258-AB0F-CDB2-F1FBD17E9907}"/>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D28CAA06-BED2-550D-555C-CCABB644A2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CD2874C9-EFCC-631B-5AE2-EF793B3562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FD744274-B3F5-09F9-75A6-AE28219755DA}"/>
              </a:ext>
            </a:extLst>
          </p:cNvPr>
          <p:cNvSpPr>
            <a:spLocks noGrp="1"/>
          </p:cNvSpPr>
          <p:nvPr>
            <p:ph type="dt" sz="half" idx="10"/>
          </p:nvPr>
        </p:nvSpPr>
        <p:spPr/>
        <p:txBody>
          <a:bodyPr/>
          <a:lstStyle/>
          <a:p>
            <a:fld id="{1F20D2E8-E410-4383-817E-DCFA7C520728}" type="datetimeFigureOut">
              <a:rPr lang="pl-PL" smtClean="0"/>
              <a:t>09.05.2024</a:t>
            </a:fld>
            <a:endParaRPr lang="pl-PL"/>
          </a:p>
        </p:txBody>
      </p:sp>
      <p:sp>
        <p:nvSpPr>
          <p:cNvPr id="6" name="Symbol zastępczy stopki 5">
            <a:extLst>
              <a:ext uri="{FF2B5EF4-FFF2-40B4-BE49-F238E27FC236}">
                <a16:creationId xmlns:a16="http://schemas.microsoft.com/office/drawing/2014/main" id="{4E6F2592-2963-E3A0-4BEA-4F359357A9E2}"/>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499A5CF5-055B-7D29-7332-9DA4715FD78F}"/>
              </a:ext>
            </a:extLst>
          </p:cNvPr>
          <p:cNvSpPr>
            <a:spLocks noGrp="1"/>
          </p:cNvSpPr>
          <p:nvPr>
            <p:ph type="sldNum" sz="quarter" idx="12"/>
          </p:nvPr>
        </p:nvSpPr>
        <p:spPr/>
        <p:txBody>
          <a:bodyPr/>
          <a:lstStyle/>
          <a:p>
            <a:fld id="{6A2AE834-EF96-437D-A770-D6F5572D2D9E}" type="slidenum">
              <a:rPr lang="pl-PL" smtClean="0"/>
              <a:t>‹#›</a:t>
            </a:fld>
            <a:endParaRPr lang="pl-PL"/>
          </a:p>
        </p:txBody>
      </p:sp>
    </p:spTree>
    <p:extLst>
      <p:ext uri="{BB962C8B-B14F-4D97-AF65-F5344CB8AC3E}">
        <p14:creationId xmlns:p14="http://schemas.microsoft.com/office/powerpoint/2010/main" val="2893815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8C5FE1EC-4502-50BF-898D-70E987BF2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04815CFB-24B6-0CD8-2C14-0254F44578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5889CDF-7AA2-6659-1AAF-093E33C5B9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0D2E8-E410-4383-817E-DCFA7C520728}" type="datetimeFigureOut">
              <a:rPr lang="pl-PL" smtClean="0"/>
              <a:t>09.05.2024</a:t>
            </a:fld>
            <a:endParaRPr lang="pl-PL"/>
          </a:p>
        </p:txBody>
      </p:sp>
      <p:sp>
        <p:nvSpPr>
          <p:cNvPr id="5" name="Symbol zastępczy stopki 4">
            <a:extLst>
              <a:ext uri="{FF2B5EF4-FFF2-40B4-BE49-F238E27FC236}">
                <a16:creationId xmlns:a16="http://schemas.microsoft.com/office/drawing/2014/main" id="{1E59B7BF-D814-1405-09E1-81B8E6D9B0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091CFE53-7206-6CBA-C93F-212BBFFB50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2AE834-EF96-437D-A770-D6F5572D2D9E}" type="slidenum">
              <a:rPr lang="pl-PL" smtClean="0"/>
              <a:t>‹#›</a:t>
            </a:fld>
            <a:endParaRPr lang="pl-PL"/>
          </a:p>
        </p:txBody>
      </p:sp>
    </p:spTree>
    <p:extLst>
      <p:ext uri="{BB962C8B-B14F-4D97-AF65-F5344CB8AC3E}">
        <p14:creationId xmlns:p14="http://schemas.microsoft.com/office/powerpoint/2010/main" val="2361207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w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13.xml"/><Relationship Id="rId6" Type="http://schemas.openxmlformats.org/officeDocument/2006/relationships/image" Target="../media/image146.jpeg"/><Relationship Id="rId5" Type="http://schemas.openxmlformats.org/officeDocument/2006/relationships/image" Target="../media/image145.png"/><Relationship Id="rId4" Type="http://schemas.openxmlformats.org/officeDocument/2006/relationships/image" Target="../media/image144.jpeg"/></Relationships>
</file>

<file path=ppt/slides/_rels/slide10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4.xml"/><Relationship Id="rId4" Type="http://schemas.openxmlformats.org/officeDocument/2006/relationships/image" Target="../media/image151.jpeg"/></Relationships>
</file>

<file path=ppt/slides/_rels/slide11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6.xml"/><Relationship Id="rId5" Type="http://schemas.openxmlformats.org/officeDocument/2006/relationships/image" Target="../media/image184.jpeg"/><Relationship Id="rId4" Type="http://schemas.openxmlformats.org/officeDocument/2006/relationships/image" Target="../media/image183.jpeg"/></Relationships>
</file>

<file path=ppt/slides/_rels/slide162.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4.png"/><Relationship Id="rId5" Type="http://schemas.openxmlformats.org/officeDocument/2006/relationships/oleObject" Target="../embeddings/oleObject1.bin"/><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5.png"/><Relationship Id="rId5" Type="http://schemas.openxmlformats.org/officeDocument/2006/relationships/oleObject" Target="../embeddings/oleObject2.bin"/><Relationship Id="rId4"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6.png"/><Relationship Id="rId5" Type="http://schemas.openxmlformats.org/officeDocument/2006/relationships/oleObject" Target="../embeddings/oleObject3.bin"/><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7.png"/><Relationship Id="rId5" Type="http://schemas.openxmlformats.org/officeDocument/2006/relationships/oleObject" Target="../embeddings/oleObject4.bin"/><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28.png"/><Relationship Id="rId5" Type="http://schemas.openxmlformats.org/officeDocument/2006/relationships/oleObject" Target="../embeddings/oleObject5.bin"/><Relationship Id="rId4"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29.png"/><Relationship Id="rId5" Type="http://schemas.openxmlformats.org/officeDocument/2006/relationships/oleObject" Target="../embeddings/oleObject6.bin"/><Relationship Id="rId4"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30.png"/><Relationship Id="rId5" Type="http://schemas.openxmlformats.org/officeDocument/2006/relationships/oleObject" Target="../embeddings/oleObject7.bin"/><Relationship Id="rId4"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wm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3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32.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33.png"/><Relationship Id="rId5" Type="http://schemas.openxmlformats.org/officeDocument/2006/relationships/oleObject" Target="../embeddings/oleObject8.bin"/><Relationship Id="rId4"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hyperlink" Target="http://webhealth.com/wiki/Upper_Gastrointestinal_Bleed" TargetMode="External"/><Relationship Id="rId13" Type="http://schemas.openxmlformats.org/officeDocument/2006/relationships/hyperlink" Target="http://webhealth.com/wiki/Crohns_Disease" TargetMode="External"/><Relationship Id="rId18" Type="http://schemas.openxmlformats.org/officeDocument/2006/relationships/hyperlink" Target="http://webhealth.com/wiki/Ulcerative_Colitis" TargetMode="External"/><Relationship Id="rId3" Type="http://schemas.openxmlformats.org/officeDocument/2006/relationships/hyperlink" Target="http://webhealth.com/wiki/Gallbladder_Disease" TargetMode="External"/><Relationship Id="rId7" Type="http://schemas.openxmlformats.org/officeDocument/2006/relationships/hyperlink" Target="http://webhealth.com/wiki/Gastroenteritis_And_Food_Poisoning" TargetMode="External"/><Relationship Id="rId12" Type="http://schemas.openxmlformats.org/officeDocument/2006/relationships/hyperlink" Target="http://webhealth.com/wiki/Irritable_Bowel_Syndrome" TargetMode="External"/><Relationship Id="rId17" Type="http://schemas.openxmlformats.org/officeDocument/2006/relationships/hyperlink" Target="http://webhealth.com/wiki/Esophageal_Cancer" TargetMode="External"/><Relationship Id="rId2" Type="http://schemas.openxmlformats.org/officeDocument/2006/relationships/hyperlink" Target="http://webhealth.com/wiki/Abdominal_Pain" TargetMode="External"/><Relationship Id="rId16" Type="http://schemas.openxmlformats.org/officeDocument/2006/relationships/hyperlink" Target="http://webhealth.com/wiki/Traveler%27s_Diarrhea" TargetMode="External"/><Relationship Id="rId1" Type="http://schemas.openxmlformats.org/officeDocument/2006/relationships/slideLayout" Target="../slideLayouts/slideLayout4.xml"/><Relationship Id="rId6" Type="http://schemas.openxmlformats.org/officeDocument/2006/relationships/hyperlink" Target="http://webhealth.com/wiki/Appendicitis" TargetMode="External"/><Relationship Id="rId11" Type="http://schemas.openxmlformats.org/officeDocument/2006/relationships/hyperlink" Target="http://webhealth.com/wiki/Colon_Cancer_%28As_A_Source_Of_Abdominal_Pain%29" TargetMode="External"/><Relationship Id="rId5" Type="http://schemas.openxmlformats.org/officeDocument/2006/relationships/hyperlink" Target="http://webhealth.com/wiki/Gastritis" TargetMode="External"/><Relationship Id="rId15" Type="http://schemas.openxmlformats.org/officeDocument/2006/relationships/hyperlink" Target="http://webhealth.com/wiki/Diverticulosis_and_Diverticular_Disease" TargetMode="External"/><Relationship Id="rId10" Type="http://schemas.openxmlformats.org/officeDocument/2006/relationships/hyperlink" Target="http://webhealth.com/wiki/Gastritis#hpylori" TargetMode="External"/><Relationship Id="rId19" Type="http://schemas.openxmlformats.org/officeDocument/2006/relationships/hyperlink" Target="http://webhealth.com/wiki/Ulcers" TargetMode="External"/><Relationship Id="rId4" Type="http://schemas.openxmlformats.org/officeDocument/2006/relationships/hyperlink" Target="http://webhealth.com/wiki/Acid_Reflux%2C_GERD%2C_Esophagitis_And_Barretts_Esophagus" TargetMode="External"/><Relationship Id="rId9" Type="http://schemas.openxmlformats.org/officeDocument/2006/relationships/hyperlink" Target="http://webhealth.com/wiki/Hiatal_Hernia" TargetMode="External"/><Relationship Id="rId14" Type="http://schemas.openxmlformats.org/officeDocument/2006/relationships/hyperlink" Target="http://webhealth.com/wiki/Diverticulitis"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file:///E:\Mace\images\4FF11.jp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file:///E:\Mace\images\4FF12.jp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file:///E:\Mace\images\4FF50.jp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 Id="rId5" Type="http://schemas.openxmlformats.org/officeDocument/2006/relationships/image" Target="../media/image71.jpeg"/><Relationship Id="rId4" Type="http://schemas.openxmlformats.org/officeDocument/2006/relationships/image" Target="../media/image70.jpeg"/></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findlaw.doereport.com/enlargeexhibit.php?ID=3492" TargetMode="Externa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7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www.learningradiology.com/caseofweek/caseoftheweekpix2/cow158lg.jpg" TargetMode="Externa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7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7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DBF029E-FAE0-3EE4-3470-A419490F023A}"/>
              </a:ext>
            </a:extLst>
          </p:cNvPr>
          <p:cNvSpPr>
            <a:spLocks noGrp="1" noChangeArrowheads="1"/>
          </p:cNvSpPr>
          <p:nvPr>
            <p:ph type="ctrTitle"/>
          </p:nvPr>
        </p:nvSpPr>
        <p:spPr>
          <a:xfrm>
            <a:off x="2133600" y="0"/>
            <a:ext cx="7772400" cy="1295400"/>
          </a:xfrm>
        </p:spPr>
        <p:txBody>
          <a:bodyPr/>
          <a:lstStyle/>
          <a:p>
            <a:pPr eaLnBrk="1" hangingPunct="1"/>
            <a:r>
              <a:rPr lang="en-US" altLang="pl-PL"/>
              <a:t>Digestive System</a:t>
            </a:r>
          </a:p>
        </p:txBody>
      </p:sp>
      <p:sp>
        <p:nvSpPr>
          <p:cNvPr id="2051" name="Rectangle 3">
            <a:extLst>
              <a:ext uri="{FF2B5EF4-FFF2-40B4-BE49-F238E27FC236}">
                <a16:creationId xmlns:a16="http://schemas.microsoft.com/office/drawing/2014/main" id="{38E92ADF-E66F-7DEC-82E6-AF116BE16C91}"/>
              </a:ext>
            </a:extLst>
          </p:cNvPr>
          <p:cNvSpPr>
            <a:spLocks noGrp="1" noChangeArrowheads="1"/>
          </p:cNvSpPr>
          <p:nvPr>
            <p:ph type="subTitle" idx="1"/>
          </p:nvPr>
        </p:nvSpPr>
        <p:spPr>
          <a:xfrm>
            <a:off x="2667000" y="1752600"/>
            <a:ext cx="6705600" cy="1219200"/>
          </a:xfrm>
          <a:solidFill>
            <a:schemeClr val="hlink"/>
          </a:solidFill>
          <a:ln>
            <a:solidFill>
              <a:srgbClr val="CC6600"/>
            </a:solidFill>
            <a:miter lim="800000"/>
            <a:headEnd/>
            <a:tailEnd/>
          </a:ln>
        </p:spPr>
        <p:txBody>
          <a:bodyPr/>
          <a:lstStyle/>
          <a:p>
            <a:pPr eaLnBrk="1" hangingPunct="1"/>
            <a:r>
              <a:rPr lang="en-US" altLang="pl-PL">
                <a:solidFill>
                  <a:srgbClr val="993366"/>
                </a:solidFill>
              </a:rPr>
              <a:t>Breaks down food into nutrients.</a:t>
            </a:r>
          </a:p>
        </p:txBody>
      </p:sp>
      <p:grpSp>
        <p:nvGrpSpPr>
          <p:cNvPr id="2055" name="Group 7">
            <a:extLst>
              <a:ext uri="{FF2B5EF4-FFF2-40B4-BE49-F238E27FC236}">
                <a16:creationId xmlns:a16="http://schemas.microsoft.com/office/drawing/2014/main" id="{948307CB-91CB-58AB-1784-05BB24A2D46D}"/>
              </a:ext>
            </a:extLst>
          </p:cNvPr>
          <p:cNvGrpSpPr>
            <a:grpSpLocks/>
          </p:cNvGrpSpPr>
          <p:nvPr/>
        </p:nvGrpSpPr>
        <p:grpSpPr bwMode="auto">
          <a:xfrm>
            <a:off x="1828801" y="3200401"/>
            <a:ext cx="8226425" cy="3286125"/>
            <a:chOff x="192" y="2016"/>
            <a:chExt cx="5182" cy="2070"/>
          </a:xfrm>
        </p:grpSpPr>
        <p:pic>
          <p:nvPicPr>
            <p:cNvPr id="16388" name="Picture 4" descr="MCj03975100000[1]">
              <a:extLst>
                <a:ext uri="{FF2B5EF4-FFF2-40B4-BE49-F238E27FC236}">
                  <a16:creationId xmlns:a16="http://schemas.microsoft.com/office/drawing/2014/main" id="{EF3E8E9C-22CC-692B-B926-E3A2E651A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 y="2016"/>
              <a:ext cx="1150" cy="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MPj04386410000[1]">
              <a:extLst>
                <a:ext uri="{FF2B5EF4-FFF2-40B4-BE49-F238E27FC236}">
                  <a16:creationId xmlns:a16="http://schemas.microsoft.com/office/drawing/2014/main" id="{3D38C229-D762-B205-A630-6DD51E57E4F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0000" b="11429"/>
            <a:stretch>
              <a:fillRect/>
            </a:stretch>
          </p:blipFill>
          <p:spPr bwMode="auto">
            <a:xfrm>
              <a:off x="192" y="2064"/>
              <a:ext cx="1313"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MCj02642600000[1]">
              <a:extLst>
                <a:ext uri="{FF2B5EF4-FFF2-40B4-BE49-F238E27FC236}">
                  <a16:creationId xmlns:a16="http://schemas.microsoft.com/office/drawing/2014/main" id="{FBE3D5AC-6870-E07F-45A4-9EDCAC4C96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0" y="3120"/>
              <a:ext cx="1442" cy="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051">
                                            <p:bg/>
                                          </p:spTgt>
                                        </p:tgtEl>
                                        <p:attrNameLst>
                                          <p:attrName>style.visibility</p:attrName>
                                        </p:attrNameLst>
                                      </p:cBhvr>
                                      <p:to>
                                        <p:strVal val="visible"/>
                                      </p:to>
                                    </p:set>
                                    <p:anim calcmode="lin" valueType="num">
                                      <p:cBhvr>
                                        <p:cTn id="7" dur="2000" fill="hold"/>
                                        <p:tgtEl>
                                          <p:spTgt spid="2051">
                                            <p:bg/>
                                          </p:spTgt>
                                        </p:tgtEl>
                                        <p:attrNameLst>
                                          <p:attrName>ppt_x</p:attrName>
                                        </p:attrNameLst>
                                      </p:cBhvr>
                                      <p:tavLst>
                                        <p:tav tm="0">
                                          <p:val>
                                            <p:strVal val="#ppt_x-.2"/>
                                          </p:val>
                                        </p:tav>
                                        <p:tav tm="100000">
                                          <p:val>
                                            <p:strVal val="#ppt_x"/>
                                          </p:val>
                                        </p:tav>
                                      </p:tavLst>
                                    </p:anim>
                                    <p:anim calcmode="lin" valueType="num">
                                      <p:cBhvr>
                                        <p:cTn id="8" dur="2000" fill="hold"/>
                                        <p:tgtEl>
                                          <p:spTgt spid="2051">
                                            <p:bg/>
                                          </p:spTgt>
                                        </p:tgtEl>
                                        <p:attrNameLst>
                                          <p:attrName>ppt_y</p:attrName>
                                        </p:attrNameLst>
                                      </p:cBhvr>
                                      <p:tavLst>
                                        <p:tav tm="0">
                                          <p:val>
                                            <p:strVal val="#ppt_y"/>
                                          </p:val>
                                        </p:tav>
                                        <p:tav tm="100000">
                                          <p:val>
                                            <p:strVal val="#ppt_y"/>
                                          </p:val>
                                        </p:tav>
                                      </p:tavLst>
                                    </p:anim>
                                    <p:animEffect transition="in" filter="wipe(right)" prLst="gradientSize: 0.1">
                                      <p:cBhvr>
                                        <p:cTn id="9" dur="2000"/>
                                        <p:tgtEl>
                                          <p:spTgt spid="2051">
                                            <p:bg/>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2051">
                                            <p:txEl>
                                              <p:pRg st="0" end="0"/>
                                            </p:txEl>
                                          </p:spTgt>
                                        </p:tgtEl>
                                        <p:attrNameLst>
                                          <p:attrName>style.visibility</p:attrName>
                                        </p:attrNameLst>
                                      </p:cBhvr>
                                      <p:to>
                                        <p:strVal val="visible"/>
                                      </p:to>
                                    </p:set>
                                    <p:anim calcmode="lin" valueType="num">
                                      <p:cBhvr>
                                        <p:cTn id="14" dur="2000" fill="hold"/>
                                        <p:tgtEl>
                                          <p:spTgt spid="2051">
                                            <p:txEl>
                                              <p:pRg st="0" end="0"/>
                                            </p:txEl>
                                          </p:spTgt>
                                        </p:tgtEl>
                                        <p:attrNameLst>
                                          <p:attrName>ppt_x</p:attrName>
                                        </p:attrNameLst>
                                      </p:cBhvr>
                                      <p:tavLst>
                                        <p:tav tm="0">
                                          <p:val>
                                            <p:strVal val="#ppt_x-.2"/>
                                          </p:val>
                                        </p:tav>
                                        <p:tav tm="100000">
                                          <p:val>
                                            <p:strVal val="#ppt_x"/>
                                          </p:val>
                                        </p:tav>
                                      </p:tavLst>
                                    </p:anim>
                                    <p:anim calcmode="lin" valueType="num">
                                      <p:cBhvr>
                                        <p:cTn id="15" dur="2000" fill="hold"/>
                                        <p:tgtEl>
                                          <p:spTgt spid="205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2000"/>
                                        <p:tgtEl>
                                          <p:spTgt spid="2051">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0" presetClass="entr" presetSubtype="0" fill="hold" nodeType="clickEffect">
                                  <p:stCondLst>
                                    <p:cond delay="0"/>
                                  </p:stCondLst>
                                  <p:childTnLst>
                                    <p:set>
                                      <p:cBhvr>
                                        <p:cTn id="20" dur="1" fill="hold">
                                          <p:stCondLst>
                                            <p:cond delay="0"/>
                                          </p:stCondLst>
                                        </p:cTn>
                                        <p:tgtEl>
                                          <p:spTgt spid="2055"/>
                                        </p:tgtEl>
                                        <p:attrNameLst>
                                          <p:attrName>style.visibility</p:attrName>
                                        </p:attrNameLst>
                                      </p:cBhvr>
                                      <p:to>
                                        <p:strVal val="visible"/>
                                      </p:to>
                                    </p:set>
                                    <p:animEffect transition="in" filter="fade">
                                      <p:cBhvr>
                                        <p:cTn id="21" dur="800" decel="100000"/>
                                        <p:tgtEl>
                                          <p:spTgt spid="2055"/>
                                        </p:tgtEl>
                                      </p:cBhvr>
                                    </p:animEffect>
                                    <p:anim calcmode="lin" valueType="num">
                                      <p:cBhvr>
                                        <p:cTn id="22" dur="800" decel="100000" fill="hold"/>
                                        <p:tgtEl>
                                          <p:spTgt spid="2055"/>
                                        </p:tgtEl>
                                        <p:attrNameLst>
                                          <p:attrName>style.rotation</p:attrName>
                                        </p:attrNameLst>
                                      </p:cBhvr>
                                      <p:tavLst>
                                        <p:tav tm="0">
                                          <p:val>
                                            <p:fltVal val="-90"/>
                                          </p:val>
                                        </p:tav>
                                        <p:tav tm="100000">
                                          <p:val>
                                            <p:fltVal val="0"/>
                                          </p:val>
                                        </p:tav>
                                      </p:tavLst>
                                    </p:anim>
                                    <p:anim calcmode="lin" valueType="num">
                                      <p:cBhvr>
                                        <p:cTn id="23" dur="800" decel="100000" fill="hold"/>
                                        <p:tgtEl>
                                          <p:spTgt spid="2055"/>
                                        </p:tgtEl>
                                        <p:attrNameLst>
                                          <p:attrName>ppt_x</p:attrName>
                                        </p:attrNameLst>
                                      </p:cBhvr>
                                      <p:tavLst>
                                        <p:tav tm="0">
                                          <p:val>
                                            <p:strVal val="#ppt_x+0.4"/>
                                          </p:val>
                                        </p:tav>
                                        <p:tav tm="100000">
                                          <p:val>
                                            <p:strVal val="#ppt_x-0.05"/>
                                          </p:val>
                                        </p:tav>
                                      </p:tavLst>
                                    </p:anim>
                                    <p:anim calcmode="lin" valueType="num">
                                      <p:cBhvr>
                                        <p:cTn id="24" dur="800" decel="100000" fill="hold"/>
                                        <p:tgtEl>
                                          <p:spTgt spid="2055"/>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2055"/>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205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470DC21E-A524-4499-DBA6-197397F09CBC}"/>
              </a:ext>
            </a:extLst>
          </p:cNvPr>
          <p:cNvSpPr>
            <a:spLocks noGrp="1" noChangeArrowheads="1"/>
          </p:cNvSpPr>
          <p:nvPr>
            <p:ph type="title"/>
          </p:nvPr>
        </p:nvSpPr>
        <p:spPr>
          <a:xfrm>
            <a:off x="1981200" y="1"/>
            <a:ext cx="8229600" cy="1139825"/>
          </a:xfrm>
        </p:spPr>
        <p:txBody>
          <a:bodyPr/>
          <a:lstStyle/>
          <a:p>
            <a:pPr eaLnBrk="1" hangingPunct="1"/>
            <a:r>
              <a:rPr lang="en-US" altLang="pl-PL"/>
              <a:t>Bile</a:t>
            </a:r>
          </a:p>
        </p:txBody>
      </p:sp>
      <p:sp>
        <p:nvSpPr>
          <p:cNvPr id="12291" name="Rectangle 3">
            <a:extLst>
              <a:ext uri="{FF2B5EF4-FFF2-40B4-BE49-F238E27FC236}">
                <a16:creationId xmlns:a16="http://schemas.microsoft.com/office/drawing/2014/main" id="{4A6584FD-5B25-291C-1149-71CCE75E52E9}"/>
              </a:ext>
            </a:extLst>
          </p:cNvPr>
          <p:cNvSpPr>
            <a:spLocks noGrp="1" noChangeArrowheads="1"/>
          </p:cNvSpPr>
          <p:nvPr>
            <p:ph type="body" sz="half" idx="1"/>
          </p:nvPr>
        </p:nvSpPr>
        <p:spPr>
          <a:xfrm>
            <a:off x="1981200" y="1219201"/>
            <a:ext cx="8305800" cy="4530725"/>
          </a:xfrm>
        </p:spPr>
        <p:txBody>
          <a:bodyPr/>
          <a:lstStyle/>
          <a:p>
            <a:pPr eaLnBrk="1" hangingPunct="1"/>
            <a:r>
              <a:rPr lang="en-US" altLang="pl-PL" sz="3600" u="sng"/>
              <a:t>Bile</a:t>
            </a:r>
            <a:r>
              <a:rPr lang="en-US" altLang="pl-PL" sz="3600"/>
              <a:t> helps to digest fats in the small intestine.</a:t>
            </a:r>
          </a:p>
          <a:p>
            <a:pPr eaLnBrk="1" hangingPunct="1"/>
            <a:endParaRPr lang="en-US" altLang="pl-PL" sz="3600"/>
          </a:p>
          <a:p>
            <a:pPr eaLnBrk="1" hangingPunct="1"/>
            <a:r>
              <a:rPr lang="en-US" altLang="pl-PL" sz="3600"/>
              <a:t>Bile is made in the </a:t>
            </a:r>
            <a:r>
              <a:rPr lang="en-US" altLang="pl-PL" sz="3600" u="sng"/>
              <a:t>liver</a:t>
            </a:r>
            <a:r>
              <a:rPr lang="en-US" altLang="pl-PL" sz="3600"/>
              <a:t> and stored in the </a:t>
            </a:r>
            <a:r>
              <a:rPr lang="en-US" altLang="pl-PL" sz="3600" u="sng"/>
              <a:t>gall bladder</a:t>
            </a:r>
            <a:r>
              <a:rPr lang="en-US" altLang="pl-PL" sz="3600"/>
              <a:t>.</a:t>
            </a:r>
          </a:p>
        </p:txBody>
      </p:sp>
      <p:pic>
        <p:nvPicPr>
          <p:cNvPr id="12293" name="Picture 5" descr="Def-08">
            <a:extLst>
              <a:ext uri="{FF2B5EF4-FFF2-40B4-BE49-F238E27FC236}">
                <a16:creationId xmlns:a16="http://schemas.microsoft.com/office/drawing/2014/main" id="{6757539B-0EBD-AB7F-E203-A1E8B046FDD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705600" y="4343400"/>
            <a:ext cx="3352800" cy="2514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2299" name="Group 11">
            <a:extLst>
              <a:ext uri="{FF2B5EF4-FFF2-40B4-BE49-F238E27FC236}">
                <a16:creationId xmlns:a16="http://schemas.microsoft.com/office/drawing/2014/main" id="{9D83B2AF-1530-B5FD-F452-E0F602841579}"/>
              </a:ext>
            </a:extLst>
          </p:cNvPr>
          <p:cNvGrpSpPr>
            <a:grpSpLocks/>
          </p:cNvGrpSpPr>
          <p:nvPr/>
        </p:nvGrpSpPr>
        <p:grpSpPr bwMode="auto">
          <a:xfrm>
            <a:off x="4038600" y="4953001"/>
            <a:ext cx="3657600" cy="396875"/>
            <a:chOff x="1584" y="3120"/>
            <a:chExt cx="2304" cy="250"/>
          </a:xfrm>
        </p:grpSpPr>
        <p:sp>
          <p:nvSpPr>
            <p:cNvPr id="12297" name="Line 7">
              <a:extLst>
                <a:ext uri="{FF2B5EF4-FFF2-40B4-BE49-F238E27FC236}">
                  <a16:creationId xmlns:a16="http://schemas.microsoft.com/office/drawing/2014/main" id="{6A2FFE21-80A0-388F-9622-D38EF14F12F4}"/>
                </a:ext>
              </a:extLst>
            </p:cNvPr>
            <p:cNvSpPr>
              <a:spLocks noChangeShapeType="1"/>
            </p:cNvSpPr>
            <p:nvPr/>
          </p:nvSpPr>
          <p:spPr bwMode="auto">
            <a:xfrm>
              <a:off x="2304" y="3312"/>
              <a:ext cx="1584" cy="0"/>
            </a:xfrm>
            <a:prstGeom prst="line">
              <a:avLst/>
            </a:prstGeom>
            <a:noFill/>
            <a:ln w="34925">
              <a:solidFill>
                <a:schemeClr val="tx1"/>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Verdana" charset="0"/>
                <a:ea typeface="ＭＳ Ｐゴシック" charset="0"/>
              </a:endParaRPr>
            </a:p>
          </p:txBody>
        </p:sp>
        <p:sp>
          <p:nvSpPr>
            <p:cNvPr id="12298" name="Text Box 9">
              <a:extLst>
                <a:ext uri="{FF2B5EF4-FFF2-40B4-BE49-F238E27FC236}">
                  <a16:creationId xmlns:a16="http://schemas.microsoft.com/office/drawing/2014/main" id="{0FABF544-B5E3-334C-F6F7-C05956AF415F}"/>
                </a:ext>
              </a:extLst>
            </p:cNvPr>
            <p:cNvSpPr txBox="1">
              <a:spLocks noChangeArrowheads="1"/>
            </p:cNvSpPr>
            <p:nvPr/>
          </p:nvSpPr>
          <p:spPr bwMode="auto">
            <a:xfrm>
              <a:off x="1584" y="3120"/>
              <a:ext cx="672" cy="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lgn="r">
                <a:spcBef>
                  <a:spcPct val="50000"/>
                </a:spcBef>
                <a:defRPr/>
              </a:pPr>
              <a:r>
                <a:rPr lang="en-US" sz="2000" b="1"/>
                <a:t>liver</a:t>
              </a:r>
            </a:p>
          </p:txBody>
        </p:sp>
      </p:grpSp>
      <p:grpSp>
        <p:nvGrpSpPr>
          <p:cNvPr id="12300" name="Group 12">
            <a:extLst>
              <a:ext uri="{FF2B5EF4-FFF2-40B4-BE49-F238E27FC236}">
                <a16:creationId xmlns:a16="http://schemas.microsoft.com/office/drawing/2014/main" id="{8FA4C2F6-FBDC-B339-5332-44FBD745F778}"/>
              </a:ext>
            </a:extLst>
          </p:cNvPr>
          <p:cNvGrpSpPr>
            <a:grpSpLocks/>
          </p:cNvGrpSpPr>
          <p:nvPr/>
        </p:nvGrpSpPr>
        <p:grpSpPr bwMode="auto">
          <a:xfrm>
            <a:off x="3429000" y="5867401"/>
            <a:ext cx="4191000" cy="396875"/>
            <a:chOff x="1200" y="3696"/>
            <a:chExt cx="2640" cy="250"/>
          </a:xfrm>
        </p:grpSpPr>
        <p:sp>
          <p:nvSpPr>
            <p:cNvPr id="12295" name="Line 8">
              <a:extLst>
                <a:ext uri="{FF2B5EF4-FFF2-40B4-BE49-F238E27FC236}">
                  <a16:creationId xmlns:a16="http://schemas.microsoft.com/office/drawing/2014/main" id="{C36A3DE6-5315-B17C-BE93-F9B604836471}"/>
                </a:ext>
              </a:extLst>
            </p:cNvPr>
            <p:cNvSpPr>
              <a:spLocks noChangeShapeType="1"/>
            </p:cNvSpPr>
            <p:nvPr/>
          </p:nvSpPr>
          <p:spPr bwMode="auto">
            <a:xfrm flipV="1">
              <a:off x="2976" y="3744"/>
              <a:ext cx="864" cy="96"/>
            </a:xfrm>
            <a:prstGeom prst="line">
              <a:avLst/>
            </a:prstGeom>
            <a:noFill/>
            <a:ln w="34925">
              <a:solidFill>
                <a:schemeClr val="tx1"/>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Verdana" charset="0"/>
                <a:ea typeface="ＭＳ Ｐゴシック" charset="0"/>
              </a:endParaRPr>
            </a:p>
          </p:txBody>
        </p:sp>
        <p:sp>
          <p:nvSpPr>
            <p:cNvPr id="12296" name="Text Box 10">
              <a:extLst>
                <a:ext uri="{FF2B5EF4-FFF2-40B4-BE49-F238E27FC236}">
                  <a16:creationId xmlns:a16="http://schemas.microsoft.com/office/drawing/2014/main" id="{B71B0401-7B71-38B3-3DFB-9D2B19F8032E}"/>
                </a:ext>
              </a:extLst>
            </p:cNvPr>
            <p:cNvSpPr txBox="1">
              <a:spLocks noChangeArrowheads="1"/>
            </p:cNvSpPr>
            <p:nvPr/>
          </p:nvSpPr>
          <p:spPr bwMode="auto">
            <a:xfrm>
              <a:off x="1200" y="3696"/>
              <a:ext cx="1680" cy="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lgn="r">
                <a:spcBef>
                  <a:spcPct val="50000"/>
                </a:spcBef>
                <a:defRPr/>
              </a:pPr>
              <a:r>
                <a:rPr lang="en-US" sz="2000" b="1"/>
                <a:t>gall bladder</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fade">
                                      <p:cBhvr>
                                        <p:cTn id="7" dur="1600" decel="100000"/>
                                        <p:tgtEl>
                                          <p:spTgt spid="12291">
                                            <p:txEl>
                                              <p:pRg st="0" end="0"/>
                                            </p:txEl>
                                          </p:spTgt>
                                        </p:tgtEl>
                                      </p:cBhvr>
                                    </p:animEffect>
                                    <p:anim calcmode="lin" valueType="num">
                                      <p:cBhvr>
                                        <p:cTn id="8" dur="1600" decel="100000" fill="hold"/>
                                        <p:tgtEl>
                                          <p:spTgt spid="12291">
                                            <p:txEl>
                                              <p:pRg st="0" end="0"/>
                                            </p:txEl>
                                          </p:spTgt>
                                        </p:tgtEl>
                                        <p:attrNameLst>
                                          <p:attrName>style.rotation</p:attrName>
                                        </p:attrNameLst>
                                      </p:cBhvr>
                                      <p:tavLst>
                                        <p:tav tm="0">
                                          <p:val>
                                            <p:fltVal val="-90"/>
                                          </p:val>
                                        </p:tav>
                                        <p:tav tm="100000">
                                          <p:val>
                                            <p:fltVal val="0"/>
                                          </p:val>
                                        </p:tav>
                                      </p:tavLst>
                                    </p:anim>
                                    <p:anim calcmode="lin" valueType="num">
                                      <p:cBhvr>
                                        <p:cTn id="9" dur="1600" decel="100000" fill="hold"/>
                                        <p:tgtEl>
                                          <p:spTgt spid="12291">
                                            <p:txEl>
                                              <p:pRg st="0" end="0"/>
                                            </p:txEl>
                                          </p:spTgt>
                                        </p:tgtEl>
                                        <p:attrNameLst>
                                          <p:attrName>ppt_x</p:attrName>
                                        </p:attrNameLst>
                                      </p:cBhvr>
                                      <p:tavLst>
                                        <p:tav tm="0">
                                          <p:val>
                                            <p:strVal val="#ppt_x+0.4"/>
                                          </p:val>
                                        </p:tav>
                                        <p:tav tm="100000">
                                          <p:val>
                                            <p:strVal val="#ppt_x-0.05"/>
                                          </p:val>
                                        </p:tav>
                                      </p:tavLst>
                                    </p:anim>
                                    <p:anim calcmode="lin" valueType="num">
                                      <p:cBhvr>
                                        <p:cTn id="10" dur="1600" decel="100000" fill="hold"/>
                                        <p:tgtEl>
                                          <p:spTgt spid="12291">
                                            <p:txEl>
                                              <p:pRg st="0" end="0"/>
                                            </p:txEl>
                                          </p:spTgt>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12291">
                                            <p:txEl>
                                              <p:pRg st="0" end="0"/>
                                            </p:txEl>
                                          </p:spTgt>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1229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nodeType="click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animEffect transition="in" filter="fade">
                                      <p:cBhvr>
                                        <p:cTn id="17" dur="1600" decel="100000"/>
                                        <p:tgtEl>
                                          <p:spTgt spid="12291">
                                            <p:txEl>
                                              <p:pRg st="2" end="2"/>
                                            </p:txEl>
                                          </p:spTgt>
                                        </p:tgtEl>
                                      </p:cBhvr>
                                    </p:animEffect>
                                    <p:anim calcmode="lin" valueType="num">
                                      <p:cBhvr>
                                        <p:cTn id="18" dur="1600" decel="100000" fill="hold"/>
                                        <p:tgtEl>
                                          <p:spTgt spid="12291">
                                            <p:txEl>
                                              <p:pRg st="2" end="2"/>
                                            </p:txEl>
                                          </p:spTgt>
                                        </p:tgtEl>
                                        <p:attrNameLst>
                                          <p:attrName>style.rotation</p:attrName>
                                        </p:attrNameLst>
                                      </p:cBhvr>
                                      <p:tavLst>
                                        <p:tav tm="0">
                                          <p:val>
                                            <p:fltVal val="-90"/>
                                          </p:val>
                                        </p:tav>
                                        <p:tav tm="100000">
                                          <p:val>
                                            <p:fltVal val="0"/>
                                          </p:val>
                                        </p:tav>
                                      </p:tavLst>
                                    </p:anim>
                                    <p:anim calcmode="lin" valueType="num">
                                      <p:cBhvr>
                                        <p:cTn id="19" dur="1600" decel="100000" fill="hold"/>
                                        <p:tgtEl>
                                          <p:spTgt spid="12291">
                                            <p:txEl>
                                              <p:pRg st="2" end="2"/>
                                            </p:txEl>
                                          </p:spTgt>
                                        </p:tgtEl>
                                        <p:attrNameLst>
                                          <p:attrName>ppt_x</p:attrName>
                                        </p:attrNameLst>
                                      </p:cBhvr>
                                      <p:tavLst>
                                        <p:tav tm="0">
                                          <p:val>
                                            <p:strVal val="#ppt_x+0.4"/>
                                          </p:val>
                                        </p:tav>
                                        <p:tav tm="100000">
                                          <p:val>
                                            <p:strVal val="#ppt_x-0.05"/>
                                          </p:val>
                                        </p:tav>
                                      </p:tavLst>
                                    </p:anim>
                                    <p:anim calcmode="lin" valueType="num">
                                      <p:cBhvr>
                                        <p:cTn id="20" dur="1600" decel="100000" fill="hold"/>
                                        <p:tgtEl>
                                          <p:spTgt spid="12291">
                                            <p:txEl>
                                              <p:pRg st="2" end="2"/>
                                            </p:txEl>
                                          </p:spTgt>
                                        </p:tgtEl>
                                        <p:attrNameLst>
                                          <p:attrName>ppt_y</p:attrName>
                                        </p:attrNameLst>
                                      </p:cBhvr>
                                      <p:tavLst>
                                        <p:tav tm="0">
                                          <p:val>
                                            <p:strVal val="#ppt_y-0.4"/>
                                          </p:val>
                                        </p:tav>
                                        <p:tav tm="100000">
                                          <p:val>
                                            <p:strVal val="#ppt_y+0.1"/>
                                          </p:val>
                                        </p:tav>
                                      </p:tavLst>
                                    </p:anim>
                                    <p:anim calcmode="lin" valueType="num">
                                      <p:cBhvr>
                                        <p:cTn id="21" dur="400" accel="100000" fill="hold">
                                          <p:stCondLst>
                                            <p:cond delay="1600"/>
                                          </p:stCondLst>
                                        </p:cTn>
                                        <p:tgtEl>
                                          <p:spTgt spid="12291">
                                            <p:txEl>
                                              <p:pRg st="2" end="2"/>
                                            </p:txEl>
                                          </p:spTgt>
                                        </p:tgtEl>
                                        <p:attrNameLst>
                                          <p:attrName>ppt_x</p:attrName>
                                        </p:attrNameLst>
                                      </p:cBhvr>
                                      <p:tavLst>
                                        <p:tav tm="0">
                                          <p:val>
                                            <p:strVal val="#ppt_x-0.05"/>
                                          </p:val>
                                        </p:tav>
                                        <p:tav tm="100000">
                                          <p:val>
                                            <p:strVal val="#ppt_x"/>
                                          </p:val>
                                        </p:tav>
                                      </p:tavLst>
                                    </p:anim>
                                    <p:anim calcmode="lin" valueType="num">
                                      <p:cBhvr>
                                        <p:cTn id="22" dur="400" accel="100000" fill="hold">
                                          <p:stCondLst>
                                            <p:cond delay="1600"/>
                                          </p:stCondLst>
                                        </p:cTn>
                                        <p:tgtEl>
                                          <p:spTgt spid="12291">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nodeType="clickEffect">
                                  <p:stCondLst>
                                    <p:cond delay="0"/>
                                  </p:stCondLst>
                                  <p:childTnLst>
                                    <p:set>
                                      <p:cBhvr>
                                        <p:cTn id="26" dur="1" fill="hold">
                                          <p:stCondLst>
                                            <p:cond delay="0"/>
                                          </p:stCondLst>
                                        </p:cTn>
                                        <p:tgtEl>
                                          <p:spTgt spid="12293"/>
                                        </p:tgtEl>
                                        <p:attrNameLst>
                                          <p:attrName>style.visibility</p:attrName>
                                        </p:attrNameLst>
                                      </p:cBhvr>
                                      <p:to>
                                        <p:strVal val="visible"/>
                                      </p:to>
                                    </p:set>
                                    <p:anim calcmode="lin" valueType="num">
                                      <p:cBhvr>
                                        <p:cTn id="27" dur="1000" fill="hold"/>
                                        <p:tgtEl>
                                          <p:spTgt spid="12293"/>
                                        </p:tgtEl>
                                        <p:attrNameLst>
                                          <p:attrName>ppt_x</p:attrName>
                                        </p:attrNameLst>
                                      </p:cBhvr>
                                      <p:tavLst>
                                        <p:tav tm="0">
                                          <p:val>
                                            <p:strVal val="#ppt_x-.2"/>
                                          </p:val>
                                        </p:tav>
                                        <p:tav tm="100000">
                                          <p:val>
                                            <p:strVal val="#ppt_x"/>
                                          </p:val>
                                        </p:tav>
                                      </p:tavLst>
                                    </p:anim>
                                    <p:anim calcmode="lin" valueType="num">
                                      <p:cBhvr>
                                        <p:cTn id="28" dur="1000" fill="hold"/>
                                        <p:tgtEl>
                                          <p:spTgt spid="1229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229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2299"/>
                                        </p:tgtEl>
                                        <p:attrNameLst>
                                          <p:attrName>style.visibility</p:attrName>
                                        </p:attrNameLst>
                                      </p:cBhvr>
                                      <p:to>
                                        <p:strVal val="visible"/>
                                      </p:to>
                                    </p:set>
                                    <p:animEffect transition="in" filter="dissolve">
                                      <p:cBhvr>
                                        <p:cTn id="34" dur="500"/>
                                        <p:tgtEl>
                                          <p:spTgt spid="1229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12300"/>
                                        </p:tgtEl>
                                        <p:attrNameLst>
                                          <p:attrName>style.visibility</p:attrName>
                                        </p:attrNameLst>
                                      </p:cBhvr>
                                      <p:to>
                                        <p:strVal val="visible"/>
                                      </p:to>
                                    </p:set>
                                    <p:animEffect transition="in" filter="dissolve">
                                      <p:cBhvr>
                                        <p:cTn id="39" dur="500"/>
                                        <p:tgtEl>
                                          <p:spTgt spid="12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Rectal ca">
            <a:extLst>
              <a:ext uri="{FF2B5EF4-FFF2-40B4-BE49-F238E27FC236}">
                <a16:creationId xmlns:a16="http://schemas.microsoft.com/office/drawing/2014/main" id="{C3E1231D-237F-113B-1651-9C8F61495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981200"/>
            <a:ext cx="40767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Rectangle 4">
            <a:extLst>
              <a:ext uri="{FF2B5EF4-FFF2-40B4-BE49-F238E27FC236}">
                <a16:creationId xmlns:a16="http://schemas.microsoft.com/office/drawing/2014/main" id="{98A2BF3B-CBA6-90DC-D641-2FEA3FA3B025}"/>
              </a:ext>
            </a:extLst>
          </p:cNvPr>
          <p:cNvSpPr>
            <a:spLocks noGrp="1" noChangeArrowheads="1"/>
          </p:cNvSpPr>
          <p:nvPr>
            <p:ph type="title"/>
          </p:nvPr>
        </p:nvSpPr>
        <p:spPr>
          <a:xfrm>
            <a:off x="2438400" y="512763"/>
            <a:ext cx="7772400" cy="914400"/>
          </a:xfrm>
        </p:spPr>
        <p:txBody>
          <a:bodyPr/>
          <a:lstStyle/>
          <a:p>
            <a:pPr>
              <a:defRPr/>
            </a:pPr>
            <a:r>
              <a:rPr lang="en-US">
                <a:solidFill>
                  <a:schemeClr val="accent1"/>
                </a:solidFill>
              </a:rPr>
              <a:t>RECTAL CA</a:t>
            </a:r>
          </a:p>
        </p:txBody>
      </p:sp>
      <p:sp>
        <p:nvSpPr>
          <p:cNvPr id="69636" name="Slide Number Placeholder 6">
            <a:extLst>
              <a:ext uri="{FF2B5EF4-FFF2-40B4-BE49-F238E27FC236}">
                <a16:creationId xmlns:a16="http://schemas.microsoft.com/office/drawing/2014/main" id="{A361CE1A-0C16-378D-DBD8-D8E917C4BE0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026F782-2700-4815-8D4C-D78C36FA7A7E}" type="slidenum">
              <a:rPr lang="en-US" altLang="pl-PL" sz="1200">
                <a:solidFill>
                  <a:schemeClr val="tx2"/>
                </a:solidFill>
              </a:rPr>
              <a:pPr/>
              <a:t>100</a:t>
            </a:fld>
            <a:endParaRPr lang="en-US" altLang="pl-PL" sz="1200">
              <a:solidFill>
                <a:schemeClr val="tx2"/>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378AAF51-7993-94E7-185F-AD837ECF5BAC}"/>
              </a:ext>
            </a:extLst>
          </p:cNvPr>
          <p:cNvSpPr>
            <a:spLocks noGrp="1" noChangeArrowheads="1"/>
          </p:cNvSpPr>
          <p:nvPr>
            <p:ph type="title"/>
          </p:nvPr>
        </p:nvSpPr>
        <p:spPr>
          <a:xfrm>
            <a:off x="2057400" y="0"/>
            <a:ext cx="7772400" cy="1143000"/>
          </a:xfrm>
        </p:spPr>
        <p:txBody>
          <a:bodyPr/>
          <a:lstStyle/>
          <a:p>
            <a:pPr>
              <a:defRPr/>
            </a:pPr>
            <a:r>
              <a:rPr lang="en-US">
                <a:solidFill>
                  <a:srgbClr val="FFFF00"/>
                </a:solidFill>
              </a:rPr>
              <a:t>Inguinal Hernia</a:t>
            </a:r>
          </a:p>
        </p:txBody>
      </p:sp>
      <p:pic>
        <p:nvPicPr>
          <p:cNvPr id="70659" name="Picture 6" descr="Inguinal Hernia">
            <a:extLst>
              <a:ext uri="{FF2B5EF4-FFF2-40B4-BE49-F238E27FC236}">
                <a16:creationId xmlns:a16="http://schemas.microsoft.com/office/drawing/2014/main" id="{04EEEF0C-ABFB-4C1C-521E-581E4EAA5A3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4724400"/>
            <a:ext cx="1746250" cy="1885950"/>
          </a:xfrm>
        </p:spPr>
      </p:pic>
      <p:pic>
        <p:nvPicPr>
          <p:cNvPr id="70660" name="Picture 4" descr="hernia-scrot-b">
            <a:extLst>
              <a:ext uri="{FF2B5EF4-FFF2-40B4-BE49-F238E27FC236}">
                <a16:creationId xmlns:a16="http://schemas.microsoft.com/office/drawing/2014/main" id="{D8C4E0F5-9993-F796-264A-E59DA9118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524000"/>
            <a:ext cx="6629400"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Slide Number Placeholder 7">
            <a:extLst>
              <a:ext uri="{FF2B5EF4-FFF2-40B4-BE49-F238E27FC236}">
                <a16:creationId xmlns:a16="http://schemas.microsoft.com/office/drawing/2014/main" id="{0A430447-AA8A-84B0-A2EF-E20B2F7061C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C1B5C60-9FA8-4757-AE8E-FA08FB963118}" type="slidenum">
              <a:rPr lang="en-US" altLang="pl-PL" sz="1200">
                <a:solidFill>
                  <a:schemeClr val="tx2"/>
                </a:solidFill>
              </a:rPr>
              <a:pPr/>
              <a:t>101</a:t>
            </a:fld>
            <a:endParaRPr lang="en-US" altLang="pl-PL" sz="1200">
              <a:solidFill>
                <a:schemeClr val="tx2"/>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inguinal hernia  2">
            <a:extLst>
              <a:ext uri="{FF2B5EF4-FFF2-40B4-BE49-F238E27FC236}">
                <a16:creationId xmlns:a16="http://schemas.microsoft.com/office/drawing/2014/main" id="{1D239F61-61A4-633F-4C4D-7A4EB3157B51}"/>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l="10715" t="17966" b="13414"/>
          <a:stretch>
            <a:fillRect/>
          </a:stretch>
        </p:blipFill>
        <p:spPr bwMode="auto">
          <a:xfrm>
            <a:off x="1905000" y="381000"/>
            <a:ext cx="5715000" cy="58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Slide Number Placeholder 5">
            <a:extLst>
              <a:ext uri="{FF2B5EF4-FFF2-40B4-BE49-F238E27FC236}">
                <a16:creationId xmlns:a16="http://schemas.microsoft.com/office/drawing/2014/main" id="{6CEE56D7-A499-D029-13F5-D3C78F1C203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E23AAFB-EE14-4DA0-9706-94448CD395AE}" type="slidenum">
              <a:rPr lang="en-US" altLang="pl-PL" sz="2000">
                <a:solidFill>
                  <a:schemeClr val="tx2"/>
                </a:solidFill>
              </a:rPr>
              <a:pPr/>
              <a:t>102</a:t>
            </a:fld>
            <a:endParaRPr lang="en-US" altLang="pl-PL" sz="2000">
              <a:solidFill>
                <a:schemeClr val="tx2"/>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inguinal hernia">
            <a:extLst>
              <a:ext uri="{FF2B5EF4-FFF2-40B4-BE49-F238E27FC236}">
                <a16:creationId xmlns:a16="http://schemas.microsoft.com/office/drawing/2014/main" id="{BE7E5118-1C44-F6AB-BC8D-B006E1219C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938"/>
          <a:stretch>
            <a:fillRect/>
          </a:stretch>
        </p:blipFill>
        <p:spPr bwMode="auto">
          <a:xfrm>
            <a:off x="2438401" y="838200"/>
            <a:ext cx="39147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4" descr="inguinal hernia 3">
            <a:extLst>
              <a:ext uri="{FF2B5EF4-FFF2-40B4-BE49-F238E27FC236}">
                <a16:creationId xmlns:a16="http://schemas.microsoft.com/office/drawing/2014/main" id="{33CB7F46-3757-2462-ED90-7FE892BEA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001"/>
          <a:stretch>
            <a:fillRect/>
          </a:stretch>
        </p:blipFill>
        <p:spPr bwMode="auto">
          <a:xfrm>
            <a:off x="6934200" y="1066800"/>
            <a:ext cx="31115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Slide Number Placeholder 6">
            <a:extLst>
              <a:ext uri="{FF2B5EF4-FFF2-40B4-BE49-F238E27FC236}">
                <a16:creationId xmlns:a16="http://schemas.microsoft.com/office/drawing/2014/main" id="{4382960E-4EF9-B708-6EC0-CDCB997AC40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4772710-98D9-4FF1-843A-9444365D98AD}" type="slidenum">
              <a:rPr lang="en-US" altLang="pl-PL" sz="2000">
                <a:solidFill>
                  <a:schemeClr val="tx2"/>
                </a:solidFill>
              </a:rPr>
              <a:pPr/>
              <a:t>103</a:t>
            </a:fld>
            <a:endParaRPr lang="en-US" altLang="pl-PL" sz="2000">
              <a:solidFill>
                <a:schemeClr val="tx2"/>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5" name="Rectangle 5">
            <a:extLst>
              <a:ext uri="{FF2B5EF4-FFF2-40B4-BE49-F238E27FC236}">
                <a16:creationId xmlns:a16="http://schemas.microsoft.com/office/drawing/2014/main" id="{DB1D70B8-5872-8F29-5B2E-750229FB553E}"/>
              </a:ext>
            </a:extLst>
          </p:cNvPr>
          <p:cNvSpPr>
            <a:spLocks noGrp="1" noChangeArrowheads="1"/>
          </p:cNvSpPr>
          <p:nvPr>
            <p:ph type="title"/>
          </p:nvPr>
        </p:nvSpPr>
        <p:spPr>
          <a:xfrm>
            <a:off x="2057400" y="1066800"/>
            <a:ext cx="7772400" cy="228600"/>
          </a:xfrm>
        </p:spPr>
        <p:txBody>
          <a:bodyPr>
            <a:normAutofit fontScale="90000"/>
          </a:bodyPr>
          <a:lstStyle/>
          <a:p>
            <a:pPr>
              <a:defRPr/>
            </a:pPr>
            <a:r>
              <a:rPr lang="en-US">
                <a:solidFill>
                  <a:schemeClr val="accent1"/>
                </a:solidFill>
              </a:rPr>
              <a:t>APPENDCOLITH</a:t>
            </a:r>
          </a:p>
        </p:txBody>
      </p:sp>
      <p:pic>
        <p:nvPicPr>
          <p:cNvPr id="73731" name="Picture 4" descr="Appendicolith">
            <a:extLst>
              <a:ext uri="{FF2B5EF4-FFF2-40B4-BE49-F238E27FC236}">
                <a16:creationId xmlns:a16="http://schemas.microsoft.com/office/drawing/2014/main" id="{48B5E657-3A2D-CF63-E7E3-C1345E19FF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867401" y="609600"/>
            <a:ext cx="4621213" cy="5867400"/>
          </a:xfrm>
          <a:noFill/>
        </p:spPr>
      </p:pic>
      <p:sp>
        <p:nvSpPr>
          <p:cNvPr id="73732" name="Slide Number Placeholder 6">
            <a:extLst>
              <a:ext uri="{FF2B5EF4-FFF2-40B4-BE49-F238E27FC236}">
                <a16:creationId xmlns:a16="http://schemas.microsoft.com/office/drawing/2014/main" id="{8130D5ED-A731-6A06-15FD-DCDE9D3C6AB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AB9F467-59DA-446E-B0E2-62FD1682EE6A}" type="slidenum">
              <a:rPr lang="en-US" altLang="pl-PL" sz="1200">
                <a:solidFill>
                  <a:schemeClr val="tx2"/>
                </a:solidFill>
              </a:rPr>
              <a:pPr/>
              <a:t>104</a:t>
            </a:fld>
            <a:endParaRPr lang="en-US" altLang="pl-PL" sz="1200">
              <a:solidFill>
                <a:schemeClr val="tx2"/>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3B135B41-1AE7-9556-E825-A2E0DD777A62}"/>
              </a:ext>
            </a:extLst>
          </p:cNvPr>
          <p:cNvSpPr>
            <a:spLocks noGrp="1" noChangeArrowheads="1"/>
          </p:cNvSpPr>
          <p:nvPr>
            <p:ph type="title"/>
          </p:nvPr>
        </p:nvSpPr>
        <p:spPr>
          <a:xfrm>
            <a:off x="2209800" y="228600"/>
            <a:ext cx="7772400" cy="1143000"/>
          </a:xfrm>
        </p:spPr>
        <p:txBody>
          <a:bodyPr>
            <a:normAutofit/>
          </a:bodyPr>
          <a:lstStyle/>
          <a:p>
            <a:pPr>
              <a:defRPr/>
            </a:pPr>
            <a:r>
              <a:rPr lang="en-US" sz="3600">
                <a:solidFill>
                  <a:srgbClr val="FFFF00"/>
                </a:solidFill>
              </a:rPr>
              <a:t>What is the most common abdominal emergency surgery in the U.S?</a:t>
            </a:r>
          </a:p>
        </p:txBody>
      </p:sp>
      <p:pic>
        <p:nvPicPr>
          <p:cNvPr id="74755" name="Picture 7" descr="Illustration showing inflamed appendix">
            <a:extLst>
              <a:ext uri="{FF2B5EF4-FFF2-40B4-BE49-F238E27FC236}">
                <a16:creationId xmlns:a16="http://schemas.microsoft.com/office/drawing/2014/main" id="{C0B59E7E-7657-2F5B-471C-E6B051ADA14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4000" t="2162" r="14000" b="7027"/>
          <a:stretch>
            <a:fillRect/>
          </a:stretch>
        </p:blipFill>
        <p:spPr>
          <a:xfrm>
            <a:off x="7315200" y="1905000"/>
            <a:ext cx="2743200" cy="3200400"/>
          </a:xfrm>
          <a:noFill/>
        </p:spPr>
      </p:pic>
      <p:pic>
        <p:nvPicPr>
          <p:cNvPr id="74756" name="Picture 4" descr="appendicolith%20-%20pre-op">
            <a:extLst>
              <a:ext uri="{FF2B5EF4-FFF2-40B4-BE49-F238E27FC236}">
                <a16:creationId xmlns:a16="http://schemas.microsoft.com/office/drawing/2014/main" id="{8B9C39FB-8706-848E-0534-E394765B6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828800"/>
            <a:ext cx="38623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 Box 5">
            <a:extLst>
              <a:ext uri="{FF2B5EF4-FFF2-40B4-BE49-F238E27FC236}">
                <a16:creationId xmlns:a16="http://schemas.microsoft.com/office/drawing/2014/main" id="{85D22F57-D6DA-65CE-B698-BCB97ABCF43D}"/>
              </a:ext>
            </a:extLst>
          </p:cNvPr>
          <p:cNvSpPr txBox="1">
            <a:spLocks noChangeArrowheads="1"/>
          </p:cNvSpPr>
          <p:nvPr/>
        </p:nvSpPr>
        <p:spPr bwMode="auto">
          <a:xfrm>
            <a:off x="6477000" y="57912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pl-PL">
                <a:solidFill>
                  <a:srgbClr val="FFFF00"/>
                </a:solidFill>
              </a:rPr>
              <a:t>Appendicitis</a:t>
            </a:r>
          </a:p>
        </p:txBody>
      </p:sp>
      <p:sp>
        <p:nvSpPr>
          <p:cNvPr id="74758" name="Slide Number Placeholder 8">
            <a:extLst>
              <a:ext uri="{FF2B5EF4-FFF2-40B4-BE49-F238E27FC236}">
                <a16:creationId xmlns:a16="http://schemas.microsoft.com/office/drawing/2014/main" id="{00FB2A9D-1888-FAAB-6F71-9C8683BD656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F517DEF-EFF7-494A-9F1B-FDF48CC6CA0C}" type="slidenum">
              <a:rPr lang="en-US" altLang="pl-PL" sz="1200">
                <a:solidFill>
                  <a:schemeClr val="tx2"/>
                </a:solidFill>
              </a:rPr>
              <a:pPr/>
              <a:t>105</a:t>
            </a:fld>
            <a:endParaRPr lang="en-US" altLang="pl-PL" sz="1200">
              <a:solidFill>
                <a:schemeClr val="tx2"/>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F36F3B4D-670F-962C-70BA-23AB7D813828}"/>
              </a:ext>
            </a:extLst>
          </p:cNvPr>
          <p:cNvSpPr>
            <a:spLocks noGrp="1" noChangeArrowheads="1"/>
          </p:cNvSpPr>
          <p:nvPr>
            <p:ph type="title"/>
          </p:nvPr>
        </p:nvSpPr>
        <p:spPr>
          <a:xfrm>
            <a:off x="2209800" y="609600"/>
            <a:ext cx="7772400" cy="609600"/>
          </a:xfrm>
        </p:spPr>
        <p:txBody>
          <a:bodyPr>
            <a:normAutofit fontScale="90000"/>
          </a:bodyPr>
          <a:lstStyle/>
          <a:p>
            <a:pPr>
              <a:defRPr/>
            </a:pPr>
            <a:r>
              <a:rPr lang="en-US">
                <a:solidFill>
                  <a:srgbClr val="FFFF00"/>
                </a:solidFill>
              </a:rPr>
              <a:t>APPENDICITS</a:t>
            </a:r>
          </a:p>
        </p:txBody>
      </p:sp>
      <p:sp>
        <p:nvSpPr>
          <p:cNvPr id="75779" name="Rectangle 3">
            <a:extLst>
              <a:ext uri="{FF2B5EF4-FFF2-40B4-BE49-F238E27FC236}">
                <a16:creationId xmlns:a16="http://schemas.microsoft.com/office/drawing/2014/main" id="{6D838890-0F1D-207D-EDC4-D58350AE1F98}"/>
              </a:ext>
            </a:extLst>
          </p:cNvPr>
          <p:cNvSpPr>
            <a:spLocks noGrp="1" noChangeArrowheads="1"/>
          </p:cNvSpPr>
          <p:nvPr>
            <p:ph sz="half" idx="1"/>
          </p:nvPr>
        </p:nvSpPr>
        <p:spPr>
          <a:xfrm>
            <a:off x="1752600" y="1600200"/>
            <a:ext cx="3810000" cy="4724400"/>
          </a:xfrm>
        </p:spPr>
        <p:txBody>
          <a:bodyPr>
            <a:normAutofit lnSpcReduction="10000"/>
          </a:bodyPr>
          <a:lstStyle/>
          <a:p>
            <a:pPr eaLnBrk="1" hangingPunct="1">
              <a:lnSpc>
                <a:spcPct val="90000"/>
              </a:lnSpc>
            </a:pPr>
            <a:r>
              <a:rPr lang="en-US" altLang="pl-PL" sz="4000">
                <a:solidFill>
                  <a:srgbClr val="FFFF00"/>
                </a:solidFill>
              </a:rPr>
              <a:t>PAIN</a:t>
            </a:r>
          </a:p>
          <a:p>
            <a:pPr eaLnBrk="1" hangingPunct="1">
              <a:lnSpc>
                <a:spcPct val="90000"/>
              </a:lnSpc>
            </a:pPr>
            <a:r>
              <a:rPr lang="en-US" altLang="pl-PL" sz="4000">
                <a:solidFill>
                  <a:srgbClr val="FFFF00"/>
                </a:solidFill>
              </a:rPr>
              <a:t>ANOREXIA</a:t>
            </a:r>
          </a:p>
          <a:p>
            <a:pPr eaLnBrk="1" hangingPunct="1">
              <a:lnSpc>
                <a:spcPct val="90000"/>
              </a:lnSpc>
            </a:pPr>
            <a:r>
              <a:rPr lang="en-US" altLang="pl-PL" sz="4000">
                <a:solidFill>
                  <a:srgbClr val="FFFF00"/>
                </a:solidFill>
              </a:rPr>
              <a:t>NAUSEA</a:t>
            </a:r>
          </a:p>
          <a:p>
            <a:pPr eaLnBrk="1" hangingPunct="1">
              <a:lnSpc>
                <a:spcPct val="90000"/>
              </a:lnSpc>
            </a:pPr>
            <a:r>
              <a:rPr lang="en-US" altLang="pl-PL" sz="4000">
                <a:solidFill>
                  <a:srgbClr val="FFFF00"/>
                </a:solidFill>
              </a:rPr>
              <a:t>VOMITING</a:t>
            </a:r>
          </a:p>
          <a:p>
            <a:pPr eaLnBrk="1" hangingPunct="1">
              <a:lnSpc>
                <a:spcPct val="90000"/>
              </a:lnSpc>
            </a:pPr>
            <a:r>
              <a:rPr lang="en-US" altLang="pl-PL" sz="4000">
                <a:solidFill>
                  <a:srgbClr val="FFFF00"/>
                </a:solidFill>
              </a:rPr>
              <a:t>FEVER</a:t>
            </a:r>
          </a:p>
          <a:p>
            <a:pPr eaLnBrk="1" hangingPunct="1">
              <a:lnSpc>
                <a:spcPct val="90000"/>
              </a:lnSpc>
            </a:pPr>
            <a:r>
              <a:rPr lang="en-US" altLang="pl-PL" sz="4000">
                <a:solidFill>
                  <a:srgbClr val="FFFF00"/>
                </a:solidFill>
              </a:rPr>
              <a:t>Navel or</a:t>
            </a:r>
          </a:p>
          <a:p>
            <a:pPr eaLnBrk="1" hangingPunct="1">
              <a:lnSpc>
                <a:spcPct val="90000"/>
              </a:lnSpc>
            </a:pPr>
            <a:r>
              <a:rPr lang="en-US" altLang="pl-PL" sz="4000">
                <a:solidFill>
                  <a:srgbClr val="FFFF00"/>
                </a:solidFill>
              </a:rPr>
              <a:t>RLQ pain</a:t>
            </a:r>
          </a:p>
          <a:p>
            <a:pPr eaLnBrk="1" hangingPunct="1">
              <a:lnSpc>
                <a:spcPct val="90000"/>
              </a:lnSpc>
            </a:pPr>
            <a:endParaRPr lang="en-US" altLang="pl-PL" sz="4000">
              <a:solidFill>
                <a:srgbClr val="FFFF00"/>
              </a:solidFill>
            </a:endParaRPr>
          </a:p>
        </p:txBody>
      </p:sp>
      <p:sp>
        <p:nvSpPr>
          <p:cNvPr id="75780" name="Rectangle 4">
            <a:extLst>
              <a:ext uri="{FF2B5EF4-FFF2-40B4-BE49-F238E27FC236}">
                <a16:creationId xmlns:a16="http://schemas.microsoft.com/office/drawing/2014/main" id="{734DD765-3CB7-3EDC-E1B6-6698E2B9EFC4}"/>
              </a:ext>
            </a:extLst>
          </p:cNvPr>
          <p:cNvSpPr>
            <a:spLocks noGrp="1" noChangeArrowheads="1"/>
          </p:cNvSpPr>
          <p:nvPr>
            <p:ph sz="half" idx="2"/>
          </p:nvPr>
        </p:nvSpPr>
        <p:spPr>
          <a:xfrm>
            <a:off x="6172200" y="1524000"/>
            <a:ext cx="3810000" cy="5029200"/>
          </a:xfrm>
        </p:spPr>
        <p:txBody>
          <a:bodyPr>
            <a:normAutofit lnSpcReduction="10000"/>
          </a:bodyPr>
          <a:lstStyle/>
          <a:p>
            <a:pPr eaLnBrk="1" hangingPunct="1">
              <a:lnSpc>
                <a:spcPct val="90000"/>
              </a:lnSpc>
            </a:pPr>
            <a:r>
              <a:rPr lang="en-US" altLang="pl-PL" sz="2400" b="1">
                <a:solidFill>
                  <a:srgbClr val="FFFF00"/>
                </a:solidFill>
              </a:rPr>
              <a:t>may have one or more of the following signs and symptoms:</a:t>
            </a:r>
            <a:endParaRPr lang="en-US" altLang="pl-PL" sz="2400">
              <a:solidFill>
                <a:srgbClr val="FFFF00"/>
              </a:solidFill>
            </a:endParaRPr>
          </a:p>
          <a:p>
            <a:pPr eaLnBrk="1" hangingPunct="1">
              <a:lnSpc>
                <a:spcPct val="90000"/>
              </a:lnSpc>
            </a:pPr>
            <a:r>
              <a:rPr lang="en-US" altLang="pl-PL" sz="2400">
                <a:solidFill>
                  <a:srgbClr val="FFFF00"/>
                </a:solidFill>
              </a:rPr>
              <a:t>Nausea and sometimes vomiting </a:t>
            </a:r>
          </a:p>
          <a:p>
            <a:pPr eaLnBrk="1" hangingPunct="1">
              <a:lnSpc>
                <a:spcPct val="90000"/>
              </a:lnSpc>
            </a:pPr>
            <a:r>
              <a:rPr lang="en-US" altLang="pl-PL" sz="2400">
                <a:solidFill>
                  <a:srgbClr val="FFFF00"/>
                </a:solidFill>
              </a:rPr>
              <a:t>Loss of appetite </a:t>
            </a:r>
          </a:p>
          <a:p>
            <a:pPr eaLnBrk="1" hangingPunct="1">
              <a:lnSpc>
                <a:spcPct val="90000"/>
              </a:lnSpc>
            </a:pPr>
            <a:r>
              <a:rPr lang="en-US" altLang="pl-PL" sz="2400">
                <a:solidFill>
                  <a:srgbClr val="FFFF00"/>
                </a:solidFill>
              </a:rPr>
              <a:t>A low-grade fever that starts after other signs and symptoms appear </a:t>
            </a:r>
          </a:p>
          <a:p>
            <a:pPr eaLnBrk="1" hangingPunct="1">
              <a:lnSpc>
                <a:spcPct val="90000"/>
              </a:lnSpc>
            </a:pPr>
            <a:r>
              <a:rPr lang="en-US" altLang="pl-PL" sz="2400">
                <a:solidFill>
                  <a:srgbClr val="FFFF00"/>
                </a:solidFill>
              </a:rPr>
              <a:t>Constipation </a:t>
            </a:r>
          </a:p>
          <a:p>
            <a:pPr eaLnBrk="1" hangingPunct="1">
              <a:lnSpc>
                <a:spcPct val="90000"/>
              </a:lnSpc>
            </a:pPr>
            <a:r>
              <a:rPr lang="en-US" altLang="pl-PL" sz="2400">
                <a:solidFill>
                  <a:srgbClr val="FFFF00"/>
                </a:solidFill>
              </a:rPr>
              <a:t>An inability to pass gas </a:t>
            </a:r>
          </a:p>
          <a:p>
            <a:pPr eaLnBrk="1" hangingPunct="1">
              <a:lnSpc>
                <a:spcPct val="90000"/>
              </a:lnSpc>
            </a:pPr>
            <a:r>
              <a:rPr lang="en-US" altLang="pl-PL" sz="2400">
                <a:solidFill>
                  <a:srgbClr val="FFFF00"/>
                </a:solidFill>
              </a:rPr>
              <a:t>Diarrhea </a:t>
            </a:r>
          </a:p>
          <a:p>
            <a:pPr eaLnBrk="1" hangingPunct="1">
              <a:lnSpc>
                <a:spcPct val="90000"/>
              </a:lnSpc>
            </a:pPr>
            <a:r>
              <a:rPr lang="en-US" altLang="pl-PL" sz="2400">
                <a:solidFill>
                  <a:srgbClr val="FFFF00"/>
                </a:solidFill>
              </a:rPr>
              <a:t>Abdominal swelling </a:t>
            </a:r>
          </a:p>
        </p:txBody>
      </p:sp>
      <p:sp>
        <p:nvSpPr>
          <p:cNvPr id="75781" name="Slide Number Placeholder 7">
            <a:extLst>
              <a:ext uri="{FF2B5EF4-FFF2-40B4-BE49-F238E27FC236}">
                <a16:creationId xmlns:a16="http://schemas.microsoft.com/office/drawing/2014/main" id="{65BD238C-591D-0546-F9B7-3A13E57D9B2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6031FE4-3253-435B-8C95-F419F3A0FF49}" type="slidenum">
              <a:rPr lang="en-US" altLang="pl-PL" sz="2000">
                <a:solidFill>
                  <a:schemeClr val="tx2"/>
                </a:solidFill>
              </a:rPr>
              <a:pPr/>
              <a:t>106</a:t>
            </a:fld>
            <a:endParaRPr lang="en-US" altLang="pl-PL" sz="2000">
              <a:solidFill>
                <a:schemeClr val="tx2"/>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4" name="Rectangle 4">
            <a:extLst>
              <a:ext uri="{FF2B5EF4-FFF2-40B4-BE49-F238E27FC236}">
                <a16:creationId xmlns:a16="http://schemas.microsoft.com/office/drawing/2014/main" id="{5FFDEF0F-3938-E469-5CD6-534452901150}"/>
              </a:ext>
            </a:extLst>
          </p:cNvPr>
          <p:cNvSpPr>
            <a:spLocks noGrp="1" noChangeArrowheads="1"/>
          </p:cNvSpPr>
          <p:nvPr>
            <p:ph type="title"/>
          </p:nvPr>
        </p:nvSpPr>
        <p:spPr>
          <a:xfrm>
            <a:off x="2209800" y="609600"/>
            <a:ext cx="7772400" cy="381000"/>
          </a:xfrm>
        </p:spPr>
        <p:txBody>
          <a:bodyPr>
            <a:normAutofit fontScale="90000"/>
          </a:bodyPr>
          <a:lstStyle/>
          <a:p>
            <a:pPr>
              <a:defRPr/>
            </a:pPr>
            <a:r>
              <a:rPr lang="en-US" b="1">
                <a:solidFill>
                  <a:srgbClr val="FFFF00"/>
                </a:solidFill>
              </a:rPr>
              <a:t>APPENDICITIS</a:t>
            </a:r>
          </a:p>
        </p:txBody>
      </p:sp>
      <p:sp>
        <p:nvSpPr>
          <p:cNvPr id="76803" name="Rectangle 5">
            <a:extLst>
              <a:ext uri="{FF2B5EF4-FFF2-40B4-BE49-F238E27FC236}">
                <a16:creationId xmlns:a16="http://schemas.microsoft.com/office/drawing/2014/main" id="{9500A543-21AB-4C58-393B-2832F084AEDB}"/>
              </a:ext>
            </a:extLst>
          </p:cNvPr>
          <p:cNvSpPr>
            <a:spLocks noGrp="1" noChangeArrowheads="1"/>
          </p:cNvSpPr>
          <p:nvPr>
            <p:ph idx="1"/>
          </p:nvPr>
        </p:nvSpPr>
        <p:spPr>
          <a:xfrm>
            <a:off x="2209800" y="1219200"/>
            <a:ext cx="7772400" cy="4114800"/>
          </a:xfrm>
        </p:spPr>
        <p:txBody>
          <a:bodyPr/>
          <a:lstStyle/>
          <a:p>
            <a:pPr eaLnBrk="1" hangingPunct="1"/>
            <a:r>
              <a:rPr lang="en-US" altLang="pl-PL">
                <a:solidFill>
                  <a:srgbClr val="FFFF00"/>
                </a:solidFill>
              </a:rPr>
              <a:t>is the </a:t>
            </a:r>
            <a:r>
              <a:rPr lang="en-US" altLang="pl-PL" b="1">
                <a:solidFill>
                  <a:srgbClr val="FFFF00"/>
                </a:solidFill>
              </a:rPr>
              <a:t>most common surgical emergency</a:t>
            </a:r>
            <a:r>
              <a:rPr lang="en-US" altLang="pl-PL">
                <a:solidFill>
                  <a:srgbClr val="FFFF00"/>
                </a:solidFill>
              </a:rPr>
              <a:t> seen in hospitals. </a:t>
            </a:r>
            <a:r>
              <a:rPr lang="en-US" altLang="pl-PL" b="1">
                <a:solidFill>
                  <a:srgbClr val="FFFF00"/>
                </a:solidFill>
              </a:rPr>
              <a:t>Six of every hundred persons</a:t>
            </a:r>
            <a:r>
              <a:rPr lang="en-US" altLang="pl-PL">
                <a:solidFill>
                  <a:srgbClr val="FFFF00"/>
                </a:solidFill>
              </a:rPr>
              <a:t> will get it at some point in their life.</a:t>
            </a:r>
            <a:r>
              <a:rPr lang="en-US" altLang="pl-PL"/>
              <a:t> </a:t>
            </a:r>
          </a:p>
        </p:txBody>
      </p:sp>
      <p:pic>
        <p:nvPicPr>
          <p:cNvPr id="76804" name="Picture 8" descr="Appendicitis">
            <a:extLst>
              <a:ext uri="{FF2B5EF4-FFF2-40B4-BE49-F238E27FC236}">
                <a16:creationId xmlns:a16="http://schemas.microsoft.com/office/drawing/2014/main" id="{7B7FAAFD-2730-5460-B27A-1A1E645167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895601"/>
            <a:ext cx="502920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Slide Number Placeholder 7">
            <a:extLst>
              <a:ext uri="{FF2B5EF4-FFF2-40B4-BE49-F238E27FC236}">
                <a16:creationId xmlns:a16="http://schemas.microsoft.com/office/drawing/2014/main" id="{25747C2A-0768-75D3-98BF-8B8E90BA16C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43FF8D1-7FB1-4FED-A8FE-F61117F5FA82}" type="slidenum">
              <a:rPr lang="en-US" altLang="pl-PL" sz="1200">
                <a:solidFill>
                  <a:schemeClr val="tx2"/>
                </a:solidFill>
              </a:rPr>
              <a:pPr/>
              <a:t>107</a:t>
            </a:fld>
            <a:endParaRPr lang="en-US" altLang="pl-PL" sz="1200">
              <a:solidFill>
                <a:schemeClr val="tx2"/>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19591959o18appdolux0001_copy">
            <a:extLst>
              <a:ext uri="{FF2B5EF4-FFF2-40B4-BE49-F238E27FC236}">
                <a16:creationId xmlns:a16="http://schemas.microsoft.com/office/drawing/2014/main" id="{05D3DC8C-AD3B-7790-76EC-98AA28B8F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533400"/>
            <a:ext cx="2667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3" descr="45nuclearappy">
            <a:extLst>
              <a:ext uri="{FF2B5EF4-FFF2-40B4-BE49-F238E27FC236}">
                <a16:creationId xmlns:a16="http://schemas.microsoft.com/office/drawing/2014/main" id="{551A048D-98E8-DC09-AE72-CE2D97265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1" y="304800"/>
            <a:ext cx="22637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descr="Appendicitis11b">
            <a:extLst>
              <a:ext uri="{FF2B5EF4-FFF2-40B4-BE49-F238E27FC236}">
                <a16:creationId xmlns:a16="http://schemas.microsoft.com/office/drawing/2014/main" id="{1D87EF89-27CA-F6DC-1967-B056E26F92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889250"/>
            <a:ext cx="5094288"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5" descr="im02">
            <a:extLst>
              <a:ext uri="{FF2B5EF4-FFF2-40B4-BE49-F238E27FC236}">
                <a16:creationId xmlns:a16="http://schemas.microsoft.com/office/drawing/2014/main" id="{5E2FC3F1-1A3D-50BF-7E1B-485AF99251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657600"/>
            <a:ext cx="2846388"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6" descr="appendicitis-772480">
            <a:extLst>
              <a:ext uri="{FF2B5EF4-FFF2-40B4-BE49-F238E27FC236}">
                <a16:creationId xmlns:a16="http://schemas.microsoft.com/office/drawing/2014/main" id="{A0F502D8-E3D6-2FBA-5F4D-70B5C64A1F4C}"/>
              </a:ext>
            </a:extLst>
          </p:cNvPr>
          <p:cNvPicPr>
            <a:picLocks noGrp="1" noChangeAspect="1" noChangeArrowheads="1"/>
          </p:cNvPicPr>
          <p:nvPr>
            <p:ph/>
          </p:nvPr>
        </p:nvPicPr>
        <p:blipFill>
          <a:blip r:embed="rId6">
            <a:extLst>
              <a:ext uri="{28A0092B-C50C-407E-A947-70E740481C1C}">
                <a14:useLocalDpi xmlns:a14="http://schemas.microsoft.com/office/drawing/2010/main" val="0"/>
              </a:ext>
            </a:extLst>
          </a:blip>
          <a:srcRect/>
          <a:stretch>
            <a:fillRect/>
          </a:stretch>
        </p:blipFill>
        <p:spPr>
          <a:xfrm>
            <a:off x="4945064" y="781050"/>
            <a:ext cx="2708275" cy="2057400"/>
          </a:xfrm>
          <a:noFill/>
        </p:spPr>
      </p:pic>
      <p:sp>
        <p:nvSpPr>
          <p:cNvPr id="77831" name="Slide Number Placeholder 9">
            <a:extLst>
              <a:ext uri="{FF2B5EF4-FFF2-40B4-BE49-F238E27FC236}">
                <a16:creationId xmlns:a16="http://schemas.microsoft.com/office/drawing/2014/main" id="{A275C2BA-F877-CC54-E588-8B2BF66164A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F6635E3-32F4-45F5-B711-102F2522FD03}" type="slidenum">
              <a:rPr lang="en-US" altLang="pl-PL" sz="1200">
                <a:solidFill>
                  <a:schemeClr val="tx2"/>
                </a:solidFill>
              </a:rPr>
              <a:pPr/>
              <a:t>108</a:t>
            </a:fld>
            <a:endParaRPr lang="en-US" altLang="pl-PL" sz="1200">
              <a:solidFill>
                <a:schemeClr val="tx2"/>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DEE2B1D8-0A86-9B17-E4C9-70BE91525090}"/>
              </a:ext>
            </a:extLst>
          </p:cNvPr>
          <p:cNvSpPr>
            <a:spLocks noGrp="1" noChangeArrowheads="1"/>
          </p:cNvSpPr>
          <p:nvPr>
            <p:ph type="title"/>
          </p:nvPr>
        </p:nvSpPr>
        <p:spPr>
          <a:xfrm>
            <a:off x="2133600" y="1905000"/>
            <a:ext cx="7772400" cy="1143000"/>
          </a:xfrm>
        </p:spPr>
        <p:txBody>
          <a:bodyPr>
            <a:normAutofit fontScale="90000"/>
          </a:bodyPr>
          <a:lstStyle/>
          <a:p>
            <a:pPr>
              <a:defRPr/>
            </a:pPr>
            <a:r>
              <a:rPr lang="en-US">
                <a:solidFill>
                  <a:srgbClr val="00CCFF"/>
                </a:solidFill>
              </a:rPr>
              <a:t>GB STONES</a:t>
            </a:r>
            <a:br>
              <a:rPr lang="en-US">
                <a:solidFill>
                  <a:srgbClr val="00CCFF"/>
                </a:solidFill>
              </a:rPr>
            </a:br>
            <a:br>
              <a:rPr lang="en-US">
                <a:solidFill>
                  <a:srgbClr val="00CCFF"/>
                </a:solidFill>
              </a:rPr>
            </a:br>
            <a:r>
              <a:rPr lang="en-US" sz="2000">
                <a:solidFill>
                  <a:srgbClr val="00CCFF"/>
                </a:solidFill>
              </a:rPr>
              <a:t>Calculi  in gallbladder </a:t>
            </a:r>
            <a:br>
              <a:rPr lang="en-US" sz="2000" i="1">
                <a:solidFill>
                  <a:srgbClr val="00CCFF"/>
                </a:solidFill>
              </a:rPr>
            </a:br>
            <a:r>
              <a:rPr lang="en-US" sz="2000">
                <a:solidFill>
                  <a:srgbClr val="00CCFF"/>
                </a:solidFill>
              </a:rPr>
              <a:t> and bile ducts </a:t>
            </a:r>
            <a:br>
              <a:rPr lang="en-US" sz="2000">
                <a:solidFill>
                  <a:srgbClr val="00CCFF"/>
                </a:solidFill>
              </a:rPr>
            </a:br>
            <a:endParaRPr lang="en-US">
              <a:solidFill>
                <a:schemeClr val="tx1"/>
              </a:solidFill>
            </a:endParaRPr>
          </a:p>
        </p:txBody>
      </p:sp>
      <p:pic>
        <p:nvPicPr>
          <p:cNvPr id="78851" name="Picture 3">
            <a:extLst>
              <a:ext uri="{FF2B5EF4-FFF2-40B4-BE49-F238E27FC236}">
                <a16:creationId xmlns:a16="http://schemas.microsoft.com/office/drawing/2014/main" id="{2F704338-7585-A8BE-A2C3-F529B5AC1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609600"/>
            <a:ext cx="38735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Slide Number Placeholder 6">
            <a:extLst>
              <a:ext uri="{FF2B5EF4-FFF2-40B4-BE49-F238E27FC236}">
                <a16:creationId xmlns:a16="http://schemas.microsoft.com/office/drawing/2014/main" id="{5B806582-72CB-70F5-27F6-C10ADC2D81F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E0B67D6-70E8-4E22-A5A1-147953D30D3E}" type="slidenum">
              <a:rPr lang="en-US" altLang="pl-PL" sz="1200">
                <a:solidFill>
                  <a:schemeClr val="tx2"/>
                </a:solidFill>
              </a:rPr>
              <a:pPr/>
              <a:t>109</a:t>
            </a:fld>
            <a:endParaRPr lang="en-US" altLang="pl-PL" sz="1200">
              <a:solidFill>
                <a:schemeClr val="tx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7DA4513-D530-2BC3-3500-8A0D1B6892CE}"/>
              </a:ext>
            </a:extLst>
          </p:cNvPr>
          <p:cNvSpPr>
            <a:spLocks noGrp="1" noChangeArrowheads="1"/>
          </p:cNvSpPr>
          <p:nvPr>
            <p:ph type="title"/>
          </p:nvPr>
        </p:nvSpPr>
        <p:spPr/>
        <p:txBody>
          <a:bodyPr/>
          <a:lstStyle/>
          <a:p>
            <a:pPr eaLnBrk="1" hangingPunct="1"/>
            <a:r>
              <a:rPr lang="en-US" altLang="pl-PL"/>
              <a:t>Pancreas</a:t>
            </a:r>
          </a:p>
        </p:txBody>
      </p:sp>
      <p:sp>
        <p:nvSpPr>
          <p:cNvPr id="13315" name="Rectangle 3">
            <a:extLst>
              <a:ext uri="{FF2B5EF4-FFF2-40B4-BE49-F238E27FC236}">
                <a16:creationId xmlns:a16="http://schemas.microsoft.com/office/drawing/2014/main" id="{95BB97D1-905A-FB4E-0927-4CD516BC1930}"/>
              </a:ext>
            </a:extLst>
          </p:cNvPr>
          <p:cNvSpPr>
            <a:spLocks noGrp="1" noChangeArrowheads="1"/>
          </p:cNvSpPr>
          <p:nvPr>
            <p:ph type="body" idx="1"/>
          </p:nvPr>
        </p:nvSpPr>
        <p:spPr/>
        <p:txBody>
          <a:bodyPr/>
          <a:lstStyle/>
          <a:p>
            <a:pPr eaLnBrk="1" hangingPunct="1">
              <a:defRPr/>
            </a:pPr>
            <a:r>
              <a:rPr lang="en-US" altLang="en-US">
                <a:ea typeface="+mn-ea"/>
                <a:cs typeface="+mn-cs"/>
              </a:rPr>
              <a:t>The pancreas releases chemicals (pancreatic juices) into the small intestine to help digestion.</a:t>
            </a:r>
          </a:p>
          <a:p>
            <a:pPr eaLnBrk="1" hangingPunct="1">
              <a:defRPr/>
            </a:pPr>
            <a:endParaRPr lang="en-US" altLang="en-US">
              <a:ea typeface="+mn-ea"/>
              <a:cs typeface="+mn-cs"/>
            </a:endParaRPr>
          </a:p>
          <a:p>
            <a:pPr eaLnBrk="1" hangingPunct="1">
              <a:defRPr/>
            </a:pPr>
            <a:r>
              <a:rPr lang="en-US" altLang="en-US">
                <a:ea typeface="+mn-ea"/>
                <a:cs typeface="+mn-cs"/>
              </a:rPr>
              <a:t>Stomach acid is neutralized with bicarbonate before it enters the small intestine.</a:t>
            </a:r>
          </a:p>
          <a:p>
            <a:pPr eaLnBrk="1" hangingPunct="1">
              <a:defRPr/>
            </a:pPr>
            <a:endParaRPr lang="en-US" altLang="en-US">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70297372-4FA2-DDCB-9823-364779F6390E}"/>
              </a:ext>
            </a:extLst>
          </p:cNvPr>
          <p:cNvSpPr>
            <a:spLocks noGrp="1" noChangeArrowheads="1"/>
          </p:cNvSpPr>
          <p:nvPr>
            <p:ph type="title" idx="4294967295"/>
          </p:nvPr>
        </p:nvSpPr>
        <p:spPr>
          <a:xfrm>
            <a:off x="1524000" y="2514600"/>
            <a:ext cx="7772400" cy="1143000"/>
          </a:xfrm>
        </p:spPr>
        <p:txBody>
          <a:bodyPr>
            <a:normAutofit fontScale="90000"/>
          </a:bodyPr>
          <a:lstStyle/>
          <a:p>
            <a:pPr>
              <a:defRPr/>
            </a:pPr>
            <a:r>
              <a:rPr lang="en-US">
                <a:solidFill>
                  <a:srgbClr val="00CCFF"/>
                </a:solidFill>
              </a:rPr>
              <a:t>“Stratificaton”</a:t>
            </a:r>
            <a:br>
              <a:rPr lang="en-US">
                <a:solidFill>
                  <a:srgbClr val="00CCFF"/>
                </a:solidFill>
              </a:rPr>
            </a:br>
            <a:r>
              <a:rPr lang="en-US">
                <a:solidFill>
                  <a:srgbClr val="00CCFF"/>
                </a:solidFill>
              </a:rPr>
              <a:t> (layering)</a:t>
            </a:r>
            <a:br>
              <a:rPr lang="en-US">
                <a:solidFill>
                  <a:srgbClr val="00CCFF"/>
                </a:solidFill>
              </a:rPr>
            </a:br>
            <a:r>
              <a:rPr lang="en-US">
                <a:solidFill>
                  <a:srgbClr val="00CCFF"/>
                </a:solidFill>
              </a:rPr>
              <a:t>of GB stones</a:t>
            </a:r>
            <a:br>
              <a:rPr lang="en-US">
                <a:solidFill>
                  <a:srgbClr val="00CCFF"/>
                </a:solidFill>
              </a:rPr>
            </a:br>
            <a:r>
              <a:rPr lang="en-US">
                <a:solidFill>
                  <a:srgbClr val="00CCFF"/>
                </a:solidFill>
              </a:rPr>
              <a:t>(cholelithaisis)</a:t>
            </a:r>
            <a:br>
              <a:rPr lang="en-US">
                <a:solidFill>
                  <a:srgbClr val="00CCFF"/>
                </a:solidFill>
              </a:rPr>
            </a:br>
            <a:r>
              <a:rPr lang="en-US">
                <a:solidFill>
                  <a:srgbClr val="00CCFF"/>
                </a:solidFill>
              </a:rPr>
              <a:t>seen in upright </a:t>
            </a:r>
            <a:br>
              <a:rPr lang="en-US">
                <a:solidFill>
                  <a:srgbClr val="00CCFF"/>
                </a:solidFill>
              </a:rPr>
            </a:br>
            <a:r>
              <a:rPr lang="en-US">
                <a:solidFill>
                  <a:srgbClr val="00CCFF"/>
                </a:solidFill>
              </a:rPr>
              <a:t>OCG</a:t>
            </a:r>
            <a:endParaRPr lang="en-US">
              <a:solidFill>
                <a:schemeClr val="tx2">
                  <a:satMod val="200000"/>
                </a:schemeClr>
              </a:solidFill>
            </a:endParaRPr>
          </a:p>
        </p:txBody>
      </p:sp>
      <p:pic>
        <p:nvPicPr>
          <p:cNvPr id="79875" name="Picture 3">
            <a:extLst>
              <a:ext uri="{FF2B5EF4-FFF2-40B4-BE49-F238E27FC236}">
                <a16:creationId xmlns:a16="http://schemas.microsoft.com/office/drawing/2014/main" id="{823827E0-C2FC-004E-514F-EEE4783EA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304800"/>
            <a:ext cx="381635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Slide Number Placeholder 6">
            <a:extLst>
              <a:ext uri="{FF2B5EF4-FFF2-40B4-BE49-F238E27FC236}">
                <a16:creationId xmlns:a16="http://schemas.microsoft.com/office/drawing/2014/main" id="{C4A07CA1-9C39-DD2B-7D60-011807D6328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D109419-7469-4377-B883-AB584CB2BB98}" type="slidenum">
              <a:rPr lang="en-US" altLang="pl-PL" sz="2000">
                <a:solidFill>
                  <a:schemeClr val="tx2"/>
                </a:solidFill>
              </a:rPr>
              <a:pPr/>
              <a:t>110</a:t>
            </a:fld>
            <a:endParaRPr lang="en-US" altLang="pl-PL" sz="2000">
              <a:solidFill>
                <a:schemeClr val="tx2"/>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75C0B371-549B-3CA8-BC3B-899412615492}"/>
              </a:ext>
            </a:extLst>
          </p:cNvPr>
          <p:cNvSpPr>
            <a:spLocks noGrp="1" noChangeArrowheads="1"/>
          </p:cNvSpPr>
          <p:nvPr>
            <p:ph type="title"/>
          </p:nvPr>
        </p:nvSpPr>
        <p:spPr>
          <a:xfrm>
            <a:off x="1905000" y="304800"/>
            <a:ext cx="7772400" cy="457200"/>
          </a:xfrm>
        </p:spPr>
        <p:txBody>
          <a:bodyPr>
            <a:normAutofit fontScale="90000"/>
          </a:bodyPr>
          <a:lstStyle/>
          <a:p>
            <a:pPr>
              <a:defRPr/>
            </a:pPr>
            <a:r>
              <a:rPr lang="en-US" sz="2800">
                <a:solidFill>
                  <a:schemeClr val="accent1"/>
                </a:solidFill>
              </a:rPr>
              <a:t>EEL inserted into rectum – OUCH</a:t>
            </a:r>
            <a:br>
              <a:rPr lang="en-US" sz="2800">
                <a:solidFill>
                  <a:schemeClr val="accent1"/>
                </a:solidFill>
              </a:rPr>
            </a:br>
            <a:r>
              <a:rPr lang="en-US" sz="2800">
                <a:solidFill>
                  <a:schemeClr val="accent1"/>
                </a:solidFill>
              </a:rPr>
              <a:t>                                              perforating bowel</a:t>
            </a:r>
          </a:p>
        </p:txBody>
      </p:sp>
      <p:pic>
        <p:nvPicPr>
          <p:cNvPr id="83971" name="Picture 3" descr="Eel in abdomen.">
            <a:extLst>
              <a:ext uri="{FF2B5EF4-FFF2-40B4-BE49-F238E27FC236}">
                <a16:creationId xmlns:a16="http://schemas.microsoft.com/office/drawing/2014/main" id="{08168115-4F7F-6F4D-D86A-8CA52E13CFEE}"/>
              </a:ext>
            </a:extLst>
          </p:cNvPr>
          <p:cNvPicPr>
            <a:picLocks noGrp="1" noChangeAspect="1" noChangeArrowheads="1"/>
          </p:cNvPicPr>
          <p:nvPr>
            <p:ph sz="half" idx="1"/>
          </p:nvPr>
        </p:nvPicPr>
        <p:blipFill>
          <a:blip r:embed="rId2">
            <a:lum contrast="24000"/>
            <a:extLst>
              <a:ext uri="{28A0092B-C50C-407E-A947-70E740481C1C}">
                <a14:useLocalDpi xmlns:a14="http://schemas.microsoft.com/office/drawing/2010/main" val="0"/>
              </a:ext>
            </a:extLst>
          </a:blip>
          <a:srcRect/>
          <a:stretch>
            <a:fillRect/>
          </a:stretch>
        </p:blipFill>
        <p:spPr>
          <a:xfrm>
            <a:off x="2209800" y="914400"/>
            <a:ext cx="3441700" cy="4648200"/>
          </a:xfrm>
          <a:noFill/>
        </p:spPr>
      </p:pic>
      <p:pic>
        <p:nvPicPr>
          <p:cNvPr id="83972" name="Picture 4" descr="Eel biting splenic flexure.">
            <a:extLst>
              <a:ext uri="{FF2B5EF4-FFF2-40B4-BE49-F238E27FC236}">
                <a16:creationId xmlns:a16="http://schemas.microsoft.com/office/drawing/2014/main" id="{D8436382-6633-D2BD-69FB-0ADF1B837A7D}"/>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781800" y="1219200"/>
            <a:ext cx="2641600" cy="1981200"/>
          </a:xfrm>
          <a:noFill/>
        </p:spPr>
      </p:pic>
      <p:pic>
        <p:nvPicPr>
          <p:cNvPr id="83973" name="Picture 5" descr="cmo0005l">
            <a:extLst>
              <a:ext uri="{FF2B5EF4-FFF2-40B4-BE49-F238E27FC236}">
                <a16:creationId xmlns:a16="http://schemas.microsoft.com/office/drawing/2014/main" id="{AE7B9EC9-CE09-401C-2B01-A652577F4A98}"/>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515225" y="4495800"/>
            <a:ext cx="1123950" cy="1219200"/>
          </a:xfrm>
          <a:noFill/>
        </p:spPr>
      </p:pic>
      <p:sp>
        <p:nvSpPr>
          <p:cNvPr id="83974" name="Slide Number Placeholder 8">
            <a:extLst>
              <a:ext uri="{FF2B5EF4-FFF2-40B4-BE49-F238E27FC236}">
                <a16:creationId xmlns:a16="http://schemas.microsoft.com/office/drawing/2014/main" id="{C07CE8FB-8919-A157-9F28-026CBEF2605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4F6A4FD-B051-49B6-AEBB-3F14CD488DB0}" type="slidenum">
              <a:rPr lang="en-US" altLang="pl-PL" sz="1200">
                <a:solidFill>
                  <a:schemeClr val="tx2"/>
                </a:solidFill>
              </a:rPr>
              <a:pPr/>
              <a:t>111</a:t>
            </a:fld>
            <a:endParaRPr lang="en-US" altLang="pl-PL" sz="1200">
              <a:solidFill>
                <a:schemeClr val="tx2"/>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248400" y="1828800"/>
            <a:ext cx="4114800" cy="2133600"/>
          </a:xfrm>
        </p:spPr>
        <p:txBody>
          <a:bodyPr>
            <a:normAutofit fontScale="90000"/>
          </a:bodyPr>
          <a:lstStyle/>
          <a:p>
            <a:r>
              <a:rPr lang="en-US" dirty="0">
                <a:latin typeface="Times New Roman" pitchFamily="18" charset="0"/>
                <a:cs typeface="Times New Roman" pitchFamily="18" charset="0"/>
              </a:rPr>
              <a:t>Gastrointestinal </a:t>
            </a:r>
            <a:r>
              <a:rPr lang="en-US" dirty="0" err="1">
                <a:latin typeface="Times New Roman" pitchFamily="18" charset="0"/>
                <a:cs typeface="Times New Roman" pitchFamily="18" charset="0"/>
              </a:rPr>
              <a:t>Pathophysiology</a:t>
            </a:r>
            <a:endParaRPr lang="en-US" dirty="0">
              <a:latin typeface="Times New Roman" pitchFamily="18" charset="0"/>
              <a:cs typeface="Times New Roman" pitchFamily="18" charset="0"/>
            </a:endParaRPr>
          </a:p>
        </p:txBody>
      </p:sp>
      <p:sp>
        <p:nvSpPr>
          <p:cNvPr id="7" name="Subtitle 6"/>
          <p:cNvSpPr>
            <a:spLocks noGrp="1"/>
          </p:cNvSpPr>
          <p:nvPr>
            <p:ph type="subTitle" idx="1"/>
          </p:nvPr>
        </p:nvSpPr>
        <p:spPr>
          <a:xfrm>
            <a:off x="7239000" y="5867400"/>
            <a:ext cx="3429000" cy="990600"/>
          </a:xfrm>
        </p:spPr>
        <p:txBody>
          <a:bodyPr>
            <a:normAutofit/>
          </a:bodyPr>
          <a:lstStyle/>
          <a:p>
            <a:pPr algn="r"/>
            <a:r>
              <a:rPr lang="en-US" dirty="0">
                <a:latin typeface="Times New Roman" pitchFamily="18" charset="0"/>
                <a:cs typeface="Times New Roman" pitchFamily="18" charset="0"/>
              </a:rPr>
              <a:t>Nancy Long Sieber, Ph.D.</a:t>
            </a:r>
          </a:p>
          <a:p>
            <a:pPr algn="r"/>
            <a:r>
              <a:rPr lang="en-US">
                <a:latin typeface="Times New Roman" pitchFamily="18" charset="0"/>
                <a:cs typeface="Times New Roman" pitchFamily="18" charset="0"/>
              </a:rPr>
              <a:t>December 10, 2012</a:t>
            </a:r>
            <a:endParaRPr lang="en-US" dirty="0">
              <a:latin typeface="Times New Roman" pitchFamily="18" charset="0"/>
              <a:cs typeface="Times New Roman" pitchFamily="18" charset="0"/>
            </a:endParaRPr>
          </a:p>
        </p:txBody>
      </p:sp>
      <p:pic>
        <p:nvPicPr>
          <p:cNvPr id="41986" name="Picture 2"/>
          <p:cNvPicPr>
            <a:picLocks noChangeAspect="1" noChangeArrowheads="1"/>
          </p:cNvPicPr>
          <p:nvPr/>
        </p:nvPicPr>
        <p:blipFill>
          <a:blip r:embed="rId2"/>
          <a:srcRect/>
          <a:stretch>
            <a:fillRect/>
          </a:stretch>
        </p:blipFill>
        <p:spPr bwMode="auto">
          <a:xfrm>
            <a:off x="6067425" y="3424239"/>
            <a:ext cx="57150" cy="9525"/>
          </a:xfrm>
          <a:prstGeom prst="rect">
            <a:avLst/>
          </a:prstGeom>
          <a:noFill/>
          <a:ln w="9525">
            <a:noFill/>
            <a:miter lim="800000"/>
            <a:headEnd/>
            <a:tailEnd/>
          </a:ln>
        </p:spPr>
      </p:pic>
      <p:pic>
        <p:nvPicPr>
          <p:cNvPr id="8" name="Picture 4" descr="15_01"/>
          <p:cNvPicPr>
            <a:picLocks noChangeAspect="1" noChangeArrowheads="1"/>
          </p:cNvPicPr>
          <p:nvPr/>
        </p:nvPicPr>
        <p:blipFill>
          <a:blip r:embed="rId3" cstate="print"/>
          <a:srcRect/>
          <a:stretch>
            <a:fillRect/>
          </a:stretch>
        </p:blipFill>
        <p:spPr bwMode="auto">
          <a:xfrm>
            <a:off x="1828800" y="20638"/>
            <a:ext cx="4478338" cy="6837363"/>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a:latin typeface="Times New Roman" pitchFamily="18" charset="0"/>
                <a:cs typeface="Times New Roman" pitchFamily="18" charset="0"/>
              </a:rPr>
              <a:t>GI Tract</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with pathological detours</a:t>
            </a:r>
          </a:p>
        </p:txBody>
      </p:sp>
      <p:sp>
        <p:nvSpPr>
          <p:cNvPr id="5" name="Subtitle 4"/>
          <p:cNvSpPr>
            <a:spLocks noGrp="1"/>
          </p:cNvSpPr>
          <p:nvPr>
            <p:ph type="subTitle" idx="1"/>
          </p:nvPr>
        </p:nvSpPr>
        <p:spPr/>
        <p:txBody>
          <a:bodyPr/>
          <a:lstStyle/>
          <a:p>
            <a:endParaRPr lang="en-U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33600" y="2590801"/>
            <a:ext cx="7772400" cy="1470025"/>
          </a:xfrm>
        </p:spPr>
        <p:txBody>
          <a:bodyPr>
            <a:normAutofit fontScale="90000"/>
          </a:bodyPr>
          <a:lstStyle/>
          <a:p>
            <a:r>
              <a:rPr lang="en-US" dirty="0">
                <a:latin typeface="Times New Roman" pitchFamily="18" charset="0"/>
                <a:cs typeface="Times New Roman" pitchFamily="18" charset="0"/>
              </a:rPr>
              <a:t>Mouth and Pharynx</a:t>
            </a:r>
            <a:br>
              <a:rPr lang="en-US" dirty="0">
                <a:latin typeface="Times New Roman" pitchFamily="18" charset="0"/>
                <a:cs typeface="Times New Roman" pitchFamily="18" charset="0"/>
              </a:rPr>
            </a:br>
            <a:br>
              <a:rPr lang="en-US" dirty="0">
                <a:latin typeface="Times New Roman" pitchFamily="18" charset="0"/>
                <a:cs typeface="Times New Roman" pitchFamily="18" charset="0"/>
              </a:rPr>
            </a:br>
            <a:r>
              <a:rPr lang="en-US" sz="3600" dirty="0">
                <a:latin typeface="Times New Roman" pitchFamily="18" charset="0"/>
                <a:cs typeface="Times New Roman" pitchFamily="18" charset="0"/>
              </a:rPr>
              <a:t>Chewing and Swallowing</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15_15"/>
          <p:cNvPicPr>
            <a:picLocks noChangeAspect="1" noChangeArrowheads="1"/>
          </p:cNvPicPr>
          <p:nvPr/>
        </p:nvPicPr>
        <p:blipFill>
          <a:blip r:embed="rId2" cstate="print"/>
          <a:srcRect/>
          <a:stretch>
            <a:fillRect/>
          </a:stretch>
        </p:blipFill>
        <p:spPr bwMode="auto">
          <a:xfrm>
            <a:off x="4953001" y="20638"/>
            <a:ext cx="5572125" cy="6837362"/>
          </a:xfrm>
          <a:prstGeom prst="rect">
            <a:avLst/>
          </a:prstGeom>
          <a:noFill/>
          <a:ln w="9525">
            <a:noFill/>
            <a:miter lim="800000"/>
            <a:headEnd/>
            <a:tailEnd/>
          </a:ln>
        </p:spPr>
      </p:pic>
      <p:sp>
        <p:nvSpPr>
          <p:cNvPr id="3" name="Title 2"/>
          <p:cNvSpPr>
            <a:spLocks noGrp="1"/>
          </p:cNvSpPr>
          <p:nvPr>
            <p:ph type="title"/>
          </p:nvPr>
        </p:nvSpPr>
        <p:spPr>
          <a:xfrm>
            <a:off x="1981201" y="273050"/>
            <a:ext cx="2514600" cy="793750"/>
          </a:xfrm>
        </p:spPr>
        <p:txBody>
          <a:bodyPr>
            <a:normAutofit fontScale="90000"/>
          </a:bodyPr>
          <a:lstStyle/>
          <a:p>
            <a:r>
              <a:rPr lang="en-US" sz="3600" dirty="0">
                <a:latin typeface="Times New Roman" pitchFamily="18" charset="0"/>
                <a:cs typeface="Times New Roman" pitchFamily="18" charset="0"/>
              </a:rPr>
              <a:t>Swallowing</a:t>
            </a:r>
            <a:br>
              <a:rPr lang="en-US" dirty="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5" name="Text Placeholder 4"/>
          <p:cNvSpPr>
            <a:spLocks noGrp="1"/>
          </p:cNvSpPr>
          <p:nvPr>
            <p:ph type="body" sz="half" idx="2"/>
          </p:nvPr>
        </p:nvSpPr>
        <p:spPr>
          <a:xfrm>
            <a:off x="1524000" y="762001"/>
            <a:ext cx="3429000" cy="5376863"/>
          </a:xfrm>
        </p:spPr>
        <p:txBody>
          <a:bodyPr>
            <a:noAutofit/>
          </a:bodyPr>
          <a:lstStyle/>
          <a:p>
            <a:r>
              <a:rPr lang="en-US" sz="2800" dirty="0">
                <a:latin typeface="Times New Roman" pitchFamily="18" charset="0"/>
                <a:cs typeface="Times New Roman" pitchFamily="18" charset="0"/>
              </a:rPr>
              <a:t>Swallowing requires</a:t>
            </a:r>
          </a:p>
          <a:p>
            <a:r>
              <a:rPr lang="en-US" sz="2800" dirty="0">
                <a:latin typeface="Times New Roman" pitchFamily="18" charset="0"/>
                <a:cs typeface="Times New Roman" pitchFamily="18" charset="0"/>
              </a:rPr>
              <a:t>functional teeth to </a:t>
            </a:r>
          </a:p>
          <a:p>
            <a:r>
              <a:rPr lang="en-US" sz="2800" dirty="0">
                <a:latin typeface="Times New Roman" pitchFamily="18" charset="0"/>
                <a:cs typeface="Times New Roman" pitchFamily="18" charset="0"/>
              </a:rPr>
              <a:t>break down food, salivary glands to soften and lubricate it and neural coordination of both skeletal and smooth muscle.</a:t>
            </a:r>
          </a:p>
          <a:p>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What can go wrong?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0" y="0"/>
            <a:ext cx="8229600" cy="1143000"/>
          </a:xfrm>
        </p:spPr>
        <p:txBody>
          <a:bodyPr>
            <a:normAutofit fontScale="90000"/>
          </a:bodyPr>
          <a:lstStyle/>
          <a:p>
            <a:r>
              <a:rPr lang="en-US" dirty="0">
                <a:latin typeface="Times New Roman" pitchFamily="18" charset="0"/>
                <a:cs typeface="Times New Roman" pitchFamily="18" charset="0"/>
              </a:rPr>
              <a:t>What can interfere with swallowing?</a:t>
            </a:r>
          </a:p>
        </p:txBody>
      </p:sp>
      <p:sp>
        <p:nvSpPr>
          <p:cNvPr id="6" name="Content Placeholder 5"/>
          <p:cNvSpPr>
            <a:spLocks noGrp="1"/>
          </p:cNvSpPr>
          <p:nvPr>
            <p:ph idx="1"/>
          </p:nvPr>
        </p:nvSpPr>
        <p:spPr>
          <a:xfrm>
            <a:off x="1524000" y="838200"/>
            <a:ext cx="9144000" cy="6019800"/>
          </a:xfrm>
        </p:spPr>
        <p:txBody>
          <a:bodyPr>
            <a:noAutofit/>
          </a:bodyPr>
          <a:lstStyle/>
          <a:p>
            <a:r>
              <a:rPr lang="en-US" sz="2400" b="1" dirty="0">
                <a:latin typeface="Times New Roman" pitchFamily="18" charset="0"/>
                <a:cs typeface="Times New Roman" pitchFamily="18" charset="0"/>
              </a:rPr>
              <a:t>Dental illness can interfere with chewing</a:t>
            </a:r>
          </a:p>
          <a:p>
            <a:endParaRPr lang="en-US" sz="2400" b="1" dirty="0">
              <a:latin typeface="Times New Roman" pitchFamily="18" charset="0"/>
              <a:cs typeface="Times New Roman" pitchFamily="18" charset="0"/>
            </a:endParaRPr>
          </a:p>
          <a:p>
            <a:r>
              <a:rPr lang="en-US" sz="2400" b="1" dirty="0">
                <a:latin typeface="Times New Roman" pitchFamily="18" charset="0"/>
                <a:cs typeface="Times New Roman" pitchFamily="18" charset="0"/>
              </a:rPr>
              <a:t>Certain illnesses and some medications interfere with salivary secretion.</a:t>
            </a:r>
          </a:p>
          <a:p>
            <a:pPr lvl="1"/>
            <a:r>
              <a:rPr lang="en-US" b="1" dirty="0" err="1">
                <a:latin typeface="Times New Roman" pitchFamily="18" charset="0"/>
                <a:cs typeface="Times New Roman" pitchFamily="18" charset="0"/>
              </a:rPr>
              <a:t>Sjogren’s</a:t>
            </a:r>
            <a:r>
              <a:rPr lang="en-US" b="1" dirty="0">
                <a:latin typeface="Times New Roman" pitchFamily="18" charset="0"/>
                <a:cs typeface="Times New Roman" pitchFamily="18" charset="0"/>
              </a:rPr>
              <a:t> syndrome (autoimmune attack on salivary glands) interferes with the production of saliva, making it more difficult to chew and swallow food.</a:t>
            </a:r>
          </a:p>
          <a:p>
            <a:pPr lvl="1"/>
            <a:r>
              <a:rPr lang="en-US" b="1" dirty="0">
                <a:latin typeface="Times New Roman" pitchFamily="18" charset="0"/>
                <a:cs typeface="Times New Roman" pitchFamily="18" charset="0"/>
              </a:rPr>
              <a:t>Many medications have dry mouth as a side effect. </a:t>
            </a:r>
            <a:r>
              <a:rPr lang="en-US" b="1" dirty="0" err="1">
                <a:latin typeface="Times New Roman" pitchFamily="18" charset="0"/>
                <a:cs typeface="Times New Roman" pitchFamily="18" charset="0"/>
              </a:rPr>
              <a:t>Eg</a:t>
            </a:r>
            <a:r>
              <a:rPr lang="en-US" b="1" dirty="0">
                <a:latin typeface="Times New Roman" pitchFamily="18" charset="0"/>
                <a:cs typeface="Times New Roman" pitchFamily="18" charset="0"/>
              </a:rPr>
              <a:t>:  parasympathetic antagonists such as atropine (in anti-diarrhea drugs), and sympathetic agonists (in decongestants)</a:t>
            </a:r>
          </a:p>
          <a:p>
            <a:endParaRPr lang="en-US" sz="2400" b="1" dirty="0">
              <a:latin typeface="Times New Roman" pitchFamily="18" charset="0"/>
              <a:cs typeface="Times New Roman" pitchFamily="18" charset="0"/>
            </a:endParaRPr>
          </a:p>
          <a:p>
            <a:r>
              <a:rPr lang="en-US" sz="2400" b="1" dirty="0">
                <a:latin typeface="Times New Roman" pitchFamily="18" charset="0"/>
                <a:cs typeface="Times New Roman" pitchFamily="18" charset="0"/>
              </a:rPr>
              <a:t>Certain CNS diseases and conditions can interfere with swallowing, such as amyotrophic lateral sclerosis (ALS), spinal cord injury and stroke.</a:t>
            </a:r>
          </a:p>
          <a:p>
            <a:endParaRPr lang="en-US" sz="240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514600"/>
            <a:ext cx="9144000" cy="1981200"/>
          </a:xfrm>
        </p:spPr>
        <p:txBody>
          <a:bodyPr>
            <a:normAutofit fontScale="90000"/>
          </a:bodyPr>
          <a:lstStyle/>
          <a:p>
            <a:r>
              <a:rPr lang="en-US" dirty="0">
                <a:latin typeface="Times New Roman" pitchFamily="18" charset="0"/>
                <a:cs typeface="Times New Roman" pitchFamily="18" charset="0"/>
              </a:rPr>
              <a:t>The Esophagus</a:t>
            </a:r>
            <a:br>
              <a:rPr lang="en-US" dirty="0">
                <a:latin typeface="Times New Roman" pitchFamily="18" charset="0"/>
                <a:cs typeface="Times New Roman" pitchFamily="18" charset="0"/>
              </a:rPr>
            </a:br>
            <a:br>
              <a:rPr lang="en-US" dirty="0">
                <a:latin typeface="Times New Roman" pitchFamily="18" charset="0"/>
                <a:cs typeface="Times New Roman" pitchFamily="18" charset="0"/>
              </a:rPr>
            </a:br>
            <a:r>
              <a:rPr lang="en-US" sz="3600" dirty="0">
                <a:latin typeface="Times New Roman" pitchFamily="18" charset="0"/>
                <a:cs typeface="Times New Roman" pitchFamily="18" charset="0"/>
              </a:rPr>
              <a:t>What if what you swallow doesn’t stay swallowed?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gerd"/>
          <p:cNvPicPr>
            <a:picLocks noChangeAspect="1" noChangeArrowheads="1"/>
          </p:cNvPicPr>
          <p:nvPr/>
        </p:nvPicPr>
        <p:blipFill>
          <a:blip r:embed="rId2" cstate="print"/>
          <a:srcRect/>
          <a:stretch>
            <a:fillRect/>
          </a:stretch>
        </p:blipFill>
        <p:spPr bwMode="auto">
          <a:xfrm>
            <a:off x="3505200" y="609600"/>
            <a:ext cx="5048250" cy="5562600"/>
          </a:xfrm>
          <a:prstGeom prst="rect">
            <a:avLst/>
          </a:prstGeom>
          <a:noFill/>
          <a:ln w="9525">
            <a:noFill/>
            <a:miter lim="800000"/>
            <a:headEnd/>
            <a:tailEnd/>
          </a:ln>
        </p:spPr>
      </p:pic>
      <p:sp>
        <p:nvSpPr>
          <p:cNvPr id="10243" name="Rectangle 6"/>
          <p:cNvSpPr>
            <a:spLocks noChangeArrowheads="1"/>
          </p:cNvSpPr>
          <p:nvPr/>
        </p:nvSpPr>
        <p:spPr bwMode="auto">
          <a:xfrm>
            <a:off x="1752600" y="6324601"/>
            <a:ext cx="5695950" cy="366713"/>
          </a:xfrm>
          <a:prstGeom prst="rect">
            <a:avLst/>
          </a:prstGeom>
          <a:noFill/>
          <a:ln w="9525">
            <a:noFill/>
            <a:miter lim="800000"/>
            <a:headEnd/>
            <a:tailEnd/>
          </a:ln>
        </p:spPr>
        <p:txBody>
          <a:bodyPr wrap="none">
            <a:spAutoFit/>
          </a:bodyPr>
          <a:lstStyle/>
          <a:p>
            <a:r>
              <a:rPr lang="en-US"/>
              <a:t>http://www.uoflhealthcare.org/digestivehealth/gerd.htm</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itchFamily="18" charset="0"/>
                <a:cs typeface="Times New Roman" pitchFamily="18" charset="0"/>
              </a:rPr>
              <a:t>Factors that increase the likelihood of </a:t>
            </a:r>
            <a:r>
              <a:rPr lang="en-US" dirty="0" err="1">
                <a:latin typeface="Times New Roman" pitchFamily="18" charset="0"/>
                <a:cs typeface="Times New Roman" pitchFamily="18" charset="0"/>
              </a:rPr>
              <a:t>Gastroesophageal</a:t>
            </a:r>
            <a:r>
              <a:rPr lang="en-US" dirty="0">
                <a:latin typeface="Times New Roman" pitchFamily="18" charset="0"/>
                <a:cs typeface="Times New Roman" pitchFamily="18" charset="0"/>
              </a:rPr>
              <a:t> Reflux</a:t>
            </a:r>
          </a:p>
        </p:txBody>
      </p:sp>
      <p:sp>
        <p:nvSpPr>
          <p:cNvPr id="3" name="Content Placeholder 2"/>
          <p:cNvSpPr>
            <a:spLocks noGrp="1"/>
          </p:cNvSpPr>
          <p:nvPr>
            <p:ph idx="1"/>
          </p:nvPr>
        </p:nvSpPr>
        <p:spPr>
          <a:xfrm>
            <a:off x="1981200" y="1600200"/>
            <a:ext cx="8458200" cy="5257800"/>
          </a:xfrm>
        </p:spPr>
        <p:txBody>
          <a:bodyPr>
            <a:normAutofit lnSpcReduction="10000"/>
          </a:bodyPr>
          <a:lstStyle/>
          <a:p>
            <a:r>
              <a:rPr lang="en-US" dirty="0"/>
              <a:t>Being an infant</a:t>
            </a:r>
          </a:p>
          <a:p>
            <a:r>
              <a:rPr lang="en-US" dirty="0"/>
              <a:t>Obesity</a:t>
            </a:r>
          </a:p>
          <a:p>
            <a:r>
              <a:rPr lang="en-US" dirty="0"/>
              <a:t>Pregnancy</a:t>
            </a:r>
          </a:p>
          <a:p>
            <a:r>
              <a:rPr lang="en-US" dirty="0"/>
              <a:t>Postural changes (bending over, lying down)</a:t>
            </a:r>
          </a:p>
          <a:p>
            <a:r>
              <a:rPr lang="en-US" dirty="0"/>
              <a:t>Smoking</a:t>
            </a:r>
          </a:p>
          <a:p>
            <a:r>
              <a:rPr lang="en-US" dirty="0"/>
              <a:t>Certain foods relax the LES – why are these popular to have after dinner?</a:t>
            </a:r>
          </a:p>
          <a:p>
            <a:pPr lvl="1"/>
            <a:r>
              <a:rPr lang="en-US" dirty="0"/>
              <a:t>Peppermint</a:t>
            </a:r>
          </a:p>
          <a:p>
            <a:pPr lvl="1"/>
            <a:r>
              <a:rPr lang="en-US" dirty="0"/>
              <a:t>Coffee</a:t>
            </a:r>
          </a:p>
          <a:p>
            <a:pPr lvl="1"/>
            <a:r>
              <a:rPr lang="en-US" dirty="0"/>
              <a:t>Alcohol</a:t>
            </a:r>
          </a:p>
          <a:p>
            <a:r>
              <a:rPr lang="en-US" dirty="0"/>
              <a:t>People with lupus have more problems with GERD due to connective tissue problems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596C8A4-DF66-DFA6-7C15-5306D398C2D8}"/>
              </a:ext>
            </a:extLst>
          </p:cNvPr>
          <p:cNvSpPr>
            <a:spLocks noGrp="1" noChangeArrowheads="1"/>
          </p:cNvSpPr>
          <p:nvPr>
            <p:ph type="title"/>
          </p:nvPr>
        </p:nvSpPr>
        <p:spPr/>
        <p:txBody>
          <a:bodyPr/>
          <a:lstStyle/>
          <a:p>
            <a:pPr eaLnBrk="1" hangingPunct="1"/>
            <a:r>
              <a:rPr lang="en-US" altLang="pl-PL"/>
              <a:t>5. Large Intestine</a:t>
            </a:r>
          </a:p>
        </p:txBody>
      </p:sp>
      <p:sp>
        <p:nvSpPr>
          <p:cNvPr id="15363" name="Rectangle 3">
            <a:extLst>
              <a:ext uri="{FF2B5EF4-FFF2-40B4-BE49-F238E27FC236}">
                <a16:creationId xmlns:a16="http://schemas.microsoft.com/office/drawing/2014/main" id="{9E4EC3A6-00BC-0407-4713-681E65072E7C}"/>
              </a:ext>
            </a:extLst>
          </p:cNvPr>
          <p:cNvSpPr>
            <a:spLocks noGrp="1" noChangeArrowheads="1"/>
          </p:cNvSpPr>
          <p:nvPr>
            <p:ph type="body" sz="half" idx="1"/>
          </p:nvPr>
        </p:nvSpPr>
        <p:spPr>
          <a:xfrm>
            <a:off x="1981200" y="1600200"/>
            <a:ext cx="4876800" cy="5257800"/>
          </a:xfrm>
        </p:spPr>
        <p:txBody>
          <a:bodyPr/>
          <a:lstStyle/>
          <a:p>
            <a:pPr eaLnBrk="1" hangingPunct="1"/>
            <a:r>
              <a:rPr lang="en-US" altLang="pl-PL" sz="2400"/>
              <a:t>Undigested food ends up in the large intestine.</a:t>
            </a:r>
          </a:p>
          <a:p>
            <a:pPr eaLnBrk="1" hangingPunct="1"/>
            <a:endParaRPr lang="en-US" altLang="pl-PL" sz="2400"/>
          </a:p>
          <a:p>
            <a:pPr eaLnBrk="1" hangingPunct="1"/>
            <a:r>
              <a:rPr lang="en-US" altLang="pl-PL" sz="2400"/>
              <a:t>Excess water is removed from undigested food to create solid waste.</a:t>
            </a:r>
          </a:p>
          <a:p>
            <a:pPr eaLnBrk="1" hangingPunct="1"/>
            <a:r>
              <a:rPr lang="en-US" altLang="pl-PL" sz="2400"/>
              <a:t>Bacteria in LI makes Vitamin K</a:t>
            </a:r>
          </a:p>
          <a:p>
            <a:pPr eaLnBrk="1" hangingPunct="1">
              <a:buFont typeface="Wingdings" panose="05000000000000000000" pitchFamily="2" charset="2"/>
              <a:buNone/>
            </a:pPr>
            <a:r>
              <a:rPr lang="en-US" altLang="pl-PL" sz="2400"/>
              <a:t>6. Rectum -Solid waste or feces is stored here.</a:t>
            </a:r>
          </a:p>
          <a:p>
            <a:pPr eaLnBrk="1" hangingPunct="1"/>
            <a:endParaRPr lang="en-US" altLang="pl-PL" sz="2400"/>
          </a:p>
          <a:p>
            <a:pPr eaLnBrk="1" hangingPunct="1">
              <a:buFont typeface="Wingdings" panose="05000000000000000000" pitchFamily="2" charset="2"/>
              <a:buNone/>
            </a:pPr>
            <a:r>
              <a:rPr lang="en-US" altLang="pl-PL" sz="2400"/>
              <a:t>7. Anus -Solid waste leaves the body through here.</a:t>
            </a:r>
          </a:p>
        </p:txBody>
      </p:sp>
      <p:pic>
        <p:nvPicPr>
          <p:cNvPr id="15365" name="Picture 5" descr="The large intestine">
            <a:extLst>
              <a:ext uri="{FF2B5EF4-FFF2-40B4-BE49-F238E27FC236}">
                <a16:creationId xmlns:a16="http://schemas.microsoft.com/office/drawing/2014/main" id="{669CB0F1-0223-6932-07BE-D22F6F8126D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b="9323"/>
          <a:stretch>
            <a:fillRect/>
          </a:stretch>
        </p:blipFill>
        <p:spPr>
          <a:xfrm>
            <a:off x="6553200" y="2286000"/>
            <a:ext cx="3810000" cy="2763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wedge">
                                      <p:cBhvr>
                                        <p:cTn id="7" dur="20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15363">
                                            <p:txEl>
                                              <p:pRg st="2" end="2"/>
                                            </p:txEl>
                                          </p:spTgt>
                                        </p:tgtEl>
                                        <p:attrNameLst>
                                          <p:attrName>style.visibility</p:attrName>
                                        </p:attrNameLst>
                                      </p:cBhvr>
                                      <p:to>
                                        <p:strVal val="visible"/>
                                      </p:to>
                                    </p:set>
                                    <p:animEffect transition="in" filter="wedge">
                                      <p:cBhvr>
                                        <p:cTn id="12" dur="2000"/>
                                        <p:tgtEl>
                                          <p:spTgt spid="1536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15363">
                                            <p:txEl>
                                              <p:pRg st="3" end="3"/>
                                            </p:txEl>
                                          </p:spTgt>
                                        </p:tgtEl>
                                        <p:attrNameLst>
                                          <p:attrName>style.visibility</p:attrName>
                                        </p:attrNameLst>
                                      </p:cBhvr>
                                      <p:to>
                                        <p:strVal val="visible"/>
                                      </p:to>
                                    </p:set>
                                    <p:animEffect transition="in" filter="wedge">
                                      <p:cBhvr>
                                        <p:cTn id="17" dur="2000"/>
                                        <p:tgtEl>
                                          <p:spTgt spid="1536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nodeType="clickEffect">
                                  <p:stCondLst>
                                    <p:cond delay="0"/>
                                  </p:stCondLst>
                                  <p:childTnLst>
                                    <p:set>
                                      <p:cBhvr>
                                        <p:cTn id="21" dur="1" fill="hold">
                                          <p:stCondLst>
                                            <p:cond delay="0"/>
                                          </p:stCondLst>
                                        </p:cTn>
                                        <p:tgtEl>
                                          <p:spTgt spid="15365"/>
                                        </p:tgtEl>
                                        <p:attrNameLst>
                                          <p:attrName>style.visibility</p:attrName>
                                        </p:attrNameLst>
                                      </p:cBhvr>
                                      <p:to>
                                        <p:strVal val="visible"/>
                                      </p:to>
                                    </p:set>
                                    <p:animEffect transition="in" filter="fade">
                                      <p:cBhvr>
                                        <p:cTn id="22" dur="1000"/>
                                        <p:tgtEl>
                                          <p:spTgt spid="15365"/>
                                        </p:tgtEl>
                                      </p:cBhvr>
                                    </p:animEffect>
                                    <p:anim calcmode="lin" valueType="num">
                                      <p:cBhvr>
                                        <p:cTn id="23" dur="1000" fill="hold"/>
                                        <p:tgtEl>
                                          <p:spTgt spid="15365"/>
                                        </p:tgtEl>
                                        <p:attrNameLst>
                                          <p:attrName>ppt_x</p:attrName>
                                        </p:attrNameLst>
                                      </p:cBhvr>
                                      <p:tavLst>
                                        <p:tav tm="0">
                                          <p:val>
                                            <p:strVal val="#ppt_x"/>
                                          </p:val>
                                        </p:tav>
                                        <p:tav tm="100000">
                                          <p:val>
                                            <p:strVal val="#ppt_x"/>
                                          </p:val>
                                        </p:tav>
                                      </p:tavLst>
                                    </p:anim>
                                    <p:anim calcmode="lin" valueType="num">
                                      <p:cBhvr>
                                        <p:cTn id="24" dur="1000" fill="hold"/>
                                        <p:tgtEl>
                                          <p:spTgt spid="15365"/>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0" presetClass="entr" presetSubtype="0" fill="hold" nodeType="clickEffect">
                                  <p:stCondLst>
                                    <p:cond delay="0"/>
                                  </p:stCondLst>
                                  <p:childTnLst>
                                    <p:set>
                                      <p:cBhvr>
                                        <p:cTn id="28" dur="1" fill="hold">
                                          <p:stCondLst>
                                            <p:cond delay="0"/>
                                          </p:stCondLst>
                                        </p:cTn>
                                        <p:tgtEl>
                                          <p:spTgt spid="15363">
                                            <p:txEl>
                                              <p:pRg st="4" end="4"/>
                                            </p:txEl>
                                          </p:spTgt>
                                        </p:tgtEl>
                                        <p:attrNameLst>
                                          <p:attrName>style.visibility</p:attrName>
                                        </p:attrNameLst>
                                      </p:cBhvr>
                                      <p:to>
                                        <p:strVal val="visible"/>
                                      </p:to>
                                    </p:set>
                                    <p:animEffect transition="in" filter="wedge">
                                      <p:cBhvr>
                                        <p:cTn id="29" dur="2000"/>
                                        <p:tgtEl>
                                          <p:spTgt spid="15363">
                                            <p:txEl>
                                              <p:pRg st="4" end="4"/>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0" presetClass="entr" presetSubtype="0" fill="hold" nodeType="clickEffect">
                                  <p:stCondLst>
                                    <p:cond delay="0"/>
                                  </p:stCondLst>
                                  <p:childTnLst>
                                    <p:set>
                                      <p:cBhvr>
                                        <p:cTn id="33" dur="1" fill="hold">
                                          <p:stCondLst>
                                            <p:cond delay="0"/>
                                          </p:stCondLst>
                                        </p:cTn>
                                        <p:tgtEl>
                                          <p:spTgt spid="15363">
                                            <p:txEl>
                                              <p:pRg st="6" end="6"/>
                                            </p:txEl>
                                          </p:spTgt>
                                        </p:tgtEl>
                                        <p:attrNameLst>
                                          <p:attrName>style.visibility</p:attrName>
                                        </p:attrNameLst>
                                      </p:cBhvr>
                                      <p:to>
                                        <p:strVal val="visible"/>
                                      </p:to>
                                    </p:set>
                                    <p:animEffect transition="in" filter="wedge">
                                      <p:cBhvr>
                                        <p:cTn id="34" dur="2000"/>
                                        <p:tgtEl>
                                          <p:spTgt spid="1536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fg123_1"/>
          <p:cNvPicPr>
            <a:picLocks noChangeAspect="1" noChangeArrowheads="1"/>
          </p:cNvPicPr>
          <p:nvPr/>
        </p:nvPicPr>
        <p:blipFill>
          <a:blip r:embed="rId2" cstate="print"/>
          <a:srcRect/>
          <a:stretch>
            <a:fillRect/>
          </a:stretch>
        </p:blipFill>
        <p:spPr bwMode="auto">
          <a:xfrm>
            <a:off x="2286000" y="1981201"/>
            <a:ext cx="7696200" cy="3863975"/>
          </a:xfrm>
          <a:prstGeom prst="rect">
            <a:avLst/>
          </a:prstGeom>
          <a:noFill/>
          <a:ln w="9525">
            <a:noFill/>
            <a:miter lim="800000"/>
            <a:headEnd/>
            <a:tailEnd/>
          </a:ln>
        </p:spPr>
      </p:pic>
      <p:sp>
        <p:nvSpPr>
          <p:cNvPr id="11267" name="Rectangle 6"/>
          <p:cNvSpPr>
            <a:spLocks noChangeArrowheads="1"/>
          </p:cNvSpPr>
          <p:nvPr/>
        </p:nvSpPr>
        <p:spPr bwMode="auto">
          <a:xfrm>
            <a:off x="1752600" y="6172201"/>
            <a:ext cx="5886450" cy="366713"/>
          </a:xfrm>
          <a:prstGeom prst="rect">
            <a:avLst/>
          </a:prstGeom>
          <a:noFill/>
          <a:ln w="9525">
            <a:noFill/>
            <a:miter lim="800000"/>
            <a:headEnd/>
            <a:tailEnd/>
          </a:ln>
        </p:spPr>
        <p:txBody>
          <a:bodyPr wrap="none">
            <a:spAutoFit/>
          </a:bodyPr>
          <a:lstStyle/>
          <a:p>
            <a:r>
              <a:rPr lang="en-US"/>
              <a:t>http://www.merck.com/media/mmhe2/figures/fg123_1.gif</a:t>
            </a:r>
          </a:p>
        </p:txBody>
      </p:sp>
      <p:sp>
        <p:nvSpPr>
          <p:cNvPr id="6" name="Title 5"/>
          <p:cNvSpPr>
            <a:spLocks noGrp="1"/>
          </p:cNvSpPr>
          <p:nvPr>
            <p:ph type="title"/>
          </p:nvPr>
        </p:nvSpPr>
        <p:spPr/>
        <p:txBody>
          <a:bodyPr/>
          <a:lstStyle/>
          <a:p>
            <a:r>
              <a:rPr lang="en-US" dirty="0"/>
              <a:t>Hiatus Hernia</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p:txBody>
          <a:bodyPr/>
          <a:lstStyle/>
          <a:p>
            <a:pPr eaLnBrk="1" hangingPunct="1"/>
            <a:r>
              <a:rPr lang="en-US" dirty="0">
                <a:latin typeface="Times New Roman" pitchFamily="18" charset="0"/>
                <a:cs typeface="Times New Roman" pitchFamily="18" charset="0"/>
              </a:rPr>
              <a:t>Barrett’s Esophagus</a:t>
            </a:r>
          </a:p>
        </p:txBody>
      </p:sp>
      <p:pic>
        <p:nvPicPr>
          <p:cNvPr id="12291" name="Picture 6" descr="http://www.barrettsinfo.com/figures/fig3a_4.jpg"/>
          <p:cNvPicPr>
            <a:picLocks noChangeAspect="1" noChangeArrowheads="1"/>
          </p:cNvPicPr>
          <p:nvPr/>
        </p:nvPicPr>
        <p:blipFill>
          <a:blip r:embed="rId2" cstate="print"/>
          <a:srcRect/>
          <a:stretch>
            <a:fillRect/>
          </a:stretch>
        </p:blipFill>
        <p:spPr bwMode="auto">
          <a:xfrm>
            <a:off x="2743200" y="1676400"/>
            <a:ext cx="7010400" cy="3994150"/>
          </a:xfrm>
          <a:prstGeom prst="rect">
            <a:avLst/>
          </a:prstGeom>
          <a:noFill/>
          <a:ln w="9525">
            <a:noFill/>
            <a:miter lim="800000"/>
            <a:headEnd/>
            <a:tailEnd/>
          </a:ln>
        </p:spPr>
      </p:pic>
      <p:sp>
        <p:nvSpPr>
          <p:cNvPr id="12292" name="Rectangle 7"/>
          <p:cNvSpPr>
            <a:spLocks noChangeArrowheads="1"/>
          </p:cNvSpPr>
          <p:nvPr/>
        </p:nvSpPr>
        <p:spPr bwMode="auto">
          <a:xfrm>
            <a:off x="1752600" y="6324601"/>
            <a:ext cx="4883150" cy="366713"/>
          </a:xfrm>
          <a:prstGeom prst="rect">
            <a:avLst/>
          </a:prstGeom>
          <a:noFill/>
          <a:ln w="9525">
            <a:noFill/>
            <a:miter lim="800000"/>
            <a:headEnd/>
            <a:tailEnd/>
          </a:ln>
        </p:spPr>
        <p:txBody>
          <a:bodyPr wrap="none">
            <a:spAutoFit/>
          </a:bodyPr>
          <a:lstStyle/>
          <a:p>
            <a:r>
              <a:rPr lang="en-US"/>
              <a:t>http://www.barrettsinfo.com/figures/fig3a_4.jpg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09800" y="2819401"/>
            <a:ext cx="7772400" cy="1470025"/>
          </a:xfrm>
        </p:spPr>
        <p:txBody>
          <a:bodyPr>
            <a:normAutofit fontScale="90000"/>
          </a:bodyPr>
          <a:lstStyle/>
          <a:p>
            <a:r>
              <a:rPr lang="en-US" dirty="0">
                <a:latin typeface="Times New Roman" pitchFamily="18" charset="0"/>
                <a:cs typeface="Times New Roman" pitchFamily="18" charset="0"/>
              </a:rPr>
              <a:t>The Stomach</a:t>
            </a:r>
            <a:br>
              <a:rPr lang="en-US" dirty="0">
                <a:latin typeface="Times New Roman" pitchFamily="18" charset="0"/>
                <a:cs typeface="Times New Roman" pitchFamily="18" charset="0"/>
              </a:rPr>
            </a:br>
            <a:br>
              <a:rPr lang="en-US" sz="3600" dirty="0">
                <a:latin typeface="Times New Roman" pitchFamily="18" charset="0"/>
                <a:cs typeface="Times New Roman" pitchFamily="18" charset="0"/>
              </a:rPr>
            </a:br>
            <a:r>
              <a:rPr lang="en-US" sz="3600" dirty="0">
                <a:latin typeface="Times New Roman" pitchFamily="18" charset="0"/>
                <a:cs typeface="Times New Roman" pitchFamily="18" charset="0"/>
              </a:rPr>
              <a:t>Mechanical mixing with acid, </a:t>
            </a:r>
            <a:br>
              <a:rPr lang="en-US" sz="3600" dirty="0">
                <a:latin typeface="Times New Roman" pitchFamily="18" charset="0"/>
                <a:cs typeface="Times New Roman" pitchFamily="18" charset="0"/>
              </a:rPr>
            </a:br>
            <a:r>
              <a:rPr lang="en-US" sz="3600" dirty="0">
                <a:latin typeface="Times New Roman" pitchFamily="18" charset="0"/>
                <a:cs typeface="Times New Roman" pitchFamily="18" charset="0"/>
              </a:rPr>
              <a:t>some enzymatic digestion.</a:t>
            </a:r>
            <a:br>
              <a:rPr lang="en-US" sz="3600" dirty="0">
                <a:latin typeface="Times New Roman" pitchFamily="18" charset="0"/>
                <a:cs typeface="Times New Roman" pitchFamily="18" charset="0"/>
              </a:rPr>
            </a:br>
            <a:endParaRPr lang="en-US" sz="3600" dirty="0">
              <a:latin typeface="Times New Roman" pitchFamily="18" charset="0"/>
              <a:cs typeface="Times New Roman" pitchFamily="18"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latin typeface="Times New Roman" pitchFamily="18" charset="0"/>
                <a:cs typeface="Times New Roman" pitchFamily="18" charset="0"/>
              </a:rPr>
              <a:t>The stomach is protected from acid by a layer of mucus and bicarbonate</a:t>
            </a:r>
          </a:p>
        </p:txBody>
      </p:sp>
      <p:pic>
        <p:nvPicPr>
          <p:cNvPr id="60418" name="Picture 2" descr="http://upload.wikimedia.org/wikipedia/commons/a/aa/Stomach_mucous.png"/>
          <p:cNvPicPr>
            <a:picLocks noChangeAspect="1" noChangeArrowheads="1"/>
          </p:cNvPicPr>
          <p:nvPr/>
        </p:nvPicPr>
        <p:blipFill>
          <a:blip r:embed="rId2" cstate="print"/>
          <a:srcRect/>
          <a:stretch>
            <a:fillRect/>
          </a:stretch>
        </p:blipFill>
        <p:spPr bwMode="auto">
          <a:xfrm>
            <a:off x="2667000" y="1600201"/>
            <a:ext cx="6629400" cy="4757210"/>
          </a:xfrm>
          <a:prstGeom prst="rect">
            <a:avLst/>
          </a:prstGeom>
          <a:noFill/>
        </p:spPr>
      </p:pic>
      <p:sp>
        <p:nvSpPr>
          <p:cNvPr id="6" name="Rectangle 5"/>
          <p:cNvSpPr/>
          <p:nvPr/>
        </p:nvSpPr>
        <p:spPr>
          <a:xfrm>
            <a:off x="1752600" y="6534835"/>
            <a:ext cx="8458200" cy="646331"/>
          </a:xfrm>
          <a:prstGeom prst="rect">
            <a:avLst/>
          </a:prstGeom>
        </p:spPr>
        <p:txBody>
          <a:bodyPr wrap="square">
            <a:spAutoFit/>
          </a:bodyPr>
          <a:lstStyle/>
          <a:p>
            <a:r>
              <a:rPr lang="en-US" dirty="0"/>
              <a:t>http://en.wikibooks.org/wiki/Medical_Physiology/Gastrointestinal_Physiology/Secretions</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fontScale="90000"/>
          </a:bodyPr>
          <a:lstStyle/>
          <a:p>
            <a:r>
              <a:rPr lang="en-US" dirty="0" err="1">
                <a:latin typeface="Times New Roman" pitchFamily="18" charset="0"/>
                <a:cs typeface="Times New Roman" pitchFamily="18" charset="0"/>
              </a:rPr>
              <a:t>Helobacter</a:t>
            </a:r>
            <a:r>
              <a:rPr lang="en-US" dirty="0">
                <a:latin typeface="Times New Roman" pitchFamily="18" charset="0"/>
                <a:cs typeface="Times New Roman" pitchFamily="18" charset="0"/>
              </a:rPr>
              <a:t> pylori passes though mucus layer that protects the stomach.</a:t>
            </a:r>
          </a:p>
        </p:txBody>
      </p:sp>
      <p:pic>
        <p:nvPicPr>
          <p:cNvPr id="45058" name="Picture 2" descr="http://i.livescience.com/images/091023-h-pylori-02.jpg"/>
          <p:cNvPicPr>
            <a:picLocks noChangeAspect="1" noChangeArrowheads="1"/>
          </p:cNvPicPr>
          <p:nvPr/>
        </p:nvPicPr>
        <p:blipFill>
          <a:blip r:embed="rId2" cstate="print"/>
          <a:srcRect/>
          <a:stretch>
            <a:fillRect/>
          </a:stretch>
        </p:blipFill>
        <p:spPr bwMode="auto">
          <a:xfrm>
            <a:off x="4572000" y="1600201"/>
            <a:ext cx="5867400" cy="3691949"/>
          </a:xfrm>
          <a:prstGeom prst="rect">
            <a:avLst/>
          </a:prstGeom>
          <a:noFill/>
        </p:spPr>
      </p:pic>
      <p:sp>
        <p:nvSpPr>
          <p:cNvPr id="4" name="Rectangle 3"/>
          <p:cNvSpPr/>
          <p:nvPr/>
        </p:nvSpPr>
        <p:spPr>
          <a:xfrm>
            <a:off x="1524000" y="1295400"/>
            <a:ext cx="2819400" cy="4093428"/>
          </a:xfrm>
          <a:prstGeom prst="rect">
            <a:avLst/>
          </a:prstGeom>
        </p:spPr>
        <p:txBody>
          <a:bodyPr wrap="square">
            <a:spAutoFit/>
          </a:bodyPr>
          <a:lstStyle/>
          <a:p>
            <a:r>
              <a:rPr lang="en-US" sz="2000" dirty="0">
                <a:latin typeface="Times New Roman" pitchFamily="18" charset="0"/>
                <a:cs typeface="Times New Roman" pitchFamily="18" charset="0"/>
              </a:rPr>
              <a:t>Contact with stomach acid keeps the </a:t>
            </a:r>
            <a:r>
              <a:rPr lang="en-US" sz="2000" dirty="0" err="1">
                <a:latin typeface="Times New Roman" pitchFamily="18" charset="0"/>
                <a:cs typeface="Times New Roman" pitchFamily="18" charset="0"/>
              </a:rPr>
              <a:t>mucin</a:t>
            </a:r>
            <a:r>
              <a:rPr lang="en-US" sz="2000" dirty="0">
                <a:latin typeface="Times New Roman" pitchFamily="18" charset="0"/>
                <a:cs typeface="Times New Roman" pitchFamily="18" charset="0"/>
              </a:rPr>
              <a:t> lining the epithelial cell layer in a spongy gel-like state. This consistency is impermeable to H pylori. However, the bacterium releases </a:t>
            </a:r>
            <a:r>
              <a:rPr lang="en-US" sz="2000" dirty="0" err="1">
                <a:latin typeface="Times New Roman" pitchFamily="18" charset="0"/>
                <a:cs typeface="Times New Roman" pitchFamily="18" charset="0"/>
              </a:rPr>
              <a:t>urease</a:t>
            </a:r>
            <a:r>
              <a:rPr lang="en-US" sz="2000" dirty="0">
                <a:latin typeface="Times New Roman" pitchFamily="18" charset="0"/>
                <a:cs typeface="Times New Roman" pitchFamily="18" charset="0"/>
              </a:rPr>
              <a:t> which neutralizes the stomach acid. This causes the </a:t>
            </a:r>
            <a:r>
              <a:rPr lang="en-US" sz="2000" dirty="0" err="1">
                <a:latin typeface="Times New Roman" pitchFamily="18" charset="0"/>
                <a:cs typeface="Times New Roman" pitchFamily="18" charset="0"/>
              </a:rPr>
              <a:t>mucin</a:t>
            </a:r>
            <a:r>
              <a:rPr lang="en-US" sz="2000" dirty="0">
                <a:latin typeface="Times New Roman" pitchFamily="18" charset="0"/>
                <a:cs typeface="Times New Roman" pitchFamily="18" charset="0"/>
              </a:rPr>
              <a:t> to liquefy, and the bacterium can swim right through it.</a:t>
            </a:r>
          </a:p>
        </p:txBody>
      </p:sp>
      <p:sp>
        <p:nvSpPr>
          <p:cNvPr id="5" name="Rectangle 4"/>
          <p:cNvSpPr/>
          <p:nvPr/>
        </p:nvSpPr>
        <p:spPr>
          <a:xfrm>
            <a:off x="1524000" y="6488668"/>
            <a:ext cx="8534400" cy="369332"/>
          </a:xfrm>
          <a:prstGeom prst="rect">
            <a:avLst/>
          </a:prstGeom>
        </p:spPr>
        <p:txBody>
          <a:bodyPr wrap="square">
            <a:spAutoFit/>
          </a:bodyPr>
          <a:lstStyle/>
          <a:p>
            <a:r>
              <a:rPr lang="en-US" dirty="0"/>
              <a:t>http://www.nsf.gov/news/news_images.jsp?cntn_id=115409&amp;org=NSF</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020762"/>
          </a:xfrm>
        </p:spPr>
        <p:txBody>
          <a:bodyPr>
            <a:noAutofit/>
          </a:bodyPr>
          <a:lstStyle/>
          <a:p>
            <a:r>
              <a:rPr lang="en-US" sz="3600" dirty="0">
                <a:latin typeface="Times New Roman" pitchFamily="18" charset="0"/>
                <a:cs typeface="Times New Roman" pitchFamily="18" charset="0"/>
              </a:rPr>
              <a:t>NSAIDS interfere with prostaglandin synthesis, which blocks production of prostaglandin.  </a:t>
            </a:r>
          </a:p>
        </p:txBody>
      </p:sp>
      <p:pic>
        <p:nvPicPr>
          <p:cNvPr id="70658" name="Picture 2" descr="http://www.gastrosource.com/_mshost886141/content/11719543/11519518/11719899/11644506/fig2nsaid.jpg"/>
          <p:cNvPicPr>
            <a:picLocks noChangeAspect="1" noChangeArrowheads="1"/>
          </p:cNvPicPr>
          <p:nvPr/>
        </p:nvPicPr>
        <p:blipFill>
          <a:blip r:embed="rId2" cstate="print"/>
          <a:srcRect/>
          <a:stretch>
            <a:fillRect/>
          </a:stretch>
        </p:blipFill>
        <p:spPr bwMode="auto">
          <a:xfrm>
            <a:off x="3124200" y="1143000"/>
            <a:ext cx="5867400" cy="4071976"/>
          </a:xfrm>
          <a:prstGeom prst="rect">
            <a:avLst/>
          </a:prstGeom>
          <a:noFill/>
        </p:spPr>
      </p:pic>
      <p:sp>
        <p:nvSpPr>
          <p:cNvPr id="5" name="TextBox 4"/>
          <p:cNvSpPr txBox="1"/>
          <p:nvPr/>
        </p:nvSpPr>
        <p:spPr>
          <a:xfrm>
            <a:off x="1524001" y="5288340"/>
            <a:ext cx="8799397" cy="1569660"/>
          </a:xfrm>
          <a:prstGeom prst="rect">
            <a:avLst/>
          </a:prstGeom>
          <a:noFill/>
        </p:spPr>
        <p:txBody>
          <a:bodyPr wrap="none" rtlCol="0">
            <a:spAutoFit/>
          </a:bodyPr>
          <a:lstStyle/>
          <a:p>
            <a:r>
              <a:rPr lang="en-US" sz="2400" dirty="0"/>
              <a:t>This blocks production of mucus and bicarbonate, and increases acid </a:t>
            </a:r>
          </a:p>
          <a:p>
            <a:r>
              <a:rPr lang="en-US" sz="2400" dirty="0"/>
              <a:t>production, making the stomach vulnerable to injury from acid and </a:t>
            </a:r>
          </a:p>
          <a:p>
            <a:r>
              <a:rPr lang="en-US" sz="2400" dirty="0"/>
              <a:t>enzymes.                                 </a:t>
            </a:r>
          </a:p>
          <a:p>
            <a:pPr algn="r"/>
            <a:r>
              <a:rPr lang="en-US" sz="2400" dirty="0"/>
              <a:t> </a:t>
            </a:r>
            <a:r>
              <a:rPr lang="en-US" sz="1600" dirty="0"/>
              <a:t>http://www.gastrosource.com/11674565?itemId=11674565</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ptic-ulcer"/>
          <p:cNvPicPr>
            <a:picLocks noChangeAspect="1" noChangeArrowheads="1"/>
          </p:cNvPicPr>
          <p:nvPr/>
        </p:nvPicPr>
        <p:blipFill>
          <a:blip r:embed="rId2" cstate="print"/>
          <a:srcRect/>
          <a:stretch>
            <a:fillRect/>
          </a:stretch>
        </p:blipFill>
        <p:spPr bwMode="auto">
          <a:xfrm>
            <a:off x="3276601" y="1447800"/>
            <a:ext cx="5917873" cy="4740340"/>
          </a:xfrm>
          <a:prstGeom prst="rect">
            <a:avLst/>
          </a:prstGeom>
          <a:noFill/>
        </p:spPr>
      </p:pic>
      <p:sp>
        <p:nvSpPr>
          <p:cNvPr id="3" name="Title 2"/>
          <p:cNvSpPr>
            <a:spLocks noGrp="1"/>
          </p:cNvSpPr>
          <p:nvPr>
            <p:ph type="title"/>
          </p:nvPr>
        </p:nvSpPr>
        <p:spPr/>
        <p:txBody>
          <a:bodyPr/>
          <a:lstStyle/>
          <a:p>
            <a:r>
              <a:rPr lang="en-US" dirty="0">
                <a:latin typeface="Times New Roman" pitchFamily="18" charset="0"/>
                <a:cs typeface="Times New Roman" pitchFamily="18" charset="0"/>
              </a:rPr>
              <a:t>Peptic Ulcers</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0" descr="jpg1019f1"/>
          <p:cNvPicPr>
            <a:picLocks noChangeAspect="1" noChangeArrowheads="1"/>
          </p:cNvPicPr>
          <p:nvPr/>
        </p:nvPicPr>
        <p:blipFill>
          <a:blip r:embed="rId2" cstate="print"/>
          <a:srcRect/>
          <a:stretch>
            <a:fillRect/>
          </a:stretch>
        </p:blipFill>
        <p:spPr bwMode="auto">
          <a:xfrm>
            <a:off x="4438650" y="304800"/>
            <a:ext cx="6229350" cy="6229350"/>
          </a:xfrm>
          <a:prstGeom prst="rect">
            <a:avLst/>
          </a:prstGeom>
          <a:noFill/>
          <a:ln w="9525">
            <a:noFill/>
            <a:miter lim="800000"/>
            <a:headEnd/>
            <a:tailEnd/>
          </a:ln>
        </p:spPr>
      </p:pic>
      <p:sp>
        <p:nvSpPr>
          <p:cNvPr id="3" name="Title 2"/>
          <p:cNvSpPr>
            <a:spLocks noGrp="1"/>
          </p:cNvSpPr>
          <p:nvPr>
            <p:ph type="title"/>
          </p:nvPr>
        </p:nvSpPr>
        <p:spPr>
          <a:xfrm>
            <a:off x="1524001" y="0"/>
            <a:ext cx="3008313" cy="1162050"/>
          </a:xfrm>
        </p:spPr>
        <p:txBody>
          <a:bodyPr>
            <a:normAutofit/>
          </a:bodyPr>
          <a:lstStyle/>
          <a:p>
            <a:r>
              <a:rPr lang="en-US" sz="2800" dirty="0">
                <a:latin typeface="Times New Roman" pitchFamily="18" charset="0"/>
                <a:cs typeface="Times New Roman" pitchFamily="18" charset="0"/>
              </a:rPr>
              <a:t>Bariatric Surgery</a:t>
            </a:r>
          </a:p>
        </p:txBody>
      </p:sp>
      <p:sp>
        <p:nvSpPr>
          <p:cNvPr id="5" name="Text Placeholder 4"/>
          <p:cNvSpPr>
            <a:spLocks noGrp="1"/>
          </p:cNvSpPr>
          <p:nvPr>
            <p:ph type="body" sz="half" idx="2"/>
          </p:nvPr>
        </p:nvSpPr>
        <p:spPr>
          <a:xfrm>
            <a:off x="1524000" y="1295400"/>
            <a:ext cx="2819400" cy="5181600"/>
          </a:xfrm>
        </p:spPr>
        <p:txBody>
          <a:bodyPr>
            <a:normAutofit/>
          </a:bodyPr>
          <a:lstStyle/>
          <a:p>
            <a:r>
              <a:rPr lang="en-US" sz="2400" dirty="0">
                <a:latin typeface="Times New Roman" pitchFamily="18" charset="0"/>
                <a:cs typeface="Times New Roman" pitchFamily="18" charset="0"/>
              </a:rPr>
              <a:t>Currently used for severely obese people who have not been able to lose weight through diet and exercise.</a:t>
            </a:r>
          </a:p>
          <a:p>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Gastric banding was recently approved</a:t>
            </a:r>
          </a:p>
          <a:p>
            <a:r>
              <a:rPr lang="en-US" sz="2400" dirty="0">
                <a:latin typeface="Times New Roman" pitchFamily="18" charset="0"/>
                <a:cs typeface="Times New Roman" pitchFamily="18" charset="0"/>
              </a:rPr>
              <a:t>for less seriously obese people</a:t>
            </a:r>
          </a:p>
          <a:p>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eg</a:t>
            </a:r>
            <a:r>
              <a:rPr lang="en-US" sz="2400" dirty="0">
                <a:latin typeface="Times New Roman" pitchFamily="18" charset="0"/>
                <a:cs typeface="Times New Roman" pitchFamily="18" charset="0"/>
              </a:rPr>
              <a:t>:  a 5’5” person who weighs 180 lbs)</a:t>
            </a:r>
          </a:p>
          <a:p>
            <a:endParaRPr lang="en-US"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209800" y="2590801"/>
            <a:ext cx="7772400" cy="1470025"/>
          </a:xfrm>
        </p:spPr>
        <p:txBody>
          <a:bodyPr>
            <a:normAutofit fontScale="90000"/>
          </a:bodyPr>
          <a:lstStyle/>
          <a:p>
            <a:r>
              <a:rPr lang="en-US" dirty="0">
                <a:latin typeface="Times New Roman" pitchFamily="18" charset="0"/>
                <a:cs typeface="Times New Roman" pitchFamily="18" charset="0"/>
              </a:rPr>
              <a:t>The Intestines</a:t>
            </a:r>
            <a:br>
              <a:rPr lang="en-US" dirty="0"/>
            </a:br>
            <a:br>
              <a:rPr lang="en-US" dirty="0"/>
            </a:br>
            <a:r>
              <a:rPr lang="en-US" sz="3600" dirty="0">
                <a:latin typeface="Times New Roman" pitchFamily="18" charset="0"/>
                <a:cs typeface="Times New Roman" pitchFamily="18" charset="0"/>
              </a:rPr>
              <a:t>Digestion and Absorption</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a:xfrm>
            <a:off x="1981200" y="0"/>
            <a:ext cx="8229600" cy="1143000"/>
          </a:xfrm>
        </p:spPr>
        <p:txBody>
          <a:bodyPr/>
          <a:lstStyle/>
          <a:p>
            <a:pPr eaLnBrk="1" hangingPunct="1"/>
            <a:r>
              <a:rPr lang="en-US"/>
              <a:t>Carbohydrate Digestion </a:t>
            </a:r>
          </a:p>
        </p:txBody>
      </p:sp>
      <p:graphicFrame>
        <p:nvGraphicFramePr>
          <p:cNvPr id="46099" name="Group 19"/>
          <p:cNvGraphicFramePr>
            <a:graphicFrameLocks noGrp="1"/>
          </p:cNvGraphicFramePr>
          <p:nvPr/>
        </p:nvGraphicFramePr>
        <p:xfrm>
          <a:off x="1524000" y="5257800"/>
          <a:ext cx="8763000" cy="1188720"/>
        </p:xfrm>
        <a:graphic>
          <a:graphicData uri="http://schemas.openxmlformats.org/drawingml/2006/table">
            <a:tbl>
              <a:tblPr/>
              <a:tblGrid>
                <a:gridCol w="8763000">
                  <a:extLst>
                    <a:ext uri="{9D8B030D-6E8A-4147-A177-3AD203B41FA5}">
                      <a16:colId xmlns:a16="http://schemas.microsoft.com/office/drawing/2014/main" val="20000"/>
                    </a:ext>
                  </a:extLst>
                </a:gridCol>
              </a:tblGrid>
              <a:tr h="428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The digestion of carbohydrate. The complex polysaccharide starch is broken down into glucose by the enzymes amylase and maltase (secreted by the small intestine).</a:t>
                      </a:r>
                      <a:br>
                        <a:rPr kumimoji="0" lang="en-US" sz="1800" b="0" i="0" u="none" strike="noStrike" cap="none" normalizeH="0" baseline="0">
                          <a:ln>
                            <a:noFill/>
                          </a:ln>
                          <a:solidFill>
                            <a:schemeClr val="tx1"/>
                          </a:solidFill>
                          <a:effectLst/>
                          <a:latin typeface="Arial" charset="0"/>
                        </a:rPr>
                      </a:br>
                      <a:br>
                        <a:rPr kumimoji="0" lang="en-US" sz="1800" b="0" i="0" u="none" strike="noStrike" cap="none" normalizeH="0" baseline="0">
                          <a:ln>
                            <a:noFill/>
                          </a:ln>
                          <a:solidFill>
                            <a:schemeClr val="tx1"/>
                          </a:solidFill>
                          <a:effectLst/>
                          <a:latin typeface="Arial" charset="0"/>
                        </a:rPr>
                      </a:br>
                      <a:r>
                        <a:rPr kumimoji="0" lang="en-US" sz="1800" b="0" i="0" u="none" strike="noStrike" cap="none" normalizeH="0" baseline="0">
                          <a:ln>
                            <a:noFill/>
                          </a:ln>
                          <a:solidFill>
                            <a:schemeClr val="tx1"/>
                          </a:solidFill>
                          <a:effectLst/>
                          <a:latin typeface="Arial" charset="0"/>
                        </a:rPr>
                        <a:t>(Image © RM)</a:t>
                      </a: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5365" name="Picture 6" descr="Click to close window"/>
          <p:cNvPicPr>
            <a:picLocks noChangeAspect="1" noChangeArrowheads="1"/>
          </p:cNvPicPr>
          <p:nvPr/>
        </p:nvPicPr>
        <p:blipFill>
          <a:blip r:embed="rId2" cstate="print"/>
          <a:srcRect/>
          <a:stretch>
            <a:fillRect/>
          </a:stretch>
        </p:blipFill>
        <p:spPr bwMode="auto">
          <a:xfrm>
            <a:off x="3810000" y="1066800"/>
            <a:ext cx="4762500" cy="4152900"/>
          </a:xfrm>
          <a:prstGeom prst="rect">
            <a:avLst/>
          </a:prstGeom>
          <a:noFill/>
          <a:ln w="9525">
            <a:noFill/>
            <a:miter lim="800000"/>
            <a:headEnd/>
            <a:tailEnd/>
          </a:ln>
        </p:spPr>
      </p:pic>
      <p:sp>
        <p:nvSpPr>
          <p:cNvPr id="15366" name="Rectangle 22"/>
          <p:cNvSpPr>
            <a:spLocks noChangeArrowheads="1"/>
          </p:cNvSpPr>
          <p:nvPr/>
        </p:nvSpPr>
        <p:spPr bwMode="auto">
          <a:xfrm>
            <a:off x="1524000" y="6491288"/>
            <a:ext cx="8020050" cy="366712"/>
          </a:xfrm>
          <a:prstGeom prst="rect">
            <a:avLst/>
          </a:prstGeom>
          <a:noFill/>
          <a:ln w="9525">
            <a:noFill/>
            <a:miter lim="800000"/>
            <a:headEnd/>
            <a:tailEnd/>
          </a:ln>
        </p:spPr>
        <p:txBody>
          <a:bodyPr wrap="none">
            <a:spAutoFit/>
          </a:bodyPr>
          <a:lstStyle/>
          <a:p>
            <a:r>
              <a:rPr lang="en-US"/>
              <a:t>http://media.tiscali.co.uk/images/feeds/hutchinson/ency/thumbs/0013n025.jpg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mso7699E">
            <a:extLst>
              <a:ext uri="{FF2B5EF4-FFF2-40B4-BE49-F238E27FC236}">
                <a16:creationId xmlns:a16="http://schemas.microsoft.com/office/drawing/2014/main" id="{710AE12D-8175-C1EF-B271-4B83F692D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42" t="10268" r="2521" b="15294"/>
          <a:stretch>
            <a:fillRect/>
          </a:stretch>
        </p:blipFill>
        <p:spPr bwMode="auto">
          <a:xfrm>
            <a:off x="2895600" y="152400"/>
            <a:ext cx="6477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5">
            <a:extLst>
              <a:ext uri="{FF2B5EF4-FFF2-40B4-BE49-F238E27FC236}">
                <a16:creationId xmlns:a16="http://schemas.microsoft.com/office/drawing/2014/main" id="{D8F5F67F-0179-292C-F11B-87D38CE89FF6}"/>
              </a:ext>
            </a:extLst>
          </p:cNvPr>
          <p:cNvSpPr txBox="1">
            <a:spLocks noChangeArrowheads="1"/>
          </p:cNvSpPr>
          <p:nvPr/>
        </p:nvSpPr>
        <p:spPr bwMode="auto">
          <a:xfrm>
            <a:off x="3505200" y="533400"/>
            <a:ext cx="1981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spcBef>
                <a:spcPct val="50000"/>
              </a:spcBef>
              <a:defRPr/>
            </a:pPr>
            <a:r>
              <a:rPr lang="en-US" sz="2400" b="1">
                <a:solidFill>
                  <a:schemeClr val="bg2"/>
                </a:solidFill>
              </a:rPr>
              <a:t>teeth</a:t>
            </a:r>
          </a:p>
        </p:txBody>
      </p:sp>
      <p:sp>
        <p:nvSpPr>
          <p:cNvPr id="41990" name="Text Box 6">
            <a:extLst>
              <a:ext uri="{FF2B5EF4-FFF2-40B4-BE49-F238E27FC236}">
                <a16:creationId xmlns:a16="http://schemas.microsoft.com/office/drawing/2014/main" id="{BEDDD8EC-BA86-4F6C-BDCC-1D79845E4C48}"/>
              </a:ext>
            </a:extLst>
          </p:cNvPr>
          <p:cNvSpPr txBox="1">
            <a:spLocks noChangeArrowheads="1"/>
          </p:cNvSpPr>
          <p:nvPr/>
        </p:nvSpPr>
        <p:spPr bwMode="auto">
          <a:xfrm>
            <a:off x="7391400" y="3733800"/>
            <a:ext cx="1981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spcBef>
                <a:spcPct val="50000"/>
              </a:spcBef>
              <a:defRPr/>
            </a:pPr>
            <a:r>
              <a:rPr lang="en-US" sz="2400" b="1">
                <a:solidFill>
                  <a:schemeClr val="bg2"/>
                </a:solidFill>
              </a:rPr>
              <a:t>pancreas</a:t>
            </a:r>
          </a:p>
        </p:txBody>
      </p:sp>
      <p:sp>
        <p:nvSpPr>
          <p:cNvPr id="41991" name="Text Box 7">
            <a:extLst>
              <a:ext uri="{FF2B5EF4-FFF2-40B4-BE49-F238E27FC236}">
                <a16:creationId xmlns:a16="http://schemas.microsoft.com/office/drawing/2014/main" id="{A45D9C8F-1479-AF01-621E-FB6413AFAC26}"/>
              </a:ext>
            </a:extLst>
          </p:cNvPr>
          <p:cNvSpPr txBox="1">
            <a:spLocks noChangeArrowheads="1"/>
          </p:cNvSpPr>
          <p:nvPr/>
        </p:nvSpPr>
        <p:spPr bwMode="auto">
          <a:xfrm>
            <a:off x="7315200" y="3276600"/>
            <a:ext cx="1981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spcBef>
                <a:spcPct val="50000"/>
              </a:spcBef>
              <a:defRPr/>
            </a:pPr>
            <a:r>
              <a:rPr lang="en-US" sz="2400" b="1">
                <a:solidFill>
                  <a:schemeClr val="bg2"/>
                </a:solidFill>
              </a:rPr>
              <a:t>stomach</a:t>
            </a:r>
          </a:p>
        </p:txBody>
      </p:sp>
      <p:sp>
        <p:nvSpPr>
          <p:cNvPr id="41992" name="Text Box 8">
            <a:extLst>
              <a:ext uri="{FF2B5EF4-FFF2-40B4-BE49-F238E27FC236}">
                <a16:creationId xmlns:a16="http://schemas.microsoft.com/office/drawing/2014/main" id="{8799221F-08DE-8F2B-B9D2-83D520C0E3F8}"/>
              </a:ext>
            </a:extLst>
          </p:cNvPr>
          <p:cNvSpPr txBox="1">
            <a:spLocks noChangeArrowheads="1"/>
          </p:cNvSpPr>
          <p:nvPr/>
        </p:nvSpPr>
        <p:spPr bwMode="auto">
          <a:xfrm>
            <a:off x="7467600" y="2362200"/>
            <a:ext cx="2438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spcBef>
                <a:spcPct val="50000"/>
              </a:spcBef>
              <a:defRPr/>
            </a:pPr>
            <a:r>
              <a:rPr lang="en-US" sz="2400" b="1">
                <a:solidFill>
                  <a:schemeClr val="bg2"/>
                </a:solidFill>
              </a:rPr>
              <a:t>esophagus</a:t>
            </a:r>
          </a:p>
        </p:txBody>
      </p:sp>
      <p:sp>
        <p:nvSpPr>
          <p:cNvPr id="41993" name="Text Box 9">
            <a:extLst>
              <a:ext uri="{FF2B5EF4-FFF2-40B4-BE49-F238E27FC236}">
                <a16:creationId xmlns:a16="http://schemas.microsoft.com/office/drawing/2014/main" id="{33B5A38E-71F5-AC68-4CA4-25C8AF1C8378}"/>
              </a:ext>
            </a:extLst>
          </p:cNvPr>
          <p:cNvSpPr txBox="1">
            <a:spLocks noChangeArrowheads="1"/>
          </p:cNvSpPr>
          <p:nvPr/>
        </p:nvSpPr>
        <p:spPr bwMode="auto">
          <a:xfrm>
            <a:off x="7391400" y="11430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spcBef>
                <a:spcPct val="50000"/>
              </a:spcBef>
              <a:defRPr/>
            </a:pPr>
            <a:r>
              <a:rPr lang="en-US" sz="2400" b="1">
                <a:solidFill>
                  <a:schemeClr val="bg2"/>
                </a:solidFill>
              </a:rPr>
              <a:t>salivary glands</a:t>
            </a:r>
          </a:p>
        </p:txBody>
      </p:sp>
      <p:sp>
        <p:nvSpPr>
          <p:cNvPr id="41994" name="Text Box 10">
            <a:extLst>
              <a:ext uri="{FF2B5EF4-FFF2-40B4-BE49-F238E27FC236}">
                <a16:creationId xmlns:a16="http://schemas.microsoft.com/office/drawing/2014/main" id="{58B8223E-B5F0-4788-83F1-A2518CB24C90}"/>
              </a:ext>
            </a:extLst>
          </p:cNvPr>
          <p:cNvSpPr txBox="1">
            <a:spLocks noChangeArrowheads="1"/>
          </p:cNvSpPr>
          <p:nvPr/>
        </p:nvSpPr>
        <p:spPr bwMode="auto">
          <a:xfrm>
            <a:off x="3886200" y="6172200"/>
            <a:ext cx="1981200" cy="101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spcBef>
                <a:spcPct val="50000"/>
              </a:spcBef>
              <a:defRPr/>
            </a:pPr>
            <a:r>
              <a:rPr lang="en-US" sz="2400" b="1" dirty="0">
                <a:solidFill>
                  <a:schemeClr val="bg2"/>
                </a:solidFill>
              </a:rPr>
              <a:t>rectum</a:t>
            </a:r>
          </a:p>
          <a:p>
            <a:pPr>
              <a:spcBef>
                <a:spcPct val="50000"/>
              </a:spcBef>
              <a:defRPr/>
            </a:pPr>
            <a:endParaRPr lang="en-US" sz="2400" b="1" dirty="0">
              <a:solidFill>
                <a:schemeClr val="bg2"/>
              </a:solidFill>
            </a:endParaRPr>
          </a:p>
        </p:txBody>
      </p:sp>
      <p:sp>
        <p:nvSpPr>
          <p:cNvPr id="41995" name="Text Box 11">
            <a:extLst>
              <a:ext uri="{FF2B5EF4-FFF2-40B4-BE49-F238E27FC236}">
                <a16:creationId xmlns:a16="http://schemas.microsoft.com/office/drawing/2014/main" id="{0C49EC54-7D30-9BDD-D69D-E17BBAB477D0}"/>
              </a:ext>
            </a:extLst>
          </p:cNvPr>
          <p:cNvSpPr txBox="1">
            <a:spLocks noChangeArrowheads="1"/>
          </p:cNvSpPr>
          <p:nvPr/>
        </p:nvSpPr>
        <p:spPr bwMode="auto">
          <a:xfrm>
            <a:off x="2590800" y="54102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spcBef>
                <a:spcPct val="50000"/>
              </a:spcBef>
              <a:defRPr/>
            </a:pPr>
            <a:r>
              <a:rPr lang="en-US" sz="2400" b="1">
                <a:solidFill>
                  <a:schemeClr val="bg2"/>
                </a:solidFill>
              </a:rPr>
              <a:t>small intestine</a:t>
            </a:r>
          </a:p>
        </p:txBody>
      </p:sp>
      <p:sp>
        <p:nvSpPr>
          <p:cNvPr id="41996" name="Text Box 12">
            <a:extLst>
              <a:ext uri="{FF2B5EF4-FFF2-40B4-BE49-F238E27FC236}">
                <a16:creationId xmlns:a16="http://schemas.microsoft.com/office/drawing/2014/main" id="{5EB4605A-F3FD-4095-A794-87DBB836B2B1}"/>
              </a:ext>
            </a:extLst>
          </p:cNvPr>
          <p:cNvSpPr txBox="1">
            <a:spLocks noChangeArrowheads="1"/>
          </p:cNvSpPr>
          <p:nvPr/>
        </p:nvSpPr>
        <p:spPr bwMode="auto">
          <a:xfrm>
            <a:off x="2438400" y="46482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spcBef>
                <a:spcPct val="50000"/>
              </a:spcBef>
              <a:defRPr/>
            </a:pPr>
            <a:r>
              <a:rPr lang="en-US" sz="2400" b="1">
                <a:solidFill>
                  <a:schemeClr val="bg2"/>
                </a:solidFill>
              </a:rPr>
              <a:t>large intestine</a:t>
            </a:r>
          </a:p>
        </p:txBody>
      </p:sp>
      <p:sp>
        <p:nvSpPr>
          <p:cNvPr id="41997" name="Text Box 13">
            <a:extLst>
              <a:ext uri="{FF2B5EF4-FFF2-40B4-BE49-F238E27FC236}">
                <a16:creationId xmlns:a16="http://schemas.microsoft.com/office/drawing/2014/main" id="{49C0BEE9-691D-6FC5-C47A-8D78E6D73D35}"/>
              </a:ext>
            </a:extLst>
          </p:cNvPr>
          <p:cNvSpPr txBox="1">
            <a:spLocks noChangeArrowheads="1"/>
          </p:cNvSpPr>
          <p:nvPr/>
        </p:nvSpPr>
        <p:spPr bwMode="auto">
          <a:xfrm>
            <a:off x="2971800" y="3733800"/>
            <a:ext cx="2438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spcBef>
                <a:spcPct val="50000"/>
              </a:spcBef>
              <a:defRPr/>
            </a:pPr>
            <a:r>
              <a:rPr lang="en-US" sz="2400" b="1">
                <a:solidFill>
                  <a:schemeClr val="bg2"/>
                </a:solidFill>
              </a:rPr>
              <a:t>gall bladder</a:t>
            </a:r>
          </a:p>
        </p:txBody>
      </p:sp>
      <p:sp>
        <p:nvSpPr>
          <p:cNvPr id="41998" name="Text Box 14">
            <a:extLst>
              <a:ext uri="{FF2B5EF4-FFF2-40B4-BE49-F238E27FC236}">
                <a16:creationId xmlns:a16="http://schemas.microsoft.com/office/drawing/2014/main" id="{2F8AB165-F148-3A2A-A7D5-A15F35508946}"/>
              </a:ext>
            </a:extLst>
          </p:cNvPr>
          <p:cNvSpPr txBox="1">
            <a:spLocks noChangeArrowheads="1"/>
          </p:cNvSpPr>
          <p:nvPr/>
        </p:nvSpPr>
        <p:spPr bwMode="auto">
          <a:xfrm>
            <a:off x="4038600" y="3276600"/>
            <a:ext cx="1447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spcBef>
                <a:spcPct val="50000"/>
              </a:spcBef>
              <a:defRPr/>
            </a:pPr>
            <a:r>
              <a:rPr lang="en-US" sz="2400" b="1">
                <a:solidFill>
                  <a:schemeClr val="bg2"/>
                </a:solidFill>
              </a:rPr>
              <a:t>liver</a:t>
            </a:r>
          </a:p>
        </p:txBody>
      </p:sp>
      <p:sp>
        <p:nvSpPr>
          <p:cNvPr id="41999" name="Text Box 15">
            <a:extLst>
              <a:ext uri="{FF2B5EF4-FFF2-40B4-BE49-F238E27FC236}">
                <a16:creationId xmlns:a16="http://schemas.microsoft.com/office/drawing/2014/main" id="{7ABAF894-3303-6C1C-E6C8-5D7F4BA8811B}"/>
              </a:ext>
            </a:extLst>
          </p:cNvPr>
          <p:cNvSpPr txBox="1">
            <a:spLocks noChangeArrowheads="1"/>
          </p:cNvSpPr>
          <p:nvPr/>
        </p:nvSpPr>
        <p:spPr bwMode="auto">
          <a:xfrm>
            <a:off x="6934200" y="304800"/>
            <a:ext cx="1981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spcBef>
                <a:spcPct val="50000"/>
              </a:spcBef>
              <a:defRPr/>
            </a:pPr>
            <a:r>
              <a:rPr lang="en-US" sz="2400" b="1">
                <a:solidFill>
                  <a:schemeClr val="bg2"/>
                </a:solidFill>
              </a:rPr>
              <a:t>mouth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9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199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19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199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199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199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199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199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4199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419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41993" grpId="0"/>
      <p:bldP spid="41994" grpId="0"/>
      <p:bldP spid="41995" grpId="0"/>
      <p:bldP spid="41996" grpId="0"/>
      <p:bldP spid="41997" grpId="0"/>
      <p:bldP spid="41998" grpId="0"/>
      <p:bldP spid="41999"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5"/>
          <p:cNvSpPr>
            <a:spLocks noGrp="1" noChangeArrowheads="1"/>
          </p:cNvSpPr>
          <p:nvPr>
            <p:ph type="title"/>
          </p:nvPr>
        </p:nvSpPr>
        <p:spPr/>
        <p:txBody>
          <a:bodyPr/>
          <a:lstStyle/>
          <a:p>
            <a:pPr eaLnBrk="1" hangingPunct="1"/>
            <a:r>
              <a:rPr lang="en-US"/>
              <a:t>Protein Digestion</a:t>
            </a:r>
          </a:p>
        </p:txBody>
      </p:sp>
      <p:graphicFrame>
        <p:nvGraphicFramePr>
          <p:cNvPr id="48144" name="Group 16"/>
          <p:cNvGraphicFramePr>
            <a:graphicFrameLocks noGrp="1"/>
          </p:cNvGraphicFramePr>
          <p:nvPr/>
        </p:nvGraphicFramePr>
        <p:xfrm>
          <a:off x="1524000" y="4800600"/>
          <a:ext cx="9144000" cy="1188720"/>
        </p:xfrm>
        <a:graphic>
          <a:graphicData uri="http://schemas.openxmlformats.org/drawingml/2006/table">
            <a:tbl>
              <a:tblPr/>
              <a:tblGrid>
                <a:gridCol w="9144000">
                  <a:extLst>
                    <a:ext uri="{9D8B030D-6E8A-4147-A177-3AD203B41FA5}">
                      <a16:colId xmlns:a16="http://schemas.microsoft.com/office/drawing/2014/main" val="20000"/>
                    </a:ext>
                  </a:extLst>
                </a:gridCol>
              </a:tblGrid>
              <a:tr h="8556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The digestion of protein. Protein is broken down into amino acids by the enzymes pepsin (secreted by the stomach) and trypsin and peptidase (in the small intestine).</a:t>
                      </a:r>
                      <a:br>
                        <a:rPr kumimoji="0" lang="en-US" sz="1800" b="0" i="0" u="none" strike="noStrike" cap="none" normalizeH="0" baseline="0">
                          <a:ln>
                            <a:noFill/>
                          </a:ln>
                          <a:solidFill>
                            <a:schemeClr val="tx1"/>
                          </a:solidFill>
                          <a:effectLst/>
                          <a:latin typeface="Arial" charset="0"/>
                        </a:rPr>
                      </a:br>
                      <a:br>
                        <a:rPr kumimoji="0" lang="en-US" sz="1800" b="0" i="0" u="none" strike="noStrike" cap="none" normalizeH="0" baseline="0">
                          <a:ln>
                            <a:noFill/>
                          </a:ln>
                          <a:solidFill>
                            <a:schemeClr val="tx1"/>
                          </a:solidFill>
                          <a:effectLst/>
                          <a:latin typeface="Arial" charset="0"/>
                        </a:rPr>
                      </a:br>
                      <a:r>
                        <a:rPr kumimoji="0" lang="en-US" sz="1800" b="0" i="0" u="none" strike="noStrike" cap="none" normalizeH="0" baseline="0">
                          <a:ln>
                            <a:noFill/>
                          </a:ln>
                          <a:solidFill>
                            <a:schemeClr val="tx1"/>
                          </a:solidFill>
                          <a:effectLst/>
                          <a:latin typeface="Arial" charset="0"/>
                        </a:rPr>
                        <a:t>(Image © RM)</a:t>
                      </a: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6389" name="Picture 5" descr="Click to close window"/>
          <p:cNvPicPr>
            <a:picLocks noChangeAspect="1" noChangeArrowheads="1"/>
          </p:cNvPicPr>
          <p:nvPr/>
        </p:nvPicPr>
        <p:blipFill>
          <a:blip r:embed="rId2" cstate="print"/>
          <a:srcRect/>
          <a:stretch>
            <a:fillRect/>
          </a:stretch>
        </p:blipFill>
        <p:spPr bwMode="auto">
          <a:xfrm>
            <a:off x="3276600" y="1371601"/>
            <a:ext cx="4762500" cy="3362325"/>
          </a:xfrm>
          <a:prstGeom prst="rect">
            <a:avLst/>
          </a:prstGeom>
          <a:noFill/>
          <a:ln w="9525">
            <a:noFill/>
            <a:miter lim="800000"/>
            <a:headEnd/>
            <a:tailEnd/>
          </a:ln>
        </p:spPr>
      </p:pic>
      <p:sp>
        <p:nvSpPr>
          <p:cNvPr id="16390" name="Rectangle 17"/>
          <p:cNvSpPr>
            <a:spLocks noChangeArrowheads="1"/>
          </p:cNvSpPr>
          <p:nvPr/>
        </p:nvSpPr>
        <p:spPr bwMode="auto">
          <a:xfrm>
            <a:off x="1524000" y="6324601"/>
            <a:ext cx="8020050" cy="366713"/>
          </a:xfrm>
          <a:prstGeom prst="rect">
            <a:avLst/>
          </a:prstGeom>
          <a:noFill/>
          <a:ln w="9525">
            <a:noFill/>
            <a:miter lim="800000"/>
            <a:headEnd/>
            <a:tailEnd/>
          </a:ln>
        </p:spPr>
        <p:txBody>
          <a:bodyPr wrap="none">
            <a:spAutoFit/>
          </a:bodyPr>
          <a:lstStyle/>
          <a:p>
            <a:r>
              <a:rPr lang="en-US"/>
              <a:t>http://media.tiscali.co.uk/images/feeds/hutchinson/ency/thumbs/0013n023.jpg</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title"/>
          </p:nvPr>
        </p:nvSpPr>
        <p:spPr/>
        <p:txBody>
          <a:bodyPr/>
          <a:lstStyle/>
          <a:p>
            <a:pPr eaLnBrk="1" hangingPunct="1"/>
            <a:r>
              <a:rPr lang="en-US"/>
              <a:t>Fat Digestion</a:t>
            </a:r>
          </a:p>
        </p:txBody>
      </p:sp>
      <p:graphicFrame>
        <p:nvGraphicFramePr>
          <p:cNvPr id="50194" name="Group 18"/>
          <p:cNvGraphicFramePr>
            <a:graphicFrameLocks noGrp="1"/>
          </p:cNvGraphicFramePr>
          <p:nvPr/>
        </p:nvGraphicFramePr>
        <p:xfrm>
          <a:off x="1524000" y="5029200"/>
          <a:ext cx="9144000" cy="1188720"/>
        </p:xfrm>
        <a:graphic>
          <a:graphicData uri="http://schemas.openxmlformats.org/drawingml/2006/table">
            <a:tbl>
              <a:tblPr/>
              <a:tblGrid>
                <a:gridCol w="9144000">
                  <a:extLst>
                    <a:ext uri="{9D8B030D-6E8A-4147-A177-3AD203B41FA5}">
                      <a16:colId xmlns:a16="http://schemas.microsoft.com/office/drawing/2014/main" val="20000"/>
                    </a:ext>
                  </a:extLst>
                </a:gridCol>
              </a:tblGrid>
              <a:tr h="1143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The digestion of fat. Fat is broken down into fatty acids and glycerol by bile (secreted by the gall bladder) and the enzyme lipase (secreted by the small intestine).</a:t>
                      </a:r>
                      <a:br>
                        <a:rPr kumimoji="0" lang="en-US" sz="1800" b="0" i="0" u="none" strike="noStrike" cap="none" normalizeH="0" baseline="0">
                          <a:ln>
                            <a:noFill/>
                          </a:ln>
                          <a:solidFill>
                            <a:schemeClr val="tx1"/>
                          </a:solidFill>
                          <a:effectLst/>
                          <a:latin typeface="Arial" charset="0"/>
                        </a:rPr>
                      </a:br>
                      <a:br>
                        <a:rPr kumimoji="0" lang="en-US" sz="1800" b="0" i="0" u="none" strike="noStrike" cap="none" normalizeH="0" baseline="0">
                          <a:ln>
                            <a:noFill/>
                          </a:ln>
                          <a:solidFill>
                            <a:schemeClr val="tx1"/>
                          </a:solidFill>
                          <a:effectLst/>
                          <a:latin typeface="Arial" charset="0"/>
                        </a:rPr>
                      </a:br>
                      <a:r>
                        <a:rPr kumimoji="0" lang="en-US" sz="1800" b="0" i="0" u="none" strike="noStrike" cap="none" normalizeH="0" baseline="0">
                          <a:ln>
                            <a:noFill/>
                          </a:ln>
                          <a:solidFill>
                            <a:schemeClr val="tx1"/>
                          </a:solidFill>
                          <a:effectLst/>
                          <a:latin typeface="Arial" charset="0"/>
                        </a:rPr>
                        <a:t>(Image © RM)</a:t>
                      </a: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7413" name="Picture 6" descr="Click to close window"/>
          <p:cNvPicPr>
            <a:picLocks noChangeAspect="1" noChangeArrowheads="1"/>
          </p:cNvPicPr>
          <p:nvPr/>
        </p:nvPicPr>
        <p:blipFill>
          <a:blip r:embed="rId2" cstate="print"/>
          <a:srcRect/>
          <a:stretch>
            <a:fillRect/>
          </a:stretch>
        </p:blipFill>
        <p:spPr bwMode="auto">
          <a:xfrm>
            <a:off x="3886200" y="1219201"/>
            <a:ext cx="4762500" cy="3362325"/>
          </a:xfrm>
          <a:prstGeom prst="rect">
            <a:avLst/>
          </a:prstGeom>
          <a:noFill/>
          <a:ln w="9525">
            <a:noFill/>
            <a:miter lim="800000"/>
            <a:headEnd/>
            <a:tailEnd/>
          </a:ln>
        </p:spPr>
      </p:pic>
      <p:sp>
        <p:nvSpPr>
          <p:cNvPr id="17414" name="Rectangle 17"/>
          <p:cNvSpPr>
            <a:spLocks noChangeArrowheads="1"/>
          </p:cNvSpPr>
          <p:nvPr/>
        </p:nvSpPr>
        <p:spPr bwMode="auto">
          <a:xfrm>
            <a:off x="1524000" y="6491288"/>
            <a:ext cx="8020050" cy="366712"/>
          </a:xfrm>
          <a:prstGeom prst="rect">
            <a:avLst/>
          </a:prstGeom>
          <a:noFill/>
          <a:ln w="9525">
            <a:noFill/>
            <a:miter lim="800000"/>
            <a:headEnd/>
            <a:tailEnd/>
          </a:ln>
        </p:spPr>
        <p:txBody>
          <a:bodyPr wrap="none">
            <a:spAutoFit/>
          </a:bodyPr>
          <a:lstStyle/>
          <a:p>
            <a:r>
              <a:rPr lang="en-US"/>
              <a:t>http://media.tiscali.co.uk/images/feeds/hutchinson/ency/thumbs/0013n024.jpg</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15_07"/>
          <p:cNvPicPr>
            <a:picLocks noChangeAspect="1" noChangeArrowheads="1"/>
          </p:cNvPicPr>
          <p:nvPr/>
        </p:nvPicPr>
        <p:blipFill>
          <a:blip r:embed="rId2" cstate="print"/>
          <a:srcRect/>
          <a:stretch>
            <a:fillRect/>
          </a:stretch>
        </p:blipFill>
        <p:spPr bwMode="auto">
          <a:xfrm>
            <a:off x="3001964" y="11113"/>
            <a:ext cx="6188075" cy="6837362"/>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5_06"/>
          <p:cNvPicPr>
            <a:picLocks noChangeAspect="1" noChangeArrowheads="1"/>
          </p:cNvPicPr>
          <p:nvPr/>
        </p:nvPicPr>
        <p:blipFill>
          <a:blip r:embed="rId2" cstate="print"/>
          <a:srcRect/>
          <a:stretch>
            <a:fillRect/>
          </a:stretch>
        </p:blipFill>
        <p:spPr bwMode="auto">
          <a:xfrm>
            <a:off x="1538288" y="346075"/>
            <a:ext cx="9117012" cy="6165850"/>
          </a:xfrm>
          <a:prstGeom prst="rect">
            <a:avLst/>
          </a:prstGeom>
          <a:noFill/>
          <a:ln w="9525">
            <a:noFill/>
            <a:miter lim="800000"/>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25" descr="15_05"/>
          <p:cNvPicPr>
            <a:picLocks noChangeAspect="1" noChangeArrowheads="1"/>
          </p:cNvPicPr>
          <p:nvPr/>
        </p:nvPicPr>
        <p:blipFill>
          <a:blip r:embed="rId2" cstate="print"/>
          <a:srcRect/>
          <a:stretch>
            <a:fillRect/>
          </a:stretch>
        </p:blipFill>
        <p:spPr bwMode="auto">
          <a:xfrm>
            <a:off x="3733801" y="1219200"/>
            <a:ext cx="4818063" cy="5334000"/>
          </a:xfrm>
          <a:prstGeom prst="rect">
            <a:avLst/>
          </a:prstGeom>
          <a:noFill/>
          <a:ln w="9525">
            <a:noFill/>
            <a:miter lim="800000"/>
            <a:headEnd/>
            <a:tailEnd/>
          </a:ln>
        </p:spPr>
      </p:pic>
      <p:sp>
        <p:nvSpPr>
          <p:cNvPr id="19459" name="Rectangle 126"/>
          <p:cNvSpPr>
            <a:spLocks noGrp="1" noChangeArrowheads="1"/>
          </p:cNvSpPr>
          <p:nvPr>
            <p:ph type="title"/>
          </p:nvPr>
        </p:nvSpPr>
        <p:spPr>
          <a:xfrm>
            <a:off x="1981200" y="0"/>
            <a:ext cx="8229600" cy="1143000"/>
          </a:xfrm>
        </p:spPr>
        <p:txBody>
          <a:bodyPr/>
          <a:lstStyle/>
          <a:p>
            <a:pPr eaLnBrk="1" hangingPunct="1"/>
            <a:r>
              <a:rPr lang="en-US" sz="3200" dirty="0">
                <a:latin typeface="Times New Roman" pitchFamily="18" charset="0"/>
                <a:cs typeface="Times New Roman" pitchFamily="18" charset="0"/>
              </a:rPr>
              <a:t>Balance of GI inputs and outputs</a:t>
            </a:r>
            <a:r>
              <a:rPr lang="en-US" dirty="0">
                <a:latin typeface="Times New Roman" pitchFamily="18" charset="0"/>
                <a:cs typeface="Times New Roman" pitchFamily="18" charset="0"/>
              </a:rPr>
              <a:t>.</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latin typeface="Times New Roman" pitchFamily="18" charset="0"/>
                <a:cs typeface="Times New Roman" pitchFamily="18" charset="0"/>
              </a:rPr>
              <a:t>GI fluid imbalance can be caused by:</a:t>
            </a:r>
          </a:p>
        </p:txBody>
      </p:sp>
      <p:sp>
        <p:nvSpPr>
          <p:cNvPr id="4" name="Content Placeholder 3"/>
          <p:cNvSpPr>
            <a:spLocks noGrp="1"/>
          </p:cNvSpPr>
          <p:nvPr>
            <p:ph idx="1"/>
          </p:nvPr>
        </p:nvSpPr>
        <p:spPr/>
        <p:txBody>
          <a:bodyPr/>
          <a:lstStyle/>
          <a:p>
            <a:r>
              <a:rPr lang="en-US" dirty="0">
                <a:latin typeface="Times New Roman" pitchFamily="18" charset="0"/>
                <a:cs typeface="Times New Roman" pitchFamily="18" charset="0"/>
              </a:rPr>
              <a:t>Vomiting – forceful emptying of stomach and upper intestinal contents through the mouth</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Diarrhea – increased frequency of defecation and volume of feces.</a:t>
            </a:r>
          </a:p>
          <a:p>
            <a:endParaRPr lang="en-US" dirty="0">
              <a:latin typeface="Times New Roman" pitchFamily="18" charset="0"/>
              <a:cs typeface="Times New Roman" pitchFamily="18" charset="0"/>
            </a:endParaRPr>
          </a:p>
          <a:p>
            <a:pPr algn="ctr">
              <a:buNone/>
            </a:pPr>
            <a:r>
              <a:rPr lang="en-US" i="1" dirty="0">
                <a:latin typeface="Times New Roman" pitchFamily="18" charset="0"/>
                <a:cs typeface="Times New Roman" pitchFamily="18" charset="0"/>
              </a:rPr>
              <a:t>Diarrhea is the leading cause of death among children in the developing world</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title"/>
          </p:nvPr>
        </p:nvSpPr>
        <p:spPr/>
        <p:txBody>
          <a:bodyPr>
            <a:normAutofit/>
          </a:bodyPr>
          <a:lstStyle/>
          <a:p>
            <a:pPr eaLnBrk="1" hangingPunct="1"/>
            <a:r>
              <a:rPr lang="en-US" sz="4000" dirty="0">
                <a:latin typeface="Times New Roman" pitchFamily="18" charset="0"/>
                <a:cs typeface="Times New Roman" pitchFamily="18" charset="0"/>
              </a:rPr>
              <a:t>Consequences of prolonged vomiting</a:t>
            </a:r>
            <a:br>
              <a:rPr lang="en-US" sz="4000" dirty="0"/>
            </a:br>
            <a:endParaRPr lang="en-US" sz="4000" dirty="0"/>
          </a:p>
        </p:txBody>
      </p:sp>
      <p:sp>
        <p:nvSpPr>
          <p:cNvPr id="21507" name="Rectangle 5"/>
          <p:cNvSpPr>
            <a:spLocks noGrp="1" noChangeArrowheads="1"/>
          </p:cNvSpPr>
          <p:nvPr>
            <p:ph idx="1"/>
          </p:nvPr>
        </p:nvSpPr>
        <p:spPr/>
        <p:txBody>
          <a:bodyPr/>
          <a:lstStyle/>
          <a:p>
            <a:pPr eaLnBrk="1" hangingPunct="1"/>
            <a:r>
              <a:rPr lang="en-US" dirty="0">
                <a:latin typeface="Times New Roman" pitchFamily="18" charset="0"/>
                <a:cs typeface="Times New Roman" pitchFamily="18" charset="0"/>
              </a:rPr>
              <a:t>Dehydration</a:t>
            </a:r>
          </a:p>
          <a:p>
            <a:pPr eaLnBrk="1" hangingPunct="1"/>
            <a:r>
              <a:rPr lang="en-US" dirty="0">
                <a:latin typeface="Times New Roman" pitchFamily="18" charset="0"/>
                <a:cs typeface="Times New Roman" pitchFamily="18" charset="0"/>
              </a:rPr>
              <a:t>Metabolic Alkalosis (due to loss of gastric acid)</a:t>
            </a:r>
          </a:p>
          <a:p>
            <a:pPr eaLnBrk="1" hangingPunct="1"/>
            <a:r>
              <a:rPr lang="en-US" dirty="0">
                <a:latin typeface="Times New Roman" pitchFamily="18" charset="0"/>
                <a:cs typeface="Times New Roman" pitchFamily="18" charset="0"/>
              </a:rPr>
              <a:t>Low serum K+  (due to action of </a:t>
            </a:r>
            <a:r>
              <a:rPr lang="en-US" dirty="0" err="1">
                <a:latin typeface="Times New Roman" pitchFamily="18" charset="0"/>
                <a:cs typeface="Times New Roman" pitchFamily="18" charset="0"/>
              </a:rPr>
              <a:t>aldosterone</a:t>
            </a:r>
            <a:r>
              <a:rPr lang="en-US" dirty="0">
                <a:latin typeface="Times New Roman" pitchFamily="18" charset="0"/>
                <a:cs typeface="Times New Roman" pitchFamily="18" charset="0"/>
              </a:rPr>
              <a:t>, which is released after prolonged dehydration).</a:t>
            </a:r>
          </a:p>
          <a:p>
            <a:pPr eaLnBrk="1" hangingPunct="1"/>
            <a:r>
              <a:rPr lang="en-US" dirty="0">
                <a:latin typeface="Times New Roman" pitchFamily="18" charset="0"/>
                <a:cs typeface="Times New Roman" pitchFamily="18" charset="0"/>
              </a:rPr>
              <a:t>Malnutrition</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dirty="0">
                <a:latin typeface="Times New Roman" pitchFamily="18" charset="0"/>
                <a:cs typeface="Times New Roman" pitchFamily="18" charset="0"/>
              </a:rPr>
              <a:t>Diarrhea</a:t>
            </a:r>
          </a:p>
        </p:txBody>
      </p:sp>
      <p:sp>
        <p:nvSpPr>
          <p:cNvPr id="24579" name="Rectangle 3"/>
          <p:cNvSpPr>
            <a:spLocks noGrp="1" noChangeArrowheads="1"/>
          </p:cNvSpPr>
          <p:nvPr>
            <p:ph idx="1"/>
          </p:nvPr>
        </p:nvSpPr>
        <p:spPr/>
        <p:txBody>
          <a:bodyPr>
            <a:normAutofit/>
          </a:bodyPr>
          <a:lstStyle/>
          <a:p>
            <a:pPr eaLnBrk="1" hangingPunct="1"/>
            <a:r>
              <a:rPr lang="en-US" dirty="0">
                <a:latin typeface="Times New Roman" pitchFamily="18" charset="0"/>
                <a:cs typeface="Times New Roman" pitchFamily="18" charset="0"/>
              </a:rPr>
              <a:t>Potential for massive fluid loss, leading to hypotension.</a:t>
            </a:r>
          </a:p>
          <a:p>
            <a:pPr eaLnBrk="1" hangingPunct="1"/>
            <a:r>
              <a:rPr lang="en-US" dirty="0">
                <a:latin typeface="Times New Roman" pitchFamily="18" charset="0"/>
                <a:cs typeface="Times New Roman" pitchFamily="18" charset="0"/>
              </a:rPr>
              <a:t>Can cause acidosis, since intestinal contents are alkaline.</a:t>
            </a:r>
          </a:p>
          <a:p>
            <a:pPr eaLnBrk="1" hangingPunct="1"/>
            <a:r>
              <a:rPr lang="en-US" dirty="0">
                <a:latin typeface="Times New Roman" pitchFamily="18" charset="0"/>
                <a:cs typeface="Times New Roman" pitchFamily="18" charset="0"/>
              </a:rPr>
              <a:t>Can cause </a:t>
            </a:r>
            <a:r>
              <a:rPr lang="en-US" dirty="0" err="1">
                <a:latin typeface="Times New Roman" pitchFamily="18" charset="0"/>
                <a:cs typeface="Times New Roman" pitchFamily="18" charset="0"/>
              </a:rPr>
              <a:t>hypokalemia</a:t>
            </a:r>
            <a:r>
              <a:rPr lang="en-US" dirty="0">
                <a:latin typeface="Times New Roman" pitchFamily="18" charset="0"/>
                <a:cs typeface="Times New Roman" pitchFamily="18" charset="0"/>
              </a:rPr>
              <a:t> (low K+) since intestinal contents are high in K+.</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0" y="274638"/>
            <a:ext cx="9144000" cy="1325562"/>
          </a:xfrm>
        </p:spPr>
        <p:txBody>
          <a:bodyPr>
            <a:normAutofit fontScale="90000"/>
          </a:bodyPr>
          <a:lstStyle/>
          <a:p>
            <a:pPr eaLnBrk="1" hangingPunct="1"/>
            <a:r>
              <a:rPr lang="en-US" sz="4000" dirty="0">
                <a:latin typeface="Times New Roman" pitchFamily="18" charset="0"/>
                <a:cs typeface="Times New Roman" pitchFamily="18" charset="0"/>
              </a:rPr>
              <a:t>Osmotic Diarrhea:</a:t>
            </a:r>
            <a:br>
              <a:rPr lang="en-US" sz="4000" dirty="0">
                <a:latin typeface="Times New Roman" pitchFamily="18" charset="0"/>
                <a:cs typeface="Times New Roman" pitchFamily="18" charset="0"/>
              </a:rPr>
            </a:br>
            <a:r>
              <a:rPr lang="en-US" sz="4000" dirty="0">
                <a:latin typeface="Times New Roman" pitchFamily="18" charset="0"/>
                <a:cs typeface="Times New Roman" pitchFamily="18" charset="0"/>
              </a:rPr>
              <a:t>Lactose intolerance results from a lactase insufficiency.</a:t>
            </a:r>
          </a:p>
        </p:txBody>
      </p:sp>
      <p:pic>
        <p:nvPicPr>
          <p:cNvPr id="25603" name="Picture 5" descr="http://www.food-info.net/images/lactase.jpg"/>
          <p:cNvPicPr>
            <a:picLocks noChangeAspect="1" noChangeArrowheads="1"/>
          </p:cNvPicPr>
          <p:nvPr/>
        </p:nvPicPr>
        <p:blipFill>
          <a:blip r:embed="rId2" cstate="print"/>
          <a:srcRect/>
          <a:stretch>
            <a:fillRect/>
          </a:stretch>
        </p:blipFill>
        <p:spPr bwMode="auto">
          <a:xfrm>
            <a:off x="2667000" y="1905000"/>
            <a:ext cx="6629400" cy="3017838"/>
          </a:xfrm>
          <a:prstGeom prst="rect">
            <a:avLst/>
          </a:prstGeom>
          <a:noFill/>
          <a:ln w="9525">
            <a:noFill/>
            <a:miter lim="800000"/>
            <a:headEnd/>
            <a:tailEnd/>
          </a:ln>
        </p:spPr>
      </p:pic>
      <p:sp>
        <p:nvSpPr>
          <p:cNvPr id="25604" name="Text Box 6"/>
          <p:cNvSpPr txBox="1">
            <a:spLocks noChangeArrowheads="1"/>
          </p:cNvSpPr>
          <p:nvPr/>
        </p:nvSpPr>
        <p:spPr bwMode="auto">
          <a:xfrm>
            <a:off x="1524001" y="5334000"/>
            <a:ext cx="8256363" cy="707886"/>
          </a:xfrm>
          <a:prstGeom prst="rect">
            <a:avLst/>
          </a:prstGeom>
          <a:noFill/>
          <a:ln w="9525">
            <a:noFill/>
            <a:miter lim="800000"/>
            <a:headEnd/>
            <a:tailEnd/>
          </a:ln>
        </p:spPr>
        <p:txBody>
          <a:bodyPr wrap="none">
            <a:spAutoFit/>
          </a:bodyPr>
          <a:lstStyle/>
          <a:p>
            <a:r>
              <a:rPr lang="en-US" sz="2000"/>
              <a:t>Undigested lactose remains in the intestine, and osmotically draws water into</a:t>
            </a:r>
          </a:p>
          <a:p>
            <a:r>
              <a:rPr lang="en-US" sz="2000"/>
              <a:t>the intestine, causing diarrhea. </a:t>
            </a:r>
          </a:p>
        </p:txBody>
      </p:sp>
      <p:sp>
        <p:nvSpPr>
          <p:cNvPr id="25605" name="Rectangle 7"/>
          <p:cNvSpPr>
            <a:spLocks noChangeArrowheads="1"/>
          </p:cNvSpPr>
          <p:nvPr/>
        </p:nvSpPr>
        <p:spPr bwMode="auto">
          <a:xfrm>
            <a:off x="1524000" y="6324601"/>
            <a:ext cx="4540250" cy="366713"/>
          </a:xfrm>
          <a:prstGeom prst="rect">
            <a:avLst/>
          </a:prstGeom>
          <a:noFill/>
          <a:ln w="9525">
            <a:noFill/>
            <a:miter lim="800000"/>
            <a:headEnd/>
            <a:tailEnd/>
          </a:ln>
        </p:spPr>
        <p:txBody>
          <a:bodyPr wrap="none">
            <a:spAutoFit/>
          </a:bodyPr>
          <a:lstStyle/>
          <a:p>
            <a:r>
              <a:rPr lang="en-US"/>
              <a:t>http://www.food-info.net/images/lactase.jpg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Cholera%20toxin"/>
          <p:cNvPicPr>
            <a:picLocks noChangeAspect="1" noChangeArrowheads="1"/>
          </p:cNvPicPr>
          <p:nvPr/>
        </p:nvPicPr>
        <p:blipFill>
          <a:blip r:embed="rId2" cstate="print"/>
          <a:srcRect/>
          <a:stretch>
            <a:fillRect/>
          </a:stretch>
        </p:blipFill>
        <p:spPr bwMode="auto">
          <a:xfrm>
            <a:off x="5105400" y="1600200"/>
            <a:ext cx="4648200" cy="4648200"/>
          </a:xfrm>
          <a:prstGeom prst="rect">
            <a:avLst/>
          </a:prstGeom>
          <a:noFill/>
          <a:ln w="9525">
            <a:noFill/>
            <a:miter lim="800000"/>
            <a:headEnd/>
            <a:tailEnd/>
          </a:ln>
        </p:spPr>
      </p:pic>
      <p:sp>
        <p:nvSpPr>
          <p:cNvPr id="26627" name="Rectangle 6"/>
          <p:cNvSpPr>
            <a:spLocks noGrp="1" noChangeArrowheads="1"/>
          </p:cNvSpPr>
          <p:nvPr>
            <p:ph type="title"/>
          </p:nvPr>
        </p:nvSpPr>
        <p:spPr>
          <a:xfrm>
            <a:off x="1524000" y="274638"/>
            <a:ext cx="9144000" cy="1173162"/>
          </a:xfrm>
        </p:spPr>
        <p:txBody>
          <a:bodyPr>
            <a:normAutofit/>
          </a:bodyPr>
          <a:lstStyle/>
          <a:p>
            <a:pPr eaLnBrk="1" hangingPunct="1"/>
            <a:r>
              <a:rPr lang="en-US" sz="4000" dirty="0" err="1">
                <a:latin typeface="Times New Roman" pitchFamily="18" charset="0"/>
              </a:rPr>
              <a:t>Secretory</a:t>
            </a:r>
            <a:r>
              <a:rPr lang="en-US" sz="4000" dirty="0">
                <a:latin typeface="Times New Roman" pitchFamily="18" charset="0"/>
              </a:rPr>
              <a:t> Diarrhea:  Cholera</a:t>
            </a:r>
            <a:br>
              <a:rPr lang="en-US" sz="2800" dirty="0">
                <a:latin typeface="Times New Roman" pitchFamily="18" charset="0"/>
              </a:rPr>
            </a:br>
            <a:r>
              <a:rPr lang="en-US" sz="2800" dirty="0">
                <a:latin typeface="Times New Roman" pitchFamily="18" charset="0"/>
              </a:rPr>
              <a:t>. </a:t>
            </a:r>
          </a:p>
        </p:txBody>
      </p:sp>
      <p:sp>
        <p:nvSpPr>
          <p:cNvPr id="26628" name="Rectangle 7"/>
          <p:cNvSpPr>
            <a:spLocks noChangeArrowheads="1"/>
          </p:cNvSpPr>
          <p:nvPr/>
        </p:nvSpPr>
        <p:spPr bwMode="auto">
          <a:xfrm>
            <a:off x="1752601" y="6324601"/>
            <a:ext cx="7624331" cy="307777"/>
          </a:xfrm>
          <a:prstGeom prst="rect">
            <a:avLst/>
          </a:prstGeom>
          <a:noFill/>
          <a:ln w="9525">
            <a:noFill/>
            <a:miter lim="800000"/>
            <a:headEnd/>
            <a:tailEnd/>
          </a:ln>
        </p:spPr>
        <p:txBody>
          <a:bodyPr wrap="none">
            <a:spAutoFit/>
          </a:bodyPr>
          <a:lstStyle/>
          <a:p>
            <a:r>
              <a:rPr lang="en-US" sz="1400"/>
              <a:t>http://www.surrey.ac.uk/SBMS/ACADEMICS_homepage/mcfadden_johnjoe/img/Cholera%20toxin.jpg</a:t>
            </a:r>
          </a:p>
        </p:txBody>
      </p:sp>
      <p:sp>
        <p:nvSpPr>
          <p:cNvPr id="26629" name="Text Box 8"/>
          <p:cNvSpPr txBox="1">
            <a:spLocks noChangeArrowheads="1"/>
          </p:cNvSpPr>
          <p:nvPr/>
        </p:nvSpPr>
        <p:spPr bwMode="auto">
          <a:xfrm>
            <a:off x="1752600" y="1524001"/>
            <a:ext cx="3200400" cy="2031325"/>
          </a:xfrm>
          <a:prstGeom prst="rect">
            <a:avLst/>
          </a:prstGeom>
          <a:noFill/>
          <a:ln w="9525">
            <a:noFill/>
            <a:miter lim="800000"/>
            <a:headEnd/>
            <a:tailEnd/>
          </a:ln>
        </p:spPr>
        <p:txBody>
          <a:bodyPr wrap="square">
            <a:spAutoFit/>
          </a:bodyPr>
          <a:lstStyle/>
          <a:p>
            <a:r>
              <a:rPr lang="en-US" dirty="0">
                <a:latin typeface="Times New Roman" pitchFamily="18" charset="0"/>
              </a:rPr>
              <a:t>Cholera toxin increases the intracellular levels of </a:t>
            </a:r>
            <a:r>
              <a:rPr lang="en-US" dirty="0" err="1">
                <a:latin typeface="Times New Roman" pitchFamily="18" charset="0"/>
              </a:rPr>
              <a:t>cAMP</a:t>
            </a:r>
            <a:r>
              <a:rPr lang="en-US" dirty="0">
                <a:latin typeface="Times New Roman" pitchFamily="18" charset="0"/>
              </a:rPr>
              <a:t>.</a:t>
            </a:r>
          </a:p>
          <a:p>
            <a:endParaRPr lang="en-US" dirty="0">
              <a:latin typeface="Times New Roman" pitchFamily="18" charset="0"/>
            </a:endParaRPr>
          </a:p>
          <a:p>
            <a:r>
              <a:rPr lang="en-US" dirty="0">
                <a:latin typeface="Times New Roman" pitchFamily="18" charset="0"/>
              </a:rPr>
              <a:t>This leads to an increase in chloride secretion into the small intestine.  Water follows </a:t>
            </a:r>
            <a:r>
              <a:rPr lang="en-US" dirty="0" err="1">
                <a:latin typeface="Times New Roman" pitchFamily="18" charset="0"/>
              </a:rPr>
              <a:t>osmotically</a:t>
            </a:r>
            <a:r>
              <a:rPr lang="en-US" dirty="0">
                <a:latin typeface="Times New Roman" pitchFamily="18" charset="0"/>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mso7ADC2">
            <a:extLst>
              <a:ext uri="{FF2B5EF4-FFF2-40B4-BE49-F238E27FC236}">
                <a16:creationId xmlns:a16="http://schemas.microsoft.com/office/drawing/2014/main" id="{BBCEFA3E-0A1E-48E6-2805-7B3E3888C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029" b="21825"/>
          <a:stretch>
            <a:fillRect/>
          </a:stretch>
        </p:blipFill>
        <p:spPr bwMode="auto">
          <a:xfrm>
            <a:off x="2438400" y="1"/>
            <a:ext cx="7848600" cy="680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3" name="Group 7">
            <a:extLst>
              <a:ext uri="{FF2B5EF4-FFF2-40B4-BE49-F238E27FC236}">
                <a16:creationId xmlns:a16="http://schemas.microsoft.com/office/drawing/2014/main" id="{BD050D52-0573-DD26-24E4-7E51DACE251F}"/>
              </a:ext>
            </a:extLst>
          </p:cNvPr>
          <p:cNvGrpSpPr>
            <a:grpSpLocks/>
          </p:cNvGrpSpPr>
          <p:nvPr/>
        </p:nvGrpSpPr>
        <p:grpSpPr bwMode="auto">
          <a:xfrm>
            <a:off x="4724400" y="304801"/>
            <a:ext cx="3429000" cy="519113"/>
            <a:chOff x="2016" y="192"/>
            <a:chExt cx="2160" cy="327"/>
          </a:xfrm>
        </p:grpSpPr>
        <p:sp>
          <p:nvSpPr>
            <p:cNvPr id="16412" name="Text Box 5">
              <a:extLst>
                <a:ext uri="{FF2B5EF4-FFF2-40B4-BE49-F238E27FC236}">
                  <a16:creationId xmlns:a16="http://schemas.microsoft.com/office/drawing/2014/main" id="{49D75BAF-FAE7-E62B-F140-12C946C16F84}"/>
                </a:ext>
              </a:extLst>
            </p:cNvPr>
            <p:cNvSpPr txBox="1">
              <a:spLocks noChangeArrowheads="1"/>
            </p:cNvSpPr>
            <p:nvPr/>
          </p:nvSpPr>
          <p:spPr bwMode="auto">
            <a:xfrm>
              <a:off x="2736" y="192"/>
              <a:ext cx="1440"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spcBef>
                  <a:spcPct val="50000"/>
                </a:spcBef>
                <a:defRPr/>
              </a:pPr>
              <a:r>
                <a:rPr lang="en-US" sz="2800">
                  <a:solidFill>
                    <a:schemeClr val="bg2"/>
                  </a:solidFill>
                  <a:latin typeface="Tahoma" charset="0"/>
                </a:rPr>
                <a:t>mouth</a:t>
              </a:r>
            </a:p>
          </p:txBody>
        </p:sp>
        <p:sp>
          <p:nvSpPr>
            <p:cNvPr id="16413" name="Line 6">
              <a:extLst>
                <a:ext uri="{FF2B5EF4-FFF2-40B4-BE49-F238E27FC236}">
                  <a16:creationId xmlns:a16="http://schemas.microsoft.com/office/drawing/2014/main" id="{F8363D92-E6EF-1A84-9B0E-D1146ECBE285}"/>
                </a:ext>
              </a:extLst>
            </p:cNvPr>
            <p:cNvSpPr>
              <a:spLocks noChangeShapeType="1"/>
            </p:cNvSpPr>
            <p:nvPr/>
          </p:nvSpPr>
          <p:spPr bwMode="auto">
            <a:xfrm>
              <a:off x="2016" y="384"/>
              <a:ext cx="672" cy="0"/>
            </a:xfrm>
            <a:prstGeom prst="line">
              <a:avLst/>
            </a:prstGeom>
            <a:noFill/>
            <a:ln w="28575">
              <a:solidFill>
                <a:schemeClr val="bg2"/>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Verdana" charset="0"/>
                <a:ea typeface="ＭＳ Ｐゴシック" charset="0"/>
              </a:endParaRPr>
            </a:p>
          </p:txBody>
        </p:sp>
      </p:grpSp>
      <p:grpSp>
        <p:nvGrpSpPr>
          <p:cNvPr id="39953" name="Group 17">
            <a:extLst>
              <a:ext uri="{FF2B5EF4-FFF2-40B4-BE49-F238E27FC236}">
                <a16:creationId xmlns:a16="http://schemas.microsoft.com/office/drawing/2014/main" id="{0304FEF5-5422-40CC-1D6B-9737C5FF3C53}"/>
              </a:ext>
            </a:extLst>
          </p:cNvPr>
          <p:cNvGrpSpPr>
            <a:grpSpLocks/>
          </p:cNvGrpSpPr>
          <p:nvPr/>
        </p:nvGrpSpPr>
        <p:grpSpPr bwMode="auto">
          <a:xfrm>
            <a:off x="4953000" y="1600201"/>
            <a:ext cx="3276600" cy="976313"/>
            <a:chOff x="2160" y="1008"/>
            <a:chExt cx="2064" cy="615"/>
          </a:xfrm>
        </p:grpSpPr>
        <p:sp>
          <p:nvSpPr>
            <p:cNvPr id="16410" name="Text Box 9">
              <a:extLst>
                <a:ext uri="{FF2B5EF4-FFF2-40B4-BE49-F238E27FC236}">
                  <a16:creationId xmlns:a16="http://schemas.microsoft.com/office/drawing/2014/main" id="{B99C7DE5-0B25-1789-F0B1-5CD7DB69E350}"/>
                </a:ext>
              </a:extLst>
            </p:cNvPr>
            <p:cNvSpPr txBox="1">
              <a:spLocks noChangeArrowheads="1"/>
            </p:cNvSpPr>
            <p:nvPr/>
          </p:nvSpPr>
          <p:spPr bwMode="auto">
            <a:xfrm>
              <a:off x="2784" y="1296"/>
              <a:ext cx="1440"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spcBef>
                  <a:spcPct val="50000"/>
                </a:spcBef>
                <a:defRPr/>
              </a:pPr>
              <a:r>
                <a:rPr lang="en-US" sz="2800">
                  <a:solidFill>
                    <a:schemeClr val="folHlink"/>
                  </a:solidFill>
                  <a:latin typeface="Tahoma" charset="0"/>
                </a:rPr>
                <a:t>stomach</a:t>
              </a:r>
            </a:p>
          </p:txBody>
        </p:sp>
        <p:sp>
          <p:nvSpPr>
            <p:cNvPr id="16411" name="Line 16">
              <a:extLst>
                <a:ext uri="{FF2B5EF4-FFF2-40B4-BE49-F238E27FC236}">
                  <a16:creationId xmlns:a16="http://schemas.microsoft.com/office/drawing/2014/main" id="{26695137-25C7-D45C-4C35-A0EFEA0B36BD}"/>
                </a:ext>
              </a:extLst>
            </p:cNvPr>
            <p:cNvSpPr>
              <a:spLocks noChangeShapeType="1"/>
            </p:cNvSpPr>
            <p:nvPr/>
          </p:nvSpPr>
          <p:spPr bwMode="auto">
            <a:xfrm>
              <a:off x="2160" y="1008"/>
              <a:ext cx="624" cy="432"/>
            </a:xfrm>
            <a:prstGeom prst="line">
              <a:avLst/>
            </a:prstGeom>
            <a:noFill/>
            <a:ln w="28575">
              <a:solidFill>
                <a:schemeClr val="folHlink"/>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Verdana" charset="0"/>
                <a:ea typeface="ＭＳ Ｐゴシック" charset="0"/>
              </a:endParaRPr>
            </a:p>
          </p:txBody>
        </p:sp>
      </p:grpSp>
      <p:grpSp>
        <p:nvGrpSpPr>
          <p:cNvPr id="39955" name="Group 19">
            <a:extLst>
              <a:ext uri="{FF2B5EF4-FFF2-40B4-BE49-F238E27FC236}">
                <a16:creationId xmlns:a16="http://schemas.microsoft.com/office/drawing/2014/main" id="{901F5F16-F385-9DC7-9076-D6E102213024}"/>
              </a:ext>
            </a:extLst>
          </p:cNvPr>
          <p:cNvGrpSpPr>
            <a:grpSpLocks/>
          </p:cNvGrpSpPr>
          <p:nvPr/>
        </p:nvGrpSpPr>
        <p:grpSpPr bwMode="auto">
          <a:xfrm>
            <a:off x="5105400" y="1462088"/>
            <a:ext cx="2971800" cy="2347912"/>
            <a:chOff x="2256" y="921"/>
            <a:chExt cx="1872" cy="1479"/>
          </a:xfrm>
        </p:grpSpPr>
        <p:sp>
          <p:nvSpPr>
            <p:cNvPr id="16408" name="Text Box 8">
              <a:extLst>
                <a:ext uri="{FF2B5EF4-FFF2-40B4-BE49-F238E27FC236}">
                  <a16:creationId xmlns:a16="http://schemas.microsoft.com/office/drawing/2014/main" id="{8CBC22C6-1AC2-7969-63D6-131AA31F1461}"/>
                </a:ext>
              </a:extLst>
            </p:cNvPr>
            <p:cNvSpPr txBox="1">
              <a:spLocks noChangeArrowheads="1"/>
            </p:cNvSpPr>
            <p:nvPr/>
          </p:nvSpPr>
          <p:spPr bwMode="auto">
            <a:xfrm>
              <a:off x="2688" y="921"/>
              <a:ext cx="1440"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spcBef>
                  <a:spcPct val="50000"/>
                </a:spcBef>
                <a:defRPr/>
              </a:pPr>
              <a:r>
                <a:rPr lang="en-US" sz="2800">
                  <a:solidFill>
                    <a:schemeClr val="accent1"/>
                  </a:solidFill>
                  <a:latin typeface="Tahoma" charset="0"/>
                </a:rPr>
                <a:t>esophagus</a:t>
              </a:r>
            </a:p>
          </p:txBody>
        </p:sp>
        <p:sp>
          <p:nvSpPr>
            <p:cNvPr id="16409" name="Line 18">
              <a:extLst>
                <a:ext uri="{FF2B5EF4-FFF2-40B4-BE49-F238E27FC236}">
                  <a16:creationId xmlns:a16="http://schemas.microsoft.com/office/drawing/2014/main" id="{05667996-3E7D-C70D-E771-58421784EA13}"/>
                </a:ext>
              </a:extLst>
            </p:cNvPr>
            <p:cNvSpPr>
              <a:spLocks noChangeShapeType="1"/>
            </p:cNvSpPr>
            <p:nvPr/>
          </p:nvSpPr>
          <p:spPr bwMode="auto">
            <a:xfrm flipV="1">
              <a:off x="2256" y="1104"/>
              <a:ext cx="432" cy="1296"/>
            </a:xfrm>
            <a:prstGeom prst="line">
              <a:avLst/>
            </a:prstGeom>
            <a:noFill/>
            <a:ln w="28575">
              <a:solidFill>
                <a:schemeClr val="accent1"/>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Verdana" charset="0"/>
                <a:ea typeface="ＭＳ Ｐゴシック" charset="0"/>
              </a:endParaRPr>
            </a:p>
          </p:txBody>
        </p:sp>
      </p:grpSp>
      <p:grpSp>
        <p:nvGrpSpPr>
          <p:cNvPr id="39957" name="Group 21">
            <a:extLst>
              <a:ext uri="{FF2B5EF4-FFF2-40B4-BE49-F238E27FC236}">
                <a16:creationId xmlns:a16="http://schemas.microsoft.com/office/drawing/2014/main" id="{27B7912B-4468-2B20-B5D8-C89B1840E70C}"/>
              </a:ext>
            </a:extLst>
          </p:cNvPr>
          <p:cNvGrpSpPr>
            <a:grpSpLocks/>
          </p:cNvGrpSpPr>
          <p:nvPr/>
        </p:nvGrpSpPr>
        <p:grpSpPr bwMode="auto">
          <a:xfrm>
            <a:off x="5029200" y="4191000"/>
            <a:ext cx="2895600" cy="1295400"/>
            <a:chOff x="2208" y="2640"/>
            <a:chExt cx="1824" cy="816"/>
          </a:xfrm>
        </p:grpSpPr>
        <p:sp>
          <p:nvSpPr>
            <p:cNvPr id="16406" name="Text Box 12">
              <a:extLst>
                <a:ext uri="{FF2B5EF4-FFF2-40B4-BE49-F238E27FC236}">
                  <a16:creationId xmlns:a16="http://schemas.microsoft.com/office/drawing/2014/main" id="{0EE0672F-369F-EF83-D7A9-F75181BD2DC5}"/>
                </a:ext>
              </a:extLst>
            </p:cNvPr>
            <p:cNvSpPr txBox="1">
              <a:spLocks noChangeArrowheads="1"/>
            </p:cNvSpPr>
            <p:nvPr/>
          </p:nvSpPr>
          <p:spPr bwMode="auto">
            <a:xfrm>
              <a:off x="2592" y="2640"/>
              <a:ext cx="1440"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spcBef>
                  <a:spcPct val="50000"/>
                </a:spcBef>
                <a:defRPr/>
              </a:pPr>
              <a:r>
                <a:rPr lang="en-US" sz="2800">
                  <a:solidFill>
                    <a:srgbClr val="FF3300"/>
                  </a:solidFill>
                  <a:latin typeface="Tahoma" charset="0"/>
                </a:rPr>
                <a:t>duodenum</a:t>
              </a:r>
            </a:p>
          </p:txBody>
        </p:sp>
        <p:sp>
          <p:nvSpPr>
            <p:cNvPr id="16407" name="Line 20">
              <a:extLst>
                <a:ext uri="{FF2B5EF4-FFF2-40B4-BE49-F238E27FC236}">
                  <a16:creationId xmlns:a16="http://schemas.microsoft.com/office/drawing/2014/main" id="{6F3A171D-09F8-EDBF-8568-45A406C63E79}"/>
                </a:ext>
              </a:extLst>
            </p:cNvPr>
            <p:cNvSpPr>
              <a:spLocks noChangeShapeType="1"/>
            </p:cNvSpPr>
            <p:nvPr/>
          </p:nvSpPr>
          <p:spPr bwMode="auto">
            <a:xfrm flipV="1">
              <a:off x="2208" y="2832"/>
              <a:ext cx="384" cy="624"/>
            </a:xfrm>
            <a:prstGeom prst="line">
              <a:avLst/>
            </a:prstGeom>
            <a:noFill/>
            <a:ln w="28575">
              <a:solidFill>
                <a:srgbClr val="FF3300"/>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Verdana" charset="0"/>
                <a:ea typeface="ＭＳ Ｐゴシック" charset="0"/>
              </a:endParaRPr>
            </a:p>
          </p:txBody>
        </p:sp>
      </p:grpSp>
      <p:grpSp>
        <p:nvGrpSpPr>
          <p:cNvPr id="39959" name="Group 23">
            <a:extLst>
              <a:ext uri="{FF2B5EF4-FFF2-40B4-BE49-F238E27FC236}">
                <a16:creationId xmlns:a16="http://schemas.microsoft.com/office/drawing/2014/main" id="{44C6A4B1-E8C3-15BD-F597-5BE58B4D7616}"/>
              </a:ext>
            </a:extLst>
          </p:cNvPr>
          <p:cNvGrpSpPr>
            <a:grpSpLocks/>
          </p:cNvGrpSpPr>
          <p:nvPr/>
        </p:nvGrpSpPr>
        <p:grpSpPr bwMode="auto">
          <a:xfrm>
            <a:off x="4876800" y="4648201"/>
            <a:ext cx="3352800" cy="976313"/>
            <a:chOff x="2112" y="2928"/>
            <a:chExt cx="2112" cy="615"/>
          </a:xfrm>
        </p:grpSpPr>
        <p:sp>
          <p:nvSpPr>
            <p:cNvPr id="16404" name="Text Box 13">
              <a:extLst>
                <a:ext uri="{FF2B5EF4-FFF2-40B4-BE49-F238E27FC236}">
                  <a16:creationId xmlns:a16="http://schemas.microsoft.com/office/drawing/2014/main" id="{41640EF8-1160-6483-9B1E-347DC803ADC2}"/>
                </a:ext>
              </a:extLst>
            </p:cNvPr>
            <p:cNvSpPr txBox="1">
              <a:spLocks noChangeArrowheads="1"/>
            </p:cNvSpPr>
            <p:nvPr/>
          </p:nvSpPr>
          <p:spPr bwMode="auto">
            <a:xfrm>
              <a:off x="2496" y="3216"/>
              <a:ext cx="1728"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spcBef>
                  <a:spcPct val="50000"/>
                </a:spcBef>
                <a:defRPr/>
              </a:pPr>
              <a:r>
                <a:rPr lang="en-US" sz="2800">
                  <a:solidFill>
                    <a:srgbClr val="0099FF"/>
                  </a:solidFill>
                  <a:latin typeface="Tahoma" charset="0"/>
                </a:rPr>
                <a:t>large intestine</a:t>
              </a:r>
            </a:p>
          </p:txBody>
        </p:sp>
        <p:sp>
          <p:nvSpPr>
            <p:cNvPr id="16405" name="Line 22">
              <a:extLst>
                <a:ext uri="{FF2B5EF4-FFF2-40B4-BE49-F238E27FC236}">
                  <a16:creationId xmlns:a16="http://schemas.microsoft.com/office/drawing/2014/main" id="{9F5860F8-E49F-A62F-2C33-D6BBABF1BE29}"/>
                </a:ext>
              </a:extLst>
            </p:cNvPr>
            <p:cNvSpPr>
              <a:spLocks noChangeShapeType="1"/>
            </p:cNvSpPr>
            <p:nvPr/>
          </p:nvSpPr>
          <p:spPr bwMode="auto">
            <a:xfrm>
              <a:off x="2112" y="2928"/>
              <a:ext cx="384" cy="336"/>
            </a:xfrm>
            <a:prstGeom prst="line">
              <a:avLst/>
            </a:prstGeom>
            <a:noFill/>
            <a:ln w="28575">
              <a:solidFill>
                <a:srgbClr val="0099FF"/>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Verdana" charset="0"/>
                <a:ea typeface="ＭＳ Ｐゴシック" charset="0"/>
              </a:endParaRPr>
            </a:p>
          </p:txBody>
        </p:sp>
      </p:grpSp>
      <p:grpSp>
        <p:nvGrpSpPr>
          <p:cNvPr id="39961" name="Group 25">
            <a:extLst>
              <a:ext uri="{FF2B5EF4-FFF2-40B4-BE49-F238E27FC236}">
                <a16:creationId xmlns:a16="http://schemas.microsoft.com/office/drawing/2014/main" id="{54089F76-A24B-5A57-6728-672DC16922E6}"/>
              </a:ext>
            </a:extLst>
          </p:cNvPr>
          <p:cNvGrpSpPr>
            <a:grpSpLocks/>
          </p:cNvGrpSpPr>
          <p:nvPr/>
        </p:nvGrpSpPr>
        <p:grpSpPr bwMode="auto">
          <a:xfrm>
            <a:off x="4419600" y="3124201"/>
            <a:ext cx="3886200" cy="3033713"/>
            <a:chOff x="1824" y="1968"/>
            <a:chExt cx="2448" cy="1911"/>
          </a:xfrm>
        </p:grpSpPr>
        <p:sp>
          <p:nvSpPr>
            <p:cNvPr id="16402" name="Text Box 14">
              <a:extLst>
                <a:ext uri="{FF2B5EF4-FFF2-40B4-BE49-F238E27FC236}">
                  <a16:creationId xmlns:a16="http://schemas.microsoft.com/office/drawing/2014/main" id="{2EF80390-80A2-C8F3-F6EA-6D5A026E75F3}"/>
                </a:ext>
              </a:extLst>
            </p:cNvPr>
            <p:cNvSpPr txBox="1">
              <a:spLocks noChangeArrowheads="1"/>
            </p:cNvSpPr>
            <p:nvPr/>
          </p:nvSpPr>
          <p:spPr bwMode="auto">
            <a:xfrm>
              <a:off x="2400" y="3552"/>
              <a:ext cx="1872"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spcBef>
                  <a:spcPct val="50000"/>
                </a:spcBef>
                <a:defRPr/>
              </a:pPr>
              <a:r>
                <a:rPr lang="en-US" sz="2800">
                  <a:solidFill>
                    <a:srgbClr val="FFFF00"/>
                  </a:solidFill>
                  <a:latin typeface="Tahoma" charset="0"/>
                </a:rPr>
                <a:t>small intestine</a:t>
              </a:r>
            </a:p>
          </p:txBody>
        </p:sp>
        <p:sp>
          <p:nvSpPr>
            <p:cNvPr id="16403" name="Line 24">
              <a:extLst>
                <a:ext uri="{FF2B5EF4-FFF2-40B4-BE49-F238E27FC236}">
                  <a16:creationId xmlns:a16="http://schemas.microsoft.com/office/drawing/2014/main" id="{20AA8831-E937-F59B-6075-BF08522DDCB7}"/>
                </a:ext>
              </a:extLst>
            </p:cNvPr>
            <p:cNvSpPr>
              <a:spLocks noChangeShapeType="1"/>
            </p:cNvSpPr>
            <p:nvPr/>
          </p:nvSpPr>
          <p:spPr bwMode="auto">
            <a:xfrm>
              <a:off x="1824" y="1968"/>
              <a:ext cx="624" cy="1680"/>
            </a:xfrm>
            <a:prstGeom prst="line">
              <a:avLst/>
            </a:prstGeom>
            <a:noFill/>
            <a:ln w="28575">
              <a:solidFill>
                <a:srgbClr val="FFFF00"/>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Verdana" charset="0"/>
                <a:ea typeface="ＭＳ Ｐゴシック" charset="0"/>
              </a:endParaRPr>
            </a:p>
          </p:txBody>
        </p:sp>
      </p:grpSp>
      <p:grpSp>
        <p:nvGrpSpPr>
          <p:cNvPr id="39965" name="Group 29">
            <a:extLst>
              <a:ext uri="{FF2B5EF4-FFF2-40B4-BE49-F238E27FC236}">
                <a16:creationId xmlns:a16="http://schemas.microsoft.com/office/drawing/2014/main" id="{390C4814-6FDB-A622-EA8B-DB75BB918C8D}"/>
              </a:ext>
            </a:extLst>
          </p:cNvPr>
          <p:cNvGrpSpPr>
            <a:grpSpLocks/>
          </p:cNvGrpSpPr>
          <p:nvPr/>
        </p:nvGrpSpPr>
        <p:grpSpPr bwMode="auto">
          <a:xfrm>
            <a:off x="3810000" y="2362201"/>
            <a:ext cx="4724400" cy="4252913"/>
            <a:chOff x="1440" y="1488"/>
            <a:chExt cx="2976" cy="2679"/>
          </a:xfrm>
        </p:grpSpPr>
        <p:sp>
          <p:nvSpPr>
            <p:cNvPr id="16400" name="Text Box 15">
              <a:extLst>
                <a:ext uri="{FF2B5EF4-FFF2-40B4-BE49-F238E27FC236}">
                  <a16:creationId xmlns:a16="http://schemas.microsoft.com/office/drawing/2014/main" id="{D101EFE6-E6CC-678F-EA00-43AC083CE2D6}"/>
                </a:ext>
              </a:extLst>
            </p:cNvPr>
            <p:cNvSpPr txBox="1">
              <a:spLocks noChangeArrowheads="1"/>
            </p:cNvSpPr>
            <p:nvPr/>
          </p:nvSpPr>
          <p:spPr bwMode="auto">
            <a:xfrm>
              <a:off x="2976" y="3840"/>
              <a:ext cx="1440"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spcBef>
                  <a:spcPct val="50000"/>
                </a:spcBef>
                <a:defRPr/>
              </a:pPr>
              <a:r>
                <a:rPr lang="en-US" sz="2800">
                  <a:solidFill>
                    <a:srgbClr val="996633"/>
                  </a:solidFill>
                  <a:latin typeface="Tahoma" charset="0"/>
                </a:rPr>
                <a:t>anus</a:t>
              </a:r>
            </a:p>
          </p:txBody>
        </p:sp>
        <p:sp>
          <p:nvSpPr>
            <p:cNvPr id="16401" name="Line 26">
              <a:extLst>
                <a:ext uri="{FF2B5EF4-FFF2-40B4-BE49-F238E27FC236}">
                  <a16:creationId xmlns:a16="http://schemas.microsoft.com/office/drawing/2014/main" id="{DE2CEA2D-0F86-5451-3DAF-C72966889AD4}"/>
                </a:ext>
              </a:extLst>
            </p:cNvPr>
            <p:cNvSpPr>
              <a:spLocks noChangeShapeType="1"/>
            </p:cNvSpPr>
            <p:nvPr/>
          </p:nvSpPr>
          <p:spPr bwMode="auto">
            <a:xfrm>
              <a:off x="1440" y="1488"/>
              <a:ext cx="1152" cy="2544"/>
            </a:xfrm>
            <a:prstGeom prst="line">
              <a:avLst/>
            </a:prstGeom>
            <a:noFill/>
            <a:ln w="28575">
              <a:solidFill>
                <a:srgbClr val="996633"/>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Verdana" charset="0"/>
                <a:ea typeface="ＭＳ Ｐゴシック" charset="0"/>
              </a:endParaRPr>
            </a:p>
          </p:txBody>
        </p:sp>
      </p:grpSp>
      <p:grpSp>
        <p:nvGrpSpPr>
          <p:cNvPr id="39964" name="Group 28">
            <a:extLst>
              <a:ext uri="{FF2B5EF4-FFF2-40B4-BE49-F238E27FC236}">
                <a16:creationId xmlns:a16="http://schemas.microsoft.com/office/drawing/2014/main" id="{37C9D103-6258-DEEF-E17D-9BE1427F9760}"/>
              </a:ext>
            </a:extLst>
          </p:cNvPr>
          <p:cNvGrpSpPr>
            <a:grpSpLocks/>
          </p:cNvGrpSpPr>
          <p:nvPr/>
        </p:nvGrpSpPr>
        <p:grpSpPr bwMode="auto">
          <a:xfrm>
            <a:off x="4800600" y="2743200"/>
            <a:ext cx="3124200" cy="3429000"/>
            <a:chOff x="2064" y="1728"/>
            <a:chExt cx="1968" cy="2160"/>
          </a:xfrm>
        </p:grpSpPr>
        <p:sp>
          <p:nvSpPr>
            <p:cNvPr id="16398" name="Text Box 10">
              <a:extLst>
                <a:ext uri="{FF2B5EF4-FFF2-40B4-BE49-F238E27FC236}">
                  <a16:creationId xmlns:a16="http://schemas.microsoft.com/office/drawing/2014/main" id="{044599D7-674A-4194-BE82-4C77394860FE}"/>
                </a:ext>
              </a:extLst>
            </p:cNvPr>
            <p:cNvSpPr txBox="1">
              <a:spLocks noChangeArrowheads="1"/>
            </p:cNvSpPr>
            <p:nvPr/>
          </p:nvSpPr>
          <p:spPr bwMode="auto">
            <a:xfrm>
              <a:off x="2400" y="1728"/>
              <a:ext cx="1632"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spcBef>
                  <a:spcPct val="50000"/>
                </a:spcBef>
                <a:defRPr/>
              </a:pPr>
              <a:r>
                <a:rPr lang="en-US" sz="2800">
                  <a:solidFill>
                    <a:srgbClr val="D60093"/>
                  </a:solidFill>
                  <a:latin typeface="Tahoma" charset="0"/>
                </a:rPr>
                <a:t>liver, pancreas</a:t>
              </a:r>
            </a:p>
          </p:txBody>
        </p:sp>
        <p:sp>
          <p:nvSpPr>
            <p:cNvPr id="16399" name="Line 27">
              <a:extLst>
                <a:ext uri="{FF2B5EF4-FFF2-40B4-BE49-F238E27FC236}">
                  <a16:creationId xmlns:a16="http://schemas.microsoft.com/office/drawing/2014/main" id="{113D4E2A-C5C5-D15C-F68A-6F862B271DF6}"/>
                </a:ext>
              </a:extLst>
            </p:cNvPr>
            <p:cNvSpPr>
              <a:spLocks noChangeShapeType="1"/>
            </p:cNvSpPr>
            <p:nvPr/>
          </p:nvSpPr>
          <p:spPr bwMode="auto">
            <a:xfrm flipV="1">
              <a:off x="2064" y="2064"/>
              <a:ext cx="480" cy="1824"/>
            </a:xfrm>
            <a:prstGeom prst="line">
              <a:avLst/>
            </a:prstGeom>
            <a:noFill/>
            <a:ln w="28575">
              <a:solidFill>
                <a:srgbClr val="D60093"/>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Verdana" charset="0"/>
                <a:ea typeface="ＭＳ Ｐゴシック" charset="0"/>
              </a:endParaRPr>
            </a:p>
          </p:txBody>
        </p:sp>
      </p:grpSp>
      <p:grpSp>
        <p:nvGrpSpPr>
          <p:cNvPr id="39967" name="Group 31">
            <a:extLst>
              <a:ext uri="{FF2B5EF4-FFF2-40B4-BE49-F238E27FC236}">
                <a16:creationId xmlns:a16="http://schemas.microsoft.com/office/drawing/2014/main" id="{42CE7909-29EB-1044-C2BA-8C58F725F966}"/>
              </a:ext>
            </a:extLst>
          </p:cNvPr>
          <p:cNvGrpSpPr>
            <a:grpSpLocks/>
          </p:cNvGrpSpPr>
          <p:nvPr/>
        </p:nvGrpSpPr>
        <p:grpSpPr bwMode="auto">
          <a:xfrm>
            <a:off x="5029200" y="3124200"/>
            <a:ext cx="2895600" cy="3048000"/>
            <a:chOff x="2208" y="1968"/>
            <a:chExt cx="1824" cy="1920"/>
          </a:xfrm>
        </p:grpSpPr>
        <p:sp>
          <p:nvSpPr>
            <p:cNvPr id="16396" name="Text Box 11">
              <a:extLst>
                <a:ext uri="{FF2B5EF4-FFF2-40B4-BE49-F238E27FC236}">
                  <a16:creationId xmlns:a16="http://schemas.microsoft.com/office/drawing/2014/main" id="{21298B78-718A-B1C0-A9E4-B16E2888B175}"/>
                </a:ext>
              </a:extLst>
            </p:cNvPr>
            <p:cNvSpPr txBox="1">
              <a:spLocks noChangeArrowheads="1"/>
            </p:cNvSpPr>
            <p:nvPr/>
          </p:nvSpPr>
          <p:spPr bwMode="auto">
            <a:xfrm>
              <a:off x="2592" y="1968"/>
              <a:ext cx="1440"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spcBef>
                  <a:spcPct val="50000"/>
                </a:spcBef>
                <a:defRPr/>
              </a:pPr>
              <a:r>
                <a:rPr lang="en-US" sz="2800">
                  <a:solidFill>
                    <a:srgbClr val="66FF33"/>
                  </a:solidFill>
                  <a:latin typeface="Tahoma" charset="0"/>
                </a:rPr>
                <a:t>gall bladder</a:t>
              </a:r>
            </a:p>
          </p:txBody>
        </p:sp>
        <p:sp>
          <p:nvSpPr>
            <p:cNvPr id="16397" name="Line 30">
              <a:extLst>
                <a:ext uri="{FF2B5EF4-FFF2-40B4-BE49-F238E27FC236}">
                  <a16:creationId xmlns:a16="http://schemas.microsoft.com/office/drawing/2014/main" id="{EB66FEC5-E69C-6392-EEEE-8D6895BEC1AF}"/>
                </a:ext>
              </a:extLst>
            </p:cNvPr>
            <p:cNvSpPr>
              <a:spLocks noChangeShapeType="1"/>
            </p:cNvSpPr>
            <p:nvPr/>
          </p:nvSpPr>
          <p:spPr bwMode="auto">
            <a:xfrm flipV="1">
              <a:off x="2208" y="2304"/>
              <a:ext cx="624" cy="1584"/>
            </a:xfrm>
            <a:prstGeom prst="line">
              <a:avLst/>
            </a:prstGeom>
            <a:noFill/>
            <a:ln w="28575">
              <a:solidFill>
                <a:srgbClr val="66FF33"/>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Verdana" charset="0"/>
                <a:ea typeface="ＭＳ Ｐゴシック"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9943"/>
                                        </p:tgtEl>
                                        <p:attrNameLst>
                                          <p:attrName>style.visibility</p:attrName>
                                        </p:attrNameLst>
                                      </p:cBhvr>
                                      <p:to>
                                        <p:strVal val="visible"/>
                                      </p:to>
                                    </p:set>
                                    <p:anim calcmode="lin" valueType="num">
                                      <p:cBhvr additive="base">
                                        <p:cTn id="7" dur="2000" fill="hold"/>
                                        <p:tgtEl>
                                          <p:spTgt spid="39943"/>
                                        </p:tgtEl>
                                        <p:attrNameLst>
                                          <p:attrName>ppt_x</p:attrName>
                                        </p:attrNameLst>
                                      </p:cBhvr>
                                      <p:tavLst>
                                        <p:tav tm="0">
                                          <p:val>
                                            <p:strVal val="0-#ppt_w/2"/>
                                          </p:val>
                                        </p:tav>
                                        <p:tav tm="100000">
                                          <p:val>
                                            <p:strVal val="#ppt_x"/>
                                          </p:val>
                                        </p:tav>
                                      </p:tavLst>
                                    </p:anim>
                                    <p:anim calcmode="lin" valueType="num">
                                      <p:cBhvr additive="base">
                                        <p:cTn id="8" dur="2000" fill="hold"/>
                                        <p:tgtEl>
                                          <p:spTgt spid="3994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995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995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996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996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995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995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3996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399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dirty="0">
                <a:latin typeface="Times New Roman" pitchFamily="18" charset="0"/>
                <a:cs typeface="Times New Roman" pitchFamily="18" charset="0"/>
              </a:rPr>
              <a:t>Celiac Disease</a:t>
            </a:r>
          </a:p>
        </p:txBody>
      </p:sp>
      <p:sp>
        <p:nvSpPr>
          <p:cNvPr id="28675" name="Rectangle 3"/>
          <p:cNvSpPr>
            <a:spLocks noGrp="1" noChangeArrowheads="1"/>
          </p:cNvSpPr>
          <p:nvPr>
            <p:ph idx="1"/>
          </p:nvPr>
        </p:nvSpPr>
        <p:spPr/>
        <p:txBody>
          <a:bodyPr>
            <a:normAutofit/>
          </a:bodyPr>
          <a:lstStyle/>
          <a:p>
            <a:pPr eaLnBrk="1" hangingPunct="1"/>
            <a:r>
              <a:rPr lang="en-US" dirty="0">
                <a:latin typeface="Times New Roman" pitchFamily="18" charset="0"/>
                <a:cs typeface="Times New Roman" pitchFamily="18" charset="0"/>
              </a:rPr>
              <a:t>Results from intolerance to gluten, specifically the gluten breakdown product </a:t>
            </a:r>
            <a:r>
              <a:rPr lang="en-US" dirty="0" err="1">
                <a:latin typeface="Times New Roman" pitchFamily="18" charset="0"/>
                <a:cs typeface="Times New Roman" pitchFamily="18" charset="0"/>
              </a:rPr>
              <a:t>gliaden</a:t>
            </a:r>
            <a:r>
              <a:rPr lang="en-US" dirty="0">
                <a:latin typeface="Times New Roman" pitchFamily="18" charset="0"/>
                <a:cs typeface="Times New Roman" pitchFamily="18" charset="0"/>
              </a:rPr>
              <a:t>.</a:t>
            </a:r>
          </a:p>
          <a:p>
            <a:pPr eaLnBrk="1" hangingPunct="1"/>
            <a:r>
              <a:rPr lang="en-US" dirty="0">
                <a:latin typeface="Times New Roman" pitchFamily="18" charset="0"/>
                <a:cs typeface="Times New Roman" pitchFamily="18" charset="0"/>
              </a:rPr>
              <a:t>Considered to be an autoimmune disease – the person makes antibodies against </a:t>
            </a:r>
            <a:r>
              <a:rPr lang="en-US" dirty="0" err="1">
                <a:latin typeface="Times New Roman" pitchFamily="18" charset="0"/>
                <a:cs typeface="Times New Roman" pitchFamily="18" charset="0"/>
              </a:rPr>
              <a:t>gliadin</a:t>
            </a:r>
            <a:r>
              <a:rPr lang="en-US" dirty="0">
                <a:latin typeface="Times New Roman" pitchFamily="18" charset="0"/>
                <a:cs typeface="Times New Roman" pitchFamily="18" charset="0"/>
              </a:rPr>
              <a:t>, which cross react with proteins in the small intestine.</a:t>
            </a:r>
          </a:p>
          <a:p>
            <a:pPr eaLnBrk="1" hangingPunct="1"/>
            <a:r>
              <a:rPr lang="en-US" dirty="0">
                <a:latin typeface="Times New Roman" pitchFamily="18" charset="0"/>
                <a:cs typeface="Times New Roman" pitchFamily="18" charset="0"/>
              </a:rPr>
              <a:t>This causes inflammation and damage to the intestinal </a:t>
            </a:r>
            <a:r>
              <a:rPr lang="en-US" dirty="0" err="1">
                <a:latin typeface="Times New Roman" pitchFamily="18" charset="0"/>
                <a:cs typeface="Times New Roman" pitchFamily="18" charset="0"/>
              </a:rPr>
              <a:t>villi</a:t>
            </a:r>
            <a:r>
              <a:rPr lang="en-US" dirty="0">
                <a:latin typeface="Times New Roman" pitchFamily="18" charset="0"/>
                <a:cs typeface="Times New Roman" pitchFamily="18" charset="0"/>
              </a:rPr>
              <a:t>.</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lvl="0"/>
            <a:r>
              <a:rPr lang="en-US" sz="3200" b="1" dirty="0">
                <a:latin typeface="Times New Roman" pitchFamily="18" charset="0"/>
                <a:cs typeface="Times New Roman" pitchFamily="18" charset="0"/>
              </a:rPr>
              <a:t>Celiac disease: </a:t>
            </a:r>
            <a:br>
              <a:rPr lang="en-US" sz="3200" b="1" dirty="0">
                <a:latin typeface="Times New Roman" pitchFamily="18" charset="0"/>
                <a:cs typeface="Times New Roman" pitchFamily="18" charset="0"/>
              </a:rPr>
            </a:br>
            <a:r>
              <a:rPr lang="en-US" sz="3200" b="1" dirty="0">
                <a:latin typeface="Times New Roman" pitchFamily="18" charset="0"/>
                <a:cs typeface="Times New Roman" pitchFamily="18" charset="0"/>
              </a:rPr>
              <a:t>Effect on cells in the small intestine</a:t>
            </a:r>
            <a:br>
              <a:rPr lang="en-US" sz="3200" b="1" dirty="0">
                <a:latin typeface="Times New Roman" pitchFamily="18" charset="0"/>
                <a:cs typeface="Times New Roman" pitchFamily="18" charset="0"/>
              </a:rPr>
            </a:br>
            <a:endParaRPr lang="en-US" sz="3200" dirty="0">
              <a:latin typeface="Times New Roman" pitchFamily="18" charset="0"/>
              <a:cs typeface="Times New Roman" pitchFamily="18" charset="0"/>
            </a:endParaRPr>
          </a:p>
        </p:txBody>
      </p:sp>
      <p:sp>
        <p:nvSpPr>
          <p:cNvPr id="1025" name="Rectangle 1"/>
          <p:cNvSpPr>
            <a:spLocks noChangeArrowheads="1"/>
          </p:cNvSpPr>
          <p:nvPr/>
        </p:nvSpPr>
        <p:spPr bwMode="auto">
          <a:xfrm>
            <a:off x="1524000" y="2362200"/>
            <a:ext cx="16208398" cy="4246632"/>
          </a:xfrm>
          <a:prstGeom prst="rect">
            <a:avLst/>
          </a:prstGeom>
          <a:noFill/>
          <a:ln w="9525">
            <a:noFill/>
            <a:miter lim="800000"/>
            <a:headEnd/>
            <a:tailEnd/>
          </a:ln>
          <a:effectLst/>
        </p:spPr>
        <p:txBody>
          <a:bodyPr vert="horz" wrap="square" lIns="0" tIns="68241" rIns="0" bIns="68241" numCol="1" anchor="ctr" anchorCtr="0" compatLnSpc="1">
            <a:prstTxWarp prst="textNoShape">
              <a:avLst/>
            </a:prstTxWarp>
            <a:spAutoFit/>
          </a:bodyPr>
          <a:lstStyle/>
          <a:p>
            <a:pPr fontAlgn="base">
              <a:spcBef>
                <a:spcPct val="0"/>
              </a:spcBef>
              <a:spcAft>
                <a:spcPct val="0"/>
              </a:spcAft>
            </a:pPr>
            <a:r>
              <a:rPr lang="en-US" sz="17700" dirty="0">
                <a:latin typeface="Arial" pitchFamily="34" charset="0"/>
                <a:cs typeface="Arial" pitchFamily="34" charset="0"/>
              </a:rPr>
              <a:t> </a:t>
            </a:r>
            <a:r>
              <a:rPr lang="en-US" sz="900" dirty="0">
                <a:latin typeface="Arial" pitchFamily="34" charset="0"/>
                <a:cs typeface="Arial" pitchFamily="34" charset="0"/>
              </a:rPr>
              <a:t>                                                                                                                       </a:t>
            </a:r>
            <a:r>
              <a:rPr lang="en-US" dirty="0">
                <a:latin typeface="Arial" pitchFamily="34" charset="0"/>
                <a:cs typeface="Arial" pitchFamily="34" charset="0"/>
              </a:rPr>
              <a:t> </a:t>
            </a:r>
            <a:endParaRPr lang="en-US" sz="900" dirty="0">
              <a:latin typeface="Arial" pitchFamily="34" charset="0"/>
              <a:cs typeface="Arial" pitchFamily="34" charset="0"/>
            </a:endParaRPr>
          </a:p>
          <a:p>
            <a:pPr eaLnBrk="0" fontAlgn="base" hangingPunct="0">
              <a:spcBef>
                <a:spcPct val="0"/>
              </a:spcBef>
              <a:spcAft>
                <a:spcPct val="0"/>
              </a:spcAft>
            </a:pPr>
            <a:r>
              <a:rPr lang="en-US" dirty="0">
                <a:latin typeface="Arial" pitchFamily="34" charset="0"/>
                <a:cs typeface="Arial" pitchFamily="34" charset="0"/>
              </a:rPr>
              <a:t>These images show cells collected during a small bowel biopsy. The slide on the left </a:t>
            </a:r>
          </a:p>
          <a:p>
            <a:pPr eaLnBrk="0" fontAlgn="base" hangingPunct="0">
              <a:spcBef>
                <a:spcPct val="0"/>
              </a:spcBef>
              <a:spcAft>
                <a:spcPct val="0"/>
              </a:spcAft>
            </a:pPr>
            <a:r>
              <a:rPr lang="en-US" dirty="0">
                <a:latin typeface="Arial" pitchFamily="34" charset="0"/>
                <a:cs typeface="Arial" pitchFamily="34" charset="0"/>
              </a:rPr>
              <a:t> shows normal intestine and the finger-like </a:t>
            </a:r>
            <a:r>
              <a:rPr lang="en-US" dirty="0" err="1">
                <a:latin typeface="Arial" pitchFamily="34" charset="0"/>
                <a:cs typeface="Arial" pitchFamily="34" charset="0"/>
              </a:rPr>
              <a:t>villi</a:t>
            </a:r>
            <a:r>
              <a:rPr lang="en-US" dirty="0">
                <a:latin typeface="Arial" pitchFamily="34" charset="0"/>
                <a:cs typeface="Arial" pitchFamily="34" charset="0"/>
              </a:rPr>
              <a:t>, which absorb nutrients from food.  </a:t>
            </a:r>
          </a:p>
          <a:p>
            <a:pPr eaLnBrk="0" fontAlgn="base" hangingPunct="0">
              <a:spcBef>
                <a:spcPct val="0"/>
              </a:spcBef>
              <a:spcAft>
                <a:spcPct val="0"/>
              </a:spcAft>
            </a:pPr>
            <a:r>
              <a:rPr lang="en-US" dirty="0">
                <a:latin typeface="Arial" pitchFamily="34" charset="0"/>
                <a:cs typeface="Arial" pitchFamily="34" charset="0"/>
              </a:rPr>
              <a:t>The slide on the right, by contrast, shows the effects of celiac disease. The </a:t>
            </a:r>
            <a:r>
              <a:rPr lang="en-US" dirty="0" err="1">
                <a:latin typeface="Arial" pitchFamily="34" charset="0"/>
                <a:cs typeface="Arial" pitchFamily="34" charset="0"/>
              </a:rPr>
              <a:t>villi</a:t>
            </a:r>
            <a:r>
              <a:rPr lang="en-US" dirty="0">
                <a:latin typeface="Arial" pitchFamily="34" charset="0"/>
                <a:cs typeface="Arial" pitchFamily="34" charset="0"/>
              </a:rPr>
              <a:t> can no</a:t>
            </a:r>
          </a:p>
          <a:p>
            <a:pPr eaLnBrk="0" fontAlgn="base" hangingPunct="0">
              <a:spcBef>
                <a:spcPct val="0"/>
              </a:spcBef>
              <a:spcAft>
                <a:spcPct val="0"/>
              </a:spcAft>
            </a:pPr>
            <a:r>
              <a:rPr lang="en-US" dirty="0">
                <a:latin typeface="Arial" pitchFamily="34" charset="0"/>
                <a:cs typeface="Arial" pitchFamily="34" charset="0"/>
              </a:rPr>
              <a:t> longer absorb nutrients because the intestine is inflamed and swollen.</a:t>
            </a:r>
          </a:p>
          <a:p>
            <a:pPr eaLnBrk="0" fontAlgn="base" hangingPunct="0">
              <a:spcBef>
                <a:spcPct val="0"/>
              </a:spcBef>
              <a:spcAft>
                <a:spcPct val="0"/>
              </a:spcAft>
            </a:pPr>
            <a:endParaRPr lang="en-US" dirty="0">
              <a:latin typeface="Arial" pitchFamily="34" charset="0"/>
              <a:cs typeface="Arial" pitchFamily="34" charset="0"/>
            </a:endParaRPr>
          </a:p>
        </p:txBody>
      </p:sp>
      <p:pic>
        <p:nvPicPr>
          <p:cNvPr id="1026" name="Picture 2" descr="Photograph with microscopic views of healthy and celiac-affected cells "/>
          <p:cNvPicPr>
            <a:picLocks noChangeAspect="1" noChangeArrowheads="1"/>
          </p:cNvPicPr>
          <p:nvPr/>
        </p:nvPicPr>
        <p:blipFill>
          <a:blip r:embed="rId2" cstate="print"/>
          <a:srcRect/>
          <a:stretch>
            <a:fillRect/>
          </a:stretch>
        </p:blipFill>
        <p:spPr bwMode="auto">
          <a:xfrm>
            <a:off x="3352800" y="1219200"/>
            <a:ext cx="5257800" cy="3877628"/>
          </a:xfrm>
          <a:prstGeom prst="rect">
            <a:avLst/>
          </a:prstGeom>
          <a:noFill/>
        </p:spPr>
      </p:pic>
      <p:sp>
        <p:nvSpPr>
          <p:cNvPr id="7" name="Rectangle 6"/>
          <p:cNvSpPr/>
          <p:nvPr/>
        </p:nvSpPr>
        <p:spPr>
          <a:xfrm>
            <a:off x="1524000" y="6488668"/>
            <a:ext cx="8915400" cy="369332"/>
          </a:xfrm>
          <a:prstGeom prst="rect">
            <a:avLst/>
          </a:prstGeom>
        </p:spPr>
        <p:txBody>
          <a:bodyPr wrap="square">
            <a:spAutoFit/>
          </a:bodyPr>
          <a:lstStyle/>
          <a:p>
            <a:r>
              <a:rPr lang="en-US" dirty="0"/>
              <a:t>http://www.riversideonline.com/health_reference/Articles/DG00023.cfm</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dirty="0">
                <a:latin typeface="Times New Roman" pitchFamily="18" charset="0"/>
                <a:cs typeface="Times New Roman" pitchFamily="18" charset="0"/>
              </a:rPr>
              <a:t>Consequences of celiac disease</a:t>
            </a:r>
          </a:p>
        </p:txBody>
      </p:sp>
      <p:sp>
        <p:nvSpPr>
          <p:cNvPr id="29699" name="Rectangle 3"/>
          <p:cNvSpPr>
            <a:spLocks noGrp="1" noChangeArrowheads="1"/>
          </p:cNvSpPr>
          <p:nvPr>
            <p:ph idx="1"/>
          </p:nvPr>
        </p:nvSpPr>
        <p:spPr/>
        <p:txBody>
          <a:bodyPr>
            <a:normAutofit/>
          </a:bodyPr>
          <a:lstStyle/>
          <a:p>
            <a:pPr eaLnBrk="1" hangingPunct="1"/>
            <a:r>
              <a:rPr lang="en-US" dirty="0">
                <a:latin typeface="Times New Roman" pitchFamily="18" charset="0"/>
                <a:cs typeface="Times New Roman" pitchFamily="18" charset="0"/>
              </a:rPr>
              <a:t>Pain and diarrhea, inflammation of intestinal </a:t>
            </a:r>
            <a:r>
              <a:rPr lang="en-US" dirty="0" err="1">
                <a:latin typeface="Times New Roman" pitchFamily="18" charset="0"/>
                <a:cs typeface="Times New Roman" pitchFamily="18" charset="0"/>
              </a:rPr>
              <a:t>villi</a:t>
            </a:r>
            <a:r>
              <a:rPr lang="en-US" dirty="0">
                <a:latin typeface="Times New Roman" pitchFamily="18" charset="0"/>
                <a:cs typeface="Times New Roman" pitchFamily="18" charset="0"/>
              </a:rPr>
              <a:t>.</a:t>
            </a:r>
          </a:p>
          <a:p>
            <a:pPr eaLnBrk="1" hangingPunct="1"/>
            <a:r>
              <a:rPr lang="en-US" dirty="0" err="1">
                <a:latin typeface="Times New Roman" pitchFamily="18" charset="0"/>
                <a:cs typeface="Times New Roman" pitchFamily="18" charset="0"/>
              </a:rPr>
              <a:t>Malabsorption</a:t>
            </a:r>
            <a:r>
              <a:rPr lang="en-US" dirty="0">
                <a:latin typeface="Times New Roman" pitchFamily="18" charset="0"/>
                <a:cs typeface="Times New Roman" pitchFamily="18" charset="0"/>
              </a:rPr>
              <a:t> of nutrients leading to </a:t>
            </a:r>
          </a:p>
          <a:p>
            <a:pPr lvl="1" eaLnBrk="1" hangingPunct="1"/>
            <a:r>
              <a:rPr lang="en-US" dirty="0">
                <a:latin typeface="Times New Roman" pitchFamily="18" charset="0"/>
                <a:cs typeface="Times New Roman" pitchFamily="18" charset="0"/>
              </a:rPr>
              <a:t>Osteoporosis (from lack of calcium)</a:t>
            </a:r>
          </a:p>
          <a:p>
            <a:pPr lvl="1" eaLnBrk="1" hangingPunct="1"/>
            <a:r>
              <a:rPr lang="en-US" dirty="0">
                <a:latin typeface="Times New Roman" pitchFamily="18" charset="0"/>
                <a:cs typeface="Times New Roman" pitchFamily="18" charset="0"/>
              </a:rPr>
              <a:t>Anemia (from lack of iron)</a:t>
            </a:r>
          </a:p>
          <a:p>
            <a:pPr lvl="1" eaLnBrk="1" hangingPunct="1"/>
            <a:r>
              <a:rPr lang="en-US" dirty="0">
                <a:latin typeface="Times New Roman" pitchFamily="18" charset="0"/>
                <a:cs typeface="Times New Roman" pitchFamily="18" charset="0"/>
              </a:rPr>
              <a:t>Short stature, when it develops in childhood (from general malnutrition)</a:t>
            </a:r>
          </a:p>
          <a:p>
            <a:pPr lvl="1" eaLnBrk="1" hangingPunct="1"/>
            <a:r>
              <a:rPr lang="en-US" dirty="0">
                <a:latin typeface="Times New Roman" pitchFamily="18" charset="0"/>
                <a:cs typeface="Times New Roman" pitchFamily="18" charset="0"/>
              </a:rPr>
              <a:t>Miscarriage, neural tube defects (lack of folic acid, and other nutrients)</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dirty="0">
                <a:latin typeface="Times New Roman" pitchFamily="18" charset="0"/>
                <a:cs typeface="Times New Roman" pitchFamily="18" charset="0"/>
              </a:rPr>
              <a:t>Hemorrhagic Diarrhea</a:t>
            </a:r>
          </a:p>
        </p:txBody>
      </p:sp>
      <p:sp>
        <p:nvSpPr>
          <p:cNvPr id="30723" name="Rectangle 3"/>
          <p:cNvSpPr>
            <a:spLocks noGrp="1" noChangeArrowheads="1"/>
          </p:cNvSpPr>
          <p:nvPr>
            <p:ph idx="1"/>
          </p:nvPr>
        </p:nvSpPr>
        <p:spPr/>
        <p:txBody>
          <a:bodyPr/>
          <a:lstStyle/>
          <a:p>
            <a:pPr eaLnBrk="1" hangingPunct="1"/>
            <a:r>
              <a:rPr lang="en-US" dirty="0">
                <a:latin typeface="Times New Roman" pitchFamily="18" charset="0"/>
                <a:cs typeface="Times New Roman" pitchFamily="18" charset="0"/>
              </a:rPr>
              <a:t>Infectious diarrhea leading to blood in stools</a:t>
            </a:r>
          </a:p>
          <a:p>
            <a:pPr eaLnBrk="1" hangingPunct="1"/>
            <a:r>
              <a:rPr lang="en-US" dirty="0">
                <a:latin typeface="Times New Roman" pitchFamily="18" charset="0"/>
                <a:cs typeface="Times New Roman" pitchFamily="18" charset="0"/>
              </a:rPr>
              <a:t>Example:  recent outbreaks of </a:t>
            </a:r>
            <a:r>
              <a:rPr lang="en-US" i="1" dirty="0">
                <a:latin typeface="Times New Roman" pitchFamily="18" charset="0"/>
                <a:cs typeface="Times New Roman" pitchFamily="18" charset="0"/>
              </a:rPr>
              <a:t>E. coli</a:t>
            </a:r>
            <a:r>
              <a:rPr lang="en-US" dirty="0">
                <a:latin typeface="Times New Roman" pitchFamily="18" charset="0"/>
                <a:cs typeface="Times New Roman" pitchFamily="18" charset="0"/>
              </a:rPr>
              <a:t> 0157:H7</a:t>
            </a:r>
          </a:p>
          <a:p>
            <a:pPr eaLnBrk="1" hangingPunct="1"/>
            <a:r>
              <a:rPr lang="en-US" dirty="0">
                <a:latin typeface="Times New Roman" pitchFamily="18" charset="0"/>
                <a:cs typeface="Times New Roman" pitchFamily="18" charset="0"/>
              </a:rPr>
              <a:t>May be a consequence of factory farming practices </a:t>
            </a:r>
          </a:p>
          <a:p>
            <a:pPr lvl="1" eaLnBrk="1" hangingPunct="1"/>
            <a:r>
              <a:rPr lang="en-US" dirty="0">
                <a:latin typeface="Times New Roman" pitchFamily="18" charset="0"/>
                <a:cs typeface="Times New Roman" pitchFamily="18" charset="0"/>
              </a:rPr>
              <a:t>Grows well in corn-fed factory farmed beef</a:t>
            </a:r>
          </a:p>
          <a:p>
            <a:pPr lvl="1" eaLnBrk="1" hangingPunct="1"/>
            <a:r>
              <a:rPr lang="en-US" dirty="0">
                <a:latin typeface="Times New Roman" pitchFamily="18" charset="0"/>
                <a:cs typeface="Times New Roman" pitchFamily="18" charset="0"/>
              </a:rPr>
              <a:t>Runoff contaminates vegetable farms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Times New Roman" pitchFamily="18" charset="0"/>
                <a:cs typeface="Times New Roman" pitchFamily="18" charset="0"/>
              </a:rPr>
              <a:t>Diarrhea due to altered motility</a:t>
            </a:r>
            <a:br>
              <a:rPr lang="en-US" b="1" dirty="0">
                <a:latin typeface="Times New Roman" pitchFamily="18" charset="0"/>
                <a:cs typeface="Times New Roman" pitchFamily="18" charset="0"/>
              </a:rPr>
            </a:br>
            <a:r>
              <a:rPr lang="en-US" b="1" dirty="0">
                <a:latin typeface="Times New Roman" pitchFamily="18" charset="0"/>
                <a:cs typeface="Times New Roman" pitchFamily="18" charset="0"/>
              </a:rPr>
              <a:t>Dumping Syndrome</a:t>
            </a:r>
          </a:p>
        </p:txBody>
      </p:sp>
      <p:sp>
        <p:nvSpPr>
          <p:cNvPr id="3" name="Content Placeholder 2"/>
          <p:cNvSpPr>
            <a:spLocks noGrp="1"/>
          </p:cNvSpPr>
          <p:nvPr>
            <p:ph idx="1"/>
          </p:nvPr>
        </p:nvSpPr>
        <p:spPr>
          <a:xfrm>
            <a:off x="1524000" y="1524000"/>
            <a:ext cx="9144000" cy="5334000"/>
          </a:xfrm>
        </p:spPr>
        <p:txBody>
          <a:bodyPr>
            <a:normAutofit/>
          </a:bodyPr>
          <a:lstStyle/>
          <a:p>
            <a:r>
              <a:rPr lang="en-US" dirty="0">
                <a:latin typeface="Times New Roman" pitchFamily="18" charset="0"/>
                <a:cs typeface="Times New Roman" pitchFamily="18" charset="0"/>
              </a:rPr>
              <a:t>Typically caused by gastric surgery for peptic ulcer disease, or by gastric by-pass surgery.  Part of the stomach typically including the pyloric sphincter is removed , and the meal instead of very slowly entering the duodenum can enter very quickly.  </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The increased </a:t>
            </a:r>
            <a:r>
              <a:rPr lang="en-US" dirty="0" err="1">
                <a:latin typeface="Times New Roman" pitchFamily="18" charset="0"/>
                <a:cs typeface="Times New Roman" pitchFamily="18" charset="0"/>
              </a:rPr>
              <a:t>osmolarity</a:t>
            </a:r>
            <a:r>
              <a:rPr lang="en-US" dirty="0">
                <a:latin typeface="Times New Roman" pitchFamily="18" charset="0"/>
                <a:cs typeface="Times New Roman" pitchFamily="18" charset="0"/>
              </a:rPr>
              <a:t> of the contents results in very rapid movement of water into the intestines. </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In addition, the very rapid presentation of carbohydrates to the intestinal mucosa and their absorption causes a big spike in blood sugar resulting in a large increase in insulin.  </a:t>
            </a:r>
          </a:p>
          <a:p>
            <a:endParaRPr lang="en-US"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524000" y="274638"/>
            <a:ext cx="9144000" cy="1325562"/>
          </a:xfrm>
        </p:spPr>
        <p:txBody>
          <a:bodyPr>
            <a:normAutofit fontScale="90000"/>
          </a:bodyPr>
          <a:lstStyle/>
          <a:p>
            <a:pPr eaLnBrk="1" hangingPunct="1"/>
            <a:r>
              <a:rPr lang="en-US" dirty="0"/>
              <a:t>The pancreas releases the major digestive enzymes, which are needed to break down starch, proteins and fats.</a:t>
            </a:r>
          </a:p>
        </p:txBody>
      </p:sp>
      <p:pic>
        <p:nvPicPr>
          <p:cNvPr id="31747" name="Picture 5" descr="http://assets.aarp.org/external_sites/adam/graphics/images/en/17194.jpg"/>
          <p:cNvPicPr>
            <a:picLocks noChangeAspect="1" noChangeArrowheads="1"/>
          </p:cNvPicPr>
          <p:nvPr/>
        </p:nvPicPr>
        <p:blipFill>
          <a:blip r:embed="rId3" cstate="print"/>
          <a:srcRect/>
          <a:stretch>
            <a:fillRect/>
          </a:stretch>
        </p:blipFill>
        <p:spPr bwMode="auto">
          <a:xfrm>
            <a:off x="3124200" y="1905001"/>
            <a:ext cx="5867400" cy="4693231"/>
          </a:xfrm>
          <a:prstGeom prst="rect">
            <a:avLst/>
          </a:prstGeom>
          <a:noFill/>
          <a:ln w="9525">
            <a:noFill/>
            <a:miter lim="800000"/>
            <a:headEnd/>
            <a:tailEnd/>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p:cNvSpPr>
            <a:spLocks noGrp="1" noChangeArrowheads="1"/>
          </p:cNvSpPr>
          <p:nvPr>
            <p:ph type="title"/>
          </p:nvPr>
        </p:nvSpPr>
        <p:spPr/>
        <p:txBody>
          <a:bodyPr>
            <a:normAutofit/>
          </a:bodyPr>
          <a:lstStyle/>
          <a:p>
            <a:pPr eaLnBrk="1" hangingPunct="1"/>
            <a:r>
              <a:rPr lang="en-US" sz="4000"/>
              <a:t>Pancreatic enzymes are usually released in an inactive form.</a:t>
            </a:r>
          </a:p>
        </p:txBody>
      </p:sp>
      <p:sp>
        <p:nvSpPr>
          <p:cNvPr id="32771" name="Rectangle 5"/>
          <p:cNvSpPr>
            <a:spLocks noChangeArrowheads="1"/>
          </p:cNvSpPr>
          <p:nvPr/>
        </p:nvSpPr>
        <p:spPr bwMode="auto">
          <a:xfrm>
            <a:off x="1524001" y="2007672"/>
            <a:ext cx="184731" cy="369332"/>
          </a:xfrm>
          <a:prstGeom prst="rect">
            <a:avLst/>
          </a:prstGeom>
          <a:noFill/>
          <a:ln w="9525">
            <a:noFill/>
            <a:miter lim="800000"/>
            <a:headEnd/>
            <a:tailEnd/>
          </a:ln>
        </p:spPr>
        <p:txBody>
          <a:bodyPr wrap="none" anchor="ctr">
            <a:spAutoFit/>
          </a:bodyPr>
          <a:lstStyle/>
          <a:p>
            <a:endParaRPr lang="en-US"/>
          </a:p>
        </p:txBody>
      </p:sp>
      <p:pic>
        <p:nvPicPr>
          <p:cNvPr id="32772" name="Picture 4" descr="15_26"/>
          <p:cNvPicPr>
            <a:picLocks noChangeAspect="1" noChangeArrowheads="1"/>
          </p:cNvPicPr>
          <p:nvPr/>
        </p:nvPicPr>
        <p:blipFill>
          <a:blip r:embed="rId2" cstate="print"/>
          <a:srcRect/>
          <a:stretch>
            <a:fillRect/>
          </a:stretch>
        </p:blipFill>
        <p:spPr bwMode="auto">
          <a:xfrm>
            <a:off x="2819400" y="1828800"/>
            <a:ext cx="5638800" cy="3841750"/>
          </a:xfrm>
          <a:prstGeom prst="rect">
            <a:avLst/>
          </a:prstGeom>
          <a:noFill/>
          <a:ln w="9525">
            <a:noFill/>
            <a:miter lim="800000"/>
            <a:headEnd/>
            <a:tailEnd/>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Acute Pancreatitis</a:t>
            </a:r>
          </a:p>
        </p:txBody>
      </p:sp>
      <p:sp>
        <p:nvSpPr>
          <p:cNvPr id="3" name="Content Placeholder 2"/>
          <p:cNvSpPr>
            <a:spLocks noGrp="1"/>
          </p:cNvSpPr>
          <p:nvPr>
            <p:ph idx="1"/>
          </p:nvPr>
        </p:nvSpPr>
        <p:spPr/>
        <p:txBody>
          <a:bodyPr/>
          <a:lstStyle/>
          <a:p>
            <a:r>
              <a:rPr lang="en-US" dirty="0"/>
              <a:t>Results from acute inflammation and </a:t>
            </a:r>
            <a:r>
              <a:rPr lang="en-US" dirty="0" err="1"/>
              <a:t>autodigestion</a:t>
            </a:r>
            <a:r>
              <a:rPr lang="en-US" dirty="0"/>
              <a:t> of pancreas</a:t>
            </a:r>
          </a:p>
          <a:p>
            <a:r>
              <a:rPr lang="en-US" dirty="0"/>
              <a:t>Causes</a:t>
            </a:r>
          </a:p>
          <a:p>
            <a:pPr lvl="1"/>
            <a:r>
              <a:rPr lang="en-US" dirty="0"/>
              <a:t>Alcohol abuse – activates </a:t>
            </a:r>
            <a:r>
              <a:rPr lang="en-US" dirty="0" err="1"/>
              <a:t>trypsin</a:t>
            </a:r>
            <a:r>
              <a:rPr lang="en-US" dirty="0"/>
              <a:t> </a:t>
            </a:r>
            <a:r>
              <a:rPr lang="en-US" dirty="0" err="1"/>
              <a:t>intracellularly</a:t>
            </a:r>
            <a:r>
              <a:rPr lang="en-US" dirty="0"/>
              <a:t>, also can cause inflammation of the sphincter of </a:t>
            </a:r>
            <a:r>
              <a:rPr lang="en-US" dirty="0" err="1"/>
              <a:t>Oddi</a:t>
            </a:r>
            <a:r>
              <a:rPr lang="en-US" dirty="0"/>
              <a:t> &amp; reduce its tone</a:t>
            </a:r>
          </a:p>
          <a:p>
            <a:pPr lvl="1"/>
            <a:r>
              <a:rPr lang="en-US" dirty="0"/>
              <a:t>Gallstones – can be impacted in the pancreatic duct.</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Manifestations of acute pancreatitis:</a:t>
            </a:r>
          </a:p>
        </p:txBody>
      </p:sp>
      <p:sp>
        <p:nvSpPr>
          <p:cNvPr id="3" name="Content Placeholder 2"/>
          <p:cNvSpPr>
            <a:spLocks noGrp="1"/>
          </p:cNvSpPr>
          <p:nvPr>
            <p:ph idx="1"/>
          </p:nvPr>
        </p:nvSpPr>
        <p:spPr/>
        <p:txBody>
          <a:bodyPr>
            <a:normAutofit/>
          </a:bodyPr>
          <a:lstStyle/>
          <a:p>
            <a:r>
              <a:rPr lang="en-US" dirty="0"/>
              <a:t>Pain</a:t>
            </a:r>
          </a:p>
          <a:p>
            <a:r>
              <a:rPr lang="en-US" dirty="0"/>
              <a:t>Nausea &amp; vomiting</a:t>
            </a:r>
          </a:p>
          <a:p>
            <a:r>
              <a:rPr lang="en-US" dirty="0"/>
              <a:t>Fever</a:t>
            </a:r>
          </a:p>
          <a:p>
            <a:r>
              <a:rPr lang="en-US" dirty="0"/>
              <a:t>Shock</a:t>
            </a:r>
          </a:p>
          <a:p>
            <a:r>
              <a:rPr lang="en-US" dirty="0"/>
              <a:t>Amylase and lipase in blood</a:t>
            </a:r>
          </a:p>
          <a:p>
            <a:r>
              <a:rPr lang="en-US" dirty="0"/>
              <a:t>Jaundice</a:t>
            </a:r>
          </a:p>
          <a:p>
            <a:r>
              <a:rPr lang="en-US" dirty="0"/>
              <a:t>Acidosis</a:t>
            </a:r>
          </a:p>
          <a:p>
            <a:r>
              <a:rPr lang="en-US" dirty="0" err="1"/>
              <a:t>Hyperkalemia</a:t>
            </a:r>
            <a:endParaRPr lang="en-US"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Chronic Pancreatitis</a:t>
            </a:r>
          </a:p>
        </p:txBody>
      </p:sp>
      <p:sp>
        <p:nvSpPr>
          <p:cNvPr id="3" name="Content Placeholder 2"/>
          <p:cNvSpPr>
            <a:spLocks noGrp="1"/>
          </p:cNvSpPr>
          <p:nvPr>
            <p:ph idx="1"/>
          </p:nvPr>
        </p:nvSpPr>
        <p:spPr/>
        <p:txBody>
          <a:bodyPr/>
          <a:lstStyle/>
          <a:p>
            <a:r>
              <a:rPr lang="en-US" dirty="0"/>
              <a:t>Characterized by fibrosis and calcification</a:t>
            </a:r>
          </a:p>
          <a:p>
            <a:r>
              <a:rPr lang="en-US" dirty="0"/>
              <a:t>Loss of exocrine function</a:t>
            </a:r>
          </a:p>
          <a:p>
            <a:r>
              <a:rPr lang="en-US" dirty="0"/>
              <a:t>Usually caused by alcoholism</a:t>
            </a:r>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7150" y="342900"/>
            <a:ext cx="4457700" cy="2857500"/>
          </a:xfrm>
        </p:spPr>
        <p:txBody>
          <a:bodyPr>
            <a:noAutofit/>
          </a:bodyPr>
          <a:lstStyle/>
          <a:p>
            <a:r>
              <a:rPr lang="en-US" sz="4050" b="1" dirty="0">
                <a:solidFill>
                  <a:srgbClr val="C00000"/>
                </a:solidFill>
                <a:effectLst>
                  <a:outerShdw blurRad="38100" dist="38100" dir="2700000" algn="tl">
                    <a:srgbClr val="000000">
                      <a:alpha val="43137"/>
                    </a:srgbClr>
                  </a:outerShdw>
                </a:effectLst>
                <a:latin typeface="Comic Sans MS" pitchFamily="66" charset="0"/>
              </a:rPr>
              <a:t>The</a:t>
            </a:r>
            <a:br>
              <a:rPr lang="en-US" sz="4050" b="1" dirty="0">
                <a:solidFill>
                  <a:srgbClr val="C00000"/>
                </a:solidFill>
                <a:effectLst>
                  <a:outerShdw blurRad="38100" dist="38100" dir="2700000" algn="tl">
                    <a:srgbClr val="000000">
                      <a:alpha val="43137"/>
                    </a:srgbClr>
                  </a:outerShdw>
                </a:effectLst>
                <a:latin typeface="Comic Sans MS" pitchFamily="66" charset="0"/>
              </a:rPr>
            </a:br>
            <a:r>
              <a:rPr lang="en-US" sz="4050" b="1" dirty="0">
                <a:solidFill>
                  <a:srgbClr val="C00000"/>
                </a:solidFill>
                <a:effectLst>
                  <a:outerShdw blurRad="38100" dist="38100" dir="2700000" algn="tl">
                    <a:srgbClr val="000000">
                      <a:alpha val="43137"/>
                    </a:srgbClr>
                  </a:outerShdw>
                </a:effectLst>
                <a:latin typeface="Comic Sans MS" pitchFamily="66" charset="0"/>
              </a:rPr>
              <a:t>Human</a:t>
            </a:r>
            <a:br>
              <a:rPr lang="en-US" sz="4050" b="1" dirty="0">
                <a:solidFill>
                  <a:srgbClr val="C00000"/>
                </a:solidFill>
                <a:effectLst>
                  <a:outerShdw blurRad="38100" dist="38100" dir="2700000" algn="tl">
                    <a:srgbClr val="000000">
                      <a:alpha val="43137"/>
                    </a:srgbClr>
                  </a:outerShdw>
                </a:effectLst>
                <a:latin typeface="Comic Sans MS" pitchFamily="66" charset="0"/>
              </a:rPr>
            </a:br>
            <a:r>
              <a:rPr lang="en-US" sz="4050" b="1" dirty="0">
                <a:solidFill>
                  <a:srgbClr val="C00000"/>
                </a:solidFill>
                <a:effectLst>
                  <a:outerShdw blurRad="38100" dist="38100" dir="2700000" algn="tl">
                    <a:srgbClr val="000000">
                      <a:alpha val="43137"/>
                    </a:srgbClr>
                  </a:outerShdw>
                </a:effectLst>
                <a:latin typeface="Comic Sans MS" pitchFamily="66" charset="0"/>
              </a:rPr>
              <a:t>Digestive</a:t>
            </a:r>
            <a:br>
              <a:rPr lang="en-US" sz="4050" b="1" dirty="0">
                <a:solidFill>
                  <a:srgbClr val="C00000"/>
                </a:solidFill>
                <a:effectLst>
                  <a:outerShdw blurRad="38100" dist="38100" dir="2700000" algn="tl">
                    <a:srgbClr val="000000">
                      <a:alpha val="43137"/>
                    </a:srgbClr>
                  </a:outerShdw>
                </a:effectLst>
                <a:latin typeface="Comic Sans MS" pitchFamily="66" charset="0"/>
              </a:rPr>
            </a:br>
            <a:r>
              <a:rPr lang="en-US" sz="4050" b="1" dirty="0">
                <a:solidFill>
                  <a:srgbClr val="C00000"/>
                </a:solidFill>
                <a:effectLst>
                  <a:outerShdw blurRad="38100" dist="38100" dir="2700000" algn="tl">
                    <a:srgbClr val="000000">
                      <a:alpha val="43137"/>
                    </a:srgbClr>
                  </a:outerShdw>
                </a:effectLst>
                <a:latin typeface="Comic Sans MS" pitchFamily="66" charset="0"/>
              </a:rPr>
              <a:t>System</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Pancreatic Insufficiency</a:t>
            </a:r>
          </a:p>
        </p:txBody>
      </p:sp>
      <p:sp>
        <p:nvSpPr>
          <p:cNvPr id="3" name="Content Placeholder 2"/>
          <p:cNvSpPr>
            <a:spLocks noGrp="1"/>
          </p:cNvSpPr>
          <p:nvPr>
            <p:ph idx="1"/>
          </p:nvPr>
        </p:nvSpPr>
        <p:spPr>
          <a:xfrm>
            <a:off x="1981200" y="1600201"/>
            <a:ext cx="8458200" cy="4495800"/>
          </a:xfrm>
        </p:spPr>
        <p:txBody>
          <a:bodyPr/>
          <a:lstStyle/>
          <a:p>
            <a:r>
              <a:rPr lang="en-US" dirty="0"/>
              <a:t>Usually caused by chronic pancreatitis</a:t>
            </a:r>
          </a:p>
          <a:p>
            <a:r>
              <a:rPr lang="en-US" dirty="0"/>
              <a:t>Leads to :</a:t>
            </a:r>
          </a:p>
          <a:p>
            <a:pPr lvl="1"/>
            <a:r>
              <a:rPr lang="en-US" dirty="0" err="1"/>
              <a:t>Malabsorption</a:t>
            </a:r>
            <a:endParaRPr lang="en-US" dirty="0"/>
          </a:p>
          <a:p>
            <a:pPr lvl="1"/>
            <a:r>
              <a:rPr lang="en-US" dirty="0"/>
              <a:t>Fat in stool (fat not absorbed)</a:t>
            </a:r>
          </a:p>
          <a:p>
            <a:pPr lvl="1"/>
            <a:r>
              <a:rPr lang="en-US" dirty="0"/>
              <a:t>Diarrhea (but not as bad as from intestinal </a:t>
            </a:r>
            <a:r>
              <a:rPr lang="en-US" dirty="0" err="1"/>
              <a:t>malabsorption</a:t>
            </a:r>
            <a:r>
              <a:rPr lang="en-US" dirty="0"/>
              <a:t>, such as celiac disease)</a:t>
            </a:r>
          </a:p>
          <a:p>
            <a:r>
              <a:rPr lang="en-US" dirty="0"/>
              <a:t>Can give replacement enzymes</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Pancreatic Cancer</a:t>
            </a:r>
          </a:p>
        </p:txBody>
      </p:sp>
      <p:sp>
        <p:nvSpPr>
          <p:cNvPr id="3" name="Content Placeholder 2"/>
          <p:cNvSpPr>
            <a:spLocks noGrp="1"/>
          </p:cNvSpPr>
          <p:nvPr>
            <p:ph idx="1"/>
          </p:nvPr>
        </p:nvSpPr>
        <p:spPr/>
        <p:txBody>
          <a:bodyPr/>
          <a:lstStyle/>
          <a:p>
            <a:r>
              <a:rPr lang="en-US" dirty="0"/>
              <a:t>High mortality rate (95%)</a:t>
            </a:r>
          </a:p>
          <a:p>
            <a:r>
              <a:rPr lang="en-US" dirty="0"/>
              <a:t>Symptoms usually do not develop until disease has spread.</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p:txBody>
          <a:bodyPr/>
          <a:lstStyle/>
          <a:p>
            <a:pPr eaLnBrk="1" hangingPunct="1"/>
            <a:r>
              <a:rPr lang="en-US"/>
              <a:t>The Liver</a:t>
            </a:r>
          </a:p>
        </p:txBody>
      </p:sp>
      <p:pic>
        <p:nvPicPr>
          <p:cNvPr id="35843" name="Picture 6" descr="http://bettercancersolutions.com/detoxification/liver_diagram.gif"/>
          <p:cNvPicPr>
            <a:picLocks noChangeAspect="1" noChangeArrowheads="1"/>
          </p:cNvPicPr>
          <p:nvPr/>
        </p:nvPicPr>
        <p:blipFill>
          <a:blip r:embed="rId2" cstate="print"/>
          <a:srcRect/>
          <a:stretch>
            <a:fillRect/>
          </a:stretch>
        </p:blipFill>
        <p:spPr bwMode="auto">
          <a:xfrm>
            <a:off x="3733800" y="1600200"/>
            <a:ext cx="5029200" cy="4408488"/>
          </a:xfrm>
          <a:prstGeom prst="rect">
            <a:avLst/>
          </a:prstGeom>
          <a:noFill/>
          <a:ln w="9525">
            <a:noFill/>
            <a:miter lim="800000"/>
            <a:headEnd/>
            <a:tailEnd/>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p:spPr>
        <p:txBody>
          <a:bodyPr>
            <a:normAutofit/>
          </a:bodyPr>
          <a:lstStyle/>
          <a:p>
            <a:r>
              <a:rPr lang="en-US" sz="4800" b="1" dirty="0"/>
              <a:t>The liver does many things:</a:t>
            </a:r>
          </a:p>
        </p:txBody>
      </p:sp>
      <p:sp>
        <p:nvSpPr>
          <p:cNvPr id="3" name="Content Placeholder 2"/>
          <p:cNvSpPr>
            <a:spLocks noGrp="1"/>
          </p:cNvSpPr>
          <p:nvPr>
            <p:ph idx="1"/>
          </p:nvPr>
        </p:nvSpPr>
        <p:spPr>
          <a:xfrm>
            <a:off x="1524000" y="1143000"/>
            <a:ext cx="9144000" cy="5715000"/>
          </a:xfrm>
        </p:spPr>
        <p:txBody>
          <a:bodyPr>
            <a:normAutofit/>
          </a:bodyPr>
          <a:lstStyle/>
          <a:p>
            <a:r>
              <a:rPr lang="en-US" b="1" dirty="0"/>
              <a:t>Fat digestion – via production of bile</a:t>
            </a:r>
          </a:p>
          <a:p>
            <a:r>
              <a:rPr lang="en-US" b="1" dirty="0"/>
              <a:t>Nutrient storage, synthesis, and mobilization</a:t>
            </a:r>
          </a:p>
          <a:p>
            <a:pPr lvl="1"/>
            <a:r>
              <a:rPr lang="en-US" b="1" dirty="0"/>
              <a:t>Storage of carbohydrates as glycogen and </a:t>
            </a:r>
            <a:r>
              <a:rPr lang="en-US" b="1" dirty="0" err="1"/>
              <a:t>gluconeogenesis</a:t>
            </a:r>
            <a:endParaRPr lang="en-US" b="1" dirty="0"/>
          </a:p>
          <a:p>
            <a:pPr lvl="1"/>
            <a:r>
              <a:rPr lang="en-US" b="1" dirty="0"/>
              <a:t>Fat metabolism and cholesterol synthesis</a:t>
            </a:r>
          </a:p>
          <a:p>
            <a:pPr lvl="1"/>
            <a:r>
              <a:rPr lang="en-US" b="1" dirty="0"/>
              <a:t>Vitamin and trace mineral storage</a:t>
            </a:r>
          </a:p>
          <a:p>
            <a:r>
              <a:rPr lang="en-US" b="1" dirty="0"/>
              <a:t>Biotransformation of drugs and toxins</a:t>
            </a:r>
          </a:p>
          <a:p>
            <a:r>
              <a:rPr lang="en-US" b="1" dirty="0"/>
              <a:t>Metabolism of hormones</a:t>
            </a:r>
          </a:p>
          <a:p>
            <a:r>
              <a:rPr lang="en-US" b="1" dirty="0"/>
              <a:t>Production of plasma proteins</a:t>
            </a:r>
          </a:p>
          <a:p>
            <a:r>
              <a:rPr lang="en-US" b="1" dirty="0"/>
              <a:t>Immune surveillance</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15_29"/>
          <p:cNvPicPr>
            <a:picLocks noChangeAspect="1" noChangeArrowheads="1"/>
          </p:cNvPicPr>
          <p:nvPr/>
        </p:nvPicPr>
        <p:blipFill>
          <a:blip r:embed="rId2" cstate="print"/>
          <a:srcRect/>
          <a:stretch>
            <a:fillRect/>
          </a:stretch>
        </p:blipFill>
        <p:spPr bwMode="auto">
          <a:xfrm>
            <a:off x="1538288" y="768350"/>
            <a:ext cx="9117012" cy="5321300"/>
          </a:xfrm>
          <a:prstGeom prst="rect">
            <a:avLst/>
          </a:prstGeom>
          <a:noFill/>
          <a:ln w="9525">
            <a:noFill/>
            <a:miter lim="800000"/>
            <a:headEnd/>
            <a:tailEnd/>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hsinus2"/>
          <p:cNvPicPr>
            <a:picLocks noChangeAspect="1" noChangeArrowheads="1"/>
          </p:cNvPicPr>
          <p:nvPr/>
        </p:nvPicPr>
        <p:blipFill>
          <a:blip r:embed="rId2" cstate="print"/>
          <a:srcRect/>
          <a:stretch>
            <a:fillRect/>
          </a:stretch>
        </p:blipFill>
        <p:spPr bwMode="auto">
          <a:xfrm>
            <a:off x="3457575" y="1204914"/>
            <a:ext cx="5276850" cy="4448175"/>
          </a:xfrm>
          <a:prstGeom prst="rect">
            <a:avLst/>
          </a:prstGeom>
          <a:noFill/>
          <a:ln w="9525">
            <a:noFill/>
            <a:miter lim="800000"/>
            <a:headEnd/>
            <a:tailEnd/>
          </a:ln>
        </p:spPr>
      </p:pic>
      <p:sp>
        <p:nvSpPr>
          <p:cNvPr id="37891" name="Rectangle 6"/>
          <p:cNvSpPr>
            <a:spLocks noChangeArrowheads="1"/>
          </p:cNvSpPr>
          <p:nvPr/>
        </p:nvSpPr>
        <p:spPr bwMode="auto">
          <a:xfrm>
            <a:off x="1828800" y="6248401"/>
            <a:ext cx="4686300" cy="366713"/>
          </a:xfrm>
          <a:prstGeom prst="rect">
            <a:avLst/>
          </a:prstGeom>
          <a:noFill/>
          <a:ln w="9525">
            <a:noFill/>
            <a:miter lim="800000"/>
            <a:headEnd/>
            <a:tailEnd/>
          </a:ln>
        </p:spPr>
        <p:txBody>
          <a:bodyPr wrap="none">
            <a:spAutoFit/>
          </a:bodyPr>
          <a:lstStyle/>
          <a:p>
            <a:r>
              <a:rPr lang="en-US"/>
              <a:t>http://www.siumed.edu/~dking2/erg/liver.htm</a:t>
            </a:r>
          </a:p>
        </p:txBody>
      </p:sp>
      <p:sp>
        <p:nvSpPr>
          <p:cNvPr id="37892" name="Rectangle 7"/>
          <p:cNvSpPr>
            <a:spLocks noGrp="1" noChangeArrowheads="1"/>
          </p:cNvSpPr>
          <p:nvPr>
            <p:ph type="title"/>
          </p:nvPr>
        </p:nvSpPr>
        <p:spPr>
          <a:xfrm>
            <a:off x="1752600" y="0"/>
            <a:ext cx="8686800" cy="1143000"/>
          </a:xfrm>
        </p:spPr>
        <p:txBody>
          <a:bodyPr/>
          <a:lstStyle/>
          <a:p>
            <a:pPr eaLnBrk="1" hangingPunct="1"/>
            <a:r>
              <a:rPr lang="en-US" sz="2400"/>
              <a:t>The openings (fenestrations) in the capillaries mean that the hepatocytes are essentially in direct contact with the blood.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2"/>
          <p:cNvSpPr>
            <a:spLocks noGrp="1"/>
          </p:cNvSpPr>
          <p:nvPr>
            <p:ph type="title"/>
          </p:nvPr>
        </p:nvSpPr>
        <p:spPr/>
        <p:txBody>
          <a:bodyPr/>
          <a:lstStyle/>
          <a:p>
            <a:pPr eaLnBrk="1" hangingPunct="1"/>
            <a:r>
              <a:rPr lang="en-US"/>
              <a:t> Bile duct and sphincter of Oddi</a:t>
            </a:r>
          </a:p>
        </p:txBody>
      </p:sp>
      <p:pic>
        <p:nvPicPr>
          <p:cNvPr id="39939" name="Picture 2" descr="http://assets.aarp.org/external_sites/adam/graphics/images/en/19214.jpg"/>
          <p:cNvPicPr>
            <a:picLocks noChangeAspect="1" noChangeArrowheads="1"/>
          </p:cNvPicPr>
          <p:nvPr/>
        </p:nvPicPr>
        <p:blipFill>
          <a:blip r:embed="rId2" cstate="print"/>
          <a:srcRect/>
          <a:stretch>
            <a:fillRect/>
          </a:stretch>
        </p:blipFill>
        <p:spPr bwMode="auto">
          <a:xfrm>
            <a:off x="2819400" y="1295401"/>
            <a:ext cx="6400800" cy="5121275"/>
          </a:xfrm>
          <a:prstGeom prst="rect">
            <a:avLst/>
          </a:prstGeom>
          <a:noFill/>
          <a:ln w="9525">
            <a:noFill/>
            <a:miter lim="800000"/>
            <a:headEnd/>
            <a:tailEnd/>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15_30"/>
          <p:cNvPicPr>
            <a:picLocks noChangeAspect="1" noChangeArrowheads="1"/>
          </p:cNvPicPr>
          <p:nvPr/>
        </p:nvPicPr>
        <p:blipFill>
          <a:blip r:embed="rId2" cstate="print"/>
          <a:srcRect/>
          <a:stretch>
            <a:fillRect/>
          </a:stretch>
        </p:blipFill>
        <p:spPr bwMode="auto">
          <a:xfrm>
            <a:off x="3144839" y="11113"/>
            <a:ext cx="5902325" cy="6837362"/>
          </a:xfrm>
          <a:prstGeom prst="rect">
            <a:avLst/>
          </a:prstGeom>
          <a:noFill/>
          <a:ln w="9525">
            <a:noFill/>
            <a:miter lim="800000"/>
            <a:headEnd/>
            <a:tailEnd/>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15_10"/>
          <p:cNvPicPr>
            <a:picLocks noChangeAspect="1" noChangeArrowheads="1"/>
          </p:cNvPicPr>
          <p:nvPr/>
        </p:nvPicPr>
        <p:blipFill>
          <a:blip r:embed="rId2" cstate="print"/>
          <a:srcRect/>
          <a:stretch>
            <a:fillRect/>
          </a:stretch>
        </p:blipFill>
        <p:spPr bwMode="auto">
          <a:xfrm>
            <a:off x="3679825" y="11113"/>
            <a:ext cx="4832350" cy="6837362"/>
          </a:xfrm>
          <a:prstGeom prst="rect">
            <a:avLst/>
          </a:prstGeom>
          <a:noFill/>
          <a:ln w="9525">
            <a:noFill/>
            <a:miter lim="800000"/>
            <a:headEnd/>
            <a:tailEnd/>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057400" y="0"/>
            <a:ext cx="8229600" cy="1143000"/>
          </a:xfrm>
        </p:spPr>
        <p:txBody>
          <a:bodyPr/>
          <a:lstStyle/>
          <a:p>
            <a:r>
              <a:rPr lang="en-US" dirty="0"/>
              <a:t>Bile Pigments</a:t>
            </a:r>
          </a:p>
        </p:txBody>
      </p:sp>
      <p:sp>
        <p:nvSpPr>
          <p:cNvPr id="7" name="Content Placeholder 6"/>
          <p:cNvSpPr>
            <a:spLocks noGrp="1"/>
          </p:cNvSpPr>
          <p:nvPr>
            <p:ph idx="1"/>
          </p:nvPr>
        </p:nvSpPr>
        <p:spPr>
          <a:xfrm>
            <a:off x="1524000" y="1219202"/>
            <a:ext cx="9144000" cy="5410199"/>
          </a:xfrm>
        </p:spPr>
        <p:txBody>
          <a:bodyPr/>
          <a:lstStyle/>
          <a:p>
            <a:r>
              <a:rPr lang="en-US" dirty="0"/>
              <a:t>Bile pigments are breakdown products of hemoglobin.  Most important is </a:t>
            </a:r>
            <a:r>
              <a:rPr lang="en-US" b="1" dirty="0" err="1"/>
              <a:t>bilirubin</a:t>
            </a:r>
            <a:r>
              <a:rPr lang="en-US" dirty="0"/>
              <a:t>.</a:t>
            </a:r>
          </a:p>
          <a:p>
            <a:endParaRPr lang="en-US" dirty="0"/>
          </a:p>
          <a:p>
            <a:r>
              <a:rPr lang="en-US" dirty="0"/>
              <a:t>The pigments are carried to the liver, where they are combined with bile, and are converted into a form that the body can excrete.</a:t>
            </a:r>
          </a:p>
          <a:p>
            <a:endParaRPr lang="en-US" dirty="0"/>
          </a:p>
          <a:p>
            <a:r>
              <a:rPr lang="en-US" dirty="0"/>
              <a:t>When this process fails, and </a:t>
            </a:r>
            <a:r>
              <a:rPr lang="en-US" dirty="0" err="1"/>
              <a:t>bilirubin</a:t>
            </a:r>
            <a:r>
              <a:rPr lang="en-US" dirty="0"/>
              <a:t> accumulates in the tissues, it causes the skin and eyes to become yellowish.</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ile:Digestive system diagram en.svg"/>
          <p:cNvPicPr>
            <a:picLocks noChangeAspect="1" noChangeArrowheads="1"/>
          </p:cNvPicPr>
          <p:nvPr/>
        </p:nvPicPr>
        <p:blipFill>
          <a:blip r:embed="rId2" cstate="print"/>
          <a:srcRect/>
          <a:stretch>
            <a:fillRect/>
          </a:stretch>
        </p:blipFill>
        <p:spPr bwMode="auto">
          <a:xfrm>
            <a:off x="3695700" y="25375"/>
            <a:ext cx="4743450" cy="6718325"/>
          </a:xfrm>
          <a:prstGeom prst="rect">
            <a:avLst/>
          </a:prstGeom>
          <a:noFill/>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p:txBody>
          <a:bodyPr/>
          <a:lstStyle/>
          <a:p>
            <a:pPr eaLnBrk="1" hangingPunct="1"/>
            <a:r>
              <a:rPr lang="en-US"/>
              <a:t>Cirrhosis of the Liver</a:t>
            </a:r>
          </a:p>
        </p:txBody>
      </p:sp>
      <p:pic>
        <p:nvPicPr>
          <p:cNvPr id="45059" name="Picture 5" descr="Cirrhosis of the liver"/>
          <p:cNvPicPr>
            <a:picLocks noChangeAspect="1" noChangeArrowheads="1"/>
          </p:cNvPicPr>
          <p:nvPr/>
        </p:nvPicPr>
        <p:blipFill>
          <a:blip r:embed="rId2" cstate="print"/>
          <a:srcRect/>
          <a:stretch>
            <a:fillRect/>
          </a:stretch>
        </p:blipFill>
        <p:spPr bwMode="auto">
          <a:xfrm>
            <a:off x="3124200" y="1524001"/>
            <a:ext cx="6019800" cy="4816475"/>
          </a:xfrm>
          <a:prstGeom prst="rect">
            <a:avLst/>
          </a:prstGeom>
          <a:noFill/>
          <a:ln w="9525">
            <a:noFill/>
            <a:miter lim="800000"/>
            <a:headEnd/>
            <a:tailEnd/>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descr="normal liver"/>
          <p:cNvPicPr>
            <a:picLocks noChangeAspect="1" noChangeArrowheads="1"/>
          </p:cNvPicPr>
          <p:nvPr/>
        </p:nvPicPr>
        <p:blipFill>
          <a:blip r:embed="rId2" cstate="print"/>
          <a:srcRect/>
          <a:stretch>
            <a:fillRect/>
          </a:stretch>
        </p:blipFill>
        <p:spPr bwMode="auto">
          <a:xfrm>
            <a:off x="4038600" y="1752601"/>
            <a:ext cx="1905000" cy="1628775"/>
          </a:xfrm>
          <a:prstGeom prst="rect">
            <a:avLst/>
          </a:prstGeom>
          <a:noFill/>
          <a:ln w="9525">
            <a:noFill/>
            <a:miter lim="800000"/>
            <a:headEnd/>
            <a:tailEnd/>
          </a:ln>
        </p:spPr>
      </p:pic>
      <p:pic>
        <p:nvPicPr>
          <p:cNvPr id="46083" name="Picture 7" descr="normal liver"/>
          <p:cNvPicPr>
            <a:picLocks noChangeAspect="1" noChangeArrowheads="1"/>
          </p:cNvPicPr>
          <p:nvPr/>
        </p:nvPicPr>
        <p:blipFill>
          <a:blip r:embed="rId3" cstate="print"/>
          <a:srcRect/>
          <a:stretch>
            <a:fillRect/>
          </a:stretch>
        </p:blipFill>
        <p:spPr bwMode="auto">
          <a:xfrm>
            <a:off x="6248400" y="1752600"/>
            <a:ext cx="1905000" cy="1714500"/>
          </a:xfrm>
          <a:prstGeom prst="rect">
            <a:avLst/>
          </a:prstGeom>
          <a:noFill/>
          <a:ln w="9525">
            <a:noFill/>
            <a:miter lim="800000"/>
            <a:headEnd/>
            <a:tailEnd/>
          </a:ln>
        </p:spPr>
      </p:pic>
      <p:pic>
        <p:nvPicPr>
          <p:cNvPr id="46084" name="Picture 34" descr="acute hepatitis"/>
          <p:cNvPicPr>
            <a:picLocks noChangeAspect="1" noChangeArrowheads="1"/>
          </p:cNvPicPr>
          <p:nvPr/>
        </p:nvPicPr>
        <p:blipFill>
          <a:blip r:embed="rId4" cstate="print"/>
          <a:srcRect/>
          <a:stretch>
            <a:fillRect/>
          </a:stretch>
        </p:blipFill>
        <p:spPr bwMode="auto">
          <a:xfrm>
            <a:off x="3962400" y="3810000"/>
            <a:ext cx="1905000" cy="1771650"/>
          </a:xfrm>
          <a:prstGeom prst="rect">
            <a:avLst/>
          </a:prstGeom>
          <a:noFill/>
          <a:ln w="9525">
            <a:noFill/>
            <a:miter lim="800000"/>
            <a:headEnd/>
            <a:tailEnd/>
          </a:ln>
        </p:spPr>
      </p:pic>
      <p:pic>
        <p:nvPicPr>
          <p:cNvPr id="46085" name="Picture 36" descr="normal liver"/>
          <p:cNvPicPr>
            <a:picLocks noChangeAspect="1" noChangeArrowheads="1"/>
          </p:cNvPicPr>
          <p:nvPr/>
        </p:nvPicPr>
        <p:blipFill>
          <a:blip r:embed="rId5" cstate="print"/>
          <a:srcRect/>
          <a:stretch>
            <a:fillRect/>
          </a:stretch>
        </p:blipFill>
        <p:spPr bwMode="auto">
          <a:xfrm>
            <a:off x="6248400" y="3810000"/>
            <a:ext cx="1905000" cy="1828800"/>
          </a:xfrm>
          <a:prstGeom prst="rect">
            <a:avLst/>
          </a:prstGeom>
          <a:noFill/>
          <a:ln w="9525">
            <a:noFill/>
            <a:miter lim="800000"/>
            <a:headEnd/>
            <a:tailEnd/>
          </a:ln>
        </p:spPr>
      </p:pic>
      <p:sp>
        <p:nvSpPr>
          <p:cNvPr id="46086" name="Rectangle 46"/>
          <p:cNvSpPr>
            <a:spLocks noGrp="1" noChangeArrowheads="1"/>
          </p:cNvSpPr>
          <p:nvPr>
            <p:ph type="title"/>
          </p:nvPr>
        </p:nvSpPr>
        <p:spPr/>
        <p:txBody>
          <a:bodyPr/>
          <a:lstStyle/>
          <a:p>
            <a:pPr eaLnBrk="1" hangingPunct="1"/>
            <a:r>
              <a:rPr lang="en-US" sz="2400"/>
              <a:t>Cirrhosis occurs when scarring and fibrosis lead to the death of hepatocytes.</a:t>
            </a:r>
            <a:endParaRPr lang="en-US"/>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tipspre"/>
          <p:cNvPicPr>
            <a:picLocks noChangeAspect="1" noChangeArrowheads="1"/>
          </p:cNvPicPr>
          <p:nvPr/>
        </p:nvPicPr>
        <p:blipFill>
          <a:blip r:embed="rId2" cstate="print"/>
          <a:srcRect/>
          <a:stretch>
            <a:fillRect/>
          </a:stretch>
        </p:blipFill>
        <p:spPr bwMode="auto">
          <a:xfrm>
            <a:off x="4114800" y="1524000"/>
            <a:ext cx="4133850" cy="4800600"/>
          </a:xfrm>
          <a:prstGeom prst="rect">
            <a:avLst/>
          </a:prstGeom>
          <a:noFill/>
          <a:ln w="9525">
            <a:noFill/>
            <a:miter lim="800000"/>
            <a:headEnd/>
            <a:tailEnd/>
          </a:ln>
        </p:spPr>
      </p:pic>
      <p:sp>
        <p:nvSpPr>
          <p:cNvPr id="47107" name="Rectangle 6"/>
          <p:cNvSpPr>
            <a:spLocks noGrp="1" noChangeArrowheads="1"/>
          </p:cNvSpPr>
          <p:nvPr>
            <p:ph type="title"/>
          </p:nvPr>
        </p:nvSpPr>
        <p:spPr>
          <a:xfrm>
            <a:off x="1676400" y="228600"/>
            <a:ext cx="8686800" cy="1447800"/>
          </a:xfrm>
        </p:spPr>
        <p:txBody>
          <a:bodyPr/>
          <a:lstStyle/>
          <a:p>
            <a:pPr eaLnBrk="1" hangingPunct="1"/>
            <a:r>
              <a:rPr lang="en-US" sz="2400"/>
              <a:t>Portal hypertension can cause bleeding into the GI tract, as well as congestion of blood in the spleen, leading to destruction of platelets</a:t>
            </a:r>
          </a:p>
        </p:txBody>
      </p:sp>
      <p:sp>
        <p:nvSpPr>
          <p:cNvPr id="47108" name="Rectangle 7"/>
          <p:cNvSpPr>
            <a:spLocks noChangeArrowheads="1"/>
          </p:cNvSpPr>
          <p:nvPr/>
        </p:nvSpPr>
        <p:spPr bwMode="auto">
          <a:xfrm>
            <a:off x="1524000" y="6324601"/>
            <a:ext cx="6915150" cy="366713"/>
          </a:xfrm>
          <a:prstGeom prst="rect">
            <a:avLst/>
          </a:prstGeom>
          <a:noFill/>
          <a:ln w="9525">
            <a:noFill/>
            <a:miter lim="800000"/>
            <a:headEnd/>
            <a:tailEnd/>
          </a:ln>
        </p:spPr>
        <p:txBody>
          <a:bodyPr wrap="none">
            <a:spAutoFit/>
          </a:bodyPr>
          <a:lstStyle/>
          <a:p>
            <a:r>
              <a:rPr lang="en-US"/>
              <a:t>http://www.clevelandclinic.org/health/health-info/pictures/tipspre.gif</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yellow1"/>
          <p:cNvPicPr>
            <a:picLocks noChangeAspect="1" noChangeArrowheads="1"/>
          </p:cNvPicPr>
          <p:nvPr/>
        </p:nvPicPr>
        <p:blipFill>
          <a:blip r:embed="rId2" cstate="print"/>
          <a:srcRect/>
          <a:stretch>
            <a:fillRect/>
          </a:stretch>
        </p:blipFill>
        <p:spPr bwMode="auto">
          <a:xfrm>
            <a:off x="3810000" y="1905000"/>
            <a:ext cx="4114800" cy="2736850"/>
          </a:xfrm>
          <a:prstGeom prst="rect">
            <a:avLst/>
          </a:prstGeom>
          <a:noFill/>
          <a:ln w="9525">
            <a:noFill/>
            <a:miter lim="800000"/>
            <a:headEnd/>
            <a:tailEnd/>
          </a:ln>
        </p:spPr>
      </p:pic>
      <p:sp>
        <p:nvSpPr>
          <p:cNvPr id="48131" name="Rectangle 6"/>
          <p:cNvSpPr>
            <a:spLocks noGrp="1" noChangeArrowheads="1"/>
          </p:cNvSpPr>
          <p:nvPr>
            <p:ph type="title"/>
          </p:nvPr>
        </p:nvSpPr>
        <p:spPr/>
        <p:txBody>
          <a:bodyPr>
            <a:normAutofit/>
          </a:bodyPr>
          <a:lstStyle/>
          <a:p>
            <a:pPr eaLnBrk="1" hangingPunct="1"/>
            <a:r>
              <a:rPr lang="en-US" sz="2400"/>
              <a:t>The yellow coloring of the eye in a patient with jaundice reflects the accumulation of bile pigments in the connective tissues.  Skin also becomes yellowish.</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a:t>Consequences of Liver Failure</a:t>
            </a:r>
          </a:p>
        </p:txBody>
      </p:sp>
      <p:sp>
        <p:nvSpPr>
          <p:cNvPr id="49155" name="Content Placeholder 2"/>
          <p:cNvSpPr>
            <a:spLocks noGrp="1"/>
          </p:cNvSpPr>
          <p:nvPr>
            <p:ph idx="1"/>
          </p:nvPr>
        </p:nvSpPr>
        <p:spPr/>
        <p:txBody>
          <a:bodyPr/>
          <a:lstStyle/>
          <a:p>
            <a:pPr eaLnBrk="1" hangingPunct="1"/>
            <a:r>
              <a:rPr lang="en-US"/>
              <a:t>Portal Hypertension – blood backs up into the GI tract</a:t>
            </a:r>
          </a:p>
          <a:p>
            <a:pPr lvl="1" eaLnBrk="1" hangingPunct="1"/>
            <a:r>
              <a:rPr lang="en-US"/>
              <a:t>Blood does not pass through liver, so nutrients are not absorbed, also loss of immune surveillance</a:t>
            </a:r>
          </a:p>
          <a:p>
            <a:pPr lvl="1" eaLnBrk="1" hangingPunct="1"/>
            <a:r>
              <a:rPr lang="en-US"/>
              <a:t>Varices</a:t>
            </a:r>
          </a:p>
          <a:p>
            <a:pPr lvl="1" eaLnBrk="1" hangingPunct="1"/>
            <a:r>
              <a:rPr lang="en-US"/>
              <a:t>Promotes development of ascites</a:t>
            </a:r>
          </a:p>
          <a:p>
            <a:pPr lvl="1" eaLnBrk="1" hangingPunct="1"/>
            <a:r>
              <a:rPr lang="en-US"/>
              <a:t>Congestion of blood in spleen, leads to RBC destruction</a:t>
            </a:r>
          </a:p>
          <a:p>
            <a:pPr lvl="1" eaLnBrk="1" hangingPunct="1">
              <a:buFontTx/>
              <a:buNone/>
            </a:pPr>
            <a:endParaRPr lang="en-US"/>
          </a:p>
          <a:p>
            <a:pPr lvl="1" eaLnBrk="1" hangingPunct="1">
              <a:buFontTx/>
              <a:buNone/>
            </a:pPr>
            <a:endParaRPr lang="en-US"/>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1524000" y="0"/>
            <a:ext cx="9144000" cy="1219200"/>
          </a:xfrm>
        </p:spPr>
        <p:txBody>
          <a:bodyPr/>
          <a:lstStyle/>
          <a:p>
            <a:pPr eaLnBrk="1" hangingPunct="1"/>
            <a:r>
              <a:rPr lang="en-US" sz="4000"/>
              <a:t>Consequences of Liver Failure, (cont.)</a:t>
            </a:r>
          </a:p>
        </p:txBody>
      </p:sp>
      <p:sp>
        <p:nvSpPr>
          <p:cNvPr id="50179" name="Content Placeholder 2"/>
          <p:cNvSpPr>
            <a:spLocks noGrp="1"/>
          </p:cNvSpPr>
          <p:nvPr>
            <p:ph idx="1"/>
          </p:nvPr>
        </p:nvSpPr>
        <p:spPr>
          <a:xfrm>
            <a:off x="1981200" y="1219201"/>
            <a:ext cx="8153400" cy="4906963"/>
          </a:xfrm>
        </p:spPr>
        <p:txBody>
          <a:bodyPr/>
          <a:lstStyle/>
          <a:p>
            <a:pPr eaLnBrk="1" hangingPunct="1"/>
            <a:r>
              <a:rPr lang="en-US"/>
              <a:t>Ascites formation – watery fluid in the abdominal cavity</a:t>
            </a:r>
          </a:p>
          <a:p>
            <a:pPr eaLnBrk="1" hangingPunct="1"/>
            <a:r>
              <a:rPr lang="en-US"/>
              <a:t>Infection</a:t>
            </a:r>
          </a:p>
          <a:p>
            <a:pPr eaLnBrk="1" hangingPunct="1"/>
            <a:r>
              <a:rPr lang="en-US"/>
              <a:t>Generalized edema</a:t>
            </a:r>
          </a:p>
          <a:p>
            <a:pPr eaLnBrk="1" hangingPunct="1"/>
            <a:r>
              <a:rPr lang="en-US"/>
              <a:t>Neurologic disorders (from accumulation of ammonia and other toxins)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524000" y="274638"/>
            <a:ext cx="9144000" cy="1173162"/>
          </a:xfrm>
        </p:spPr>
        <p:txBody>
          <a:bodyPr/>
          <a:lstStyle/>
          <a:p>
            <a:pPr eaLnBrk="1" hangingPunct="1"/>
            <a:r>
              <a:rPr lang="en-US" sz="4000"/>
              <a:t>Consequences of Liver Failure, (cont.)</a:t>
            </a:r>
          </a:p>
        </p:txBody>
      </p:sp>
      <p:sp>
        <p:nvSpPr>
          <p:cNvPr id="51203" name="Content Placeholder 2"/>
          <p:cNvSpPr>
            <a:spLocks noGrp="1"/>
          </p:cNvSpPr>
          <p:nvPr>
            <p:ph idx="1"/>
          </p:nvPr>
        </p:nvSpPr>
        <p:spPr/>
        <p:txBody>
          <a:bodyPr/>
          <a:lstStyle/>
          <a:p>
            <a:pPr eaLnBrk="1" hangingPunct="1"/>
            <a:r>
              <a:rPr lang="en-US"/>
              <a:t>Increased bleeding from </a:t>
            </a:r>
          </a:p>
          <a:p>
            <a:pPr lvl="1" eaLnBrk="1" hangingPunct="1"/>
            <a:r>
              <a:rPr lang="en-US"/>
              <a:t>lack of liver-produced clotting factors, </a:t>
            </a:r>
          </a:p>
          <a:p>
            <a:pPr lvl="1" eaLnBrk="1" hangingPunct="1"/>
            <a:r>
              <a:rPr lang="en-US"/>
              <a:t>lack of absorption of vitamin K, </a:t>
            </a:r>
          </a:p>
          <a:p>
            <a:pPr lvl="1" eaLnBrk="1" hangingPunct="1"/>
            <a:r>
              <a:rPr lang="en-US"/>
              <a:t>hyperactivity of the spleen</a:t>
            </a:r>
          </a:p>
          <a:p>
            <a:pPr eaLnBrk="1" hangingPunct="1"/>
            <a:r>
              <a:rPr lang="en-US"/>
              <a:t>Endocrine disorders</a:t>
            </a:r>
          </a:p>
          <a:p>
            <a:pPr lvl="1" eaLnBrk="1" hangingPunct="1"/>
            <a:r>
              <a:rPr lang="en-US"/>
              <a:t>Lack of liver-produced hormone carriers</a:t>
            </a:r>
          </a:p>
          <a:p>
            <a:pPr lvl="1" eaLnBrk="1" hangingPunct="1"/>
            <a:r>
              <a:rPr lang="en-US"/>
              <a:t>Inability to degrade estrogen</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1524000" y="274638"/>
            <a:ext cx="9144000" cy="1173162"/>
          </a:xfrm>
        </p:spPr>
        <p:txBody>
          <a:bodyPr/>
          <a:lstStyle/>
          <a:p>
            <a:pPr eaLnBrk="1" hangingPunct="1"/>
            <a:r>
              <a:rPr lang="en-US" sz="4000"/>
              <a:t>Consequences of Liver Failure, (cont.)</a:t>
            </a:r>
          </a:p>
        </p:txBody>
      </p:sp>
      <p:sp>
        <p:nvSpPr>
          <p:cNvPr id="52227" name="Content Placeholder 2"/>
          <p:cNvSpPr>
            <a:spLocks noGrp="1"/>
          </p:cNvSpPr>
          <p:nvPr>
            <p:ph idx="1"/>
          </p:nvPr>
        </p:nvSpPr>
        <p:spPr/>
        <p:txBody>
          <a:bodyPr/>
          <a:lstStyle/>
          <a:p>
            <a:pPr eaLnBrk="1" hangingPunct="1"/>
            <a:r>
              <a:rPr lang="en-US"/>
              <a:t>Manifestations of decreased bile production</a:t>
            </a:r>
          </a:p>
          <a:p>
            <a:pPr lvl="1" eaLnBrk="1" hangingPunct="1"/>
            <a:r>
              <a:rPr lang="en-US"/>
              <a:t>Jaundice (build-up of bile pigments leading to yellowish color of eyes and skin)</a:t>
            </a:r>
          </a:p>
          <a:p>
            <a:pPr lvl="1" eaLnBrk="1" hangingPunct="1"/>
            <a:r>
              <a:rPr lang="en-US"/>
              <a:t>Decreased fat absorption (diarrhea, steatorrhea, deficiencies of fat-soluble vitamins)</a:t>
            </a:r>
          </a:p>
          <a:p>
            <a:pPr lvl="1" eaLnBrk="1" hangingPunct="1"/>
            <a:endParaRPr lang="en-US"/>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752600" y="304801"/>
            <a:ext cx="8915400" cy="1096963"/>
          </a:xfrm>
        </p:spPr>
        <p:txBody>
          <a:bodyPr/>
          <a:lstStyle/>
          <a:p>
            <a:pPr eaLnBrk="1" hangingPunct="1"/>
            <a:r>
              <a:rPr lang="en-US" sz="4000"/>
              <a:t>Consequences of Liver Failure, (cont.)</a:t>
            </a:r>
          </a:p>
        </p:txBody>
      </p:sp>
      <p:sp>
        <p:nvSpPr>
          <p:cNvPr id="53251" name="Content Placeholder 2"/>
          <p:cNvSpPr>
            <a:spLocks noGrp="1"/>
          </p:cNvSpPr>
          <p:nvPr>
            <p:ph idx="1"/>
          </p:nvPr>
        </p:nvSpPr>
        <p:spPr/>
        <p:txBody>
          <a:bodyPr>
            <a:normAutofit/>
          </a:bodyPr>
          <a:lstStyle/>
          <a:p>
            <a:pPr eaLnBrk="1" hangingPunct="1"/>
            <a:r>
              <a:rPr lang="en-US"/>
              <a:t>Problems with glucose metabolism – sometimes hypoglycemia (since liver is site of gluconeogenesis, sometimes hyperglycemia (since blood bypasses liver, glucose is not absorbed from it)</a:t>
            </a:r>
          </a:p>
          <a:p>
            <a:pPr eaLnBrk="1" hangingPunct="1">
              <a:buFontTx/>
              <a:buNone/>
            </a:pPr>
            <a:r>
              <a:rPr lang="en-US"/>
              <a:t>Problems with lipid metabolism – liver is the only place where fatty acid can be converted to ketones, which provide energy during fasting.</a:t>
            </a:r>
          </a:p>
          <a:p>
            <a:pPr eaLnBrk="1" hangingPunct="1"/>
            <a:endParaRPr lang="en-US"/>
          </a:p>
          <a:p>
            <a:pPr eaLnBrk="1" hangingPunct="1"/>
            <a:endParaRPr lang="en-US"/>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1752600" y="274638"/>
            <a:ext cx="8763000" cy="1020762"/>
          </a:xfrm>
        </p:spPr>
        <p:txBody>
          <a:bodyPr/>
          <a:lstStyle/>
          <a:p>
            <a:pPr eaLnBrk="1" hangingPunct="1"/>
            <a:r>
              <a:rPr lang="en-US" sz="4000"/>
              <a:t>Consequences of Liver Failure, (cont.)</a:t>
            </a:r>
          </a:p>
        </p:txBody>
      </p:sp>
      <p:sp>
        <p:nvSpPr>
          <p:cNvPr id="54275" name="Content Placeholder 2"/>
          <p:cNvSpPr>
            <a:spLocks noGrp="1"/>
          </p:cNvSpPr>
          <p:nvPr>
            <p:ph idx="1"/>
          </p:nvPr>
        </p:nvSpPr>
        <p:spPr/>
        <p:txBody>
          <a:bodyPr/>
          <a:lstStyle/>
          <a:p>
            <a:pPr eaLnBrk="1" hangingPunct="1"/>
            <a:r>
              <a:rPr lang="en-US"/>
              <a:t>Increased plasma levels of liver enzymes (aminotransferase and alkaline phosphatase) are indicators of liver damage</a:t>
            </a:r>
          </a:p>
          <a:p>
            <a:pPr eaLnBrk="1" hangingPunct="1"/>
            <a:endParaRPr lang="en-US"/>
          </a:p>
          <a:p>
            <a:pPr eaLnBrk="1" hangingPunct="1"/>
            <a:r>
              <a:rPr lang="en-US"/>
              <a:t>Problems with salt and water balance – due to lack of albumin and angiotensinogen.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1425" y="274638"/>
            <a:ext cx="4629150" cy="754062"/>
          </a:xfrm>
        </p:spPr>
        <p:txBody>
          <a:bodyPr>
            <a:normAutofit/>
          </a:bodyPr>
          <a:lstStyle/>
          <a:p>
            <a:r>
              <a:rPr lang="en-US" b="1" dirty="0">
                <a:effectLst>
                  <a:outerShdw blurRad="38100" dist="38100" dir="2700000" algn="tl">
                    <a:srgbClr val="000000">
                      <a:alpha val="43137"/>
                    </a:srgbClr>
                  </a:outerShdw>
                </a:effectLst>
                <a:latin typeface="Comic Sans MS" pitchFamily="66" charset="0"/>
              </a:rPr>
              <a:t>Oral Cavity</a:t>
            </a:r>
          </a:p>
        </p:txBody>
      </p:sp>
      <p:sp>
        <p:nvSpPr>
          <p:cNvPr id="3" name="Content Placeholder 2"/>
          <p:cNvSpPr>
            <a:spLocks noGrp="1"/>
          </p:cNvSpPr>
          <p:nvPr>
            <p:ph idx="1"/>
          </p:nvPr>
        </p:nvSpPr>
        <p:spPr>
          <a:xfrm>
            <a:off x="6096000" y="2114550"/>
            <a:ext cx="2343150" cy="2457450"/>
          </a:xfrm>
        </p:spPr>
        <p:txBody>
          <a:bodyPr>
            <a:normAutofit fontScale="92500" lnSpcReduction="20000"/>
          </a:bodyPr>
          <a:lstStyle/>
          <a:p>
            <a:r>
              <a:rPr lang="en-US" dirty="0">
                <a:latin typeface="Comic Sans MS" pitchFamily="66" charset="0"/>
              </a:rPr>
              <a:t>Chewing </a:t>
            </a:r>
          </a:p>
          <a:p>
            <a:r>
              <a:rPr lang="en-US" dirty="0">
                <a:latin typeface="Comic Sans MS" pitchFamily="66" charset="0"/>
              </a:rPr>
              <a:t>Saliva moistens food</a:t>
            </a:r>
          </a:p>
          <a:p>
            <a:r>
              <a:rPr lang="en-US" dirty="0">
                <a:latin typeface="Comic Sans MS" pitchFamily="66" charset="0"/>
              </a:rPr>
              <a:t>Saliva contains enzymes</a:t>
            </a:r>
          </a:p>
          <a:p>
            <a:endParaRPr lang="en-US" dirty="0"/>
          </a:p>
        </p:txBody>
      </p:sp>
      <p:pic>
        <p:nvPicPr>
          <p:cNvPr id="5" name="Picture 4" descr="oralcavity.png"/>
          <p:cNvPicPr>
            <a:picLocks noChangeAspect="1"/>
          </p:cNvPicPr>
          <p:nvPr/>
        </p:nvPicPr>
        <p:blipFill>
          <a:blip r:embed="rId2" cstate="print"/>
          <a:stretch>
            <a:fillRect/>
          </a:stretch>
        </p:blipFill>
        <p:spPr>
          <a:xfrm>
            <a:off x="3752850" y="914400"/>
            <a:ext cx="2743200" cy="495907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latin typeface="Comic Sans MS" pitchFamily="66" charset="0"/>
              </a:rPr>
              <a:t>Esophagus</a:t>
            </a:r>
          </a:p>
        </p:txBody>
      </p:sp>
      <p:sp>
        <p:nvSpPr>
          <p:cNvPr id="3" name="Content Placeholder 2"/>
          <p:cNvSpPr>
            <a:spLocks noGrp="1"/>
          </p:cNvSpPr>
          <p:nvPr>
            <p:ph idx="1"/>
          </p:nvPr>
        </p:nvSpPr>
        <p:spPr>
          <a:xfrm>
            <a:off x="6210300" y="1657350"/>
            <a:ext cx="2257425" cy="3143248"/>
          </a:xfrm>
        </p:spPr>
        <p:txBody>
          <a:bodyPr/>
          <a:lstStyle/>
          <a:p>
            <a:r>
              <a:rPr lang="en-US" dirty="0">
                <a:latin typeface="Comic Sans MS" pitchFamily="66" charset="0"/>
              </a:rPr>
              <a:t>Moves food to the stomach by peristalsis</a:t>
            </a:r>
          </a:p>
          <a:p>
            <a:pPr>
              <a:buNone/>
            </a:pPr>
            <a:endParaRPr lang="en-US" dirty="0"/>
          </a:p>
        </p:txBody>
      </p:sp>
      <p:pic>
        <p:nvPicPr>
          <p:cNvPr id="5" name="Picture 4" descr="esophagus.png"/>
          <p:cNvPicPr>
            <a:picLocks noChangeAspect="1"/>
          </p:cNvPicPr>
          <p:nvPr/>
        </p:nvPicPr>
        <p:blipFill>
          <a:blip r:embed="rId2" cstate="print"/>
          <a:stretch>
            <a:fillRect/>
          </a:stretch>
        </p:blipFill>
        <p:spPr>
          <a:xfrm>
            <a:off x="3524250" y="1028700"/>
            <a:ext cx="2621976" cy="473993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0"/>
            <a:ext cx="4629150" cy="1143000"/>
          </a:xfrm>
        </p:spPr>
        <p:txBody>
          <a:bodyPr/>
          <a:lstStyle/>
          <a:p>
            <a:r>
              <a:rPr lang="en-US" b="1" dirty="0">
                <a:effectLst>
                  <a:outerShdw blurRad="38100" dist="38100" dir="2700000" algn="tl">
                    <a:srgbClr val="000000">
                      <a:alpha val="43137"/>
                    </a:srgbClr>
                  </a:outerShdw>
                </a:effectLst>
                <a:latin typeface="Comic Sans MS" pitchFamily="66" charset="0"/>
              </a:rPr>
              <a:t>Stomach</a:t>
            </a:r>
          </a:p>
        </p:txBody>
      </p:sp>
      <p:sp>
        <p:nvSpPr>
          <p:cNvPr id="3" name="Content Placeholder 2"/>
          <p:cNvSpPr>
            <a:spLocks noGrp="1"/>
          </p:cNvSpPr>
          <p:nvPr>
            <p:ph idx="1"/>
          </p:nvPr>
        </p:nvSpPr>
        <p:spPr>
          <a:xfrm>
            <a:off x="5981700" y="1143000"/>
            <a:ext cx="2686050" cy="5257799"/>
          </a:xfrm>
        </p:spPr>
        <p:txBody>
          <a:bodyPr>
            <a:normAutofit fontScale="92500" lnSpcReduction="20000"/>
          </a:bodyPr>
          <a:lstStyle/>
          <a:p>
            <a:r>
              <a:rPr lang="en-US" dirty="0">
                <a:latin typeface="Comic Sans MS" pitchFamily="66" charset="0"/>
              </a:rPr>
              <a:t>Sphincters control movement of food into and out of the stomach</a:t>
            </a:r>
          </a:p>
          <a:p>
            <a:r>
              <a:rPr lang="en-US" dirty="0">
                <a:latin typeface="Comic Sans MS" pitchFamily="66" charset="0"/>
              </a:rPr>
              <a:t>Stomach glands release gastric juices</a:t>
            </a:r>
          </a:p>
          <a:p>
            <a:pPr lvl="1"/>
            <a:r>
              <a:rPr lang="en-US" dirty="0">
                <a:latin typeface="Comic Sans MS" pitchFamily="66" charset="0"/>
              </a:rPr>
              <a:t>water, enzymes, mucus, acid</a:t>
            </a:r>
          </a:p>
          <a:p>
            <a:r>
              <a:rPr lang="en-US" dirty="0">
                <a:latin typeface="Comic Sans MS" pitchFamily="66" charset="0"/>
              </a:rPr>
              <a:t>Most food moves on to the small intestine within 4 hours</a:t>
            </a:r>
          </a:p>
          <a:p>
            <a:endParaRPr lang="en-US" dirty="0"/>
          </a:p>
        </p:txBody>
      </p:sp>
      <p:pic>
        <p:nvPicPr>
          <p:cNvPr id="4" name="Picture 3" descr="stomach.png"/>
          <p:cNvPicPr>
            <a:picLocks noChangeAspect="1"/>
          </p:cNvPicPr>
          <p:nvPr/>
        </p:nvPicPr>
        <p:blipFill>
          <a:blip r:embed="rId2" cstate="print"/>
          <a:stretch>
            <a:fillRect/>
          </a:stretch>
        </p:blipFill>
        <p:spPr>
          <a:xfrm>
            <a:off x="3524250" y="1028700"/>
            <a:ext cx="2716817" cy="49113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159E378-B487-C521-73EE-6E87351294C3}"/>
              </a:ext>
            </a:extLst>
          </p:cNvPr>
          <p:cNvSpPr>
            <a:spLocks noGrp="1" noChangeArrowheads="1"/>
          </p:cNvSpPr>
          <p:nvPr>
            <p:ph type="title"/>
          </p:nvPr>
        </p:nvSpPr>
        <p:spPr/>
        <p:txBody>
          <a:bodyPr/>
          <a:lstStyle/>
          <a:p>
            <a:pPr eaLnBrk="1" hangingPunct="1"/>
            <a:r>
              <a:rPr lang="en-US" altLang="pl-PL"/>
              <a:t>Made up of:</a:t>
            </a:r>
          </a:p>
        </p:txBody>
      </p:sp>
      <p:sp>
        <p:nvSpPr>
          <p:cNvPr id="6147" name="Rectangle 3">
            <a:extLst>
              <a:ext uri="{FF2B5EF4-FFF2-40B4-BE49-F238E27FC236}">
                <a16:creationId xmlns:a16="http://schemas.microsoft.com/office/drawing/2014/main" id="{D04CC303-54D9-CDE8-E1C4-F67AFC36911E}"/>
              </a:ext>
            </a:extLst>
          </p:cNvPr>
          <p:cNvSpPr>
            <a:spLocks noGrp="1" noChangeArrowheads="1"/>
          </p:cNvSpPr>
          <p:nvPr>
            <p:ph type="body" idx="1"/>
          </p:nvPr>
        </p:nvSpPr>
        <p:spPr>
          <a:xfrm>
            <a:off x="1981200" y="1600201"/>
            <a:ext cx="3962400" cy="4530725"/>
          </a:xfrm>
        </p:spPr>
        <p:txBody>
          <a:bodyPr/>
          <a:lstStyle/>
          <a:p>
            <a:pPr eaLnBrk="1" hangingPunct="1"/>
            <a:r>
              <a:rPr lang="en-US" altLang="pl-PL"/>
              <a:t>Mouth</a:t>
            </a:r>
          </a:p>
          <a:p>
            <a:pPr eaLnBrk="1" hangingPunct="1"/>
            <a:r>
              <a:rPr lang="en-US" altLang="pl-PL"/>
              <a:t>Esophagus</a:t>
            </a:r>
          </a:p>
          <a:p>
            <a:pPr eaLnBrk="1" hangingPunct="1"/>
            <a:r>
              <a:rPr lang="en-US" altLang="pl-PL"/>
              <a:t>Stomach</a:t>
            </a:r>
          </a:p>
          <a:p>
            <a:pPr eaLnBrk="1" hangingPunct="1"/>
            <a:r>
              <a:rPr lang="en-US" altLang="pl-PL"/>
              <a:t>Small intestine </a:t>
            </a:r>
          </a:p>
          <a:p>
            <a:pPr eaLnBrk="1" hangingPunct="1"/>
            <a:r>
              <a:rPr lang="en-US" altLang="pl-PL"/>
              <a:t>Large intestine</a:t>
            </a:r>
          </a:p>
          <a:p>
            <a:pPr eaLnBrk="1" hangingPunct="1"/>
            <a:r>
              <a:rPr lang="en-US" altLang="pl-PL"/>
              <a:t>Rectum</a:t>
            </a:r>
          </a:p>
          <a:p>
            <a:pPr eaLnBrk="1" hangingPunct="1"/>
            <a:r>
              <a:rPr lang="en-US" altLang="pl-PL"/>
              <a:t>Anus</a:t>
            </a:r>
          </a:p>
        </p:txBody>
      </p:sp>
      <p:sp>
        <p:nvSpPr>
          <p:cNvPr id="6148" name="Rectangle 4">
            <a:extLst>
              <a:ext uri="{FF2B5EF4-FFF2-40B4-BE49-F238E27FC236}">
                <a16:creationId xmlns:a16="http://schemas.microsoft.com/office/drawing/2014/main" id="{FAFDB10A-88D6-A448-83D3-378A2DE75C36}"/>
              </a:ext>
            </a:extLst>
          </p:cNvPr>
          <p:cNvSpPr>
            <a:spLocks noChangeArrowheads="1"/>
          </p:cNvSpPr>
          <p:nvPr/>
        </p:nvSpPr>
        <p:spPr bwMode="auto">
          <a:xfrm>
            <a:off x="6324600" y="2286000"/>
            <a:ext cx="39624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Verdana" pitchFamily="34" charset="0"/>
              </a:defRPr>
            </a:lvl1pPr>
            <a:lvl2pPr marL="742950" indent="-285750">
              <a:spcBef>
                <a:spcPct val="20000"/>
              </a:spcBef>
              <a:buClr>
                <a:schemeClr val="tx1"/>
              </a:buClr>
              <a:buChar char="•"/>
              <a:defRPr sz="2800">
                <a:solidFill>
                  <a:schemeClr val="tx1"/>
                </a:solidFill>
                <a:effectLst>
                  <a:outerShdw blurRad="38100" dist="38100" dir="2700000" algn="tl">
                    <a:srgbClr val="000000"/>
                  </a:outerShdw>
                </a:effectLst>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Verdana" pitchFamily="34" charset="0"/>
              </a:defRPr>
            </a:lvl3pPr>
            <a:lvl4pPr marL="1600200" indent="-228600">
              <a:spcBef>
                <a:spcPct val="20000"/>
              </a:spcBef>
              <a:buClr>
                <a:schemeClr val="tx2"/>
              </a:buClr>
              <a:buChar char="•"/>
              <a:defRPr sz="2000">
                <a:solidFill>
                  <a:schemeClr val="tx1"/>
                </a:solidFill>
                <a:effectLst>
                  <a:outerShdw blurRad="38100" dist="38100" dir="2700000" algn="tl">
                    <a:srgbClr val="000000"/>
                  </a:outerShdw>
                </a:effectLst>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Verdana" pitchFamily="34" charset="0"/>
              </a:defRPr>
            </a:lvl5pPr>
            <a:lvl6pPr marL="2514600" indent="-22860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Verdana" pitchFamily="34" charset="0"/>
              </a:defRPr>
            </a:lvl6pPr>
            <a:lvl7pPr marL="2971800" indent="-22860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Verdana" pitchFamily="34" charset="0"/>
              </a:defRPr>
            </a:lvl7pPr>
            <a:lvl8pPr marL="3429000" indent="-22860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Verdana" pitchFamily="34" charset="0"/>
              </a:defRPr>
            </a:lvl8pPr>
            <a:lvl9pPr marL="3886200" indent="-22860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Verdana" pitchFamily="34" charset="0"/>
              </a:defRPr>
            </a:lvl9pPr>
          </a:lstStyle>
          <a:p>
            <a:pPr eaLnBrk="1" hangingPunct="1">
              <a:defRPr/>
            </a:pPr>
            <a:r>
              <a:rPr lang="en-US" altLang="en-US"/>
              <a:t>Salivary glands </a:t>
            </a:r>
          </a:p>
          <a:p>
            <a:pPr eaLnBrk="1" hangingPunct="1">
              <a:defRPr/>
            </a:pPr>
            <a:r>
              <a:rPr lang="en-US" altLang="en-US"/>
              <a:t>Liver</a:t>
            </a:r>
          </a:p>
          <a:p>
            <a:pPr eaLnBrk="1" hangingPunct="1">
              <a:defRPr/>
            </a:pPr>
            <a:r>
              <a:rPr lang="en-US" altLang="en-US"/>
              <a:t>Pancreas</a:t>
            </a:r>
          </a:p>
          <a:p>
            <a:pPr eaLnBrk="1" hangingPunct="1">
              <a:defRPr/>
            </a:pPr>
            <a:r>
              <a:rPr lang="en-US" altLang="en-US"/>
              <a:t>Gall bladder</a:t>
            </a:r>
          </a:p>
          <a:p>
            <a:pPr eaLnBrk="1" hangingPunct="1">
              <a:buFont typeface="Wingdings" pitchFamily="2" charset="2"/>
              <a:buNone/>
              <a:defRPr/>
            </a:pPr>
            <a:endParaRPr lang="en-US" altLang="en-US"/>
          </a:p>
        </p:txBody>
      </p:sp>
      <p:sp>
        <p:nvSpPr>
          <p:cNvPr id="6149" name="Text Box 5">
            <a:extLst>
              <a:ext uri="{FF2B5EF4-FFF2-40B4-BE49-F238E27FC236}">
                <a16:creationId xmlns:a16="http://schemas.microsoft.com/office/drawing/2014/main" id="{733D0168-0661-D43D-4689-862BC30B10EE}"/>
              </a:ext>
            </a:extLst>
          </p:cNvPr>
          <p:cNvSpPr txBox="1">
            <a:spLocks noChangeArrowheads="1"/>
          </p:cNvSpPr>
          <p:nvPr/>
        </p:nvSpPr>
        <p:spPr bwMode="auto">
          <a:xfrm>
            <a:off x="5638800" y="1828800"/>
            <a:ext cx="4800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spcBef>
                <a:spcPct val="50000"/>
              </a:spcBef>
              <a:defRPr/>
            </a:pPr>
            <a:r>
              <a:rPr lang="en-US" sz="2400"/>
              <a:t>Food does not travel through: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1000"/>
                                        <p:tgtEl>
                                          <p:spTgt spid="6147">
                                            <p:txEl>
                                              <p:pRg st="0" end="0"/>
                                            </p:txEl>
                                          </p:spTgt>
                                        </p:tgtEl>
                                      </p:cBhvr>
                                    </p:animEffect>
                                    <p:anim calcmode="lin" valueType="num">
                                      <p:cBhvr>
                                        <p:cTn id="8" dur="1000" fill="hold"/>
                                        <p:tgtEl>
                                          <p:spTgt spid="614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1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xEl>
                                              <p:pRg st="1" end="1"/>
                                            </p:txEl>
                                          </p:spTgt>
                                        </p:tgtEl>
                                        <p:attrNameLst>
                                          <p:attrName>style.visibility</p:attrName>
                                        </p:attrNameLst>
                                      </p:cBhvr>
                                      <p:to>
                                        <p:strVal val="visible"/>
                                      </p:to>
                                    </p:set>
                                    <p:animEffect transition="in" filter="fade">
                                      <p:cBhvr>
                                        <p:cTn id="14" dur="1000"/>
                                        <p:tgtEl>
                                          <p:spTgt spid="6147">
                                            <p:txEl>
                                              <p:pRg st="1" end="1"/>
                                            </p:txEl>
                                          </p:spTgt>
                                        </p:tgtEl>
                                      </p:cBhvr>
                                    </p:animEffect>
                                    <p:anim calcmode="lin" valueType="num">
                                      <p:cBhvr>
                                        <p:cTn id="15" dur="1000" fill="hold"/>
                                        <p:tgtEl>
                                          <p:spTgt spid="614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1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6147">
                                            <p:txEl>
                                              <p:pRg st="2" end="2"/>
                                            </p:txEl>
                                          </p:spTgt>
                                        </p:tgtEl>
                                        <p:attrNameLst>
                                          <p:attrName>style.visibility</p:attrName>
                                        </p:attrNameLst>
                                      </p:cBhvr>
                                      <p:to>
                                        <p:strVal val="visible"/>
                                      </p:to>
                                    </p:set>
                                    <p:animEffect transition="in" filter="fade">
                                      <p:cBhvr>
                                        <p:cTn id="21" dur="1000"/>
                                        <p:tgtEl>
                                          <p:spTgt spid="6147">
                                            <p:txEl>
                                              <p:pRg st="2" end="2"/>
                                            </p:txEl>
                                          </p:spTgt>
                                        </p:tgtEl>
                                      </p:cBhvr>
                                    </p:animEffect>
                                    <p:anim calcmode="lin" valueType="num">
                                      <p:cBhvr>
                                        <p:cTn id="22" dur="1000" fill="hold"/>
                                        <p:tgtEl>
                                          <p:spTgt spid="614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1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6147">
                                            <p:txEl>
                                              <p:pRg st="3" end="3"/>
                                            </p:txEl>
                                          </p:spTgt>
                                        </p:tgtEl>
                                        <p:attrNameLst>
                                          <p:attrName>style.visibility</p:attrName>
                                        </p:attrNameLst>
                                      </p:cBhvr>
                                      <p:to>
                                        <p:strVal val="visible"/>
                                      </p:to>
                                    </p:set>
                                    <p:animEffect transition="in" filter="fade">
                                      <p:cBhvr>
                                        <p:cTn id="28" dur="1000"/>
                                        <p:tgtEl>
                                          <p:spTgt spid="6147">
                                            <p:txEl>
                                              <p:pRg st="3" end="3"/>
                                            </p:txEl>
                                          </p:spTgt>
                                        </p:tgtEl>
                                      </p:cBhvr>
                                    </p:animEffect>
                                    <p:anim calcmode="lin" valueType="num">
                                      <p:cBhvr>
                                        <p:cTn id="29" dur="1000" fill="hold"/>
                                        <p:tgtEl>
                                          <p:spTgt spid="614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14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6147">
                                            <p:txEl>
                                              <p:pRg st="4" end="4"/>
                                            </p:txEl>
                                          </p:spTgt>
                                        </p:tgtEl>
                                        <p:attrNameLst>
                                          <p:attrName>style.visibility</p:attrName>
                                        </p:attrNameLst>
                                      </p:cBhvr>
                                      <p:to>
                                        <p:strVal val="visible"/>
                                      </p:to>
                                    </p:set>
                                    <p:animEffect transition="in" filter="fade">
                                      <p:cBhvr>
                                        <p:cTn id="35" dur="1000"/>
                                        <p:tgtEl>
                                          <p:spTgt spid="6147">
                                            <p:txEl>
                                              <p:pRg st="4" end="4"/>
                                            </p:txEl>
                                          </p:spTgt>
                                        </p:tgtEl>
                                      </p:cBhvr>
                                    </p:animEffect>
                                    <p:anim calcmode="lin" valueType="num">
                                      <p:cBhvr>
                                        <p:cTn id="36" dur="1000" fill="hold"/>
                                        <p:tgtEl>
                                          <p:spTgt spid="614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14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6147">
                                            <p:txEl>
                                              <p:pRg st="5" end="5"/>
                                            </p:txEl>
                                          </p:spTgt>
                                        </p:tgtEl>
                                        <p:attrNameLst>
                                          <p:attrName>style.visibility</p:attrName>
                                        </p:attrNameLst>
                                      </p:cBhvr>
                                      <p:to>
                                        <p:strVal val="visible"/>
                                      </p:to>
                                    </p:set>
                                    <p:animEffect transition="in" filter="fade">
                                      <p:cBhvr>
                                        <p:cTn id="42" dur="1000"/>
                                        <p:tgtEl>
                                          <p:spTgt spid="6147">
                                            <p:txEl>
                                              <p:pRg st="5" end="5"/>
                                            </p:txEl>
                                          </p:spTgt>
                                        </p:tgtEl>
                                      </p:cBhvr>
                                    </p:animEffect>
                                    <p:anim calcmode="lin" valueType="num">
                                      <p:cBhvr>
                                        <p:cTn id="43" dur="1000" fill="hold"/>
                                        <p:tgtEl>
                                          <p:spTgt spid="614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14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6147">
                                            <p:txEl>
                                              <p:pRg st="6" end="6"/>
                                            </p:txEl>
                                          </p:spTgt>
                                        </p:tgtEl>
                                        <p:attrNameLst>
                                          <p:attrName>style.visibility</p:attrName>
                                        </p:attrNameLst>
                                      </p:cBhvr>
                                      <p:to>
                                        <p:strVal val="visible"/>
                                      </p:to>
                                    </p:set>
                                    <p:animEffect transition="in" filter="fade">
                                      <p:cBhvr>
                                        <p:cTn id="49" dur="1000"/>
                                        <p:tgtEl>
                                          <p:spTgt spid="6147">
                                            <p:txEl>
                                              <p:pRg st="6" end="6"/>
                                            </p:txEl>
                                          </p:spTgt>
                                        </p:tgtEl>
                                      </p:cBhvr>
                                    </p:animEffect>
                                    <p:anim calcmode="lin" valueType="num">
                                      <p:cBhvr>
                                        <p:cTn id="50" dur="1000" fill="hold"/>
                                        <p:tgtEl>
                                          <p:spTgt spid="6147">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614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nodeType="clickEffect">
                                  <p:stCondLst>
                                    <p:cond delay="0"/>
                                  </p:stCondLst>
                                  <p:childTnLst>
                                    <p:set>
                                      <p:cBhvr>
                                        <p:cTn id="55" dur="1" fill="hold">
                                          <p:stCondLst>
                                            <p:cond delay="0"/>
                                          </p:stCondLst>
                                        </p:cTn>
                                        <p:tgtEl>
                                          <p:spTgt spid="6149"/>
                                        </p:tgtEl>
                                        <p:attrNameLst>
                                          <p:attrName>style.visibility</p:attrName>
                                        </p:attrNameLst>
                                      </p:cBhvr>
                                      <p:to>
                                        <p:strVal val="visible"/>
                                      </p:to>
                                    </p:set>
                                    <p:animEffect transition="in" filter="fade">
                                      <p:cBhvr>
                                        <p:cTn id="56" dur="1000"/>
                                        <p:tgtEl>
                                          <p:spTgt spid="6149"/>
                                        </p:tgtEl>
                                      </p:cBhvr>
                                    </p:animEffect>
                                    <p:anim calcmode="lin" valueType="num">
                                      <p:cBhvr>
                                        <p:cTn id="57" dur="1000" fill="hold"/>
                                        <p:tgtEl>
                                          <p:spTgt spid="6149"/>
                                        </p:tgtEl>
                                        <p:attrNameLst>
                                          <p:attrName>ppt_x</p:attrName>
                                        </p:attrNameLst>
                                      </p:cBhvr>
                                      <p:tavLst>
                                        <p:tav tm="0">
                                          <p:val>
                                            <p:strVal val="#ppt_x"/>
                                          </p:val>
                                        </p:tav>
                                        <p:tav tm="100000">
                                          <p:val>
                                            <p:strVal val="#ppt_x"/>
                                          </p:val>
                                        </p:tav>
                                      </p:tavLst>
                                    </p:anim>
                                    <p:anim calcmode="lin" valueType="num">
                                      <p:cBhvr>
                                        <p:cTn id="58" dur="1000" fill="hold"/>
                                        <p:tgtEl>
                                          <p:spTgt spid="6149"/>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nodeType="clickEffect">
                                  <p:stCondLst>
                                    <p:cond delay="0"/>
                                  </p:stCondLst>
                                  <p:childTnLst>
                                    <p:set>
                                      <p:cBhvr>
                                        <p:cTn id="62" dur="1" fill="hold">
                                          <p:stCondLst>
                                            <p:cond delay="0"/>
                                          </p:stCondLst>
                                        </p:cTn>
                                        <p:tgtEl>
                                          <p:spTgt spid="6148">
                                            <p:txEl>
                                              <p:pRg st="0" end="0"/>
                                            </p:txEl>
                                          </p:spTgt>
                                        </p:tgtEl>
                                        <p:attrNameLst>
                                          <p:attrName>style.visibility</p:attrName>
                                        </p:attrNameLst>
                                      </p:cBhvr>
                                      <p:to>
                                        <p:strVal val="visible"/>
                                      </p:to>
                                    </p:set>
                                    <p:animEffect transition="in" filter="fade">
                                      <p:cBhvr>
                                        <p:cTn id="63" dur="1000"/>
                                        <p:tgtEl>
                                          <p:spTgt spid="6148">
                                            <p:txEl>
                                              <p:pRg st="0" end="0"/>
                                            </p:txEl>
                                          </p:spTgt>
                                        </p:tgtEl>
                                      </p:cBhvr>
                                    </p:animEffect>
                                    <p:anim calcmode="lin" valueType="num">
                                      <p:cBhvr>
                                        <p:cTn id="64" dur="1000" fill="hold"/>
                                        <p:tgtEl>
                                          <p:spTgt spid="6148">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614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2" presetClass="entr" presetSubtype="0" fill="hold" nodeType="clickEffect">
                                  <p:stCondLst>
                                    <p:cond delay="0"/>
                                  </p:stCondLst>
                                  <p:childTnLst>
                                    <p:set>
                                      <p:cBhvr>
                                        <p:cTn id="69" dur="1" fill="hold">
                                          <p:stCondLst>
                                            <p:cond delay="0"/>
                                          </p:stCondLst>
                                        </p:cTn>
                                        <p:tgtEl>
                                          <p:spTgt spid="6148">
                                            <p:txEl>
                                              <p:pRg st="1" end="1"/>
                                            </p:txEl>
                                          </p:spTgt>
                                        </p:tgtEl>
                                        <p:attrNameLst>
                                          <p:attrName>style.visibility</p:attrName>
                                        </p:attrNameLst>
                                      </p:cBhvr>
                                      <p:to>
                                        <p:strVal val="visible"/>
                                      </p:to>
                                    </p:set>
                                    <p:animEffect transition="in" filter="fade">
                                      <p:cBhvr>
                                        <p:cTn id="70" dur="1000"/>
                                        <p:tgtEl>
                                          <p:spTgt spid="6148">
                                            <p:txEl>
                                              <p:pRg st="1" end="1"/>
                                            </p:txEl>
                                          </p:spTgt>
                                        </p:tgtEl>
                                      </p:cBhvr>
                                    </p:animEffect>
                                    <p:anim calcmode="lin" valueType="num">
                                      <p:cBhvr>
                                        <p:cTn id="71" dur="1000" fill="hold"/>
                                        <p:tgtEl>
                                          <p:spTgt spid="6148">
                                            <p:txEl>
                                              <p:pRg st="1" end="1"/>
                                            </p:txEl>
                                          </p:spTgt>
                                        </p:tgtEl>
                                        <p:attrNameLst>
                                          <p:attrName>ppt_x</p:attrName>
                                        </p:attrNameLst>
                                      </p:cBhvr>
                                      <p:tavLst>
                                        <p:tav tm="0">
                                          <p:val>
                                            <p:strVal val="#ppt_x"/>
                                          </p:val>
                                        </p:tav>
                                        <p:tav tm="100000">
                                          <p:val>
                                            <p:strVal val="#ppt_x"/>
                                          </p:val>
                                        </p:tav>
                                      </p:tavLst>
                                    </p:anim>
                                    <p:anim calcmode="lin" valueType="num">
                                      <p:cBhvr>
                                        <p:cTn id="72" dur="1000" fill="hold"/>
                                        <p:tgtEl>
                                          <p:spTgt spid="614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42" presetClass="entr" presetSubtype="0" fill="hold" nodeType="clickEffect">
                                  <p:stCondLst>
                                    <p:cond delay="0"/>
                                  </p:stCondLst>
                                  <p:childTnLst>
                                    <p:set>
                                      <p:cBhvr>
                                        <p:cTn id="76" dur="1" fill="hold">
                                          <p:stCondLst>
                                            <p:cond delay="0"/>
                                          </p:stCondLst>
                                        </p:cTn>
                                        <p:tgtEl>
                                          <p:spTgt spid="6148">
                                            <p:txEl>
                                              <p:pRg st="2" end="2"/>
                                            </p:txEl>
                                          </p:spTgt>
                                        </p:tgtEl>
                                        <p:attrNameLst>
                                          <p:attrName>style.visibility</p:attrName>
                                        </p:attrNameLst>
                                      </p:cBhvr>
                                      <p:to>
                                        <p:strVal val="visible"/>
                                      </p:to>
                                    </p:set>
                                    <p:animEffect transition="in" filter="fade">
                                      <p:cBhvr>
                                        <p:cTn id="77" dur="1000"/>
                                        <p:tgtEl>
                                          <p:spTgt spid="6148">
                                            <p:txEl>
                                              <p:pRg st="2" end="2"/>
                                            </p:txEl>
                                          </p:spTgt>
                                        </p:tgtEl>
                                      </p:cBhvr>
                                    </p:animEffect>
                                    <p:anim calcmode="lin" valueType="num">
                                      <p:cBhvr>
                                        <p:cTn id="78" dur="1000" fill="hold"/>
                                        <p:tgtEl>
                                          <p:spTgt spid="6148">
                                            <p:txEl>
                                              <p:pRg st="2" end="2"/>
                                            </p:txEl>
                                          </p:spTgt>
                                        </p:tgtEl>
                                        <p:attrNameLst>
                                          <p:attrName>ppt_x</p:attrName>
                                        </p:attrNameLst>
                                      </p:cBhvr>
                                      <p:tavLst>
                                        <p:tav tm="0">
                                          <p:val>
                                            <p:strVal val="#ppt_x"/>
                                          </p:val>
                                        </p:tav>
                                        <p:tav tm="100000">
                                          <p:val>
                                            <p:strVal val="#ppt_x"/>
                                          </p:val>
                                        </p:tav>
                                      </p:tavLst>
                                    </p:anim>
                                    <p:anim calcmode="lin" valueType="num">
                                      <p:cBhvr>
                                        <p:cTn id="79" dur="1000" fill="hold"/>
                                        <p:tgtEl>
                                          <p:spTgt spid="614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42" presetClass="entr" presetSubtype="0" fill="hold" nodeType="clickEffect">
                                  <p:stCondLst>
                                    <p:cond delay="0"/>
                                  </p:stCondLst>
                                  <p:childTnLst>
                                    <p:set>
                                      <p:cBhvr>
                                        <p:cTn id="83" dur="1" fill="hold">
                                          <p:stCondLst>
                                            <p:cond delay="0"/>
                                          </p:stCondLst>
                                        </p:cTn>
                                        <p:tgtEl>
                                          <p:spTgt spid="6148">
                                            <p:txEl>
                                              <p:pRg st="3" end="3"/>
                                            </p:txEl>
                                          </p:spTgt>
                                        </p:tgtEl>
                                        <p:attrNameLst>
                                          <p:attrName>style.visibility</p:attrName>
                                        </p:attrNameLst>
                                      </p:cBhvr>
                                      <p:to>
                                        <p:strVal val="visible"/>
                                      </p:to>
                                    </p:set>
                                    <p:animEffect transition="in" filter="fade">
                                      <p:cBhvr>
                                        <p:cTn id="84" dur="1000"/>
                                        <p:tgtEl>
                                          <p:spTgt spid="6148">
                                            <p:txEl>
                                              <p:pRg st="3" end="3"/>
                                            </p:txEl>
                                          </p:spTgt>
                                        </p:tgtEl>
                                      </p:cBhvr>
                                    </p:animEffect>
                                    <p:anim calcmode="lin" valueType="num">
                                      <p:cBhvr>
                                        <p:cTn id="85" dur="1000" fill="hold"/>
                                        <p:tgtEl>
                                          <p:spTgt spid="6148">
                                            <p:txEl>
                                              <p:pRg st="3" end="3"/>
                                            </p:txEl>
                                          </p:spTgt>
                                        </p:tgtEl>
                                        <p:attrNameLst>
                                          <p:attrName>ppt_x</p:attrName>
                                        </p:attrNameLst>
                                      </p:cBhvr>
                                      <p:tavLst>
                                        <p:tav tm="0">
                                          <p:val>
                                            <p:strVal val="#ppt_x"/>
                                          </p:val>
                                        </p:tav>
                                        <p:tav tm="100000">
                                          <p:val>
                                            <p:strVal val="#ppt_x"/>
                                          </p:val>
                                        </p:tav>
                                      </p:tavLst>
                                    </p:anim>
                                    <p:anim calcmode="lin" valueType="num">
                                      <p:cBhvr>
                                        <p:cTn id="86" dur="1000" fill="hold"/>
                                        <p:tgtEl>
                                          <p:spTgt spid="614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P spid="6148" grpId="0" build="p"/>
      <p:bldP spid="614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latin typeface="Comic Sans MS" pitchFamily="66" charset="0"/>
              </a:rPr>
              <a:t>Small Intestine</a:t>
            </a:r>
          </a:p>
        </p:txBody>
      </p:sp>
      <p:sp>
        <p:nvSpPr>
          <p:cNvPr id="3" name="Content Placeholder 2"/>
          <p:cNvSpPr>
            <a:spLocks noGrp="1"/>
          </p:cNvSpPr>
          <p:nvPr>
            <p:ph idx="1"/>
          </p:nvPr>
        </p:nvSpPr>
        <p:spPr>
          <a:xfrm>
            <a:off x="5781675" y="1371600"/>
            <a:ext cx="2886075" cy="4525963"/>
          </a:xfrm>
        </p:spPr>
        <p:txBody>
          <a:bodyPr>
            <a:normAutofit lnSpcReduction="10000"/>
          </a:bodyPr>
          <a:lstStyle/>
          <a:p>
            <a:r>
              <a:rPr lang="en-US" dirty="0">
                <a:latin typeface="Comic Sans MS" pitchFamily="66" charset="0"/>
              </a:rPr>
              <a:t>Liver and pancreas secrete enzymes into the small intestine</a:t>
            </a:r>
          </a:p>
          <a:p>
            <a:r>
              <a:rPr lang="en-US" dirty="0">
                <a:latin typeface="Comic Sans MS" pitchFamily="66" charset="0"/>
              </a:rPr>
              <a:t>Digestion is completed</a:t>
            </a:r>
          </a:p>
          <a:p>
            <a:r>
              <a:rPr lang="en-US" dirty="0">
                <a:latin typeface="Comic Sans MS" pitchFamily="66" charset="0"/>
              </a:rPr>
              <a:t>Nutrients are absorbed through the intestinal walls</a:t>
            </a:r>
          </a:p>
          <a:p>
            <a:endParaRPr lang="en-US" dirty="0"/>
          </a:p>
        </p:txBody>
      </p:sp>
      <p:pic>
        <p:nvPicPr>
          <p:cNvPr id="4" name="Picture 3" descr="sm_intestine.png"/>
          <p:cNvPicPr>
            <a:picLocks noChangeAspect="1"/>
          </p:cNvPicPr>
          <p:nvPr/>
        </p:nvPicPr>
        <p:blipFill>
          <a:blip r:embed="rId2" cstate="print"/>
          <a:stretch>
            <a:fillRect/>
          </a:stretch>
        </p:blipFill>
        <p:spPr>
          <a:xfrm>
            <a:off x="3524250" y="1200150"/>
            <a:ext cx="2716817" cy="49113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0"/>
            <a:ext cx="4629150" cy="1096962"/>
          </a:xfrm>
        </p:spPr>
        <p:txBody>
          <a:bodyPr>
            <a:normAutofit fontScale="90000"/>
          </a:bodyPr>
          <a:lstStyle/>
          <a:p>
            <a:r>
              <a:rPr lang="en-US" b="1" dirty="0">
                <a:effectLst>
                  <a:outerShdw blurRad="38100" dist="38100" dir="2700000" algn="tl">
                    <a:srgbClr val="000000">
                      <a:alpha val="43137"/>
                    </a:srgbClr>
                  </a:outerShdw>
                </a:effectLst>
                <a:latin typeface="Comic Sans MS" pitchFamily="66" charset="0"/>
              </a:rPr>
              <a:t>Colon</a:t>
            </a:r>
            <a:br>
              <a:rPr lang="en-US" b="1" dirty="0">
                <a:effectLst>
                  <a:outerShdw blurRad="38100" dist="38100" dir="2700000" algn="tl">
                    <a:srgbClr val="000000">
                      <a:alpha val="43137"/>
                    </a:srgbClr>
                  </a:outerShdw>
                </a:effectLst>
                <a:latin typeface="Comic Sans MS" pitchFamily="66" charset="0"/>
              </a:rPr>
            </a:br>
            <a:r>
              <a:rPr lang="en-US" b="1" dirty="0">
                <a:effectLst>
                  <a:outerShdw blurRad="38100" dist="38100" dir="2700000" algn="tl">
                    <a:srgbClr val="000000">
                      <a:alpha val="43137"/>
                    </a:srgbClr>
                  </a:outerShdw>
                </a:effectLst>
                <a:latin typeface="Comic Sans MS" pitchFamily="66" charset="0"/>
              </a:rPr>
              <a:t>(Large Intestine)</a:t>
            </a:r>
          </a:p>
        </p:txBody>
      </p:sp>
      <p:sp>
        <p:nvSpPr>
          <p:cNvPr id="3" name="Content Placeholder 2"/>
          <p:cNvSpPr>
            <a:spLocks noGrp="1"/>
          </p:cNvSpPr>
          <p:nvPr>
            <p:ph idx="1"/>
          </p:nvPr>
        </p:nvSpPr>
        <p:spPr>
          <a:xfrm>
            <a:off x="6010275" y="1428750"/>
            <a:ext cx="2657475" cy="4525963"/>
          </a:xfrm>
        </p:spPr>
        <p:txBody>
          <a:bodyPr>
            <a:normAutofit fontScale="92500"/>
          </a:bodyPr>
          <a:lstStyle/>
          <a:p>
            <a:r>
              <a:rPr lang="en-US" dirty="0">
                <a:latin typeface="Comic Sans MS" pitchFamily="66" charset="0"/>
              </a:rPr>
              <a:t>Bacteria produce some vitamins</a:t>
            </a:r>
          </a:p>
          <a:p>
            <a:r>
              <a:rPr lang="en-US" dirty="0">
                <a:latin typeface="Comic Sans MS" pitchFamily="66" charset="0"/>
              </a:rPr>
              <a:t>Vitamins absorbed into bloodstream</a:t>
            </a:r>
          </a:p>
          <a:p>
            <a:r>
              <a:rPr lang="en-US" dirty="0">
                <a:latin typeface="Comic Sans MS" pitchFamily="66" charset="0"/>
              </a:rPr>
              <a:t>Water is reabsorbed</a:t>
            </a:r>
          </a:p>
          <a:p>
            <a:r>
              <a:rPr lang="en-US" dirty="0">
                <a:latin typeface="Comic Sans MS" pitchFamily="66" charset="0"/>
              </a:rPr>
              <a:t>Feces move on to the rectum</a:t>
            </a:r>
          </a:p>
          <a:p>
            <a:endParaRPr lang="en-US" dirty="0"/>
          </a:p>
        </p:txBody>
      </p:sp>
      <p:pic>
        <p:nvPicPr>
          <p:cNvPr id="4" name="Picture 3" descr="colon.png"/>
          <p:cNvPicPr>
            <a:picLocks noChangeAspect="1"/>
          </p:cNvPicPr>
          <p:nvPr/>
        </p:nvPicPr>
        <p:blipFill>
          <a:blip r:embed="rId2" cstate="print"/>
          <a:stretch>
            <a:fillRect/>
          </a:stretch>
        </p:blipFill>
        <p:spPr>
          <a:xfrm>
            <a:off x="3524251" y="971550"/>
            <a:ext cx="2906498" cy="52542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2850" y="171450"/>
            <a:ext cx="4629150" cy="1143000"/>
          </a:xfrm>
        </p:spPr>
        <p:txBody>
          <a:bodyPr>
            <a:normAutofit fontScale="90000"/>
          </a:bodyPr>
          <a:lstStyle/>
          <a:p>
            <a:r>
              <a:rPr lang="en-US" b="1" dirty="0">
                <a:effectLst>
                  <a:outerShdw blurRad="38100" dist="38100" dir="2700000" algn="tl">
                    <a:srgbClr val="000000">
                      <a:alpha val="43137"/>
                    </a:srgbClr>
                  </a:outerShdw>
                </a:effectLst>
                <a:latin typeface="Comic Sans MS" pitchFamily="66" charset="0"/>
              </a:rPr>
              <a:t>Carbohydrate Digestion</a:t>
            </a:r>
            <a:br>
              <a:rPr lang="en-US" b="1" dirty="0">
                <a:effectLst>
                  <a:outerShdw blurRad="38100" dist="38100" dir="2700000" algn="tl">
                    <a:srgbClr val="000000">
                      <a:alpha val="43137"/>
                    </a:srgbClr>
                  </a:outerShdw>
                </a:effectLst>
                <a:latin typeface="Comic Sans MS" pitchFamily="66" charset="0"/>
              </a:rPr>
            </a:br>
            <a:endParaRPr lang="en-US" b="1" dirty="0">
              <a:effectLst>
                <a:outerShdw blurRad="38100" dist="38100" dir="2700000" algn="tl">
                  <a:srgbClr val="000000">
                    <a:alpha val="43137"/>
                  </a:srgbClr>
                </a:outerShdw>
              </a:effectLst>
              <a:latin typeface="Comic Sans MS" pitchFamily="66" charset="0"/>
            </a:endParaRPr>
          </a:p>
        </p:txBody>
      </p:sp>
      <p:sp>
        <p:nvSpPr>
          <p:cNvPr id="3" name="Content Placeholder 2"/>
          <p:cNvSpPr>
            <a:spLocks noGrp="1"/>
          </p:cNvSpPr>
          <p:nvPr>
            <p:ph idx="1"/>
          </p:nvPr>
        </p:nvSpPr>
        <p:spPr>
          <a:xfrm>
            <a:off x="3810000" y="1200150"/>
            <a:ext cx="4629150" cy="4525963"/>
          </a:xfrm>
        </p:spPr>
        <p:txBody>
          <a:bodyPr>
            <a:normAutofit lnSpcReduction="10000"/>
          </a:bodyPr>
          <a:lstStyle/>
          <a:p>
            <a:r>
              <a:rPr lang="en-US" b="1" dirty="0">
                <a:solidFill>
                  <a:srgbClr val="C00000"/>
                </a:solidFill>
                <a:effectLst>
                  <a:outerShdw blurRad="38100" dist="38100" dir="2700000" algn="tl">
                    <a:srgbClr val="000000">
                      <a:alpha val="43137"/>
                    </a:srgbClr>
                  </a:outerShdw>
                </a:effectLst>
                <a:latin typeface="Comic Sans MS" pitchFamily="66" charset="0"/>
              </a:rPr>
              <a:t>Mouth</a:t>
            </a:r>
          </a:p>
          <a:p>
            <a:pPr lvl="1"/>
            <a:r>
              <a:rPr lang="en-US" dirty="0">
                <a:latin typeface="Comic Sans MS" pitchFamily="66" charset="0"/>
              </a:rPr>
              <a:t>Salivary amylase breaks starch into sugar</a:t>
            </a:r>
          </a:p>
          <a:p>
            <a:r>
              <a:rPr lang="en-US" b="1" dirty="0">
                <a:solidFill>
                  <a:srgbClr val="C00000"/>
                </a:solidFill>
                <a:effectLst>
                  <a:outerShdw blurRad="38100" dist="38100" dir="2700000" algn="tl">
                    <a:srgbClr val="000000">
                      <a:alpha val="43137"/>
                    </a:srgbClr>
                  </a:outerShdw>
                </a:effectLst>
                <a:latin typeface="Comic Sans MS" pitchFamily="66" charset="0"/>
              </a:rPr>
              <a:t>Stomach</a:t>
            </a:r>
          </a:p>
          <a:p>
            <a:pPr lvl="1"/>
            <a:r>
              <a:rPr lang="en-US" dirty="0">
                <a:latin typeface="Comic Sans MS" pitchFamily="66" charset="0"/>
              </a:rPr>
              <a:t>pH is too low for amylase to work</a:t>
            </a:r>
          </a:p>
          <a:p>
            <a:r>
              <a:rPr lang="en-US" b="1" dirty="0">
                <a:solidFill>
                  <a:srgbClr val="C00000"/>
                </a:solidFill>
                <a:effectLst>
                  <a:outerShdw blurRad="38100" dist="38100" dir="2700000" algn="tl">
                    <a:srgbClr val="000000">
                      <a:alpha val="43137"/>
                    </a:srgbClr>
                  </a:outerShdw>
                </a:effectLst>
                <a:latin typeface="Comic Sans MS" pitchFamily="66" charset="0"/>
              </a:rPr>
              <a:t>Small Intestine</a:t>
            </a:r>
          </a:p>
          <a:p>
            <a:pPr lvl="1"/>
            <a:r>
              <a:rPr lang="en-US" dirty="0">
                <a:latin typeface="Comic Sans MS" pitchFamily="66" charset="0"/>
              </a:rPr>
              <a:t>Pancreatic juices neutralize stomach acids</a:t>
            </a:r>
          </a:p>
          <a:p>
            <a:pPr lvl="1"/>
            <a:r>
              <a:rPr lang="en-US" dirty="0">
                <a:latin typeface="Comic Sans MS" pitchFamily="66" charset="0"/>
              </a:rPr>
              <a:t>Intestinal and pancreatic enzymes complete carbohydrate digestion</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0"/>
            <a:ext cx="4629150" cy="1143000"/>
          </a:xfrm>
        </p:spPr>
        <p:txBody>
          <a:bodyPr>
            <a:normAutofit fontScale="90000"/>
          </a:bodyPr>
          <a:lstStyle/>
          <a:p>
            <a:r>
              <a:rPr lang="en-US" b="1" dirty="0">
                <a:effectLst>
                  <a:outerShdw blurRad="38100" dist="38100" dir="2700000" algn="tl">
                    <a:srgbClr val="000000">
                      <a:alpha val="43137"/>
                    </a:srgbClr>
                  </a:outerShdw>
                </a:effectLst>
                <a:latin typeface="Comic Sans MS" pitchFamily="66" charset="0"/>
              </a:rPr>
              <a:t>Protein Digestion</a:t>
            </a:r>
          </a:p>
        </p:txBody>
      </p:sp>
      <p:sp>
        <p:nvSpPr>
          <p:cNvPr id="3" name="Content Placeholder 2"/>
          <p:cNvSpPr>
            <a:spLocks noGrp="1"/>
          </p:cNvSpPr>
          <p:nvPr>
            <p:ph idx="1"/>
          </p:nvPr>
        </p:nvSpPr>
        <p:spPr>
          <a:xfrm>
            <a:off x="3810000" y="1028700"/>
            <a:ext cx="4629150" cy="5029200"/>
          </a:xfrm>
        </p:spPr>
        <p:txBody>
          <a:bodyPr>
            <a:normAutofit fontScale="92500" lnSpcReduction="20000"/>
          </a:bodyPr>
          <a:lstStyle/>
          <a:p>
            <a:r>
              <a:rPr lang="en-US" b="1" dirty="0">
                <a:solidFill>
                  <a:srgbClr val="C00000"/>
                </a:solidFill>
                <a:effectLst>
                  <a:outerShdw blurRad="38100" dist="38100" dir="2700000" algn="tl">
                    <a:srgbClr val="000000">
                      <a:alpha val="43137"/>
                    </a:srgbClr>
                  </a:outerShdw>
                </a:effectLst>
                <a:latin typeface="Comic Sans MS" pitchFamily="66" charset="0"/>
              </a:rPr>
              <a:t>Mouth</a:t>
            </a:r>
          </a:p>
          <a:p>
            <a:pPr lvl="1"/>
            <a:r>
              <a:rPr lang="en-US" dirty="0">
                <a:latin typeface="Comic Sans MS" pitchFamily="66" charset="0"/>
              </a:rPr>
              <a:t>Only mechanical digestion occurs</a:t>
            </a:r>
          </a:p>
          <a:p>
            <a:r>
              <a:rPr lang="en-US" b="1" dirty="0">
                <a:solidFill>
                  <a:srgbClr val="C00000"/>
                </a:solidFill>
                <a:effectLst>
                  <a:outerShdw blurRad="38100" dist="38100" dir="2700000" algn="tl">
                    <a:srgbClr val="000000">
                      <a:alpha val="43137"/>
                    </a:srgbClr>
                  </a:outerShdw>
                </a:effectLst>
                <a:latin typeface="Comic Sans MS" pitchFamily="66" charset="0"/>
              </a:rPr>
              <a:t>Stomach</a:t>
            </a:r>
          </a:p>
          <a:p>
            <a:pPr lvl="1"/>
            <a:r>
              <a:rPr lang="en-US" dirty="0">
                <a:latin typeface="Comic Sans MS" pitchFamily="66" charset="0"/>
              </a:rPr>
              <a:t>Hormone </a:t>
            </a:r>
            <a:r>
              <a:rPr lang="en-US" dirty="0" err="1">
                <a:latin typeface="Comic Sans MS" pitchFamily="66" charset="0"/>
              </a:rPr>
              <a:t>gastrin</a:t>
            </a:r>
            <a:r>
              <a:rPr lang="en-US" dirty="0">
                <a:latin typeface="Comic Sans MS" pitchFamily="66" charset="0"/>
              </a:rPr>
              <a:t> signals stomach to secrete acid</a:t>
            </a:r>
          </a:p>
          <a:p>
            <a:pPr lvl="1"/>
            <a:r>
              <a:rPr lang="en-US" dirty="0">
                <a:latin typeface="Comic Sans MS" pitchFamily="66" charset="0"/>
              </a:rPr>
              <a:t>Acid converts </a:t>
            </a:r>
            <a:r>
              <a:rPr lang="en-US" dirty="0" err="1">
                <a:latin typeface="Comic Sans MS" pitchFamily="66" charset="0"/>
              </a:rPr>
              <a:t>pepsinogen</a:t>
            </a:r>
            <a:r>
              <a:rPr lang="en-US" dirty="0">
                <a:latin typeface="Comic Sans MS" pitchFamily="66" charset="0"/>
              </a:rPr>
              <a:t> to protein digesting enzyme pepsin</a:t>
            </a:r>
          </a:p>
          <a:p>
            <a:r>
              <a:rPr lang="en-US" b="1" dirty="0">
                <a:solidFill>
                  <a:srgbClr val="C00000"/>
                </a:solidFill>
                <a:effectLst>
                  <a:outerShdw blurRad="38100" dist="38100" dir="2700000" algn="tl">
                    <a:srgbClr val="000000">
                      <a:alpha val="43137"/>
                    </a:srgbClr>
                  </a:outerShdw>
                </a:effectLst>
                <a:latin typeface="Comic Sans MS" pitchFamily="66" charset="0"/>
              </a:rPr>
              <a:t>Small Intestine</a:t>
            </a:r>
          </a:p>
          <a:p>
            <a:pPr lvl="1"/>
            <a:r>
              <a:rPr lang="en-US" dirty="0">
                <a:latin typeface="Comic Sans MS" pitchFamily="66" charset="0"/>
              </a:rPr>
              <a:t>Pancreas secretes </a:t>
            </a:r>
            <a:r>
              <a:rPr lang="en-US" dirty="0" err="1">
                <a:latin typeface="Comic Sans MS" pitchFamily="66" charset="0"/>
              </a:rPr>
              <a:t>trypsin</a:t>
            </a:r>
            <a:r>
              <a:rPr lang="en-US" dirty="0">
                <a:latin typeface="Comic Sans MS" pitchFamily="66" charset="0"/>
              </a:rPr>
              <a:t> into small intestine</a:t>
            </a:r>
          </a:p>
          <a:p>
            <a:pPr lvl="1"/>
            <a:r>
              <a:rPr lang="en-US" dirty="0" err="1">
                <a:latin typeface="Comic Sans MS" pitchFamily="66" charset="0"/>
              </a:rPr>
              <a:t>Trypsin</a:t>
            </a:r>
            <a:r>
              <a:rPr lang="en-US" dirty="0">
                <a:latin typeface="Comic Sans MS" pitchFamily="66" charset="0"/>
              </a:rPr>
              <a:t> and other enzymes secreted by small intestine digest protein into amino acids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0"/>
            <a:ext cx="4629150" cy="1143000"/>
          </a:xfrm>
        </p:spPr>
        <p:txBody>
          <a:bodyPr/>
          <a:lstStyle/>
          <a:p>
            <a:r>
              <a:rPr lang="en-US" b="1" dirty="0">
                <a:effectLst>
                  <a:outerShdw blurRad="38100" dist="38100" dir="2700000" algn="tl">
                    <a:srgbClr val="000000">
                      <a:alpha val="43137"/>
                    </a:srgbClr>
                  </a:outerShdw>
                </a:effectLst>
                <a:latin typeface="Comic Sans MS" pitchFamily="66" charset="0"/>
              </a:rPr>
              <a:t>Fat Digestion</a:t>
            </a:r>
          </a:p>
        </p:txBody>
      </p:sp>
      <p:sp>
        <p:nvSpPr>
          <p:cNvPr id="3" name="Content Placeholder 2"/>
          <p:cNvSpPr>
            <a:spLocks noGrp="1"/>
          </p:cNvSpPr>
          <p:nvPr>
            <p:ph idx="1"/>
          </p:nvPr>
        </p:nvSpPr>
        <p:spPr>
          <a:xfrm>
            <a:off x="3810000" y="1314450"/>
            <a:ext cx="4629150" cy="4525963"/>
          </a:xfrm>
        </p:spPr>
        <p:txBody>
          <a:bodyPr/>
          <a:lstStyle/>
          <a:p>
            <a:r>
              <a:rPr lang="en-US" b="1" dirty="0">
                <a:solidFill>
                  <a:srgbClr val="C00000"/>
                </a:solidFill>
                <a:effectLst>
                  <a:outerShdw blurRad="38100" dist="38100" dir="2700000" algn="tl">
                    <a:srgbClr val="000000">
                      <a:alpha val="43137"/>
                    </a:srgbClr>
                  </a:outerShdw>
                </a:effectLst>
                <a:latin typeface="Comic Sans MS" pitchFamily="66" charset="0"/>
              </a:rPr>
              <a:t>Mouth and Stomach</a:t>
            </a:r>
          </a:p>
          <a:p>
            <a:pPr lvl="1"/>
            <a:r>
              <a:rPr lang="en-US" dirty="0">
                <a:latin typeface="Comic Sans MS" pitchFamily="66" charset="0"/>
              </a:rPr>
              <a:t>Only mechanical digestion occurs here</a:t>
            </a:r>
          </a:p>
          <a:p>
            <a:r>
              <a:rPr lang="en-US" b="1" dirty="0">
                <a:solidFill>
                  <a:srgbClr val="C00000"/>
                </a:solidFill>
                <a:effectLst>
                  <a:outerShdw blurRad="38100" dist="38100" dir="2700000" algn="tl">
                    <a:srgbClr val="000000">
                      <a:alpha val="43137"/>
                    </a:srgbClr>
                  </a:outerShdw>
                </a:effectLst>
                <a:latin typeface="Comic Sans MS" pitchFamily="66" charset="0"/>
              </a:rPr>
              <a:t>Small Intestine</a:t>
            </a:r>
          </a:p>
          <a:p>
            <a:pPr lvl="1"/>
            <a:r>
              <a:rPr lang="en-US" dirty="0">
                <a:latin typeface="Comic Sans MS" pitchFamily="66" charset="0"/>
              </a:rPr>
              <a:t>Bile from liver (stored in gall bladder) emulsifies fat </a:t>
            </a:r>
          </a:p>
          <a:p>
            <a:pPr lvl="1"/>
            <a:r>
              <a:rPr lang="en-US" dirty="0">
                <a:latin typeface="Comic Sans MS" pitchFamily="66" charset="0"/>
              </a:rPr>
              <a:t>Lipase from pancreas splits fat into fatty acids and glycerol</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Gastrointestinal Inflammation</a:t>
            </a:r>
          </a:p>
        </p:txBody>
      </p:sp>
      <p:sp>
        <p:nvSpPr>
          <p:cNvPr id="3" name="Subtitle 2"/>
          <p:cNvSpPr>
            <a:spLocks noGrp="1"/>
          </p:cNvSpPr>
          <p:nvPr>
            <p:ph type="subTitle" idx="1"/>
          </p:nvPr>
        </p:nvSpPr>
        <p:spPr/>
        <p:txBody>
          <a:bodyPr/>
          <a:lstStyle/>
          <a:p>
            <a:endParaRPr lang="en-US"/>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Gastrointestinal Inflammation	</a:t>
            </a:r>
          </a:p>
        </p:txBody>
      </p:sp>
      <p:sp>
        <p:nvSpPr>
          <p:cNvPr id="3" name="Content Placeholder 2"/>
          <p:cNvSpPr>
            <a:spLocks noGrp="1"/>
          </p:cNvSpPr>
          <p:nvPr>
            <p:ph idx="1"/>
          </p:nvPr>
        </p:nvSpPr>
        <p:spPr/>
        <p:txBody>
          <a:bodyPr/>
          <a:lstStyle/>
          <a:p>
            <a:r>
              <a:rPr lang="en-US" dirty="0"/>
              <a:t>Mucosal changes</a:t>
            </a:r>
          </a:p>
          <a:p>
            <a:r>
              <a:rPr lang="en-US" dirty="0"/>
              <a:t>Indirect evaluation in most cases</a:t>
            </a:r>
          </a:p>
          <a:p>
            <a:r>
              <a:rPr lang="en-US" dirty="0"/>
              <a:t>Evaluate lumen and effect on lumen</a:t>
            </a:r>
          </a:p>
          <a:p>
            <a:r>
              <a:rPr lang="en-US" dirty="0"/>
              <a:t>Degree of mucosal involvement determines the imaging findings</a:t>
            </a:r>
          </a:p>
          <a:p>
            <a:pPr lvl="1"/>
            <a:r>
              <a:rPr lang="en-US" dirty="0"/>
              <a:t>Superficial – little effect</a:t>
            </a:r>
          </a:p>
          <a:p>
            <a:pPr lvl="1"/>
            <a:r>
              <a:rPr lang="en-US" dirty="0"/>
              <a:t>Penetrating – affect adjacent areas</a:t>
            </a:r>
          </a:p>
          <a:p>
            <a:pPr lvl="1">
              <a:buNone/>
            </a:pPr>
            <a:endParaRPr lang="en-US" dirty="0"/>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Gastrointestinal Inflammation</a:t>
            </a:r>
          </a:p>
        </p:txBody>
      </p:sp>
      <p:sp>
        <p:nvSpPr>
          <p:cNvPr id="3" name="Content Placeholder 2"/>
          <p:cNvSpPr>
            <a:spLocks noGrp="1"/>
          </p:cNvSpPr>
          <p:nvPr>
            <p:ph idx="1"/>
          </p:nvPr>
        </p:nvSpPr>
        <p:spPr/>
        <p:txBody>
          <a:bodyPr/>
          <a:lstStyle/>
          <a:p>
            <a:r>
              <a:rPr lang="en-US" dirty="0"/>
              <a:t>Superficial process</a:t>
            </a:r>
          </a:p>
          <a:p>
            <a:pPr lvl="1"/>
            <a:r>
              <a:rPr lang="en-US" dirty="0"/>
              <a:t>Little imaging finding</a:t>
            </a:r>
          </a:p>
          <a:p>
            <a:pPr lvl="1"/>
            <a:r>
              <a:rPr lang="en-US" dirty="0"/>
              <a:t>Spasm</a:t>
            </a:r>
          </a:p>
          <a:p>
            <a:pPr lvl="1"/>
            <a:r>
              <a:rPr lang="en-US" dirty="0"/>
              <a:t>Mucosal edema and irregularity</a:t>
            </a:r>
          </a:p>
          <a:p>
            <a:r>
              <a:rPr lang="en-US" dirty="0"/>
              <a:t>Penetrating process</a:t>
            </a:r>
          </a:p>
          <a:p>
            <a:pPr lvl="1"/>
            <a:r>
              <a:rPr lang="en-US" dirty="0"/>
              <a:t>Ulcer development</a:t>
            </a:r>
          </a:p>
          <a:p>
            <a:pPr lvl="1"/>
            <a:r>
              <a:rPr lang="en-US" dirty="0"/>
              <a:t>Perforation</a:t>
            </a:r>
          </a:p>
          <a:p>
            <a:pPr lvl="1"/>
            <a:r>
              <a:rPr lang="en-US" dirty="0"/>
              <a:t>Adjacent inflammatory process</a:t>
            </a: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715000" y="1447800"/>
            <a:ext cx="4419600" cy="4572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643" name="Rectangle 3"/>
          <p:cNvSpPr>
            <a:spLocks noGrp="1" noChangeArrowheads="1"/>
          </p:cNvSpPr>
          <p:nvPr>
            <p:ph type="title"/>
          </p:nvPr>
        </p:nvSpPr>
        <p:spPr/>
        <p:txBody>
          <a:bodyPr/>
          <a:lstStyle/>
          <a:p>
            <a:pPr eaLnBrk="1" hangingPunct="1">
              <a:defRPr/>
            </a:pPr>
            <a:r>
              <a:rPr lang="en-US" dirty="0"/>
              <a:t>Ulcer In Stomach Wall</a:t>
            </a:r>
          </a:p>
        </p:txBody>
      </p:sp>
      <p:sp>
        <p:nvSpPr>
          <p:cNvPr id="112644" name="Rectangle 4"/>
          <p:cNvSpPr>
            <a:spLocks noGrp="1" noChangeArrowheads="1"/>
          </p:cNvSpPr>
          <p:nvPr>
            <p:ph type="body" idx="1"/>
          </p:nvPr>
        </p:nvSpPr>
        <p:spPr>
          <a:xfrm>
            <a:off x="1752600" y="1295400"/>
            <a:ext cx="3048000" cy="4724400"/>
          </a:xfrm>
        </p:spPr>
        <p:txBody>
          <a:bodyPr/>
          <a:lstStyle/>
          <a:p>
            <a:pPr eaLnBrk="1" hangingPunct="1"/>
            <a:r>
              <a:rPr lang="en-US" dirty="0"/>
              <a:t>Silhouette</a:t>
            </a:r>
          </a:p>
          <a:p>
            <a:pPr eaLnBrk="1" hangingPunct="1"/>
            <a:r>
              <a:rPr lang="en-US" dirty="0"/>
              <a:t>Extension of barium outside of the expected wall</a:t>
            </a:r>
          </a:p>
          <a:p>
            <a:pPr eaLnBrk="1" hangingPunct="1"/>
            <a:endParaRPr lang="en-US" dirty="0"/>
          </a:p>
        </p:txBody>
      </p:sp>
      <p:sp>
        <p:nvSpPr>
          <p:cNvPr id="8" name="Freeform 7"/>
          <p:cNvSpPr/>
          <p:nvPr/>
        </p:nvSpPr>
        <p:spPr>
          <a:xfrm>
            <a:off x="5867401" y="1597026"/>
            <a:ext cx="3902075" cy="4194175"/>
          </a:xfrm>
          <a:custGeom>
            <a:avLst/>
            <a:gdLst>
              <a:gd name="connsiteX0" fmla="*/ 2137037 w 3386781"/>
              <a:gd name="connsiteY0" fmla="*/ 232229 h 2459681"/>
              <a:gd name="connsiteX1" fmla="*/ 2151551 w 3386781"/>
              <a:gd name="connsiteY1" fmla="*/ 493486 h 2459681"/>
              <a:gd name="connsiteX2" fmla="*/ 2166065 w 3386781"/>
              <a:gd name="connsiteY2" fmla="*/ 537029 h 2459681"/>
              <a:gd name="connsiteX3" fmla="*/ 2195094 w 3386781"/>
              <a:gd name="connsiteY3" fmla="*/ 609600 h 2459681"/>
              <a:gd name="connsiteX4" fmla="*/ 2209608 w 3386781"/>
              <a:gd name="connsiteY4" fmla="*/ 667658 h 2459681"/>
              <a:gd name="connsiteX5" fmla="*/ 2224122 w 3386781"/>
              <a:gd name="connsiteY5" fmla="*/ 827315 h 2459681"/>
              <a:gd name="connsiteX6" fmla="*/ 2253151 w 3386781"/>
              <a:gd name="connsiteY6" fmla="*/ 870858 h 2459681"/>
              <a:gd name="connsiteX7" fmla="*/ 2267665 w 3386781"/>
              <a:gd name="connsiteY7" fmla="*/ 986972 h 2459681"/>
              <a:gd name="connsiteX8" fmla="*/ 2282180 w 3386781"/>
              <a:gd name="connsiteY8" fmla="*/ 1059543 h 2459681"/>
              <a:gd name="connsiteX9" fmla="*/ 2267665 w 3386781"/>
              <a:gd name="connsiteY9" fmla="*/ 1422400 h 2459681"/>
              <a:gd name="connsiteX10" fmla="*/ 2209608 w 3386781"/>
              <a:gd name="connsiteY10" fmla="*/ 1480458 h 2459681"/>
              <a:gd name="connsiteX11" fmla="*/ 2122522 w 3386781"/>
              <a:gd name="connsiteY11" fmla="*/ 1596572 h 2459681"/>
              <a:gd name="connsiteX12" fmla="*/ 2006408 w 3386781"/>
              <a:gd name="connsiteY12" fmla="*/ 1698172 h 2459681"/>
              <a:gd name="connsiteX13" fmla="*/ 1962865 w 3386781"/>
              <a:gd name="connsiteY13" fmla="*/ 1712686 h 2459681"/>
              <a:gd name="connsiteX14" fmla="*/ 1890294 w 3386781"/>
              <a:gd name="connsiteY14" fmla="*/ 1741715 h 2459681"/>
              <a:gd name="connsiteX15" fmla="*/ 1614522 w 3386781"/>
              <a:gd name="connsiteY15" fmla="*/ 1785258 h 2459681"/>
              <a:gd name="connsiteX16" fmla="*/ 845265 w 3386781"/>
              <a:gd name="connsiteY16" fmla="*/ 1828800 h 2459681"/>
              <a:gd name="connsiteX17" fmla="*/ 134065 w 3386781"/>
              <a:gd name="connsiteY17" fmla="*/ 1857829 h 2459681"/>
              <a:gd name="connsiteX18" fmla="*/ 438865 w 3386781"/>
              <a:gd name="connsiteY18" fmla="*/ 2365829 h 2459681"/>
              <a:gd name="connsiteX19" fmla="*/ 496922 w 3386781"/>
              <a:gd name="connsiteY19" fmla="*/ 2351315 h 2459681"/>
              <a:gd name="connsiteX20" fmla="*/ 2253151 w 3386781"/>
              <a:gd name="connsiteY20" fmla="*/ 2380343 h 2459681"/>
              <a:gd name="connsiteX21" fmla="*/ 2703094 w 3386781"/>
              <a:gd name="connsiteY21" fmla="*/ 2365829 h 2459681"/>
              <a:gd name="connsiteX22" fmla="*/ 2862751 w 3386781"/>
              <a:gd name="connsiteY22" fmla="*/ 2351315 h 2459681"/>
              <a:gd name="connsiteX23" fmla="*/ 2920808 w 3386781"/>
              <a:gd name="connsiteY23" fmla="*/ 2322286 h 2459681"/>
              <a:gd name="connsiteX24" fmla="*/ 2993380 w 3386781"/>
              <a:gd name="connsiteY24" fmla="*/ 2278743 h 2459681"/>
              <a:gd name="connsiteX25" fmla="*/ 3036922 w 3386781"/>
              <a:gd name="connsiteY25" fmla="*/ 2235200 h 2459681"/>
              <a:gd name="connsiteX26" fmla="*/ 3109494 w 3386781"/>
              <a:gd name="connsiteY26" fmla="*/ 2177143 h 2459681"/>
              <a:gd name="connsiteX27" fmla="*/ 3327208 w 3386781"/>
              <a:gd name="connsiteY27" fmla="*/ 1756229 h 2459681"/>
              <a:gd name="connsiteX28" fmla="*/ 3385265 w 3386781"/>
              <a:gd name="connsiteY28" fmla="*/ 1538515 h 2459681"/>
              <a:gd name="connsiteX29" fmla="*/ 3312694 w 3386781"/>
              <a:gd name="connsiteY29" fmla="*/ 1074058 h 2459681"/>
              <a:gd name="connsiteX30" fmla="*/ 3240122 w 3386781"/>
              <a:gd name="connsiteY30" fmla="*/ 827315 h 2459681"/>
              <a:gd name="connsiteX31" fmla="*/ 3225608 w 3386781"/>
              <a:gd name="connsiteY31" fmla="*/ 740229 h 2459681"/>
              <a:gd name="connsiteX32" fmla="*/ 3211094 w 3386781"/>
              <a:gd name="connsiteY32" fmla="*/ 595086 h 2459681"/>
              <a:gd name="connsiteX33" fmla="*/ 3124008 w 3386781"/>
              <a:gd name="connsiteY33" fmla="*/ 478972 h 2459681"/>
              <a:gd name="connsiteX34" fmla="*/ 3080465 w 3386781"/>
              <a:gd name="connsiteY34" fmla="*/ 449943 h 2459681"/>
              <a:gd name="connsiteX35" fmla="*/ 3022408 w 3386781"/>
              <a:gd name="connsiteY35" fmla="*/ 435429 h 2459681"/>
              <a:gd name="connsiteX36" fmla="*/ 2949837 w 3386781"/>
              <a:gd name="connsiteY36" fmla="*/ 377372 h 2459681"/>
              <a:gd name="connsiteX37" fmla="*/ 2906294 w 3386781"/>
              <a:gd name="connsiteY37" fmla="*/ 362858 h 2459681"/>
              <a:gd name="connsiteX38" fmla="*/ 2616008 w 3386781"/>
              <a:gd name="connsiteY38" fmla="*/ 319315 h 2459681"/>
              <a:gd name="connsiteX39" fmla="*/ 2572465 w 3386781"/>
              <a:gd name="connsiteY39" fmla="*/ 261258 h 2459681"/>
              <a:gd name="connsiteX40" fmla="*/ 2543437 w 3386781"/>
              <a:gd name="connsiteY40" fmla="*/ 43543 h 2459681"/>
              <a:gd name="connsiteX41" fmla="*/ 2499894 w 3386781"/>
              <a:gd name="connsiteY41" fmla="*/ 0 h 2459681"/>
              <a:gd name="connsiteX42" fmla="*/ 2267665 w 3386781"/>
              <a:gd name="connsiteY42" fmla="*/ 72572 h 2459681"/>
              <a:gd name="connsiteX43" fmla="*/ 2224122 w 3386781"/>
              <a:gd name="connsiteY43" fmla="*/ 43543 h 2459681"/>
              <a:gd name="connsiteX44" fmla="*/ 2224122 w 3386781"/>
              <a:gd name="connsiteY44" fmla="*/ 43543 h 2459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86781" h="2459681">
                <a:moveTo>
                  <a:pt x="2137037" y="232229"/>
                </a:moveTo>
                <a:cubicBezTo>
                  <a:pt x="2141875" y="319315"/>
                  <a:pt x="2143282" y="406659"/>
                  <a:pt x="2151551" y="493486"/>
                </a:cubicBezTo>
                <a:cubicBezTo>
                  <a:pt x="2153001" y="508717"/>
                  <a:pt x="2160693" y="522704"/>
                  <a:pt x="2166065" y="537029"/>
                </a:cubicBezTo>
                <a:cubicBezTo>
                  <a:pt x="2175213" y="561424"/>
                  <a:pt x="2186855" y="584883"/>
                  <a:pt x="2195094" y="609600"/>
                </a:cubicBezTo>
                <a:cubicBezTo>
                  <a:pt x="2201402" y="628525"/>
                  <a:pt x="2204770" y="648305"/>
                  <a:pt x="2209608" y="667658"/>
                </a:cubicBezTo>
                <a:cubicBezTo>
                  <a:pt x="2214446" y="720877"/>
                  <a:pt x="2212925" y="775063"/>
                  <a:pt x="2224122" y="827315"/>
                </a:cubicBezTo>
                <a:cubicBezTo>
                  <a:pt x="2227777" y="844372"/>
                  <a:pt x="2248561" y="854029"/>
                  <a:pt x="2253151" y="870858"/>
                </a:cubicBezTo>
                <a:cubicBezTo>
                  <a:pt x="2263414" y="908489"/>
                  <a:pt x="2261734" y="948420"/>
                  <a:pt x="2267665" y="986972"/>
                </a:cubicBezTo>
                <a:cubicBezTo>
                  <a:pt x="2271416" y="1011355"/>
                  <a:pt x="2277342" y="1035353"/>
                  <a:pt x="2282180" y="1059543"/>
                </a:cubicBezTo>
                <a:cubicBezTo>
                  <a:pt x="2277342" y="1180495"/>
                  <a:pt x="2288232" y="1303111"/>
                  <a:pt x="2267665" y="1422400"/>
                </a:cubicBezTo>
                <a:cubicBezTo>
                  <a:pt x="2263015" y="1449371"/>
                  <a:pt x="2227129" y="1459433"/>
                  <a:pt x="2209608" y="1480458"/>
                </a:cubicBezTo>
                <a:cubicBezTo>
                  <a:pt x="2178635" y="1517625"/>
                  <a:pt x="2156732" y="1562361"/>
                  <a:pt x="2122522" y="1596572"/>
                </a:cubicBezTo>
                <a:cubicBezTo>
                  <a:pt x="2084468" y="1634627"/>
                  <a:pt x="2053665" y="1668637"/>
                  <a:pt x="2006408" y="1698172"/>
                </a:cubicBezTo>
                <a:cubicBezTo>
                  <a:pt x="1993434" y="1706281"/>
                  <a:pt x="1977190" y="1707314"/>
                  <a:pt x="1962865" y="1712686"/>
                </a:cubicBezTo>
                <a:cubicBezTo>
                  <a:pt x="1938470" y="1721834"/>
                  <a:pt x="1915468" y="1735002"/>
                  <a:pt x="1890294" y="1741715"/>
                </a:cubicBezTo>
                <a:cubicBezTo>
                  <a:pt x="1782814" y="1770376"/>
                  <a:pt x="1722598" y="1773249"/>
                  <a:pt x="1614522" y="1785258"/>
                </a:cubicBezTo>
                <a:cubicBezTo>
                  <a:pt x="1308500" y="1887264"/>
                  <a:pt x="1581562" y="1805791"/>
                  <a:pt x="845265" y="1828800"/>
                </a:cubicBezTo>
                <a:lnTo>
                  <a:pt x="134065" y="1857829"/>
                </a:lnTo>
                <a:cubicBezTo>
                  <a:pt x="182864" y="2459681"/>
                  <a:pt x="0" y="2425674"/>
                  <a:pt x="438865" y="2365829"/>
                </a:cubicBezTo>
                <a:cubicBezTo>
                  <a:pt x="458630" y="2363134"/>
                  <a:pt x="477570" y="2356153"/>
                  <a:pt x="496922" y="2351315"/>
                </a:cubicBezTo>
                <a:lnTo>
                  <a:pt x="2253151" y="2380343"/>
                </a:lnTo>
                <a:cubicBezTo>
                  <a:pt x="2403210" y="2380343"/>
                  <a:pt x="2553113" y="2370667"/>
                  <a:pt x="2703094" y="2365829"/>
                </a:cubicBezTo>
                <a:cubicBezTo>
                  <a:pt x="2756313" y="2360991"/>
                  <a:pt x="2810350" y="2361795"/>
                  <a:pt x="2862751" y="2351315"/>
                </a:cubicBezTo>
                <a:cubicBezTo>
                  <a:pt x="2883967" y="2347072"/>
                  <a:pt x="2901894" y="2332794"/>
                  <a:pt x="2920808" y="2322286"/>
                </a:cubicBezTo>
                <a:cubicBezTo>
                  <a:pt x="2945469" y="2308586"/>
                  <a:pt x="2970811" y="2295670"/>
                  <a:pt x="2993380" y="2278743"/>
                </a:cubicBezTo>
                <a:cubicBezTo>
                  <a:pt x="3009801" y="2266427"/>
                  <a:pt x="3021475" y="2248717"/>
                  <a:pt x="3036922" y="2235200"/>
                </a:cubicBezTo>
                <a:cubicBezTo>
                  <a:pt x="3060236" y="2214800"/>
                  <a:pt x="3085303" y="2196495"/>
                  <a:pt x="3109494" y="2177143"/>
                </a:cubicBezTo>
                <a:cubicBezTo>
                  <a:pt x="3135624" y="2128148"/>
                  <a:pt x="3304489" y="1816125"/>
                  <a:pt x="3327208" y="1756229"/>
                </a:cubicBezTo>
                <a:cubicBezTo>
                  <a:pt x="3353845" y="1686004"/>
                  <a:pt x="3365913" y="1611086"/>
                  <a:pt x="3385265" y="1538515"/>
                </a:cubicBezTo>
                <a:cubicBezTo>
                  <a:pt x="3363406" y="1232482"/>
                  <a:pt x="3386781" y="1419798"/>
                  <a:pt x="3312694" y="1074058"/>
                </a:cubicBezTo>
                <a:cubicBezTo>
                  <a:pt x="3271260" y="880702"/>
                  <a:pt x="3306968" y="983288"/>
                  <a:pt x="3240122" y="827315"/>
                </a:cubicBezTo>
                <a:cubicBezTo>
                  <a:pt x="3235284" y="798286"/>
                  <a:pt x="3229258" y="769431"/>
                  <a:pt x="3225608" y="740229"/>
                </a:cubicBezTo>
                <a:cubicBezTo>
                  <a:pt x="3219577" y="691982"/>
                  <a:pt x="3223622" y="642067"/>
                  <a:pt x="3211094" y="595086"/>
                </a:cubicBezTo>
                <a:cubicBezTo>
                  <a:pt x="3200622" y="555817"/>
                  <a:pt x="3155752" y="505425"/>
                  <a:pt x="3124008" y="478972"/>
                </a:cubicBezTo>
                <a:cubicBezTo>
                  <a:pt x="3110607" y="467805"/>
                  <a:pt x="3096499" y="456815"/>
                  <a:pt x="3080465" y="449943"/>
                </a:cubicBezTo>
                <a:cubicBezTo>
                  <a:pt x="3062130" y="442085"/>
                  <a:pt x="3041760" y="440267"/>
                  <a:pt x="3022408" y="435429"/>
                </a:cubicBezTo>
                <a:cubicBezTo>
                  <a:pt x="2998218" y="416077"/>
                  <a:pt x="2976107" y="393791"/>
                  <a:pt x="2949837" y="377372"/>
                </a:cubicBezTo>
                <a:cubicBezTo>
                  <a:pt x="2936863" y="369263"/>
                  <a:pt x="2921367" y="365479"/>
                  <a:pt x="2906294" y="362858"/>
                </a:cubicBezTo>
                <a:cubicBezTo>
                  <a:pt x="2809896" y="346093"/>
                  <a:pt x="2712770" y="333829"/>
                  <a:pt x="2616008" y="319315"/>
                </a:cubicBezTo>
                <a:cubicBezTo>
                  <a:pt x="2601494" y="299963"/>
                  <a:pt x="2580732" y="283992"/>
                  <a:pt x="2572465" y="261258"/>
                </a:cubicBezTo>
                <a:cubicBezTo>
                  <a:pt x="2547445" y="192452"/>
                  <a:pt x="2568457" y="112349"/>
                  <a:pt x="2543437" y="43543"/>
                </a:cubicBezTo>
                <a:cubicBezTo>
                  <a:pt x="2536422" y="24252"/>
                  <a:pt x="2514408" y="14514"/>
                  <a:pt x="2499894" y="0"/>
                </a:cubicBezTo>
                <a:cubicBezTo>
                  <a:pt x="2306798" y="64366"/>
                  <a:pt x="2385093" y="43216"/>
                  <a:pt x="2267665" y="72572"/>
                </a:cubicBezTo>
                <a:cubicBezTo>
                  <a:pt x="2219532" y="56528"/>
                  <a:pt x="2224122" y="73357"/>
                  <a:pt x="2224122" y="43543"/>
                </a:cubicBezTo>
                <a:lnTo>
                  <a:pt x="2224122" y="43543"/>
                </a:lnTo>
              </a:path>
            </a:pathLst>
          </a:custGeom>
          <a:solidFill>
            <a:schemeClr val="bg1"/>
          </a:solidFill>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Oval 10"/>
          <p:cNvSpPr/>
          <p:nvPr/>
        </p:nvSpPr>
        <p:spPr>
          <a:xfrm>
            <a:off x="8305800" y="3429000"/>
            <a:ext cx="533400" cy="3810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12644">
                                            <p:txEl>
                                              <p:pRg st="0" end="0"/>
                                            </p:txEl>
                                          </p:spTgt>
                                        </p:tgtEl>
                                        <p:attrNameLst>
                                          <p:attrName>style.visibility</p:attrName>
                                        </p:attrNameLst>
                                      </p:cBhvr>
                                      <p:to>
                                        <p:strVal val="visible"/>
                                      </p:to>
                                    </p:set>
                                    <p:animEffect transition="in" filter="checkerboard(across)">
                                      <p:cBhvr>
                                        <p:cTn id="7" dur="500"/>
                                        <p:tgtEl>
                                          <p:spTgt spid="112644">
                                            <p:txEl>
                                              <p:pRg st="0" end="0"/>
                                            </p:txEl>
                                          </p:spTgt>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12644">
                                            <p:txEl>
                                              <p:pRg st="1" end="1"/>
                                            </p:txEl>
                                          </p:spTgt>
                                        </p:tgtEl>
                                        <p:attrNameLst>
                                          <p:attrName>style.visibility</p:attrName>
                                        </p:attrNameLst>
                                      </p:cBhvr>
                                      <p:to>
                                        <p:strVal val="visible"/>
                                      </p:to>
                                    </p:set>
                                    <p:animEffect transition="in" filter="checkerboard(across)">
                                      <p:cBhvr>
                                        <p:cTn id="11" dur="500"/>
                                        <p:tgtEl>
                                          <p:spTgt spid="11264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8" name="Object 9"/>
          <p:cNvGraphicFramePr>
            <a:graphicFrameLocks noChangeAspect="1"/>
          </p:cNvGraphicFramePr>
          <p:nvPr>
            <p:custDataLst>
              <p:tags r:id="rId2"/>
            </p:custDataLst>
          </p:nvPr>
        </p:nvGraphicFramePr>
        <p:xfrm>
          <a:off x="6096000" y="76200"/>
          <a:ext cx="4059238" cy="6172200"/>
        </p:xfrm>
        <a:graphic>
          <a:graphicData uri="http://schemas.openxmlformats.org/presentationml/2006/ole">
            <mc:AlternateContent xmlns:mc="http://schemas.openxmlformats.org/markup-compatibility/2006">
              <mc:Choice xmlns:v="urn:schemas-microsoft-com:vml" Requires="v">
                <p:oleObj name="Image" r:id="rId5" imgW="3707937" imgH="5638095" progId="">
                  <p:embed/>
                </p:oleObj>
              </mc:Choice>
              <mc:Fallback>
                <p:oleObj name="Image" r:id="rId5" imgW="3707937" imgH="5638095" progId="">
                  <p:embed/>
                  <p:pic>
                    <p:nvPicPr>
                      <p:cNvPr id="29698"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76200"/>
                        <a:ext cx="4059238"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7" name="Rectangle 5"/>
          <p:cNvSpPr>
            <a:spLocks noGrp="1" noChangeArrowheads="1"/>
          </p:cNvSpPr>
          <p:nvPr>
            <p:ph type="title"/>
          </p:nvPr>
        </p:nvSpPr>
        <p:spPr>
          <a:xfrm>
            <a:off x="1981200" y="152400"/>
            <a:ext cx="3962400" cy="1143000"/>
          </a:xfrm>
        </p:spPr>
        <p:txBody>
          <a:bodyPr/>
          <a:lstStyle/>
          <a:p>
            <a:pPr eaLnBrk="1" hangingPunct="1">
              <a:defRPr/>
            </a:pPr>
            <a:r>
              <a:rPr lang="en-US"/>
              <a:t>Gastric Ulcer</a:t>
            </a:r>
          </a:p>
        </p:txBody>
      </p:sp>
      <p:sp>
        <p:nvSpPr>
          <p:cNvPr id="33798" name="Rectangle 6"/>
          <p:cNvSpPr>
            <a:spLocks noGrp="1" noChangeArrowheads="1"/>
          </p:cNvSpPr>
          <p:nvPr>
            <p:ph type="body" idx="1"/>
          </p:nvPr>
        </p:nvSpPr>
        <p:spPr>
          <a:xfrm>
            <a:off x="2209800" y="1371600"/>
            <a:ext cx="3429000" cy="4114800"/>
          </a:xfrm>
        </p:spPr>
        <p:txBody>
          <a:bodyPr/>
          <a:lstStyle/>
          <a:p>
            <a:pPr eaLnBrk="1" hangingPunct="1"/>
            <a:r>
              <a:rPr lang="en-US"/>
              <a:t>Barium projection from lesser curve – ulcer crater (arrow)</a:t>
            </a:r>
          </a:p>
          <a:p>
            <a:pPr eaLnBrk="1" hangingPunct="1"/>
            <a:r>
              <a:rPr lang="en-US"/>
              <a:t>Line of edema (arrowheads)</a:t>
            </a:r>
          </a:p>
        </p:txBody>
      </p:sp>
      <p:sp>
        <p:nvSpPr>
          <p:cNvPr id="33799" name="Line 7"/>
          <p:cNvSpPr>
            <a:spLocks noChangeShapeType="1"/>
          </p:cNvSpPr>
          <p:nvPr/>
        </p:nvSpPr>
        <p:spPr bwMode="auto">
          <a:xfrm>
            <a:off x="8610600" y="3048001"/>
            <a:ext cx="84138" cy="161925"/>
          </a:xfrm>
          <a:prstGeom prst="line">
            <a:avLst/>
          </a:prstGeom>
          <a:noFill/>
          <a:ln w="57150">
            <a:solidFill>
              <a:srgbClr val="FFFF00"/>
            </a:solidFill>
            <a:round/>
            <a:headEnd/>
            <a:tailEnd type="triangle" w="med" len="med"/>
          </a:ln>
        </p:spPr>
        <p:txBody>
          <a:bodyPr/>
          <a:lstStyle/>
          <a:p>
            <a:endParaRPr lang="en-US"/>
          </a:p>
        </p:txBody>
      </p:sp>
      <p:sp>
        <p:nvSpPr>
          <p:cNvPr id="33800" name="Line 8"/>
          <p:cNvSpPr>
            <a:spLocks noChangeShapeType="1"/>
          </p:cNvSpPr>
          <p:nvPr/>
        </p:nvSpPr>
        <p:spPr bwMode="auto">
          <a:xfrm>
            <a:off x="7848601" y="3743325"/>
            <a:ext cx="417513" cy="1588"/>
          </a:xfrm>
          <a:prstGeom prst="line">
            <a:avLst/>
          </a:prstGeom>
          <a:noFill/>
          <a:ln w="28575">
            <a:solidFill>
              <a:srgbClr val="FFFF00"/>
            </a:solidFill>
            <a:round/>
            <a:headEnd/>
            <a:tailEnd type="triangle" w="med" len="med"/>
          </a:ln>
        </p:spPr>
        <p:txBody>
          <a:bodyPr/>
          <a:lstStyle/>
          <a:p>
            <a:endParaRPr lang="en-US"/>
          </a:p>
        </p:txBody>
      </p:sp>
      <p:sp>
        <p:nvSpPr>
          <p:cNvPr id="33802" name="Line 10"/>
          <p:cNvSpPr>
            <a:spLocks noChangeShapeType="1"/>
          </p:cNvSpPr>
          <p:nvPr/>
        </p:nvSpPr>
        <p:spPr bwMode="auto">
          <a:xfrm flipH="1" flipV="1">
            <a:off x="8915400" y="4114801"/>
            <a:ext cx="1588" cy="161925"/>
          </a:xfrm>
          <a:prstGeom prst="line">
            <a:avLst/>
          </a:prstGeom>
          <a:noFill/>
          <a:ln w="57150">
            <a:solidFill>
              <a:srgbClr val="FFFF00"/>
            </a:solidFill>
            <a:round/>
            <a:headEnd/>
            <a:tailEnd type="triangle" w="med" len="med"/>
          </a:ln>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798">
                                            <p:txEl>
                                              <p:pRg st="0" end="0"/>
                                            </p:txEl>
                                          </p:spTgt>
                                        </p:tgtEl>
                                        <p:attrNameLst>
                                          <p:attrName>style.visibility</p:attrName>
                                        </p:attrNameLst>
                                      </p:cBhvr>
                                      <p:to>
                                        <p:strVal val="visible"/>
                                      </p:to>
                                    </p:set>
                                    <p:animEffect transition="in" filter="dissolve">
                                      <p:cBhvr>
                                        <p:cTn id="7" dur="500"/>
                                        <p:tgtEl>
                                          <p:spTgt spid="33798">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3800"/>
                                        </p:tgtEl>
                                        <p:attrNameLst>
                                          <p:attrName>style.visibility</p:attrName>
                                        </p:attrNameLst>
                                      </p:cBhvr>
                                      <p:to>
                                        <p:strVal val="visible"/>
                                      </p:to>
                                    </p:set>
                                    <p:animEffect transition="in" filter="dissolve">
                                      <p:cBhvr>
                                        <p:cTn id="11" dur="500"/>
                                        <p:tgtEl>
                                          <p:spTgt spid="3380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3798">
                                            <p:txEl>
                                              <p:pRg st="1" end="1"/>
                                            </p:txEl>
                                          </p:spTgt>
                                        </p:tgtEl>
                                        <p:attrNameLst>
                                          <p:attrName>style.visibility</p:attrName>
                                        </p:attrNameLst>
                                      </p:cBhvr>
                                      <p:to>
                                        <p:strVal val="visible"/>
                                      </p:to>
                                    </p:set>
                                    <p:animEffect transition="in" filter="dissolve">
                                      <p:cBhvr>
                                        <p:cTn id="16" dur="500"/>
                                        <p:tgtEl>
                                          <p:spTgt spid="33798">
                                            <p:txEl>
                                              <p:pRg st="1" end="1"/>
                                            </p:txEl>
                                          </p:spTgt>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33802"/>
                                        </p:tgtEl>
                                        <p:attrNameLst>
                                          <p:attrName>style.visibility</p:attrName>
                                        </p:attrNameLst>
                                      </p:cBhvr>
                                      <p:to>
                                        <p:strVal val="visible"/>
                                      </p:to>
                                    </p:set>
                                    <p:animEffect transition="in" filter="dissolve">
                                      <p:cBhvr>
                                        <p:cTn id="20" dur="500"/>
                                        <p:tgtEl>
                                          <p:spTgt spid="33802"/>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3799"/>
                                        </p:tgtEl>
                                        <p:attrNameLst>
                                          <p:attrName>style.visibility</p:attrName>
                                        </p:attrNameLst>
                                      </p:cBhvr>
                                      <p:to>
                                        <p:strVal val="visible"/>
                                      </p:to>
                                    </p:set>
                                    <p:animEffect transition="in" filter="dissolve">
                                      <p:cBhvr>
                                        <p:cTn id="23" dur="500"/>
                                        <p:tgtEl>
                                          <p:spTgt spid="33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9" grpId="0" animBg="1"/>
      <p:bldP spid="33800" grpId="0" animBg="1"/>
      <p:bldP spid="3380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F38A54F9-ACBF-8515-6415-120ECE54AA04}"/>
              </a:ext>
            </a:extLst>
          </p:cNvPr>
          <p:cNvSpPr>
            <a:spLocks noGrp="1" noChangeArrowheads="1"/>
          </p:cNvSpPr>
          <p:nvPr>
            <p:ph type="title"/>
          </p:nvPr>
        </p:nvSpPr>
        <p:spPr/>
        <p:txBody>
          <a:bodyPr/>
          <a:lstStyle/>
          <a:p>
            <a:pPr eaLnBrk="1" hangingPunct="1"/>
            <a:r>
              <a:rPr lang="en-US" altLang="pl-PL"/>
              <a:t>Types of Digestion</a:t>
            </a:r>
          </a:p>
        </p:txBody>
      </p:sp>
      <p:sp>
        <p:nvSpPr>
          <p:cNvPr id="8195" name="Rectangle 3">
            <a:extLst>
              <a:ext uri="{FF2B5EF4-FFF2-40B4-BE49-F238E27FC236}">
                <a16:creationId xmlns:a16="http://schemas.microsoft.com/office/drawing/2014/main" id="{07758F0D-F54E-A630-3942-8FACB60A6365}"/>
              </a:ext>
            </a:extLst>
          </p:cNvPr>
          <p:cNvSpPr>
            <a:spLocks noGrp="1" noChangeArrowheads="1"/>
          </p:cNvSpPr>
          <p:nvPr>
            <p:ph type="body" sz="half" idx="1"/>
          </p:nvPr>
        </p:nvSpPr>
        <p:spPr>
          <a:xfrm>
            <a:off x="1905000" y="1447800"/>
            <a:ext cx="8382000" cy="4953000"/>
          </a:xfrm>
        </p:spPr>
        <p:txBody>
          <a:bodyPr/>
          <a:lstStyle/>
          <a:p>
            <a:pPr marL="609600" indent="-609600">
              <a:buFont typeface="Wingdings" panose="05000000000000000000" pitchFamily="2" charset="2"/>
              <a:buAutoNum type="arabicPeriod"/>
            </a:pPr>
            <a:r>
              <a:rPr lang="en-US" altLang="pl-PL" u="sng"/>
              <a:t>Mechanical Digestion</a:t>
            </a:r>
          </a:p>
          <a:p>
            <a:pPr marL="990600" lvl="1" indent="-533400"/>
            <a:r>
              <a:rPr lang="en-US" altLang="pl-PL"/>
              <a:t>Grinding and mashing of food into smaller pieces.</a:t>
            </a:r>
          </a:p>
          <a:p>
            <a:pPr marL="990600" lvl="1" indent="-533400"/>
            <a:endParaRPr lang="en-US" altLang="pl-PL"/>
          </a:p>
          <a:p>
            <a:pPr marL="990600" lvl="1" indent="-533400">
              <a:buNone/>
            </a:pPr>
            <a:endParaRPr lang="en-US" altLang="pl-PL"/>
          </a:p>
          <a:p>
            <a:pPr marL="609600" indent="-609600">
              <a:buFont typeface="Wingdings" panose="05000000000000000000" pitchFamily="2" charset="2"/>
              <a:buAutoNum type="arabicPeriod" startAt="2"/>
            </a:pPr>
            <a:r>
              <a:rPr lang="en-US" altLang="pl-PL" u="sng"/>
              <a:t>Chemical Digestion</a:t>
            </a:r>
          </a:p>
          <a:p>
            <a:pPr marL="990600" lvl="1" indent="-533400"/>
            <a:r>
              <a:rPr lang="en-US" altLang="pl-PL"/>
              <a:t>Breaking down of food into nutrients using acids and enzymes</a:t>
            </a:r>
          </a:p>
        </p:txBody>
      </p:sp>
      <p:pic>
        <p:nvPicPr>
          <p:cNvPr id="8196" name="Picture 4" descr="MCj00844080000[1]">
            <a:extLst>
              <a:ext uri="{FF2B5EF4-FFF2-40B4-BE49-F238E27FC236}">
                <a16:creationId xmlns:a16="http://schemas.microsoft.com/office/drawing/2014/main" id="{E305A543-E40E-0406-320E-B38A202F1AB9}"/>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8991601" y="1981200"/>
            <a:ext cx="1489075" cy="152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9" name="Picture 7" descr="uchr_01_img0043">
            <a:extLst>
              <a:ext uri="{FF2B5EF4-FFF2-40B4-BE49-F238E27FC236}">
                <a16:creationId xmlns:a16="http://schemas.microsoft.com/office/drawing/2014/main" id="{9EB497A6-870E-C145-758F-4F35E3124865}"/>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9144000" y="4724400"/>
            <a:ext cx="1028700" cy="137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5" name="Picture 9">
            <a:extLst>
              <a:ext uri="{FF2B5EF4-FFF2-40B4-BE49-F238E27FC236}">
                <a16:creationId xmlns:a16="http://schemas.microsoft.com/office/drawing/2014/main" id="{5CB0BD52-F27B-4190-DDC9-3CB858FC42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3613" y="4724400"/>
            <a:ext cx="1020762"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5" presetClass="entr" presetSubtype="0" fill="hold" nodeType="clickEffect">
                                  <p:stCondLst>
                                    <p:cond delay="0"/>
                                  </p:stCondLst>
                                  <p:childTnLst>
                                    <p:set>
                                      <p:cBhvr>
                                        <p:cTn id="14" dur="1" fill="hold">
                                          <p:stCondLst>
                                            <p:cond delay="0"/>
                                          </p:stCondLst>
                                        </p:cTn>
                                        <p:tgtEl>
                                          <p:spTgt spid="8196"/>
                                        </p:tgtEl>
                                        <p:attrNameLst>
                                          <p:attrName>style.visibility</p:attrName>
                                        </p:attrNameLst>
                                      </p:cBhvr>
                                      <p:to>
                                        <p:strVal val="visible"/>
                                      </p:to>
                                    </p:set>
                                    <p:anim calcmode="lin" valueType="num">
                                      <p:cBhvr>
                                        <p:cTn id="15" dur="1000" fill="hold"/>
                                        <p:tgtEl>
                                          <p:spTgt spid="8196"/>
                                        </p:tgtEl>
                                        <p:attrNameLst>
                                          <p:attrName>ppt_w</p:attrName>
                                        </p:attrNameLst>
                                      </p:cBhvr>
                                      <p:tavLst>
                                        <p:tav tm="0">
                                          <p:val>
                                            <p:strVal val="#ppt_w*0.70"/>
                                          </p:val>
                                        </p:tav>
                                        <p:tav tm="100000">
                                          <p:val>
                                            <p:strVal val="#ppt_w"/>
                                          </p:val>
                                        </p:tav>
                                      </p:tavLst>
                                    </p:anim>
                                    <p:anim calcmode="lin" valueType="num">
                                      <p:cBhvr>
                                        <p:cTn id="16" dur="1000" fill="hold"/>
                                        <p:tgtEl>
                                          <p:spTgt spid="8196"/>
                                        </p:tgtEl>
                                        <p:attrNameLst>
                                          <p:attrName>ppt_h</p:attrName>
                                        </p:attrNameLst>
                                      </p:cBhvr>
                                      <p:tavLst>
                                        <p:tav tm="0">
                                          <p:val>
                                            <p:strVal val="#ppt_h"/>
                                          </p:val>
                                        </p:tav>
                                        <p:tav tm="100000">
                                          <p:val>
                                            <p:strVal val="#ppt_h"/>
                                          </p:val>
                                        </p:tav>
                                      </p:tavLst>
                                    </p:anim>
                                    <p:animEffect transition="in" filter="fade">
                                      <p:cBhvr>
                                        <p:cTn id="17" dur="1000"/>
                                        <p:tgtEl>
                                          <p:spTgt spid="819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8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bldLvl="5"/>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4"/>
          <p:cNvGraphicFramePr>
            <a:graphicFrameLocks noChangeAspect="1"/>
          </p:cNvGraphicFramePr>
          <p:nvPr>
            <p:custDataLst>
              <p:tags r:id="rId2"/>
            </p:custDataLst>
          </p:nvPr>
        </p:nvGraphicFramePr>
        <p:xfrm>
          <a:off x="6019800" y="1"/>
          <a:ext cx="4692650" cy="6246813"/>
        </p:xfrm>
        <a:graphic>
          <a:graphicData uri="http://schemas.openxmlformats.org/presentationml/2006/ole">
            <mc:AlternateContent xmlns:mc="http://schemas.openxmlformats.org/markup-compatibility/2006">
              <mc:Choice xmlns:v="urn:schemas-microsoft-com:vml" Requires="v">
                <p:oleObj name="Image" r:id="rId5" imgW="4825397" imgH="6425397" progId="">
                  <p:embed/>
                </p:oleObj>
              </mc:Choice>
              <mc:Fallback>
                <p:oleObj name="Image" r:id="rId5" imgW="4825397" imgH="6425397" progId="">
                  <p:embed/>
                  <p:pic>
                    <p:nvPicPr>
                      <p:cNvPr id="3072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1"/>
                        <a:ext cx="4692650" cy="624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21" name="Rectangle 5"/>
          <p:cNvSpPr>
            <a:spLocks noGrp="1" noChangeArrowheads="1"/>
          </p:cNvSpPr>
          <p:nvPr>
            <p:ph type="title"/>
          </p:nvPr>
        </p:nvSpPr>
        <p:spPr>
          <a:xfrm>
            <a:off x="1981200" y="152400"/>
            <a:ext cx="3549650" cy="838200"/>
          </a:xfrm>
        </p:spPr>
        <p:txBody>
          <a:bodyPr/>
          <a:lstStyle/>
          <a:p>
            <a:pPr eaLnBrk="1" hangingPunct="1">
              <a:defRPr/>
            </a:pPr>
            <a:r>
              <a:rPr lang="en-US"/>
              <a:t>Gastric Ulcer</a:t>
            </a:r>
          </a:p>
        </p:txBody>
      </p:sp>
      <p:sp>
        <p:nvSpPr>
          <p:cNvPr id="34822" name="Rectangle 6"/>
          <p:cNvSpPr>
            <a:spLocks noGrp="1" noChangeArrowheads="1"/>
          </p:cNvSpPr>
          <p:nvPr>
            <p:ph type="body" idx="1"/>
          </p:nvPr>
        </p:nvSpPr>
        <p:spPr>
          <a:xfrm>
            <a:off x="1905000" y="1143000"/>
            <a:ext cx="4343400" cy="5410200"/>
          </a:xfrm>
        </p:spPr>
        <p:txBody>
          <a:bodyPr/>
          <a:lstStyle/>
          <a:p>
            <a:pPr eaLnBrk="1" hangingPunct="1">
              <a:lnSpc>
                <a:spcPct val="90000"/>
              </a:lnSpc>
            </a:pPr>
            <a:r>
              <a:rPr lang="en-US" dirty="0"/>
              <a:t>Overhead film with ulcer on greater curve (arrows) </a:t>
            </a:r>
          </a:p>
          <a:p>
            <a:pPr eaLnBrk="1" hangingPunct="1">
              <a:lnSpc>
                <a:spcPct val="90000"/>
              </a:lnSpc>
            </a:pPr>
            <a:r>
              <a:rPr lang="en-US" dirty="0"/>
              <a:t>Lucent halo of edema base of ulcer (arrowhead)</a:t>
            </a:r>
          </a:p>
          <a:p>
            <a:pPr eaLnBrk="1" hangingPunct="1">
              <a:lnSpc>
                <a:spcPct val="90000"/>
              </a:lnSpc>
            </a:pPr>
            <a:r>
              <a:rPr lang="en-US" dirty="0"/>
              <a:t>Ulcer extends outside expected mucosal margin </a:t>
            </a:r>
          </a:p>
          <a:p>
            <a:pPr eaLnBrk="1" hangingPunct="1">
              <a:lnSpc>
                <a:spcPct val="90000"/>
              </a:lnSpc>
            </a:pPr>
            <a:r>
              <a:rPr lang="en-US" dirty="0"/>
              <a:t>Incidental note of contrast in gallbladder (*)</a:t>
            </a:r>
          </a:p>
        </p:txBody>
      </p:sp>
      <p:sp>
        <p:nvSpPr>
          <p:cNvPr id="34823" name="Line 7"/>
          <p:cNvSpPr>
            <a:spLocks noChangeShapeType="1"/>
          </p:cNvSpPr>
          <p:nvPr/>
        </p:nvSpPr>
        <p:spPr bwMode="auto">
          <a:xfrm flipV="1">
            <a:off x="8305800" y="1371600"/>
            <a:ext cx="122238" cy="152400"/>
          </a:xfrm>
          <a:prstGeom prst="line">
            <a:avLst/>
          </a:prstGeom>
          <a:noFill/>
          <a:ln w="9525">
            <a:solidFill>
              <a:srgbClr val="FFFF00"/>
            </a:solidFill>
            <a:round/>
            <a:headEnd/>
            <a:tailEnd type="triangle" w="med" len="med"/>
          </a:ln>
        </p:spPr>
        <p:txBody>
          <a:bodyPr/>
          <a:lstStyle/>
          <a:p>
            <a:endParaRPr lang="en-US"/>
          </a:p>
        </p:txBody>
      </p:sp>
      <p:sp>
        <p:nvSpPr>
          <p:cNvPr id="34824" name="Line 8"/>
          <p:cNvSpPr>
            <a:spLocks noChangeShapeType="1"/>
          </p:cNvSpPr>
          <p:nvPr/>
        </p:nvSpPr>
        <p:spPr bwMode="auto">
          <a:xfrm flipH="1" flipV="1">
            <a:off x="8915400" y="1371600"/>
            <a:ext cx="147638" cy="146050"/>
          </a:xfrm>
          <a:prstGeom prst="line">
            <a:avLst/>
          </a:prstGeom>
          <a:noFill/>
          <a:ln w="9525">
            <a:solidFill>
              <a:srgbClr val="FFFF00"/>
            </a:solidFill>
            <a:round/>
            <a:headEnd/>
            <a:tailEnd type="triangle" w="med" len="med"/>
          </a:ln>
        </p:spPr>
        <p:txBody>
          <a:bodyPr/>
          <a:lstStyle/>
          <a:p>
            <a:endParaRPr lang="en-US"/>
          </a:p>
        </p:txBody>
      </p:sp>
      <p:sp>
        <p:nvSpPr>
          <p:cNvPr id="34825" name="Line 9"/>
          <p:cNvSpPr>
            <a:spLocks noChangeShapeType="1"/>
          </p:cNvSpPr>
          <p:nvPr/>
        </p:nvSpPr>
        <p:spPr bwMode="auto">
          <a:xfrm>
            <a:off x="8128000" y="989014"/>
            <a:ext cx="147638" cy="73025"/>
          </a:xfrm>
          <a:prstGeom prst="line">
            <a:avLst/>
          </a:prstGeom>
          <a:noFill/>
          <a:ln w="57150">
            <a:solidFill>
              <a:srgbClr val="FFFF00"/>
            </a:solidFill>
            <a:round/>
            <a:headEnd/>
            <a:tailEnd type="triangle" w="med" len="med"/>
          </a:ln>
        </p:spPr>
        <p:txBody>
          <a:bodyPr/>
          <a:lstStyle/>
          <a:p>
            <a:endParaRPr lang="en-US"/>
          </a:p>
        </p:txBody>
      </p:sp>
      <p:sp>
        <p:nvSpPr>
          <p:cNvPr id="34826" name="Text Box 10"/>
          <p:cNvSpPr txBox="1">
            <a:spLocks noChangeArrowheads="1"/>
          </p:cNvSpPr>
          <p:nvPr/>
        </p:nvSpPr>
        <p:spPr bwMode="auto">
          <a:xfrm>
            <a:off x="6686550" y="836613"/>
            <a:ext cx="369888"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4822">
                                            <p:txEl>
                                              <p:pRg st="0" end="0"/>
                                            </p:txEl>
                                          </p:spTgt>
                                        </p:tgtEl>
                                        <p:attrNameLst>
                                          <p:attrName>style.visibility</p:attrName>
                                        </p:attrNameLst>
                                      </p:cBhvr>
                                      <p:to>
                                        <p:strVal val="visible"/>
                                      </p:to>
                                    </p:set>
                                    <p:anim calcmode="discrete" valueType="clr">
                                      <p:cBhvr override="childStyle">
                                        <p:cTn id="7" dur="80"/>
                                        <p:tgtEl>
                                          <p:spTgt spid="3482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482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4822">
                                            <p:txEl>
                                              <p:pRg st="0" end="0"/>
                                            </p:txEl>
                                          </p:spTgt>
                                        </p:tgtEl>
                                        <p:attrNameLst>
                                          <p:attrName>fill.type</p:attrName>
                                        </p:attrNameLst>
                                      </p:cBhvr>
                                      <p:to>
                                        <p:strVal val="solid"/>
                                      </p:to>
                                    </p:set>
                                  </p:childTnLst>
                                </p:cTn>
                              </p:par>
                            </p:childTnLst>
                          </p:cTn>
                        </p:par>
                        <p:par>
                          <p:cTn id="10" fill="hold">
                            <p:stCondLst>
                              <p:cond delay="1760"/>
                            </p:stCondLst>
                            <p:childTnLst>
                              <p:par>
                                <p:cTn id="11" presetID="10" presetClass="entr" presetSubtype="0" fill="hold" grpId="0" nodeType="afterEffect">
                                  <p:stCondLst>
                                    <p:cond delay="0"/>
                                  </p:stCondLst>
                                  <p:childTnLst>
                                    <p:set>
                                      <p:cBhvr>
                                        <p:cTn id="12" dur="1" fill="hold">
                                          <p:stCondLst>
                                            <p:cond delay="0"/>
                                          </p:stCondLst>
                                        </p:cTn>
                                        <p:tgtEl>
                                          <p:spTgt spid="34823"/>
                                        </p:tgtEl>
                                        <p:attrNameLst>
                                          <p:attrName>style.visibility</p:attrName>
                                        </p:attrNameLst>
                                      </p:cBhvr>
                                      <p:to>
                                        <p:strVal val="visible"/>
                                      </p:to>
                                    </p:set>
                                    <p:animEffect transition="in" filter="fade">
                                      <p:cBhvr>
                                        <p:cTn id="13" dur="2000"/>
                                        <p:tgtEl>
                                          <p:spTgt spid="348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824"/>
                                        </p:tgtEl>
                                        <p:attrNameLst>
                                          <p:attrName>style.visibility</p:attrName>
                                        </p:attrNameLst>
                                      </p:cBhvr>
                                      <p:to>
                                        <p:strVal val="visible"/>
                                      </p:to>
                                    </p:set>
                                    <p:animEffect transition="in" filter="fade">
                                      <p:cBhvr>
                                        <p:cTn id="16" dur="2000"/>
                                        <p:tgtEl>
                                          <p:spTgt spid="34824"/>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34822">
                                            <p:txEl>
                                              <p:pRg st="1" end="1"/>
                                            </p:txEl>
                                          </p:spTgt>
                                        </p:tgtEl>
                                        <p:attrNameLst>
                                          <p:attrName>style.visibility</p:attrName>
                                        </p:attrNameLst>
                                      </p:cBhvr>
                                      <p:to>
                                        <p:strVal val="visible"/>
                                      </p:to>
                                    </p:set>
                                    <p:anim calcmode="discrete" valueType="clr">
                                      <p:cBhvr override="childStyle">
                                        <p:cTn id="21" dur="80"/>
                                        <p:tgtEl>
                                          <p:spTgt spid="3482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4822">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34822">
                                            <p:txEl>
                                              <p:pRg st="1" end="1"/>
                                            </p:txEl>
                                          </p:spTgt>
                                        </p:tgtEl>
                                        <p:attrNameLst>
                                          <p:attrName>fill.type</p:attrName>
                                        </p:attrNameLst>
                                      </p:cBhvr>
                                      <p:to>
                                        <p:strVal val="solid"/>
                                      </p:to>
                                    </p:set>
                                  </p:childTnLst>
                                </p:cTn>
                              </p:par>
                            </p:childTnLst>
                          </p:cTn>
                        </p:par>
                        <p:par>
                          <p:cTn id="24" fill="hold">
                            <p:stCondLst>
                              <p:cond delay="1600"/>
                            </p:stCondLst>
                            <p:childTnLst>
                              <p:par>
                                <p:cTn id="25" presetID="10" presetClass="entr" presetSubtype="0" fill="hold" grpId="0" nodeType="afterEffect">
                                  <p:stCondLst>
                                    <p:cond delay="0"/>
                                  </p:stCondLst>
                                  <p:childTnLst>
                                    <p:set>
                                      <p:cBhvr>
                                        <p:cTn id="26" dur="1" fill="hold">
                                          <p:stCondLst>
                                            <p:cond delay="0"/>
                                          </p:stCondLst>
                                        </p:cTn>
                                        <p:tgtEl>
                                          <p:spTgt spid="34825"/>
                                        </p:tgtEl>
                                        <p:attrNameLst>
                                          <p:attrName>style.visibility</p:attrName>
                                        </p:attrNameLst>
                                      </p:cBhvr>
                                      <p:to>
                                        <p:strVal val="visible"/>
                                      </p:to>
                                    </p:set>
                                    <p:animEffect transition="in" filter="fade">
                                      <p:cBhvr>
                                        <p:cTn id="27" dur="2000"/>
                                        <p:tgtEl>
                                          <p:spTgt spid="34825"/>
                                        </p:tgtEl>
                                      </p:cBhvr>
                                    </p:animEffec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nodeType="clickEffect">
                                  <p:stCondLst>
                                    <p:cond delay="0"/>
                                  </p:stCondLst>
                                  <p:iterate type="lt">
                                    <p:tmPct val="50000"/>
                                  </p:iterate>
                                  <p:childTnLst>
                                    <p:set>
                                      <p:cBhvr>
                                        <p:cTn id="31" dur="1" fill="hold">
                                          <p:stCondLst>
                                            <p:cond delay="0"/>
                                          </p:stCondLst>
                                        </p:cTn>
                                        <p:tgtEl>
                                          <p:spTgt spid="34822">
                                            <p:txEl>
                                              <p:pRg st="2" end="2"/>
                                            </p:txEl>
                                          </p:spTgt>
                                        </p:tgtEl>
                                        <p:attrNameLst>
                                          <p:attrName>style.visibility</p:attrName>
                                        </p:attrNameLst>
                                      </p:cBhvr>
                                      <p:to>
                                        <p:strVal val="visible"/>
                                      </p:to>
                                    </p:set>
                                    <p:anim calcmode="discrete" valueType="clr">
                                      <p:cBhvr override="childStyle">
                                        <p:cTn id="32" dur="80"/>
                                        <p:tgtEl>
                                          <p:spTgt spid="34822">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34822">
                                            <p:txEl>
                                              <p:pRg st="2" end="2"/>
                                            </p:txEl>
                                          </p:spTgt>
                                        </p:tgtEl>
                                        <p:attrNameLst>
                                          <p:attrName>fillcolor</p:attrName>
                                        </p:attrNameLst>
                                      </p:cBhvr>
                                      <p:tavLst>
                                        <p:tav tm="0">
                                          <p:val>
                                            <p:clrVal>
                                              <a:schemeClr val="accent2"/>
                                            </p:clrVal>
                                          </p:val>
                                        </p:tav>
                                        <p:tav tm="50000">
                                          <p:val>
                                            <p:clrVal>
                                              <a:schemeClr val="hlink"/>
                                            </p:clrVal>
                                          </p:val>
                                        </p:tav>
                                      </p:tavLst>
                                    </p:anim>
                                    <p:set>
                                      <p:cBhvr>
                                        <p:cTn id="34" dur="80"/>
                                        <p:tgtEl>
                                          <p:spTgt spid="34822">
                                            <p:txEl>
                                              <p:pRg st="2" end="2"/>
                                            </p:txEl>
                                          </p:spTgt>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nodeType="clickEffect">
                                  <p:stCondLst>
                                    <p:cond delay="0"/>
                                  </p:stCondLst>
                                  <p:iterate type="lt">
                                    <p:tmPct val="50000"/>
                                  </p:iterate>
                                  <p:childTnLst>
                                    <p:set>
                                      <p:cBhvr>
                                        <p:cTn id="38" dur="1" fill="hold">
                                          <p:stCondLst>
                                            <p:cond delay="0"/>
                                          </p:stCondLst>
                                        </p:cTn>
                                        <p:tgtEl>
                                          <p:spTgt spid="34822">
                                            <p:txEl>
                                              <p:pRg st="3" end="3"/>
                                            </p:txEl>
                                          </p:spTgt>
                                        </p:tgtEl>
                                        <p:attrNameLst>
                                          <p:attrName>style.visibility</p:attrName>
                                        </p:attrNameLst>
                                      </p:cBhvr>
                                      <p:to>
                                        <p:strVal val="visible"/>
                                      </p:to>
                                    </p:set>
                                    <p:anim calcmode="discrete" valueType="clr">
                                      <p:cBhvr override="childStyle">
                                        <p:cTn id="39" dur="80"/>
                                        <p:tgtEl>
                                          <p:spTgt spid="34822">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34822">
                                            <p:txEl>
                                              <p:pRg st="3" end="3"/>
                                            </p:txEl>
                                          </p:spTgt>
                                        </p:tgtEl>
                                        <p:attrNameLst>
                                          <p:attrName>fillcolor</p:attrName>
                                        </p:attrNameLst>
                                      </p:cBhvr>
                                      <p:tavLst>
                                        <p:tav tm="0">
                                          <p:val>
                                            <p:clrVal>
                                              <a:schemeClr val="accent2"/>
                                            </p:clrVal>
                                          </p:val>
                                        </p:tav>
                                        <p:tav tm="50000">
                                          <p:val>
                                            <p:clrVal>
                                              <a:schemeClr val="hlink"/>
                                            </p:clrVal>
                                          </p:val>
                                        </p:tav>
                                      </p:tavLst>
                                    </p:anim>
                                    <p:set>
                                      <p:cBhvr>
                                        <p:cTn id="41" dur="80"/>
                                        <p:tgtEl>
                                          <p:spTgt spid="34822">
                                            <p:txEl>
                                              <p:pRg st="3" end="3"/>
                                            </p:txEl>
                                          </p:spTgt>
                                        </p:tgtEl>
                                        <p:attrNameLst>
                                          <p:attrName>fill.type</p:attrName>
                                        </p:attrNameLst>
                                      </p:cBhvr>
                                      <p:to>
                                        <p:strVal val="solid"/>
                                      </p:to>
                                    </p:set>
                                  </p:childTnLst>
                                </p:cTn>
                              </p:par>
                            </p:childTnLst>
                          </p:cTn>
                        </p:par>
                        <p:par>
                          <p:cTn id="42" fill="hold">
                            <p:stCondLst>
                              <p:cond delay="1640"/>
                            </p:stCondLst>
                            <p:childTnLst>
                              <p:par>
                                <p:cTn id="43" presetID="10" presetClass="entr" presetSubtype="0" fill="hold" grpId="0" nodeType="afterEffect">
                                  <p:stCondLst>
                                    <p:cond delay="0"/>
                                  </p:stCondLst>
                                  <p:childTnLst>
                                    <p:set>
                                      <p:cBhvr>
                                        <p:cTn id="44" dur="1" fill="hold">
                                          <p:stCondLst>
                                            <p:cond delay="0"/>
                                          </p:stCondLst>
                                        </p:cTn>
                                        <p:tgtEl>
                                          <p:spTgt spid="34826"/>
                                        </p:tgtEl>
                                        <p:attrNameLst>
                                          <p:attrName>style.visibility</p:attrName>
                                        </p:attrNameLst>
                                      </p:cBhvr>
                                      <p:to>
                                        <p:strVal val="visible"/>
                                      </p:to>
                                    </p:set>
                                    <p:animEffect transition="in" filter="fade">
                                      <p:cBhvr>
                                        <p:cTn id="45" dur="2000"/>
                                        <p:tgtEl>
                                          <p:spTgt spid="34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nimBg="1"/>
      <p:bldP spid="34824" grpId="0" animBg="1"/>
      <p:bldP spid="34825" grpId="0" animBg="1"/>
      <p:bldP spid="348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Rectangle 5"/>
          <p:cNvSpPr>
            <a:spLocks noGrp="1" noChangeArrowheads="1"/>
          </p:cNvSpPr>
          <p:nvPr>
            <p:ph type="title"/>
          </p:nvPr>
        </p:nvSpPr>
        <p:spPr>
          <a:xfrm>
            <a:off x="2590800" y="76200"/>
            <a:ext cx="7162800" cy="914400"/>
          </a:xfrm>
        </p:spPr>
        <p:txBody>
          <a:bodyPr/>
          <a:lstStyle/>
          <a:p>
            <a:pPr eaLnBrk="1" hangingPunct="1">
              <a:defRPr/>
            </a:pPr>
            <a:r>
              <a:rPr lang="en-US"/>
              <a:t>Pyloric Channel Ulcer</a:t>
            </a:r>
          </a:p>
        </p:txBody>
      </p:sp>
      <p:sp>
        <p:nvSpPr>
          <p:cNvPr id="35846" name="Rectangle 6"/>
          <p:cNvSpPr>
            <a:spLocks noGrp="1" noChangeArrowheads="1"/>
          </p:cNvSpPr>
          <p:nvPr>
            <p:ph type="body" idx="1"/>
          </p:nvPr>
        </p:nvSpPr>
        <p:spPr>
          <a:xfrm>
            <a:off x="2057400" y="1447800"/>
            <a:ext cx="3505200" cy="4114800"/>
          </a:xfrm>
        </p:spPr>
        <p:txBody>
          <a:bodyPr/>
          <a:lstStyle/>
          <a:p>
            <a:pPr eaLnBrk="1" hangingPunct="1"/>
            <a:r>
              <a:rPr lang="en-US"/>
              <a:t>Spot film</a:t>
            </a:r>
          </a:p>
          <a:p>
            <a:pPr eaLnBrk="1" hangingPunct="1"/>
            <a:r>
              <a:rPr lang="en-US"/>
              <a:t>Projection of barium from pyloric channel</a:t>
            </a:r>
          </a:p>
          <a:p>
            <a:pPr eaLnBrk="1" hangingPunct="1"/>
            <a:r>
              <a:rPr lang="en-US"/>
              <a:t>Edematous halo</a:t>
            </a:r>
          </a:p>
        </p:txBody>
      </p:sp>
      <p:graphicFrame>
        <p:nvGraphicFramePr>
          <p:cNvPr id="31746" name="Object 8"/>
          <p:cNvGraphicFramePr>
            <a:graphicFrameLocks noChangeAspect="1"/>
          </p:cNvGraphicFramePr>
          <p:nvPr>
            <p:custDataLst>
              <p:tags r:id="rId2"/>
            </p:custDataLst>
          </p:nvPr>
        </p:nvGraphicFramePr>
        <p:xfrm>
          <a:off x="6096000" y="1905000"/>
          <a:ext cx="4114800" cy="3824288"/>
        </p:xfrm>
        <a:graphic>
          <a:graphicData uri="http://schemas.openxmlformats.org/presentationml/2006/ole">
            <mc:AlternateContent xmlns:mc="http://schemas.openxmlformats.org/markup-compatibility/2006">
              <mc:Choice xmlns:v="urn:schemas-microsoft-com:vml" Requires="v">
                <p:oleObj name="Image" r:id="rId5" imgW="901587" imgH="838095" progId="">
                  <p:embed/>
                </p:oleObj>
              </mc:Choice>
              <mc:Fallback>
                <p:oleObj name="Image" r:id="rId5" imgW="901587" imgH="838095" progId="">
                  <p:embed/>
                  <p:pic>
                    <p:nvPicPr>
                      <p:cNvPr id="31746"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905000"/>
                        <a:ext cx="4114800" cy="382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49" name="Line 10"/>
          <p:cNvSpPr>
            <a:spLocks noChangeShapeType="1"/>
          </p:cNvSpPr>
          <p:nvPr/>
        </p:nvSpPr>
        <p:spPr bwMode="auto">
          <a:xfrm flipH="1">
            <a:off x="8534400" y="2971800"/>
            <a:ext cx="152400" cy="304800"/>
          </a:xfrm>
          <a:prstGeom prst="line">
            <a:avLst/>
          </a:prstGeom>
          <a:noFill/>
          <a:ln w="9525">
            <a:solidFill>
              <a:schemeClr val="tx1"/>
            </a:solidFill>
            <a:round/>
            <a:headEnd/>
            <a:tailEnd type="triangle" w="med" len="med"/>
          </a:ln>
        </p:spPr>
        <p:txBody>
          <a:bodyPr/>
          <a:lstStyle/>
          <a:p>
            <a:endParaRPr lang="en-US"/>
          </a:p>
        </p:txBody>
      </p:sp>
      <p:grpSp>
        <p:nvGrpSpPr>
          <p:cNvPr id="2" name="Group 12"/>
          <p:cNvGrpSpPr>
            <a:grpSpLocks/>
          </p:cNvGrpSpPr>
          <p:nvPr/>
        </p:nvGrpSpPr>
        <p:grpSpPr bwMode="auto">
          <a:xfrm>
            <a:off x="8001000" y="2971800"/>
            <a:ext cx="685800" cy="304800"/>
            <a:chOff x="4080" y="1872"/>
            <a:chExt cx="432" cy="192"/>
          </a:xfrm>
        </p:grpSpPr>
        <p:sp>
          <p:nvSpPr>
            <p:cNvPr id="31751" name="Line 9"/>
            <p:cNvSpPr>
              <a:spLocks noChangeShapeType="1"/>
            </p:cNvSpPr>
            <p:nvPr/>
          </p:nvSpPr>
          <p:spPr bwMode="auto">
            <a:xfrm>
              <a:off x="4080" y="1872"/>
              <a:ext cx="48" cy="144"/>
            </a:xfrm>
            <a:prstGeom prst="line">
              <a:avLst/>
            </a:prstGeom>
            <a:noFill/>
            <a:ln w="38100">
              <a:solidFill>
                <a:srgbClr val="FFFF00"/>
              </a:solidFill>
              <a:round/>
              <a:headEnd/>
              <a:tailEnd type="triangle" w="med" len="med"/>
            </a:ln>
          </p:spPr>
          <p:txBody>
            <a:bodyPr/>
            <a:lstStyle/>
            <a:p>
              <a:endParaRPr lang="en-US"/>
            </a:p>
          </p:txBody>
        </p:sp>
        <p:sp>
          <p:nvSpPr>
            <p:cNvPr id="31752" name="Line 11"/>
            <p:cNvSpPr>
              <a:spLocks noChangeShapeType="1"/>
            </p:cNvSpPr>
            <p:nvPr/>
          </p:nvSpPr>
          <p:spPr bwMode="auto">
            <a:xfrm flipH="1">
              <a:off x="4416" y="1872"/>
              <a:ext cx="96" cy="192"/>
            </a:xfrm>
            <a:prstGeom prst="line">
              <a:avLst/>
            </a:prstGeom>
            <a:noFill/>
            <a:ln w="38100">
              <a:solidFill>
                <a:srgbClr val="FFFF00"/>
              </a:solidFill>
              <a:round/>
              <a:headEnd/>
              <a:tailEnd type="triangle" w="med" len="med"/>
            </a:ln>
          </p:spPr>
          <p:txBody>
            <a:bodyPr/>
            <a:lstStyle/>
            <a:p>
              <a:endParaRPr lang="en-US"/>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5846">
                                            <p:txEl>
                                              <p:pRg st="0" end="0"/>
                                            </p:txEl>
                                          </p:spTgt>
                                        </p:tgtEl>
                                        <p:attrNameLst>
                                          <p:attrName>style.visibility</p:attrName>
                                        </p:attrNameLst>
                                      </p:cBhvr>
                                      <p:to>
                                        <p:strVal val="visible"/>
                                      </p:to>
                                    </p:set>
                                    <p:animEffect transition="in" filter="checkerboard(across)">
                                      <p:cBhvr>
                                        <p:cTn id="7" dur="500"/>
                                        <p:tgtEl>
                                          <p:spTgt spid="358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5846">
                                            <p:txEl>
                                              <p:pRg st="1" end="1"/>
                                            </p:txEl>
                                          </p:spTgt>
                                        </p:tgtEl>
                                        <p:attrNameLst>
                                          <p:attrName>style.visibility</p:attrName>
                                        </p:attrNameLst>
                                      </p:cBhvr>
                                      <p:to>
                                        <p:strVal val="visible"/>
                                      </p:to>
                                    </p:set>
                                    <p:animEffect transition="in" filter="checkerboard(across)">
                                      <p:cBhvr>
                                        <p:cTn id="12" dur="500"/>
                                        <p:tgtEl>
                                          <p:spTgt spid="358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5846">
                                            <p:txEl>
                                              <p:pRg st="2" end="2"/>
                                            </p:txEl>
                                          </p:spTgt>
                                        </p:tgtEl>
                                        <p:attrNameLst>
                                          <p:attrName>style.visibility</p:attrName>
                                        </p:attrNameLst>
                                      </p:cBhvr>
                                      <p:to>
                                        <p:strVal val="visible"/>
                                      </p:to>
                                    </p:set>
                                    <p:animEffect transition="in" filter="checkerboard(across)">
                                      <p:cBhvr>
                                        <p:cTn id="22" dur="500"/>
                                        <p:tgtEl>
                                          <p:spTgt spid="3584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defRPr/>
            </a:pPr>
            <a:r>
              <a:rPr lang="en-US"/>
              <a:t>Post-bulbar Doudenal Ulcer</a:t>
            </a:r>
          </a:p>
        </p:txBody>
      </p:sp>
      <p:sp>
        <p:nvSpPr>
          <p:cNvPr id="132099" name="Rectangle 3"/>
          <p:cNvSpPr>
            <a:spLocks noGrp="1" noChangeArrowheads="1"/>
          </p:cNvSpPr>
          <p:nvPr>
            <p:ph type="body" idx="1"/>
          </p:nvPr>
        </p:nvSpPr>
        <p:spPr>
          <a:xfrm>
            <a:off x="1981200" y="1600200"/>
            <a:ext cx="3873500" cy="4724400"/>
          </a:xfrm>
        </p:spPr>
        <p:txBody>
          <a:bodyPr/>
          <a:lstStyle/>
          <a:p>
            <a:pPr eaLnBrk="1" hangingPunct="1">
              <a:lnSpc>
                <a:spcPct val="90000"/>
              </a:lnSpc>
            </a:pPr>
            <a:r>
              <a:rPr lang="en-US"/>
              <a:t>Barium collection just beyond the duodenal bulb greater curve aspect (large arrow)</a:t>
            </a:r>
          </a:p>
          <a:p>
            <a:pPr eaLnBrk="1" hangingPunct="1">
              <a:lnSpc>
                <a:spcPct val="90000"/>
              </a:lnSpc>
            </a:pPr>
            <a:r>
              <a:rPr lang="en-US"/>
              <a:t>Probable small ulcer lesser curve aspect as well (small arrow)</a:t>
            </a:r>
          </a:p>
        </p:txBody>
      </p:sp>
      <p:graphicFrame>
        <p:nvGraphicFramePr>
          <p:cNvPr id="32770" name="Object 4"/>
          <p:cNvGraphicFramePr>
            <a:graphicFrameLocks noChangeAspect="1"/>
          </p:cNvGraphicFramePr>
          <p:nvPr>
            <p:custDataLst>
              <p:tags r:id="rId2"/>
            </p:custDataLst>
          </p:nvPr>
        </p:nvGraphicFramePr>
        <p:xfrm>
          <a:off x="6400800" y="2590800"/>
          <a:ext cx="3657600" cy="2819400"/>
        </p:xfrm>
        <a:graphic>
          <a:graphicData uri="http://schemas.openxmlformats.org/presentationml/2006/ole">
            <mc:AlternateContent xmlns:mc="http://schemas.openxmlformats.org/markup-compatibility/2006">
              <mc:Choice xmlns:v="urn:schemas-microsoft-com:vml" Requires="v">
                <p:oleObj name="Image" r:id="rId5" imgW="1828571" imgH="1409524" progId="">
                  <p:embed/>
                </p:oleObj>
              </mc:Choice>
              <mc:Fallback>
                <p:oleObj name="Image" r:id="rId5" imgW="1828571" imgH="1409524" progId="">
                  <p:embed/>
                  <p:pic>
                    <p:nvPicPr>
                      <p:cNvPr id="3277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2590800"/>
                        <a:ext cx="36576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2101" name="Line 5"/>
          <p:cNvSpPr>
            <a:spLocks noChangeShapeType="1"/>
          </p:cNvSpPr>
          <p:nvPr/>
        </p:nvSpPr>
        <p:spPr bwMode="auto">
          <a:xfrm flipV="1">
            <a:off x="7772400" y="4343400"/>
            <a:ext cx="0" cy="381000"/>
          </a:xfrm>
          <a:prstGeom prst="line">
            <a:avLst/>
          </a:prstGeom>
          <a:noFill/>
          <a:ln w="76200">
            <a:solidFill>
              <a:srgbClr val="FFFF00"/>
            </a:solidFill>
            <a:round/>
            <a:headEnd/>
            <a:tailEnd type="triangle" w="med" len="med"/>
          </a:ln>
        </p:spPr>
        <p:txBody>
          <a:bodyPr/>
          <a:lstStyle/>
          <a:p>
            <a:endParaRPr lang="en-US"/>
          </a:p>
        </p:txBody>
      </p:sp>
      <p:sp>
        <p:nvSpPr>
          <p:cNvPr id="132102" name="Line 6"/>
          <p:cNvSpPr>
            <a:spLocks noChangeShapeType="1"/>
          </p:cNvSpPr>
          <p:nvPr/>
        </p:nvSpPr>
        <p:spPr bwMode="auto">
          <a:xfrm>
            <a:off x="7467600" y="3276600"/>
            <a:ext cx="76200" cy="228600"/>
          </a:xfrm>
          <a:prstGeom prst="line">
            <a:avLst/>
          </a:prstGeom>
          <a:noFill/>
          <a:ln w="9525">
            <a:solidFill>
              <a:srgbClr val="FFFF00"/>
            </a:solidFill>
            <a:round/>
            <a:headEnd/>
            <a:tailEnd type="triangle" w="med" len="med"/>
          </a:ln>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animEffect transition="in" filter="dissolve">
                                      <p:cBhvr>
                                        <p:cTn id="7" dur="500"/>
                                        <p:tgtEl>
                                          <p:spTgt spid="132099">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32101"/>
                                        </p:tgtEl>
                                        <p:attrNameLst>
                                          <p:attrName>style.visibility</p:attrName>
                                        </p:attrNameLst>
                                      </p:cBhvr>
                                      <p:to>
                                        <p:strVal val="visible"/>
                                      </p:to>
                                    </p:set>
                                    <p:animEffect transition="in" filter="dissolve">
                                      <p:cBhvr>
                                        <p:cTn id="11" dur="500"/>
                                        <p:tgtEl>
                                          <p:spTgt spid="132101"/>
                                        </p:tgtEl>
                                      </p:cBhvr>
                                    </p:animEffect>
                                  </p:childTnLst>
                                </p:cTn>
                              </p:par>
                              <p:par>
                                <p:cTn id="12" presetID="9" presetClass="entr" presetSubtype="0" fill="hold" nodeType="withEffect">
                                  <p:stCondLst>
                                    <p:cond delay="0"/>
                                  </p:stCondLst>
                                  <p:childTnLst>
                                    <p:set>
                                      <p:cBhvr>
                                        <p:cTn id="13" dur="1" fill="hold">
                                          <p:stCondLst>
                                            <p:cond delay="0"/>
                                          </p:stCondLst>
                                        </p:cTn>
                                        <p:tgtEl>
                                          <p:spTgt spid="132099">
                                            <p:txEl>
                                              <p:pRg st="1" end="1"/>
                                            </p:txEl>
                                          </p:spTgt>
                                        </p:tgtEl>
                                        <p:attrNameLst>
                                          <p:attrName>style.visibility</p:attrName>
                                        </p:attrNameLst>
                                      </p:cBhvr>
                                      <p:to>
                                        <p:strVal val="visible"/>
                                      </p:to>
                                    </p:set>
                                    <p:animEffect transition="in" filter="dissolve">
                                      <p:cBhvr>
                                        <p:cTn id="14" dur="500"/>
                                        <p:tgtEl>
                                          <p:spTgt spid="132099">
                                            <p:txEl>
                                              <p:pRg st="1" end="1"/>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32102"/>
                                        </p:tgtEl>
                                        <p:attrNameLst>
                                          <p:attrName>style.visibility</p:attrName>
                                        </p:attrNameLst>
                                      </p:cBhvr>
                                      <p:to>
                                        <p:strVal val="visible"/>
                                      </p:to>
                                    </p:set>
                                    <p:animEffect transition="in" filter="fade">
                                      <p:cBhvr>
                                        <p:cTn id="18" dur="2000"/>
                                        <p:tgtEl>
                                          <p:spTgt spid="132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1" grpId="0" animBg="1"/>
      <p:bldP spid="13210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p:txBody>
          <a:bodyPr/>
          <a:lstStyle/>
          <a:p>
            <a:pPr eaLnBrk="1" hangingPunct="1">
              <a:defRPr/>
            </a:pPr>
            <a:r>
              <a:rPr lang="en-US" sz="4000" dirty="0"/>
              <a:t>Inflammatory Lesions of the Colon</a:t>
            </a:r>
          </a:p>
        </p:txBody>
      </p:sp>
      <p:sp>
        <p:nvSpPr>
          <p:cNvPr id="38916" name="Rectangle 4"/>
          <p:cNvSpPr>
            <a:spLocks noGrp="1" noChangeArrowheads="1"/>
          </p:cNvSpPr>
          <p:nvPr>
            <p:ph type="body" idx="1"/>
          </p:nvPr>
        </p:nvSpPr>
        <p:spPr>
          <a:xfrm>
            <a:off x="2057400" y="1219200"/>
            <a:ext cx="7772400" cy="4953000"/>
          </a:xfrm>
        </p:spPr>
        <p:txBody>
          <a:bodyPr/>
          <a:lstStyle/>
          <a:p>
            <a:pPr eaLnBrk="1" hangingPunct="1"/>
            <a:r>
              <a:rPr lang="en-US" sz="3600" dirty="0"/>
              <a:t>Diverticulosis and Diverticulitis </a:t>
            </a:r>
          </a:p>
          <a:p>
            <a:pPr eaLnBrk="1" hangingPunct="1"/>
            <a:r>
              <a:rPr lang="en-US" sz="3600" dirty="0"/>
              <a:t>Ulcerative colitis</a:t>
            </a:r>
          </a:p>
          <a:p>
            <a:pPr eaLnBrk="1" hangingPunct="1"/>
            <a:r>
              <a:rPr lang="en-US" sz="3600" dirty="0"/>
              <a:t>Regional </a:t>
            </a:r>
            <a:r>
              <a:rPr lang="en-US" sz="3600" dirty="0" err="1"/>
              <a:t>enterocolitis</a:t>
            </a:r>
            <a:r>
              <a:rPr lang="en-US" sz="3600" dirty="0"/>
              <a:t> (</a:t>
            </a:r>
            <a:r>
              <a:rPr lang="en-US" sz="3600" dirty="0" err="1"/>
              <a:t>Crohn’s</a:t>
            </a:r>
            <a:r>
              <a:rPr lang="en-US" sz="3600" dirty="0"/>
              <a:t> disease)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916">
                                            <p:txEl>
                                              <p:pRg st="0" end="0"/>
                                            </p:txEl>
                                          </p:spTgt>
                                        </p:tgtEl>
                                        <p:attrNameLst>
                                          <p:attrName>style.visibility</p:attrName>
                                        </p:attrNameLst>
                                      </p:cBhvr>
                                      <p:to>
                                        <p:strVal val="visible"/>
                                      </p:to>
                                    </p:set>
                                    <p:animEffect transition="in" filter="blinds(horizontal)">
                                      <p:cBhvr>
                                        <p:cTn id="7" dur="500"/>
                                        <p:tgtEl>
                                          <p:spTgt spid="389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8916">
                                            <p:txEl>
                                              <p:pRg st="1" end="1"/>
                                            </p:txEl>
                                          </p:spTgt>
                                        </p:tgtEl>
                                        <p:attrNameLst>
                                          <p:attrName>style.visibility</p:attrName>
                                        </p:attrNameLst>
                                      </p:cBhvr>
                                      <p:to>
                                        <p:strVal val="visible"/>
                                      </p:to>
                                    </p:set>
                                    <p:animEffect transition="in" filter="blinds(horizontal)">
                                      <p:cBhvr>
                                        <p:cTn id="12" dur="500"/>
                                        <p:tgtEl>
                                          <p:spTgt spid="389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8916">
                                            <p:txEl>
                                              <p:pRg st="2" end="2"/>
                                            </p:txEl>
                                          </p:spTgt>
                                        </p:tgtEl>
                                        <p:attrNameLst>
                                          <p:attrName>style.visibility</p:attrName>
                                        </p:attrNameLst>
                                      </p:cBhvr>
                                      <p:to>
                                        <p:strVal val="visible"/>
                                      </p:to>
                                    </p:set>
                                    <p:animEffect transition="in" filter="blinds(horizontal)">
                                      <p:cBhvr>
                                        <p:cTn id="17" dur="500"/>
                                        <p:tgtEl>
                                          <p:spTgt spid="389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p:txBody>
          <a:bodyPr/>
          <a:lstStyle/>
          <a:p>
            <a:pPr eaLnBrk="1" hangingPunct="1">
              <a:defRPr/>
            </a:pPr>
            <a:r>
              <a:rPr lang="en-US" sz="4000"/>
              <a:t>Inflammatory Lesions of the Colon</a:t>
            </a:r>
          </a:p>
        </p:txBody>
      </p:sp>
      <p:sp>
        <p:nvSpPr>
          <p:cNvPr id="38916" name="Rectangle 4"/>
          <p:cNvSpPr>
            <a:spLocks noGrp="1" noChangeArrowheads="1"/>
          </p:cNvSpPr>
          <p:nvPr>
            <p:ph type="body" idx="1"/>
          </p:nvPr>
        </p:nvSpPr>
        <p:spPr>
          <a:xfrm>
            <a:off x="2057400" y="1219200"/>
            <a:ext cx="7772400" cy="4953000"/>
          </a:xfrm>
        </p:spPr>
        <p:txBody>
          <a:bodyPr/>
          <a:lstStyle/>
          <a:p>
            <a:pPr eaLnBrk="1" hangingPunct="1"/>
            <a:r>
              <a:rPr lang="en-US" sz="3600" dirty="0"/>
              <a:t>Appearance</a:t>
            </a:r>
          </a:p>
          <a:p>
            <a:pPr lvl="1" eaLnBrk="1" hangingPunct="1"/>
            <a:r>
              <a:rPr lang="en-US" sz="3600" dirty="0"/>
              <a:t>Narrowing due to spasm, stricture, extrinsic mass</a:t>
            </a:r>
          </a:p>
          <a:p>
            <a:pPr lvl="1" eaLnBrk="1" hangingPunct="1"/>
            <a:r>
              <a:rPr lang="en-US" sz="3600" dirty="0"/>
              <a:t>Dilatation resulting from partial/ complete obstruction</a:t>
            </a:r>
          </a:p>
          <a:p>
            <a:pPr lvl="1" eaLnBrk="1" hangingPunct="1"/>
            <a:r>
              <a:rPr lang="en-US" sz="3600" dirty="0"/>
              <a:t>Mucosal changes: edema, hypertrophy, ulceration, etc.</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916">
                                            <p:txEl>
                                              <p:pRg st="0" end="0"/>
                                            </p:txEl>
                                          </p:spTgt>
                                        </p:tgtEl>
                                        <p:attrNameLst>
                                          <p:attrName>style.visibility</p:attrName>
                                        </p:attrNameLst>
                                      </p:cBhvr>
                                      <p:to>
                                        <p:strVal val="visible"/>
                                      </p:to>
                                    </p:set>
                                    <p:animEffect transition="in" filter="blinds(horizontal)">
                                      <p:cBhvr>
                                        <p:cTn id="7" dur="500"/>
                                        <p:tgtEl>
                                          <p:spTgt spid="389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8916">
                                            <p:txEl>
                                              <p:pRg st="1" end="1"/>
                                            </p:txEl>
                                          </p:spTgt>
                                        </p:tgtEl>
                                        <p:attrNameLst>
                                          <p:attrName>style.visibility</p:attrName>
                                        </p:attrNameLst>
                                      </p:cBhvr>
                                      <p:to>
                                        <p:strVal val="visible"/>
                                      </p:to>
                                    </p:set>
                                    <p:animEffect transition="in" filter="blinds(horizontal)">
                                      <p:cBhvr>
                                        <p:cTn id="12" dur="500"/>
                                        <p:tgtEl>
                                          <p:spTgt spid="389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8916">
                                            <p:txEl>
                                              <p:pRg st="2" end="2"/>
                                            </p:txEl>
                                          </p:spTgt>
                                        </p:tgtEl>
                                        <p:attrNameLst>
                                          <p:attrName>style.visibility</p:attrName>
                                        </p:attrNameLst>
                                      </p:cBhvr>
                                      <p:to>
                                        <p:strVal val="visible"/>
                                      </p:to>
                                    </p:set>
                                    <p:animEffect transition="in" filter="blinds(horizontal)">
                                      <p:cBhvr>
                                        <p:cTn id="17" dur="500"/>
                                        <p:tgtEl>
                                          <p:spTgt spid="389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8916">
                                            <p:txEl>
                                              <p:pRg st="3" end="3"/>
                                            </p:txEl>
                                          </p:spTgt>
                                        </p:tgtEl>
                                        <p:attrNameLst>
                                          <p:attrName>style.visibility</p:attrName>
                                        </p:attrNameLst>
                                      </p:cBhvr>
                                      <p:to>
                                        <p:strVal val="visible"/>
                                      </p:to>
                                    </p:set>
                                    <p:animEffect transition="in" filter="blinds(horizontal)">
                                      <p:cBhvr>
                                        <p:cTn id="22" dur="500"/>
                                        <p:tgtEl>
                                          <p:spTgt spid="389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p:cNvSpPr>
            <a:spLocks noGrp="1" noChangeArrowheads="1"/>
          </p:cNvSpPr>
          <p:nvPr>
            <p:ph type="title"/>
          </p:nvPr>
        </p:nvSpPr>
        <p:spPr>
          <a:xfrm>
            <a:off x="1981200" y="533400"/>
            <a:ext cx="8229600" cy="838200"/>
          </a:xfrm>
        </p:spPr>
        <p:txBody>
          <a:bodyPr>
            <a:normAutofit fontScale="90000"/>
          </a:bodyPr>
          <a:lstStyle/>
          <a:p>
            <a:pPr eaLnBrk="1" hangingPunct="1">
              <a:defRPr/>
            </a:pPr>
            <a:r>
              <a:rPr lang="en-US" dirty="0"/>
              <a:t>Diverticulosis, Diverticulitis</a:t>
            </a:r>
            <a:br>
              <a:rPr lang="en-US" dirty="0"/>
            </a:br>
            <a:r>
              <a:rPr lang="en-US" sz="3200" dirty="0"/>
              <a:t>and their complications</a:t>
            </a:r>
          </a:p>
        </p:txBody>
      </p:sp>
      <p:sp>
        <p:nvSpPr>
          <p:cNvPr id="41989" name="Rectangle 5"/>
          <p:cNvSpPr>
            <a:spLocks noGrp="1" noChangeArrowheads="1"/>
          </p:cNvSpPr>
          <p:nvPr>
            <p:ph type="body" idx="1"/>
          </p:nvPr>
        </p:nvSpPr>
        <p:spPr>
          <a:xfrm>
            <a:off x="2209800" y="1752600"/>
            <a:ext cx="7696200" cy="3733800"/>
          </a:xfrm>
        </p:spPr>
        <p:txBody>
          <a:bodyPr/>
          <a:lstStyle/>
          <a:p>
            <a:pPr eaLnBrk="1" hangingPunct="1"/>
            <a:r>
              <a:rPr lang="en-US" dirty="0" err="1"/>
              <a:t>Diverticula</a:t>
            </a:r>
            <a:endParaRPr lang="en-US" dirty="0"/>
          </a:p>
          <a:p>
            <a:pPr lvl="1" eaLnBrk="1" hangingPunct="1"/>
            <a:r>
              <a:rPr lang="en-US" dirty="0"/>
              <a:t>Mucosa protrudes out of bowel lumen through a weak point in muscle layer</a:t>
            </a:r>
          </a:p>
          <a:p>
            <a:pPr eaLnBrk="1" hangingPunct="1"/>
            <a:r>
              <a:rPr lang="en-US" dirty="0"/>
              <a:t>Diverticulosis</a:t>
            </a:r>
          </a:p>
          <a:p>
            <a:pPr lvl="1" eaLnBrk="1" hangingPunct="1"/>
            <a:r>
              <a:rPr lang="en-US" dirty="0"/>
              <a:t>Multiple </a:t>
            </a:r>
            <a:r>
              <a:rPr lang="en-US" dirty="0" err="1"/>
              <a:t>diverticula</a:t>
            </a:r>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989">
                                            <p:txEl>
                                              <p:pRg st="0" end="0"/>
                                            </p:txEl>
                                          </p:spTgt>
                                        </p:tgtEl>
                                        <p:attrNameLst>
                                          <p:attrName>style.visibility</p:attrName>
                                        </p:attrNameLst>
                                      </p:cBhvr>
                                      <p:to>
                                        <p:strVal val="visible"/>
                                      </p:to>
                                    </p:set>
                                    <p:animEffect transition="in" filter="dissolve">
                                      <p:cBhvr>
                                        <p:cTn id="7" dur="500"/>
                                        <p:tgtEl>
                                          <p:spTgt spid="419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1989">
                                            <p:txEl>
                                              <p:pRg st="1" end="1"/>
                                            </p:txEl>
                                          </p:spTgt>
                                        </p:tgtEl>
                                        <p:attrNameLst>
                                          <p:attrName>style.visibility</p:attrName>
                                        </p:attrNameLst>
                                      </p:cBhvr>
                                      <p:to>
                                        <p:strVal val="visible"/>
                                      </p:to>
                                    </p:set>
                                    <p:animEffect transition="in" filter="dissolve">
                                      <p:cBhvr>
                                        <p:cTn id="12" dur="500"/>
                                        <p:tgtEl>
                                          <p:spTgt spid="4198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1989">
                                            <p:txEl>
                                              <p:pRg st="2" end="2"/>
                                            </p:txEl>
                                          </p:spTgt>
                                        </p:tgtEl>
                                        <p:attrNameLst>
                                          <p:attrName>style.visibility</p:attrName>
                                        </p:attrNameLst>
                                      </p:cBhvr>
                                      <p:to>
                                        <p:strVal val="visible"/>
                                      </p:to>
                                    </p:set>
                                    <p:animEffect transition="in" filter="dissolve">
                                      <p:cBhvr>
                                        <p:cTn id="17" dur="500"/>
                                        <p:tgtEl>
                                          <p:spTgt spid="4198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1989">
                                            <p:txEl>
                                              <p:pRg st="3" end="3"/>
                                            </p:txEl>
                                          </p:spTgt>
                                        </p:tgtEl>
                                        <p:attrNameLst>
                                          <p:attrName>style.visibility</p:attrName>
                                        </p:attrNameLst>
                                      </p:cBhvr>
                                      <p:to>
                                        <p:strVal val="visible"/>
                                      </p:to>
                                    </p:set>
                                    <p:animEffect transition="in" filter="dissolve">
                                      <p:cBhvr>
                                        <p:cTn id="22" dur="500"/>
                                        <p:tgtEl>
                                          <p:spTgt spid="4198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1981200" y="533400"/>
            <a:ext cx="8229600" cy="838200"/>
          </a:xfrm>
        </p:spPr>
        <p:txBody>
          <a:bodyPr>
            <a:normAutofit fontScale="90000"/>
          </a:bodyPr>
          <a:lstStyle/>
          <a:p>
            <a:pPr eaLnBrk="1" hangingPunct="1">
              <a:defRPr/>
            </a:pPr>
            <a:r>
              <a:rPr lang="en-US" dirty="0"/>
              <a:t>Diverticulosis, Diverticulitis</a:t>
            </a:r>
            <a:br>
              <a:rPr lang="en-US" dirty="0"/>
            </a:br>
            <a:r>
              <a:rPr lang="en-US" sz="3200" dirty="0"/>
              <a:t>and their complications</a:t>
            </a:r>
          </a:p>
        </p:txBody>
      </p:sp>
      <p:sp>
        <p:nvSpPr>
          <p:cNvPr id="138243" name="Rectangle 3"/>
          <p:cNvSpPr>
            <a:spLocks noGrp="1" noChangeArrowheads="1"/>
          </p:cNvSpPr>
          <p:nvPr>
            <p:ph type="body" idx="1"/>
          </p:nvPr>
        </p:nvSpPr>
        <p:spPr>
          <a:xfrm>
            <a:off x="2209800" y="1752600"/>
            <a:ext cx="7772400" cy="4495800"/>
          </a:xfrm>
        </p:spPr>
        <p:txBody>
          <a:bodyPr/>
          <a:lstStyle/>
          <a:p>
            <a:pPr eaLnBrk="1" hangingPunct="1"/>
            <a:r>
              <a:rPr lang="en-US" dirty="0"/>
              <a:t>Diverticulitis</a:t>
            </a:r>
          </a:p>
          <a:p>
            <a:pPr lvl="1" eaLnBrk="1" hangingPunct="1"/>
            <a:r>
              <a:rPr lang="en-US" sz="3200" dirty="0"/>
              <a:t>Complication of diverticulosis</a:t>
            </a:r>
          </a:p>
          <a:p>
            <a:pPr lvl="1" eaLnBrk="1" hangingPunct="1"/>
            <a:r>
              <a:rPr lang="en-US" sz="3200" dirty="0"/>
              <a:t>Penetrating inflammatory process</a:t>
            </a:r>
          </a:p>
          <a:p>
            <a:pPr lvl="1" eaLnBrk="1" hangingPunct="1"/>
            <a:r>
              <a:rPr lang="en-US" sz="3200" dirty="0"/>
              <a:t>Causes perforation of diverticulum</a:t>
            </a:r>
          </a:p>
          <a:p>
            <a:pPr lvl="1" eaLnBrk="1" hangingPunct="1"/>
            <a:r>
              <a:rPr lang="en-US" sz="3200" dirty="0"/>
              <a:t>Inflammatory process </a:t>
            </a:r>
            <a:r>
              <a:rPr lang="en-US" sz="3200" dirty="0">
                <a:solidFill>
                  <a:srgbClr val="FFFF00"/>
                </a:solidFill>
              </a:rPr>
              <a:t>usually localized</a:t>
            </a:r>
            <a:r>
              <a:rPr lang="en-US" sz="3200" dirty="0"/>
              <a:t> and forms </a:t>
            </a:r>
            <a:r>
              <a:rPr lang="en-US" sz="3200" dirty="0" err="1"/>
              <a:t>pericolic</a:t>
            </a:r>
            <a:r>
              <a:rPr lang="en-US" sz="3200" dirty="0"/>
              <a:t> abscess</a:t>
            </a:r>
          </a:p>
          <a:p>
            <a:pPr lvl="1" eaLnBrk="1" hangingPunct="1"/>
            <a:r>
              <a:rPr lang="en-US" sz="3200" dirty="0"/>
              <a:t>Can develop fistulas to vagina, bladder, etc.</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8243">
                                            <p:txEl>
                                              <p:pRg st="0" end="0"/>
                                            </p:txEl>
                                          </p:spTgt>
                                        </p:tgtEl>
                                        <p:attrNameLst>
                                          <p:attrName>style.visibility</p:attrName>
                                        </p:attrNameLst>
                                      </p:cBhvr>
                                      <p:to>
                                        <p:strVal val="visible"/>
                                      </p:to>
                                    </p:set>
                                    <p:animEffect transition="in" filter="blinds(horizontal)">
                                      <p:cBhvr>
                                        <p:cTn id="7" dur="500"/>
                                        <p:tgtEl>
                                          <p:spTgt spid="138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8243">
                                            <p:txEl>
                                              <p:pRg st="1" end="1"/>
                                            </p:txEl>
                                          </p:spTgt>
                                        </p:tgtEl>
                                        <p:attrNameLst>
                                          <p:attrName>style.visibility</p:attrName>
                                        </p:attrNameLst>
                                      </p:cBhvr>
                                      <p:to>
                                        <p:strVal val="visible"/>
                                      </p:to>
                                    </p:set>
                                    <p:animEffect transition="in" filter="blinds(horizontal)">
                                      <p:cBhvr>
                                        <p:cTn id="12" dur="500"/>
                                        <p:tgtEl>
                                          <p:spTgt spid="1382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8243">
                                            <p:txEl>
                                              <p:pRg st="2" end="2"/>
                                            </p:txEl>
                                          </p:spTgt>
                                        </p:tgtEl>
                                        <p:attrNameLst>
                                          <p:attrName>style.visibility</p:attrName>
                                        </p:attrNameLst>
                                      </p:cBhvr>
                                      <p:to>
                                        <p:strVal val="visible"/>
                                      </p:to>
                                    </p:set>
                                    <p:animEffect transition="in" filter="blinds(horizontal)">
                                      <p:cBhvr>
                                        <p:cTn id="17" dur="500"/>
                                        <p:tgtEl>
                                          <p:spTgt spid="1382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8243">
                                            <p:txEl>
                                              <p:pRg st="3" end="3"/>
                                            </p:txEl>
                                          </p:spTgt>
                                        </p:tgtEl>
                                        <p:attrNameLst>
                                          <p:attrName>style.visibility</p:attrName>
                                        </p:attrNameLst>
                                      </p:cBhvr>
                                      <p:to>
                                        <p:strVal val="visible"/>
                                      </p:to>
                                    </p:set>
                                    <p:animEffect transition="in" filter="blinds(horizontal)">
                                      <p:cBhvr>
                                        <p:cTn id="22" dur="500"/>
                                        <p:tgtEl>
                                          <p:spTgt spid="1382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8243">
                                            <p:txEl>
                                              <p:pRg st="4" end="4"/>
                                            </p:txEl>
                                          </p:spTgt>
                                        </p:tgtEl>
                                        <p:attrNameLst>
                                          <p:attrName>style.visibility</p:attrName>
                                        </p:attrNameLst>
                                      </p:cBhvr>
                                      <p:to>
                                        <p:strVal val="visible"/>
                                      </p:to>
                                    </p:set>
                                    <p:animEffect transition="in" filter="blinds(horizontal)">
                                      <p:cBhvr>
                                        <p:cTn id="27" dur="500"/>
                                        <p:tgtEl>
                                          <p:spTgt spid="1382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38243">
                                            <p:txEl>
                                              <p:pRg st="5" end="5"/>
                                            </p:txEl>
                                          </p:spTgt>
                                        </p:tgtEl>
                                        <p:attrNameLst>
                                          <p:attrName>style.visibility</p:attrName>
                                        </p:attrNameLst>
                                      </p:cBhvr>
                                      <p:to>
                                        <p:strVal val="visible"/>
                                      </p:to>
                                    </p:set>
                                    <p:animEffect transition="in" filter="blinds(horizontal)">
                                      <p:cBhvr>
                                        <p:cTn id="32" dur="500"/>
                                        <p:tgtEl>
                                          <p:spTgt spid="1382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5"/>
          <p:cNvSpPr>
            <a:spLocks noGrp="1" noChangeArrowheads="1"/>
          </p:cNvSpPr>
          <p:nvPr>
            <p:ph type="title"/>
          </p:nvPr>
        </p:nvSpPr>
        <p:spPr>
          <a:xfrm>
            <a:off x="2209800" y="152400"/>
            <a:ext cx="3505200" cy="1143000"/>
          </a:xfrm>
        </p:spPr>
        <p:txBody>
          <a:bodyPr/>
          <a:lstStyle/>
          <a:p>
            <a:pPr eaLnBrk="1" hangingPunct="1">
              <a:defRPr/>
            </a:pPr>
            <a:r>
              <a:rPr lang="en-US" dirty="0"/>
              <a:t>Diverticulosis</a:t>
            </a:r>
          </a:p>
        </p:txBody>
      </p:sp>
      <p:sp>
        <p:nvSpPr>
          <p:cNvPr id="43014" name="Rectangle 6"/>
          <p:cNvSpPr>
            <a:spLocks noGrp="1" noChangeArrowheads="1"/>
          </p:cNvSpPr>
          <p:nvPr>
            <p:ph type="body" idx="1"/>
          </p:nvPr>
        </p:nvSpPr>
        <p:spPr>
          <a:xfrm>
            <a:off x="2057400" y="1371600"/>
            <a:ext cx="3733800" cy="4876800"/>
          </a:xfrm>
        </p:spPr>
        <p:txBody>
          <a:bodyPr/>
          <a:lstStyle/>
          <a:p>
            <a:pPr eaLnBrk="1" hangingPunct="1"/>
            <a:r>
              <a:rPr lang="en-US"/>
              <a:t>Single contrast barium enema</a:t>
            </a:r>
          </a:p>
          <a:p>
            <a:pPr eaLnBrk="1" hangingPunct="1"/>
            <a:r>
              <a:rPr lang="en-US"/>
              <a:t>Multiple outpouchings representing diverticula</a:t>
            </a:r>
          </a:p>
          <a:p>
            <a:pPr eaLnBrk="1" hangingPunct="1"/>
            <a:r>
              <a:rPr lang="en-US"/>
              <a:t>More prominent descending and sigmoid colon</a:t>
            </a:r>
          </a:p>
        </p:txBody>
      </p:sp>
      <p:graphicFrame>
        <p:nvGraphicFramePr>
          <p:cNvPr id="35842" name="Object 7"/>
          <p:cNvGraphicFramePr>
            <a:graphicFrameLocks noChangeAspect="1"/>
          </p:cNvGraphicFramePr>
          <p:nvPr>
            <p:custDataLst>
              <p:tags r:id="rId2"/>
            </p:custDataLst>
          </p:nvPr>
        </p:nvGraphicFramePr>
        <p:xfrm>
          <a:off x="5753100" y="0"/>
          <a:ext cx="4914900" cy="6172200"/>
        </p:xfrm>
        <a:graphic>
          <a:graphicData uri="http://schemas.openxmlformats.org/presentationml/2006/ole">
            <mc:AlternateContent xmlns:mc="http://schemas.openxmlformats.org/markup-compatibility/2006">
              <mc:Choice xmlns:v="urn:schemas-microsoft-com:vml" Requires="v">
                <p:oleObj name="Image" r:id="rId5" imgW="6552381" imgH="8228571" progId="">
                  <p:embed/>
                </p:oleObj>
              </mc:Choice>
              <mc:Fallback>
                <p:oleObj name="Image" r:id="rId5" imgW="6552381" imgH="8228571" progId="">
                  <p:embed/>
                  <p:pic>
                    <p:nvPicPr>
                      <p:cNvPr id="35842"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3100" y="0"/>
                        <a:ext cx="49149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6" name="Line 8"/>
          <p:cNvSpPr>
            <a:spLocks noChangeShapeType="1"/>
          </p:cNvSpPr>
          <p:nvPr/>
        </p:nvSpPr>
        <p:spPr bwMode="auto">
          <a:xfrm>
            <a:off x="8763000" y="3276600"/>
            <a:ext cx="457200" cy="0"/>
          </a:xfrm>
          <a:prstGeom prst="line">
            <a:avLst/>
          </a:prstGeom>
          <a:noFill/>
          <a:ln w="9525">
            <a:solidFill>
              <a:srgbClr val="FFFF00"/>
            </a:solidFill>
            <a:round/>
            <a:headEnd/>
            <a:tailEnd type="triangle" w="med" len="med"/>
          </a:ln>
        </p:spPr>
        <p:txBody>
          <a:bodyPr/>
          <a:lstStyle/>
          <a:p>
            <a:endParaRPr lang="en-US"/>
          </a:p>
        </p:txBody>
      </p:sp>
      <p:sp>
        <p:nvSpPr>
          <p:cNvPr id="43017" name="Line 9"/>
          <p:cNvSpPr>
            <a:spLocks noChangeShapeType="1"/>
          </p:cNvSpPr>
          <p:nvPr/>
        </p:nvSpPr>
        <p:spPr bwMode="auto">
          <a:xfrm>
            <a:off x="8763000" y="3505200"/>
            <a:ext cx="457200" cy="0"/>
          </a:xfrm>
          <a:prstGeom prst="line">
            <a:avLst/>
          </a:prstGeom>
          <a:noFill/>
          <a:ln w="9525">
            <a:solidFill>
              <a:srgbClr val="FFFF00"/>
            </a:solidFill>
            <a:round/>
            <a:headEnd/>
            <a:tailEnd type="triangle" w="med" len="med"/>
          </a:ln>
        </p:spPr>
        <p:txBody>
          <a:bodyPr/>
          <a:lstStyle/>
          <a:p>
            <a:endParaRPr lang="en-US"/>
          </a:p>
        </p:txBody>
      </p:sp>
      <p:sp>
        <p:nvSpPr>
          <p:cNvPr id="43018" name="Line 10"/>
          <p:cNvSpPr>
            <a:spLocks noChangeShapeType="1"/>
          </p:cNvSpPr>
          <p:nvPr/>
        </p:nvSpPr>
        <p:spPr bwMode="auto">
          <a:xfrm>
            <a:off x="8763000" y="3886200"/>
            <a:ext cx="457200" cy="0"/>
          </a:xfrm>
          <a:prstGeom prst="line">
            <a:avLst/>
          </a:prstGeom>
          <a:noFill/>
          <a:ln w="9525">
            <a:solidFill>
              <a:srgbClr val="FFFF00"/>
            </a:solidFill>
            <a:round/>
            <a:headEnd/>
            <a:tailEnd type="triangle" w="med" len="med"/>
          </a:ln>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3014">
                                            <p:txEl>
                                              <p:pRg st="0" end="0"/>
                                            </p:txEl>
                                          </p:spTgt>
                                        </p:tgtEl>
                                        <p:attrNameLst>
                                          <p:attrName>style.visibility</p:attrName>
                                        </p:attrNameLst>
                                      </p:cBhvr>
                                      <p:to>
                                        <p:strVal val="visible"/>
                                      </p:to>
                                    </p:set>
                                    <p:anim calcmode="discrete" valueType="clr">
                                      <p:cBhvr override="childStyle">
                                        <p:cTn id="7" dur="80"/>
                                        <p:tgtEl>
                                          <p:spTgt spid="4301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301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301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3014">
                                            <p:txEl>
                                              <p:pRg st="1" end="1"/>
                                            </p:txEl>
                                          </p:spTgt>
                                        </p:tgtEl>
                                        <p:attrNameLst>
                                          <p:attrName>style.visibility</p:attrName>
                                        </p:attrNameLst>
                                      </p:cBhvr>
                                      <p:to>
                                        <p:strVal val="visible"/>
                                      </p:to>
                                    </p:set>
                                    <p:anim calcmode="discrete" valueType="clr">
                                      <p:cBhvr override="childStyle">
                                        <p:cTn id="14" dur="80"/>
                                        <p:tgtEl>
                                          <p:spTgt spid="4301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3014">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43014">
                                            <p:txEl>
                                              <p:pRg st="1" end="1"/>
                                            </p:txEl>
                                          </p:spTgt>
                                        </p:tgtEl>
                                        <p:attrNameLst>
                                          <p:attrName>fill.type</p:attrName>
                                        </p:attrNameLst>
                                      </p:cBhvr>
                                      <p:to>
                                        <p:strVal val="solid"/>
                                      </p:to>
                                    </p:set>
                                  </p:childTnLst>
                                </p:cTn>
                              </p:par>
                            </p:childTnLst>
                          </p:cTn>
                        </p:par>
                        <p:par>
                          <p:cTn id="17" fill="hold">
                            <p:stCondLst>
                              <p:cond delay="1760"/>
                            </p:stCondLst>
                            <p:childTnLst>
                              <p:par>
                                <p:cTn id="18" presetID="10" presetClass="entr" presetSubtype="0" fill="hold" grpId="0" nodeType="afterEffect">
                                  <p:stCondLst>
                                    <p:cond delay="0"/>
                                  </p:stCondLst>
                                  <p:childTnLst>
                                    <p:set>
                                      <p:cBhvr>
                                        <p:cTn id="19" dur="1" fill="hold">
                                          <p:stCondLst>
                                            <p:cond delay="0"/>
                                          </p:stCondLst>
                                        </p:cTn>
                                        <p:tgtEl>
                                          <p:spTgt spid="43016"/>
                                        </p:tgtEl>
                                        <p:attrNameLst>
                                          <p:attrName>style.visibility</p:attrName>
                                        </p:attrNameLst>
                                      </p:cBhvr>
                                      <p:to>
                                        <p:strVal val="visible"/>
                                      </p:to>
                                    </p:set>
                                    <p:animEffect transition="in" filter="fade">
                                      <p:cBhvr>
                                        <p:cTn id="20" dur="2000"/>
                                        <p:tgtEl>
                                          <p:spTgt spid="430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3017"/>
                                        </p:tgtEl>
                                        <p:attrNameLst>
                                          <p:attrName>style.visibility</p:attrName>
                                        </p:attrNameLst>
                                      </p:cBhvr>
                                      <p:to>
                                        <p:strVal val="visible"/>
                                      </p:to>
                                    </p:set>
                                    <p:animEffect transition="in" filter="fade">
                                      <p:cBhvr>
                                        <p:cTn id="23" dur="2000"/>
                                        <p:tgtEl>
                                          <p:spTgt spid="430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3018"/>
                                        </p:tgtEl>
                                        <p:attrNameLst>
                                          <p:attrName>style.visibility</p:attrName>
                                        </p:attrNameLst>
                                      </p:cBhvr>
                                      <p:to>
                                        <p:strVal val="visible"/>
                                      </p:to>
                                    </p:set>
                                    <p:animEffect transition="in" filter="fade">
                                      <p:cBhvr>
                                        <p:cTn id="26" dur="2000"/>
                                        <p:tgtEl>
                                          <p:spTgt spid="43018"/>
                                        </p:tgtEl>
                                      </p:cBhvr>
                                    </p:animEffect>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nodeType="clickEffect">
                                  <p:stCondLst>
                                    <p:cond delay="0"/>
                                  </p:stCondLst>
                                  <p:iterate type="lt">
                                    <p:tmPct val="50000"/>
                                  </p:iterate>
                                  <p:childTnLst>
                                    <p:set>
                                      <p:cBhvr>
                                        <p:cTn id="30" dur="1" fill="hold">
                                          <p:stCondLst>
                                            <p:cond delay="0"/>
                                          </p:stCondLst>
                                        </p:cTn>
                                        <p:tgtEl>
                                          <p:spTgt spid="43014">
                                            <p:txEl>
                                              <p:pRg st="2" end="2"/>
                                            </p:txEl>
                                          </p:spTgt>
                                        </p:tgtEl>
                                        <p:attrNameLst>
                                          <p:attrName>style.visibility</p:attrName>
                                        </p:attrNameLst>
                                      </p:cBhvr>
                                      <p:to>
                                        <p:strVal val="visible"/>
                                      </p:to>
                                    </p:set>
                                    <p:anim calcmode="discrete" valueType="clr">
                                      <p:cBhvr override="childStyle">
                                        <p:cTn id="31" dur="80"/>
                                        <p:tgtEl>
                                          <p:spTgt spid="43014">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43014">
                                            <p:txEl>
                                              <p:pRg st="2" end="2"/>
                                            </p:txEl>
                                          </p:spTgt>
                                        </p:tgtEl>
                                        <p:attrNameLst>
                                          <p:attrName>fillcolor</p:attrName>
                                        </p:attrNameLst>
                                      </p:cBhvr>
                                      <p:tavLst>
                                        <p:tav tm="0">
                                          <p:val>
                                            <p:clrVal>
                                              <a:schemeClr val="accent2"/>
                                            </p:clrVal>
                                          </p:val>
                                        </p:tav>
                                        <p:tav tm="50000">
                                          <p:val>
                                            <p:clrVal>
                                              <a:schemeClr val="hlink"/>
                                            </p:clrVal>
                                          </p:val>
                                        </p:tav>
                                      </p:tavLst>
                                    </p:anim>
                                    <p:set>
                                      <p:cBhvr>
                                        <p:cTn id="33" dur="80"/>
                                        <p:tgtEl>
                                          <p:spTgt spid="43014">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animBg="1"/>
      <p:bldP spid="43017" grpId="0" animBg="1"/>
      <p:bldP spid="430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6" name="Object 5"/>
          <p:cNvGraphicFramePr>
            <a:graphicFrameLocks noChangeAspect="1"/>
          </p:cNvGraphicFramePr>
          <p:nvPr>
            <p:custDataLst>
              <p:tags r:id="rId2"/>
            </p:custDataLst>
          </p:nvPr>
        </p:nvGraphicFramePr>
        <p:xfrm>
          <a:off x="5029201" y="1143000"/>
          <a:ext cx="5483225" cy="5062538"/>
        </p:xfrm>
        <a:graphic>
          <a:graphicData uri="http://schemas.openxmlformats.org/presentationml/2006/ole">
            <mc:AlternateContent xmlns:mc="http://schemas.openxmlformats.org/markup-compatibility/2006">
              <mc:Choice xmlns:v="urn:schemas-microsoft-com:vml" Requires="v">
                <p:oleObj name="Image" r:id="rId5" imgW="8152381" imgH="6488889" progId="">
                  <p:embed/>
                </p:oleObj>
              </mc:Choice>
              <mc:Fallback>
                <p:oleObj name="Image" r:id="rId5" imgW="8152381" imgH="6488889" progId="">
                  <p:embed/>
                  <p:pic>
                    <p:nvPicPr>
                      <p:cNvPr id="3686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1" y="1143000"/>
                        <a:ext cx="5483225" cy="506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62" name="Rectangle 6"/>
          <p:cNvSpPr>
            <a:spLocks noGrp="1" noChangeArrowheads="1"/>
          </p:cNvSpPr>
          <p:nvPr>
            <p:ph type="title"/>
          </p:nvPr>
        </p:nvSpPr>
        <p:spPr>
          <a:xfrm>
            <a:off x="2209800" y="0"/>
            <a:ext cx="7772400" cy="1143000"/>
          </a:xfrm>
        </p:spPr>
        <p:txBody>
          <a:bodyPr/>
          <a:lstStyle/>
          <a:p>
            <a:pPr eaLnBrk="1" hangingPunct="1">
              <a:defRPr/>
            </a:pPr>
            <a:r>
              <a:rPr lang="en-US"/>
              <a:t>Diverticulitis</a:t>
            </a:r>
          </a:p>
        </p:txBody>
      </p:sp>
      <p:sp>
        <p:nvSpPr>
          <p:cNvPr id="45063" name="Rectangle 7"/>
          <p:cNvSpPr>
            <a:spLocks noGrp="1" noChangeArrowheads="1"/>
          </p:cNvSpPr>
          <p:nvPr>
            <p:ph type="body" idx="1"/>
          </p:nvPr>
        </p:nvSpPr>
        <p:spPr>
          <a:xfrm>
            <a:off x="1905000" y="1981200"/>
            <a:ext cx="3048000" cy="4114800"/>
          </a:xfrm>
        </p:spPr>
        <p:txBody>
          <a:bodyPr/>
          <a:lstStyle/>
          <a:p>
            <a:pPr eaLnBrk="1" hangingPunct="1"/>
            <a:r>
              <a:rPr lang="en-US"/>
              <a:t>Oblique film</a:t>
            </a:r>
          </a:p>
          <a:p>
            <a:pPr eaLnBrk="1" hangingPunct="1"/>
            <a:r>
              <a:rPr lang="en-US"/>
              <a:t>Extravasation from lumen</a:t>
            </a:r>
          </a:p>
          <a:p>
            <a:pPr eaLnBrk="1" hangingPunct="1"/>
            <a:r>
              <a:rPr lang="en-US"/>
              <a:t>Abscess cavity with barium</a:t>
            </a:r>
          </a:p>
        </p:txBody>
      </p:sp>
      <p:sp>
        <p:nvSpPr>
          <p:cNvPr id="45064" name="Line 8"/>
          <p:cNvSpPr>
            <a:spLocks noChangeShapeType="1"/>
          </p:cNvSpPr>
          <p:nvPr/>
        </p:nvSpPr>
        <p:spPr bwMode="auto">
          <a:xfrm flipH="1">
            <a:off x="8153400" y="3505200"/>
            <a:ext cx="381000" cy="228600"/>
          </a:xfrm>
          <a:prstGeom prst="line">
            <a:avLst/>
          </a:prstGeom>
          <a:noFill/>
          <a:ln w="38100">
            <a:solidFill>
              <a:srgbClr val="FFFF00"/>
            </a:solidFill>
            <a:round/>
            <a:headEnd/>
            <a:tailEnd type="triangle" w="med" len="med"/>
          </a:ln>
        </p:spPr>
        <p:txBody>
          <a:bodyPr/>
          <a:lstStyle/>
          <a:p>
            <a:endParaRPr lang="en-US"/>
          </a:p>
        </p:txBody>
      </p:sp>
      <p:sp>
        <p:nvSpPr>
          <p:cNvPr id="45065" name="Line 9"/>
          <p:cNvSpPr>
            <a:spLocks noChangeShapeType="1"/>
          </p:cNvSpPr>
          <p:nvPr/>
        </p:nvSpPr>
        <p:spPr bwMode="auto">
          <a:xfrm>
            <a:off x="6705600" y="1905000"/>
            <a:ext cx="381000" cy="381000"/>
          </a:xfrm>
          <a:prstGeom prst="line">
            <a:avLst/>
          </a:prstGeom>
          <a:noFill/>
          <a:ln w="38100">
            <a:solidFill>
              <a:srgbClr val="FFFF00"/>
            </a:solidFill>
            <a:round/>
            <a:headEnd/>
            <a:tailEnd type="triangle" w="med" len="med"/>
          </a:ln>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5063">
                                            <p:txEl>
                                              <p:pRg st="0" end="0"/>
                                            </p:txEl>
                                          </p:spTgt>
                                        </p:tgtEl>
                                        <p:attrNameLst>
                                          <p:attrName>style.visibility</p:attrName>
                                        </p:attrNameLst>
                                      </p:cBhvr>
                                      <p:to>
                                        <p:strVal val="visible"/>
                                      </p:to>
                                    </p:set>
                                    <p:anim calcmode="discrete" valueType="clr">
                                      <p:cBhvr override="childStyle">
                                        <p:cTn id="7" dur="80"/>
                                        <p:tgtEl>
                                          <p:spTgt spid="4506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506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506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5063">
                                            <p:txEl>
                                              <p:pRg st="1" end="1"/>
                                            </p:txEl>
                                          </p:spTgt>
                                        </p:tgtEl>
                                        <p:attrNameLst>
                                          <p:attrName>style.visibility</p:attrName>
                                        </p:attrNameLst>
                                      </p:cBhvr>
                                      <p:to>
                                        <p:strVal val="visible"/>
                                      </p:to>
                                    </p:set>
                                    <p:anim calcmode="discrete" valueType="clr">
                                      <p:cBhvr override="childStyle">
                                        <p:cTn id="14" dur="80"/>
                                        <p:tgtEl>
                                          <p:spTgt spid="4506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506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45063">
                                            <p:txEl>
                                              <p:pRg st="1" end="1"/>
                                            </p:txEl>
                                          </p:spTgt>
                                        </p:tgtEl>
                                        <p:attrNameLst>
                                          <p:attrName>fill.type</p:attrName>
                                        </p:attrNameLst>
                                      </p:cBhvr>
                                      <p:to>
                                        <p:strVal val="solid"/>
                                      </p:to>
                                    </p:set>
                                  </p:childTnLst>
                                </p:cTn>
                              </p:par>
                            </p:childTnLst>
                          </p:cTn>
                        </p:par>
                        <p:par>
                          <p:cTn id="17" fill="hold">
                            <p:stCondLst>
                              <p:cond delay="920"/>
                            </p:stCondLst>
                            <p:childTnLst>
                              <p:par>
                                <p:cTn id="18" presetID="9" presetClass="entr" presetSubtype="0" fill="hold" grpId="0" nodeType="afterEffect">
                                  <p:stCondLst>
                                    <p:cond delay="0"/>
                                  </p:stCondLst>
                                  <p:childTnLst>
                                    <p:set>
                                      <p:cBhvr>
                                        <p:cTn id="19" dur="1" fill="hold">
                                          <p:stCondLst>
                                            <p:cond delay="0"/>
                                          </p:stCondLst>
                                        </p:cTn>
                                        <p:tgtEl>
                                          <p:spTgt spid="45064"/>
                                        </p:tgtEl>
                                        <p:attrNameLst>
                                          <p:attrName>style.visibility</p:attrName>
                                        </p:attrNameLst>
                                      </p:cBhvr>
                                      <p:to>
                                        <p:strVal val="visible"/>
                                      </p:to>
                                    </p:set>
                                    <p:animEffect transition="in" filter="dissolve">
                                      <p:cBhvr>
                                        <p:cTn id="20" dur="500"/>
                                        <p:tgtEl>
                                          <p:spTgt spid="45064"/>
                                        </p:tgtEl>
                                      </p:cBhvr>
                                    </p:animEffec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nodeType="clickEffect">
                                  <p:stCondLst>
                                    <p:cond delay="0"/>
                                  </p:stCondLst>
                                  <p:iterate type="lt">
                                    <p:tmPct val="50000"/>
                                  </p:iterate>
                                  <p:childTnLst>
                                    <p:set>
                                      <p:cBhvr>
                                        <p:cTn id="24" dur="1" fill="hold">
                                          <p:stCondLst>
                                            <p:cond delay="0"/>
                                          </p:stCondLst>
                                        </p:cTn>
                                        <p:tgtEl>
                                          <p:spTgt spid="45063">
                                            <p:txEl>
                                              <p:pRg st="2" end="2"/>
                                            </p:txEl>
                                          </p:spTgt>
                                        </p:tgtEl>
                                        <p:attrNameLst>
                                          <p:attrName>style.visibility</p:attrName>
                                        </p:attrNameLst>
                                      </p:cBhvr>
                                      <p:to>
                                        <p:strVal val="visible"/>
                                      </p:to>
                                    </p:set>
                                    <p:anim calcmode="discrete" valueType="clr">
                                      <p:cBhvr override="childStyle">
                                        <p:cTn id="25" dur="80"/>
                                        <p:tgtEl>
                                          <p:spTgt spid="4506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45063">
                                            <p:txEl>
                                              <p:pRg st="2" end="2"/>
                                            </p:txEl>
                                          </p:spTgt>
                                        </p:tgtEl>
                                        <p:attrNameLst>
                                          <p:attrName>fillcolor</p:attrName>
                                        </p:attrNameLst>
                                      </p:cBhvr>
                                      <p:tavLst>
                                        <p:tav tm="0">
                                          <p:val>
                                            <p:clrVal>
                                              <a:schemeClr val="accent2"/>
                                            </p:clrVal>
                                          </p:val>
                                        </p:tav>
                                        <p:tav tm="50000">
                                          <p:val>
                                            <p:clrVal>
                                              <a:schemeClr val="hlink"/>
                                            </p:clrVal>
                                          </p:val>
                                        </p:tav>
                                      </p:tavLst>
                                    </p:anim>
                                    <p:set>
                                      <p:cBhvr>
                                        <p:cTn id="27" dur="80"/>
                                        <p:tgtEl>
                                          <p:spTgt spid="45063">
                                            <p:txEl>
                                              <p:pRg st="2" end="2"/>
                                            </p:txEl>
                                          </p:spTgt>
                                        </p:tgtEl>
                                        <p:attrNameLst>
                                          <p:attrName>fill.type</p:attrName>
                                        </p:attrNameLst>
                                      </p:cBhvr>
                                      <p:to>
                                        <p:strVal val="solid"/>
                                      </p:to>
                                    </p:set>
                                  </p:childTnLst>
                                </p:cTn>
                              </p:par>
                            </p:childTnLst>
                          </p:cTn>
                        </p:par>
                        <p:par>
                          <p:cTn id="28" fill="hold">
                            <p:stCondLst>
                              <p:cond delay="960"/>
                            </p:stCondLst>
                            <p:childTnLst>
                              <p:par>
                                <p:cTn id="29" presetID="9" presetClass="entr" presetSubtype="0" fill="hold" grpId="0" nodeType="afterEffect">
                                  <p:stCondLst>
                                    <p:cond delay="0"/>
                                  </p:stCondLst>
                                  <p:childTnLst>
                                    <p:set>
                                      <p:cBhvr>
                                        <p:cTn id="30" dur="1" fill="hold">
                                          <p:stCondLst>
                                            <p:cond delay="0"/>
                                          </p:stCondLst>
                                        </p:cTn>
                                        <p:tgtEl>
                                          <p:spTgt spid="45065"/>
                                        </p:tgtEl>
                                        <p:attrNameLst>
                                          <p:attrName>style.visibility</p:attrName>
                                        </p:attrNameLst>
                                      </p:cBhvr>
                                      <p:to>
                                        <p:strVal val="visible"/>
                                      </p:to>
                                    </p:set>
                                    <p:animEffect transition="in" filter="dissolve">
                                      <p:cBhvr>
                                        <p:cTn id="31"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4" grpId="0" animBg="1"/>
      <p:bldP spid="4506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7" name="Rectangle 7"/>
          <p:cNvSpPr>
            <a:spLocks noGrp="1" noChangeArrowheads="1"/>
          </p:cNvSpPr>
          <p:nvPr>
            <p:ph type="title"/>
          </p:nvPr>
        </p:nvSpPr>
        <p:spPr>
          <a:xfrm>
            <a:off x="2209800" y="0"/>
            <a:ext cx="7772400" cy="1143000"/>
          </a:xfrm>
        </p:spPr>
        <p:txBody>
          <a:bodyPr/>
          <a:lstStyle/>
          <a:p>
            <a:pPr eaLnBrk="1" hangingPunct="1">
              <a:defRPr/>
            </a:pPr>
            <a:r>
              <a:rPr lang="en-US"/>
              <a:t>CT of Diverticulitis</a:t>
            </a:r>
          </a:p>
        </p:txBody>
      </p:sp>
      <p:sp>
        <p:nvSpPr>
          <p:cNvPr id="46088" name="Rectangle 8"/>
          <p:cNvSpPr>
            <a:spLocks noGrp="1" noChangeArrowheads="1"/>
          </p:cNvSpPr>
          <p:nvPr>
            <p:ph type="body" idx="1"/>
          </p:nvPr>
        </p:nvSpPr>
        <p:spPr>
          <a:xfrm>
            <a:off x="2057400" y="1219200"/>
            <a:ext cx="8077200" cy="1143000"/>
          </a:xfrm>
        </p:spPr>
        <p:txBody>
          <a:bodyPr/>
          <a:lstStyle/>
          <a:p>
            <a:pPr eaLnBrk="1" hangingPunct="1"/>
            <a:r>
              <a:rPr lang="en-US"/>
              <a:t>Inflammatory process in the mesentery (diffuse gray area) with air collections (arrows)</a:t>
            </a:r>
          </a:p>
        </p:txBody>
      </p:sp>
      <p:graphicFrame>
        <p:nvGraphicFramePr>
          <p:cNvPr id="37890" name="Object 9"/>
          <p:cNvGraphicFramePr>
            <a:graphicFrameLocks noChangeAspect="1"/>
          </p:cNvGraphicFramePr>
          <p:nvPr>
            <p:custDataLst>
              <p:tags r:id="rId2"/>
            </p:custDataLst>
          </p:nvPr>
        </p:nvGraphicFramePr>
        <p:xfrm>
          <a:off x="1905001" y="2819400"/>
          <a:ext cx="8304213" cy="3543300"/>
        </p:xfrm>
        <a:graphic>
          <a:graphicData uri="http://schemas.openxmlformats.org/presentationml/2006/ole">
            <mc:AlternateContent xmlns:mc="http://schemas.openxmlformats.org/markup-compatibility/2006">
              <mc:Choice xmlns:v="urn:schemas-microsoft-com:vml" Requires="v">
                <p:oleObj name="Image" r:id="rId5" imgW="8304762" imgH="3542857" progId="">
                  <p:embed/>
                </p:oleObj>
              </mc:Choice>
              <mc:Fallback>
                <p:oleObj name="Image" r:id="rId5" imgW="8304762" imgH="3542857" progId="">
                  <p:embed/>
                  <p:pic>
                    <p:nvPicPr>
                      <p:cNvPr id="3789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1" y="2819400"/>
                        <a:ext cx="8304213"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090" name="Line 10"/>
          <p:cNvSpPr>
            <a:spLocks noChangeShapeType="1"/>
          </p:cNvSpPr>
          <p:nvPr/>
        </p:nvSpPr>
        <p:spPr bwMode="auto">
          <a:xfrm flipH="1" flipV="1">
            <a:off x="4572000" y="4267200"/>
            <a:ext cx="152400" cy="228600"/>
          </a:xfrm>
          <a:prstGeom prst="line">
            <a:avLst/>
          </a:prstGeom>
          <a:noFill/>
          <a:ln w="9525">
            <a:solidFill>
              <a:srgbClr val="FFFF00"/>
            </a:solidFill>
            <a:round/>
            <a:headEnd/>
            <a:tailEnd type="triangle" w="med" len="med"/>
          </a:ln>
        </p:spPr>
        <p:txBody>
          <a:bodyPr/>
          <a:lstStyle/>
          <a:p>
            <a:endParaRPr lang="en-US"/>
          </a:p>
        </p:txBody>
      </p:sp>
      <p:sp>
        <p:nvSpPr>
          <p:cNvPr id="46091" name="Line 11"/>
          <p:cNvSpPr>
            <a:spLocks noChangeShapeType="1"/>
          </p:cNvSpPr>
          <p:nvPr/>
        </p:nvSpPr>
        <p:spPr bwMode="auto">
          <a:xfrm flipH="1" flipV="1">
            <a:off x="8839200" y="4419600"/>
            <a:ext cx="304800" cy="152400"/>
          </a:xfrm>
          <a:prstGeom prst="line">
            <a:avLst/>
          </a:prstGeom>
          <a:noFill/>
          <a:ln w="9525">
            <a:solidFill>
              <a:srgbClr val="FFFF00"/>
            </a:solidFill>
            <a:round/>
            <a:headEnd/>
            <a:tailEnd type="triangle" w="med" len="med"/>
          </a:ln>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6088">
                                            <p:txEl>
                                              <p:pRg st="0" end="0"/>
                                            </p:txEl>
                                          </p:spTgt>
                                        </p:tgtEl>
                                        <p:attrNameLst>
                                          <p:attrName>style.visibility</p:attrName>
                                        </p:attrNameLst>
                                      </p:cBhvr>
                                      <p:to>
                                        <p:strVal val="visible"/>
                                      </p:to>
                                    </p:set>
                                    <p:animEffect transition="in" filter="dissolve">
                                      <p:cBhvr>
                                        <p:cTn id="7" dur="500"/>
                                        <p:tgtEl>
                                          <p:spTgt spid="46088">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6090"/>
                                        </p:tgtEl>
                                        <p:attrNameLst>
                                          <p:attrName>style.visibility</p:attrName>
                                        </p:attrNameLst>
                                      </p:cBhvr>
                                      <p:to>
                                        <p:strVal val="visible"/>
                                      </p:to>
                                    </p:set>
                                    <p:animEffect transition="in" filter="dissolve">
                                      <p:cBhvr>
                                        <p:cTn id="11" dur="500"/>
                                        <p:tgtEl>
                                          <p:spTgt spid="46090"/>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46091"/>
                                        </p:tgtEl>
                                        <p:attrNameLst>
                                          <p:attrName>style.visibility</p:attrName>
                                        </p:attrNameLst>
                                      </p:cBhvr>
                                      <p:to>
                                        <p:strVal val="visible"/>
                                      </p:to>
                                    </p:set>
                                    <p:animEffect transition="in" filter="dissolve">
                                      <p:cBhvr>
                                        <p:cTn id="14" dur="500"/>
                                        <p:tgtEl>
                                          <p:spTgt spid="46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0" grpId="0" animBg="1"/>
      <p:bldP spid="4609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 Box 4">
            <a:extLst>
              <a:ext uri="{FF2B5EF4-FFF2-40B4-BE49-F238E27FC236}">
                <a16:creationId xmlns:a16="http://schemas.microsoft.com/office/drawing/2014/main" id="{9F660CC5-6F0E-0B92-5AED-CD6C987890FF}"/>
              </a:ext>
            </a:extLst>
          </p:cNvPr>
          <p:cNvSpPr txBox="1">
            <a:spLocks noChangeArrowheads="1"/>
          </p:cNvSpPr>
          <p:nvPr/>
        </p:nvSpPr>
        <p:spPr bwMode="auto">
          <a:xfrm>
            <a:off x="2057400" y="609601"/>
            <a:ext cx="8001000" cy="6340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spcBef>
                <a:spcPct val="50000"/>
              </a:spcBef>
              <a:defRPr/>
            </a:pPr>
            <a:r>
              <a:rPr lang="en-US" sz="2800" dirty="0">
                <a:solidFill>
                  <a:srgbClr val="FFFF00"/>
                </a:solidFill>
              </a:rPr>
              <a:t>Proteins- Broken down into amino acids</a:t>
            </a:r>
          </a:p>
          <a:p>
            <a:pPr>
              <a:spcBef>
                <a:spcPct val="50000"/>
              </a:spcBef>
              <a:defRPr/>
            </a:pPr>
            <a:r>
              <a:rPr lang="en-US" sz="2800" dirty="0"/>
              <a:t>		Used to build muscle</a:t>
            </a:r>
          </a:p>
          <a:p>
            <a:pPr>
              <a:spcBef>
                <a:spcPct val="50000"/>
              </a:spcBef>
              <a:defRPr/>
            </a:pPr>
            <a:r>
              <a:rPr lang="en-US" sz="2800" dirty="0"/>
              <a:t>Occurs in stomach continues in small intestine.</a:t>
            </a:r>
          </a:p>
          <a:p>
            <a:pPr>
              <a:spcBef>
                <a:spcPct val="50000"/>
              </a:spcBef>
              <a:defRPr/>
            </a:pPr>
            <a:r>
              <a:rPr lang="en-US" sz="2800" dirty="0">
                <a:solidFill>
                  <a:srgbClr val="FFFF00"/>
                </a:solidFill>
              </a:rPr>
              <a:t>Carbohydrates- Broken down into simple sugars</a:t>
            </a:r>
          </a:p>
          <a:p>
            <a:pPr>
              <a:spcBef>
                <a:spcPct val="50000"/>
              </a:spcBef>
              <a:defRPr/>
            </a:pPr>
            <a:r>
              <a:rPr lang="en-US" sz="2800" dirty="0"/>
              <a:t>		Used for energy</a:t>
            </a:r>
          </a:p>
          <a:p>
            <a:pPr>
              <a:spcBef>
                <a:spcPct val="50000"/>
              </a:spcBef>
              <a:defRPr/>
            </a:pPr>
            <a:r>
              <a:rPr lang="en-US" sz="2800" dirty="0"/>
              <a:t>Starts in mouth, continues in small intestines.</a:t>
            </a:r>
          </a:p>
          <a:p>
            <a:pPr>
              <a:spcBef>
                <a:spcPct val="50000"/>
              </a:spcBef>
              <a:defRPr/>
            </a:pPr>
            <a:r>
              <a:rPr lang="en-US" sz="2800" dirty="0">
                <a:solidFill>
                  <a:srgbClr val="FFFF00"/>
                </a:solidFill>
              </a:rPr>
              <a:t>Fats-	 Broken down into fatty acids</a:t>
            </a:r>
          </a:p>
          <a:p>
            <a:pPr>
              <a:spcBef>
                <a:spcPct val="50000"/>
              </a:spcBef>
              <a:defRPr/>
            </a:pPr>
            <a:r>
              <a:rPr lang="en-US" sz="2800" dirty="0"/>
              <a:t>		Used for stored energy</a:t>
            </a:r>
          </a:p>
        </p:txBody>
      </p:sp>
      <p:pic>
        <p:nvPicPr>
          <p:cNvPr id="31749" name="Picture 5" descr="MCj04397800000[1]">
            <a:extLst>
              <a:ext uri="{FF2B5EF4-FFF2-40B4-BE49-F238E27FC236}">
                <a16:creationId xmlns:a16="http://schemas.microsoft.com/office/drawing/2014/main" id="{A3F7B6B6-8E13-1799-B2E0-79A581965C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1539"/>
          <a:stretch>
            <a:fillRect/>
          </a:stretch>
        </p:blipFill>
        <p:spPr bwMode="auto">
          <a:xfrm>
            <a:off x="8915400" y="76200"/>
            <a:ext cx="1981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descr="MCj02321970000[1]">
            <a:extLst>
              <a:ext uri="{FF2B5EF4-FFF2-40B4-BE49-F238E27FC236}">
                <a16:creationId xmlns:a16="http://schemas.microsoft.com/office/drawing/2014/main" id="{2F906B62-A10B-86DB-E639-5B530D3CE6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5334001"/>
            <a:ext cx="1968500"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1" descr="AA026250.png">
            <a:extLst>
              <a:ext uri="{FF2B5EF4-FFF2-40B4-BE49-F238E27FC236}">
                <a16:creationId xmlns:a16="http://schemas.microsoft.com/office/drawing/2014/main" id="{CB1B6B72-5FB1-A7F3-D80C-F0024D9A4E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8001000" y="3429000"/>
            <a:ext cx="190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31748">
                                            <p:txEl>
                                              <p:pRg st="0" end="0"/>
                                            </p:txEl>
                                          </p:spTgt>
                                        </p:tgtEl>
                                        <p:attrNameLst>
                                          <p:attrName>style.visibility</p:attrName>
                                        </p:attrNameLst>
                                      </p:cBhvr>
                                      <p:to>
                                        <p:strVal val="visible"/>
                                      </p:to>
                                    </p:set>
                                    <p:anim calcmode="lin" valueType="num">
                                      <p:cBhvr additive="base">
                                        <p:cTn id="7" dur="2000" fill="hold"/>
                                        <p:tgtEl>
                                          <p:spTgt spid="31748">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317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nodeType="clickEffect">
                                  <p:stCondLst>
                                    <p:cond delay="0"/>
                                  </p:stCondLst>
                                  <p:childTnLst>
                                    <p:set>
                                      <p:cBhvr>
                                        <p:cTn id="12" dur="1" fill="hold">
                                          <p:stCondLst>
                                            <p:cond delay="0"/>
                                          </p:stCondLst>
                                        </p:cTn>
                                        <p:tgtEl>
                                          <p:spTgt spid="31748">
                                            <p:txEl>
                                              <p:pRg st="1" end="1"/>
                                            </p:txEl>
                                          </p:spTgt>
                                        </p:tgtEl>
                                        <p:attrNameLst>
                                          <p:attrName>style.visibility</p:attrName>
                                        </p:attrNameLst>
                                      </p:cBhvr>
                                      <p:to>
                                        <p:strVal val="visible"/>
                                      </p:to>
                                    </p:set>
                                    <p:anim calcmode="lin" valueType="num">
                                      <p:cBhvr additive="base">
                                        <p:cTn id="13" dur="2000" fill="hold"/>
                                        <p:tgtEl>
                                          <p:spTgt spid="31748">
                                            <p:txEl>
                                              <p:pRg st="1" end="1"/>
                                            </p:txEl>
                                          </p:spTgt>
                                        </p:tgtEl>
                                        <p:attrNameLst>
                                          <p:attrName>ppt_x</p:attrName>
                                        </p:attrNameLst>
                                      </p:cBhvr>
                                      <p:tavLst>
                                        <p:tav tm="0">
                                          <p:val>
                                            <p:strVal val="0-#ppt_w/2"/>
                                          </p:val>
                                        </p:tav>
                                        <p:tav tm="100000">
                                          <p:val>
                                            <p:strVal val="#ppt_x"/>
                                          </p:val>
                                        </p:tav>
                                      </p:tavLst>
                                    </p:anim>
                                    <p:anim calcmode="lin" valueType="num">
                                      <p:cBhvr additive="base">
                                        <p:cTn id="14" dur="2000" fill="hold"/>
                                        <p:tgtEl>
                                          <p:spTgt spid="317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nodeType="clickEffect">
                                  <p:stCondLst>
                                    <p:cond delay="0"/>
                                  </p:stCondLst>
                                  <p:childTnLst>
                                    <p:set>
                                      <p:cBhvr>
                                        <p:cTn id="18" dur="1" fill="hold">
                                          <p:stCondLst>
                                            <p:cond delay="0"/>
                                          </p:stCondLst>
                                        </p:cTn>
                                        <p:tgtEl>
                                          <p:spTgt spid="31748">
                                            <p:txEl>
                                              <p:pRg st="2" end="2"/>
                                            </p:txEl>
                                          </p:spTgt>
                                        </p:tgtEl>
                                        <p:attrNameLst>
                                          <p:attrName>style.visibility</p:attrName>
                                        </p:attrNameLst>
                                      </p:cBhvr>
                                      <p:to>
                                        <p:strVal val="visible"/>
                                      </p:to>
                                    </p:set>
                                    <p:anim calcmode="lin" valueType="num">
                                      <p:cBhvr additive="base">
                                        <p:cTn id="19" dur="2000" fill="hold"/>
                                        <p:tgtEl>
                                          <p:spTgt spid="31748">
                                            <p:txEl>
                                              <p:pRg st="2" end="2"/>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317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55" presetClass="entr" presetSubtype="0" fill="hold" nodeType="clickEffect">
                                  <p:stCondLst>
                                    <p:cond delay="0"/>
                                  </p:stCondLst>
                                  <p:childTnLst>
                                    <p:set>
                                      <p:cBhvr>
                                        <p:cTn id="24" dur="1" fill="hold">
                                          <p:stCondLst>
                                            <p:cond delay="0"/>
                                          </p:stCondLst>
                                        </p:cTn>
                                        <p:tgtEl>
                                          <p:spTgt spid="31749"/>
                                        </p:tgtEl>
                                        <p:attrNameLst>
                                          <p:attrName>style.visibility</p:attrName>
                                        </p:attrNameLst>
                                      </p:cBhvr>
                                      <p:to>
                                        <p:strVal val="visible"/>
                                      </p:to>
                                    </p:set>
                                    <p:anim calcmode="lin" valueType="num">
                                      <p:cBhvr>
                                        <p:cTn id="25" dur="1000" fill="hold"/>
                                        <p:tgtEl>
                                          <p:spTgt spid="31749"/>
                                        </p:tgtEl>
                                        <p:attrNameLst>
                                          <p:attrName>ppt_w</p:attrName>
                                        </p:attrNameLst>
                                      </p:cBhvr>
                                      <p:tavLst>
                                        <p:tav tm="0">
                                          <p:val>
                                            <p:strVal val="#ppt_w*0.70"/>
                                          </p:val>
                                        </p:tav>
                                        <p:tav tm="100000">
                                          <p:val>
                                            <p:strVal val="#ppt_w"/>
                                          </p:val>
                                        </p:tav>
                                      </p:tavLst>
                                    </p:anim>
                                    <p:anim calcmode="lin" valueType="num">
                                      <p:cBhvr>
                                        <p:cTn id="26" dur="1000" fill="hold"/>
                                        <p:tgtEl>
                                          <p:spTgt spid="31749"/>
                                        </p:tgtEl>
                                        <p:attrNameLst>
                                          <p:attrName>ppt_h</p:attrName>
                                        </p:attrNameLst>
                                      </p:cBhvr>
                                      <p:tavLst>
                                        <p:tav tm="0">
                                          <p:val>
                                            <p:strVal val="#ppt_h"/>
                                          </p:val>
                                        </p:tav>
                                        <p:tav tm="100000">
                                          <p:val>
                                            <p:strVal val="#ppt_h"/>
                                          </p:val>
                                        </p:tav>
                                      </p:tavLst>
                                    </p:anim>
                                    <p:animEffect transition="in" filter="fade">
                                      <p:cBhvr>
                                        <p:cTn id="27" dur="1000"/>
                                        <p:tgtEl>
                                          <p:spTgt spid="317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12" fill="hold" nodeType="clickEffect">
                                  <p:stCondLst>
                                    <p:cond delay="0"/>
                                  </p:stCondLst>
                                  <p:childTnLst>
                                    <p:set>
                                      <p:cBhvr>
                                        <p:cTn id="31" dur="1" fill="hold">
                                          <p:stCondLst>
                                            <p:cond delay="0"/>
                                          </p:stCondLst>
                                        </p:cTn>
                                        <p:tgtEl>
                                          <p:spTgt spid="31748">
                                            <p:txEl>
                                              <p:pRg st="3" end="3"/>
                                            </p:txEl>
                                          </p:spTgt>
                                        </p:tgtEl>
                                        <p:attrNameLst>
                                          <p:attrName>style.visibility</p:attrName>
                                        </p:attrNameLst>
                                      </p:cBhvr>
                                      <p:to>
                                        <p:strVal val="visible"/>
                                      </p:to>
                                    </p:set>
                                    <p:anim calcmode="lin" valueType="num">
                                      <p:cBhvr additive="base">
                                        <p:cTn id="32" dur="2000" fill="hold"/>
                                        <p:tgtEl>
                                          <p:spTgt spid="31748">
                                            <p:txEl>
                                              <p:pRg st="3" end="3"/>
                                            </p:txEl>
                                          </p:spTgt>
                                        </p:tgtEl>
                                        <p:attrNameLst>
                                          <p:attrName>ppt_x</p:attrName>
                                        </p:attrNameLst>
                                      </p:cBhvr>
                                      <p:tavLst>
                                        <p:tav tm="0">
                                          <p:val>
                                            <p:strVal val="0-#ppt_w/2"/>
                                          </p:val>
                                        </p:tav>
                                        <p:tav tm="100000">
                                          <p:val>
                                            <p:strVal val="#ppt_x"/>
                                          </p:val>
                                        </p:tav>
                                      </p:tavLst>
                                    </p:anim>
                                    <p:anim calcmode="lin" valueType="num">
                                      <p:cBhvr additive="base">
                                        <p:cTn id="33" dur="2000" fill="hold"/>
                                        <p:tgtEl>
                                          <p:spTgt spid="317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12" fill="hold" nodeType="clickEffect">
                                  <p:stCondLst>
                                    <p:cond delay="0"/>
                                  </p:stCondLst>
                                  <p:childTnLst>
                                    <p:set>
                                      <p:cBhvr>
                                        <p:cTn id="37" dur="1" fill="hold">
                                          <p:stCondLst>
                                            <p:cond delay="0"/>
                                          </p:stCondLst>
                                        </p:cTn>
                                        <p:tgtEl>
                                          <p:spTgt spid="31748">
                                            <p:txEl>
                                              <p:pRg st="4" end="4"/>
                                            </p:txEl>
                                          </p:spTgt>
                                        </p:tgtEl>
                                        <p:attrNameLst>
                                          <p:attrName>style.visibility</p:attrName>
                                        </p:attrNameLst>
                                      </p:cBhvr>
                                      <p:to>
                                        <p:strVal val="visible"/>
                                      </p:to>
                                    </p:set>
                                    <p:anim calcmode="lin" valueType="num">
                                      <p:cBhvr additive="base">
                                        <p:cTn id="38" dur="2000" fill="hold"/>
                                        <p:tgtEl>
                                          <p:spTgt spid="31748">
                                            <p:txEl>
                                              <p:pRg st="4" end="4"/>
                                            </p:txEl>
                                          </p:spTgt>
                                        </p:tgtEl>
                                        <p:attrNameLst>
                                          <p:attrName>ppt_x</p:attrName>
                                        </p:attrNameLst>
                                      </p:cBhvr>
                                      <p:tavLst>
                                        <p:tav tm="0">
                                          <p:val>
                                            <p:strVal val="0-#ppt_w/2"/>
                                          </p:val>
                                        </p:tav>
                                        <p:tav tm="100000">
                                          <p:val>
                                            <p:strVal val="#ppt_x"/>
                                          </p:val>
                                        </p:tav>
                                      </p:tavLst>
                                    </p:anim>
                                    <p:anim calcmode="lin" valueType="num">
                                      <p:cBhvr additive="base">
                                        <p:cTn id="39" dur="2000" fill="hold"/>
                                        <p:tgtEl>
                                          <p:spTgt spid="3174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12" fill="hold" nodeType="clickEffect">
                                  <p:stCondLst>
                                    <p:cond delay="0"/>
                                  </p:stCondLst>
                                  <p:childTnLst>
                                    <p:set>
                                      <p:cBhvr>
                                        <p:cTn id="43" dur="1" fill="hold">
                                          <p:stCondLst>
                                            <p:cond delay="0"/>
                                          </p:stCondLst>
                                        </p:cTn>
                                        <p:tgtEl>
                                          <p:spTgt spid="31748">
                                            <p:txEl>
                                              <p:pRg st="5" end="5"/>
                                            </p:txEl>
                                          </p:spTgt>
                                        </p:tgtEl>
                                        <p:attrNameLst>
                                          <p:attrName>style.visibility</p:attrName>
                                        </p:attrNameLst>
                                      </p:cBhvr>
                                      <p:to>
                                        <p:strVal val="visible"/>
                                      </p:to>
                                    </p:set>
                                    <p:anim calcmode="lin" valueType="num">
                                      <p:cBhvr additive="base">
                                        <p:cTn id="44" dur="2000" fill="hold"/>
                                        <p:tgtEl>
                                          <p:spTgt spid="31748">
                                            <p:txEl>
                                              <p:pRg st="5" end="5"/>
                                            </p:txEl>
                                          </p:spTgt>
                                        </p:tgtEl>
                                        <p:attrNameLst>
                                          <p:attrName>ppt_x</p:attrName>
                                        </p:attrNameLst>
                                      </p:cBhvr>
                                      <p:tavLst>
                                        <p:tav tm="0">
                                          <p:val>
                                            <p:strVal val="0-#ppt_w/2"/>
                                          </p:val>
                                        </p:tav>
                                        <p:tav tm="100000">
                                          <p:val>
                                            <p:strVal val="#ppt_x"/>
                                          </p:val>
                                        </p:tav>
                                      </p:tavLst>
                                    </p:anim>
                                    <p:anim calcmode="lin" valueType="num">
                                      <p:cBhvr additive="base">
                                        <p:cTn id="45" dur="2000" fill="hold"/>
                                        <p:tgtEl>
                                          <p:spTgt spid="3174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12" fill="hold" nodeType="clickEffect">
                                  <p:stCondLst>
                                    <p:cond delay="0"/>
                                  </p:stCondLst>
                                  <p:childTnLst>
                                    <p:set>
                                      <p:cBhvr>
                                        <p:cTn id="49" dur="1" fill="hold">
                                          <p:stCondLst>
                                            <p:cond delay="0"/>
                                          </p:stCondLst>
                                        </p:cTn>
                                        <p:tgtEl>
                                          <p:spTgt spid="31748">
                                            <p:txEl>
                                              <p:pRg st="6" end="6"/>
                                            </p:txEl>
                                          </p:spTgt>
                                        </p:tgtEl>
                                        <p:attrNameLst>
                                          <p:attrName>style.visibility</p:attrName>
                                        </p:attrNameLst>
                                      </p:cBhvr>
                                      <p:to>
                                        <p:strVal val="visible"/>
                                      </p:to>
                                    </p:set>
                                    <p:anim calcmode="lin" valueType="num">
                                      <p:cBhvr additive="base">
                                        <p:cTn id="50" dur="2000" fill="hold"/>
                                        <p:tgtEl>
                                          <p:spTgt spid="31748">
                                            <p:txEl>
                                              <p:pRg st="6" end="6"/>
                                            </p:txEl>
                                          </p:spTgt>
                                        </p:tgtEl>
                                        <p:attrNameLst>
                                          <p:attrName>ppt_x</p:attrName>
                                        </p:attrNameLst>
                                      </p:cBhvr>
                                      <p:tavLst>
                                        <p:tav tm="0">
                                          <p:val>
                                            <p:strVal val="0-#ppt_w/2"/>
                                          </p:val>
                                        </p:tav>
                                        <p:tav tm="100000">
                                          <p:val>
                                            <p:strVal val="#ppt_x"/>
                                          </p:val>
                                        </p:tav>
                                      </p:tavLst>
                                    </p:anim>
                                    <p:anim calcmode="lin" valueType="num">
                                      <p:cBhvr additive="base">
                                        <p:cTn id="51" dur="2000" fill="hold"/>
                                        <p:tgtEl>
                                          <p:spTgt spid="3174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12" fill="hold" nodeType="clickEffect">
                                  <p:stCondLst>
                                    <p:cond delay="0"/>
                                  </p:stCondLst>
                                  <p:childTnLst>
                                    <p:set>
                                      <p:cBhvr>
                                        <p:cTn id="55" dur="1" fill="hold">
                                          <p:stCondLst>
                                            <p:cond delay="0"/>
                                          </p:stCondLst>
                                        </p:cTn>
                                        <p:tgtEl>
                                          <p:spTgt spid="31748">
                                            <p:txEl>
                                              <p:pRg st="7" end="7"/>
                                            </p:txEl>
                                          </p:spTgt>
                                        </p:tgtEl>
                                        <p:attrNameLst>
                                          <p:attrName>style.visibility</p:attrName>
                                        </p:attrNameLst>
                                      </p:cBhvr>
                                      <p:to>
                                        <p:strVal val="visible"/>
                                      </p:to>
                                    </p:set>
                                    <p:anim calcmode="lin" valueType="num">
                                      <p:cBhvr additive="base">
                                        <p:cTn id="56" dur="2000" fill="hold"/>
                                        <p:tgtEl>
                                          <p:spTgt spid="31748">
                                            <p:txEl>
                                              <p:pRg st="7" end="7"/>
                                            </p:txEl>
                                          </p:spTgt>
                                        </p:tgtEl>
                                        <p:attrNameLst>
                                          <p:attrName>ppt_x</p:attrName>
                                        </p:attrNameLst>
                                      </p:cBhvr>
                                      <p:tavLst>
                                        <p:tav tm="0">
                                          <p:val>
                                            <p:strVal val="0-#ppt_w/2"/>
                                          </p:val>
                                        </p:tav>
                                        <p:tav tm="100000">
                                          <p:val>
                                            <p:strVal val="#ppt_x"/>
                                          </p:val>
                                        </p:tav>
                                      </p:tavLst>
                                    </p:anim>
                                    <p:anim calcmode="lin" valueType="num">
                                      <p:cBhvr additive="base">
                                        <p:cTn id="57" dur="2000" fill="hold"/>
                                        <p:tgtEl>
                                          <p:spTgt spid="3174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nodeType="clickEffect">
                                  <p:stCondLst>
                                    <p:cond delay="0"/>
                                  </p:stCondLst>
                                  <p:childTnLst>
                                    <p:set>
                                      <p:cBhvr>
                                        <p:cTn id="61" dur="1" fill="hold">
                                          <p:stCondLst>
                                            <p:cond delay="0"/>
                                          </p:stCondLst>
                                        </p:cTn>
                                        <p:tgtEl>
                                          <p:spTgt spid="31752"/>
                                        </p:tgtEl>
                                        <p:attrNameLst>
                                          <p:attrName>style.visibility</p:attrName>
                                        </p:attrNameLst>
                                      </p:cBhvr>
                                      <p:to>
                                        <p:strVal val="visible"/>
                                      </p:to>
                                    </p:set>
                                    <p:animEffect transition="in" filter="dissolve">
                                      <p:cBhvr>
                                        <p:cTn id="62" dur="500"/>
                                        <p:tgtEl>
                                          <p:spTgt spid="31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LowerGI_067"/>
          <p:cNvPicPr>
            <a:picLocks noChangeAspect="1" noChangeArrowheads="1"/>
          </p:cNvPicPr>
          <p:nvPr/>
        </p:nvPicPr>
        <p:blipFill>
          <a:blip r:embed="rId4" cstate="print"/>
          <a:srcRect/>
          <a:stretch>
            <a:fillRect/>
          </a:stretch>
        </p:blipFill>
        <p:spPr bwMode="auto">
          <a:xfrm>
            <a:off x="1524000" y="914400"/>
            <a:ext cx="9144000" cy="5532438"/>
          </a:xfrm>
          <a:prstGeom prst="rect">
            <a:avLst/>
          </a:prstGeom>
          <a:noFill/>
          <a:ln w="9525">
            <a:noFill/>
            <a:miter lim="800000"/>
            <a:headEnd/>
            <a:tailEnd/>
          </a:ln>
        </p:spPr>
      </p:pic>
      <p:sp>
        <p:nvSpPr>
          <p:cNvPr id="3" name="Title 2"/>
          <p:cNvSpPr txBox="1">
            <a:spLocks/>
          </p:cNvSpPr>
          <p:nvPr/>
        </p:nvSpPr>
        <p:spPr>
          <a:xfrm>
            <a:off x="1828800" y="152400"/>
            <a:ext cx="8382000" cy="838200"/>
          </a:xfrm>
          <a:prstGeom prst="rect">
            <a:avLst/>
          </a:prstGeom>
        </p:spPr>
        <p:txBody>
          <a:bodyPr/>
          <a:lstStyle/>
          <a:p>
            <a:pPr algn="ctr" eaLnBrk="0" hangingPunct="0">
              <a:defRPr/>
            </a:pPr>
            <a:r>
              <a:rPr lang="en-US" sz="4400" kern="0" dirty="0">
                <a:solidFill>
                  <a:srgbClr val="FFFF00"/>
                </a:solidFill>
                <a:latin typeface="+mj-lt"/>
                <a:ea typeface="+mj-ea"/>
                <a:cs typeface="+mj-cs"/>
              </a:rPr>
              <a:t>Diverticulitis –CT Scanning</a:t>
            </a:r>
          </a:p>
        </p:txBody>
      </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LowerGI_008"/>
          <p:cNvPicPr>
            <a:picLocks noChangeAspect="1" noChangeArrowheads="1"/>
          </p:cNvPicPr>
          <p:nvPr/>
        </p:nvPicPr>
        <p:blipFill>
          <a:blip r:embed="rId4" cstate="print"/>
          <a:srcRect/>
          <a:stretch>
            <a:fillRect/>
          </a:stretch>
        </p:blipFill>
        <p:spPr bwMode="auto">
          <a:xfrm>
            <a:off x="1752600" y="0"/>
            <a:ext cx="5276850" cy="6858000"/>
          </a:xfrm>
          <a:prstGeom prst="rect">
            <a:avLst/>
          </a:prstGeom>
          <a:noFill/>
          <a:ln w="9525">
            <a:noFill/>
            <a:miter lim="800000"/>
            <a:headEnd/>
            <a:tailEnd/>
          </a:ln>
        </p:spPr>
      </p:pic>
      <p:sp>
        <p:nvSpPr>
          <p:cNvPr id="10243" name="Title 4"/>
          <p:cNvSpPr>
            <a:spLocks noGrp="1"/>
          </p:cNvSpPr>
          <p:nvPr>
            <p:ph type="title"/>
          </p:nvPr>
        </p:nvSpPr>
        <p:spPr>
          <a:solidFill>
            <a:schemeClr val="accent6">
              <a:lumMod val="75000"/>
            </a:schemeClr>
          </a:solidFill>
        </p:spPr>
        <p:txBody>
          <a:bodyPr/>
          <a:lstStyle/>
          <a:p>
            <a:pPr eaLnBrk="1" hangingPunct="1">
              <a:defRPr/>
            </a:pPr>
            <a:r>
              <a:rPr lang="en-US" dirty="0"/>
              <a:t>Appendicitis / </a:t>
            </a:r>
            <a:r>
              <a:rPr lang="en-US" dirty="0" err="1"/>
              <a:t>Appendicolith</a:t>
            </a:r>
            <a:endParaRPr lang="en-US" dirty="0"/>
          </a:p>
        </p:txBody>
      </p:sp>
      <p:sp>
        <p:nvSpPr>
          <p:cNvPr id="74756" name="Content Placeholder 5"/>
          <p:cNvSpPr>
            <a:spLocks noGrp="1"/>
          </p:cNvSpPr>
          <p:nvPr>
            <p:ph idx="1"/>
          </p:nvPr>
        </p:nvSpPr>
        <p:spPr>
          <a:xfrm>
            <a:off x="7315200" y="1371600"/>
            <a:ext cx="2895600" cy="4953000"/>
          </a:xfrm>
        </p:spPr>
        <p:txBody>
          <a:bodyPr/>
          <a:lstStyle/>
          <a:p>
            <a:pPr eaLnBrk="1" hangingPunct="1"/>
            <a:r>
              <a:rPr lang="en-US"/>
              <a:t>Calcific density RLQ</a:t>
            </a:r>
          </a:p>
        </p:txBody>
      </p:sp>
      <p:sp>
        <p:nvSpPr>
          <p:cNvPr id="5" name="Down Arrow 4"/>
          <p:cNvSpPr/>
          <p:nvPr/>
        </p:nvSpPr>
        <p:spPr>
          <a:xfrm rot="3531882">
            <a:off x="3388520" y="3123407"/>
            <a:ext cx="396875" cy="10207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defRPr/>
            </a:pPr>
            <a:r>
              <a:rPr lang="en-US"/>
              <a:t>Appendicitis </a:t>
            </a:r>
          </a:p>
        </p:txBody>
      </p:sp>
      <p:sp>
        <p:nvSpPr>
          <p:cNvPr id="135171" name="Rectangle 3"/>
          <p:cNvSpPr>
            <a:spLocks noGrp="1" noChangeArrowheads="1"/>
          </p:cNvSpPr>
          <p:nvPr>
            <p:ph type="body" idx="1"/>
          </p:nvPr>
        </p:nvSpPr>
        <p:spPr>
          <a:xfrm>
            <a:off x="1981200" y="1219200"/>
            <a:ext cx="3048000" cy="4572000"/>
          </a:xfrm>
        </p:spPr>
        <p:txBody>
          <a:bodyPr/>
          <a:lstStyle/>
          <a:p>
            <a:pPr eaLnBrk="1" hangingPunct="1"/>
            <a:r>
              <a:rPr lang="en-US"/>
              <a:t>CT is useful study</a:t>
            </a:r>
          </a:p>
          <a:p>
            <a:pPr eaLnBrk="1" hangingPunct="1"/>
            <a:r>
              <a:rPr lang="en-US"/>
              <a:t>Irregular gray density represents inflammatory change in the RLQ in the area of the appendix</a:t>
            </a:r>
          </a:p>
          <a:p>
            <a:pPr eaLnBrk="1" hangingPunct="1"/>
            <a:r>
              <a:rPr lang="en-US"/>
              <a:t>May see stone in appendix</a:t>
            </a:r>
          </a:p>
        </p:txBody>
      </p:sp>
      <p:graphicFrame>
        <p:nvGraphicFramePr>
          <p:cNvPr id="38914" name="Object 4"/>
          <p:cNvGraphicFramePr>
            <a:graphicFrameLocks noChangeAspect="1"/>
          </p:cNvGraphicFramePr>
          <p:nvPr>
            <p:custDataLst>
              <p:tags r:id="rId2"/>
            </p:custDataLst>
          </p:nvPr>
        </p:nvGraphicFramePr>
        <p:xfrm>
          <a:off x="4953000" y="1600200"/>
          <a:ext cx="5715000" cy="4160838"/>
        </p:xfrm>
        <a:graphic>
          <a:graphicData uri="http://schemas.openxmlformats.org/presentationml/2006/ole">
            <mc:AlternateContent xmlns:mc="http://schemas.openxmlformats.org/markup-compatibility/2006">
              <mc:Choice xmlns:v="urn:schemas-microsoft-com:vml" Requires="v">
                <p:oleObj name="Image" r:id="rId5" imgW="5650794" imgH="4114286" progId="">
                  <p:embed/>
                </p:oleObj>
              </mc:Choice>
              <mc:Fallback>
                <p:oleObj name="Image" r:id="rId5" imgW="5650794" imgH="4114286" progId="">
                  <p:embed/>
                  <p:pic>
                    <p:nvPicPr>
                      <p:cNvPr id="3891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600200"/>
                        <a:ext cx="5715000" cy="416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5173" name="Line 5"/>
          <p:cNvSpPr>
            <a:spLocks noChangeShapeType="1"/>
          </p:cNvSpPr>
          <p:nvPr/>
        </p:nvSpPr>
        <p:spPr bwMode="auto">
          <a:xfrm flipH="1" flipV="1">
            <a:off x="6400800" y="3276600"/>
            <a:ext cx="76200" cy="457200"/>
          </a:xfrm>
          <a:prstGeom prst="line">
            <a:avLst/>
          </a:prstGeom>
          <a:noFill/>
          <a:ln w="38100">
            <a:solidFill>
              <a:srgbClr val="FFFF00"/>
            </a:solidFill>
            <a:round/>
            <a:headEnd/>
            <a:tailEnd type="triangle" w="med" len="med"/>
          </a:ln>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Effect transition="in" filter="blinds(horizontal)">
                                      <p:cBhvr>
                                        <p:cTn id="7" dur="500"/>
                                        <p:tgtEl>
                                          <p:spTgt spid="135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5171">
                                            <p:txEl>
                                              <p:pRg st="1" end="1"/>
                                            </p:txEl>
                                          </p:spTgt>
                                        </p:tgtEl>
                                        <p:attrNameLst>
                                          <p:attrName>style.visibility</p:attrName>
                                        </p:attrNameLst>
                                      </p:cBhvr>
                                      <p:to>
                                        <p:strVal val="visible"/>
                                      </p:to>
                                    </p:set>
                                    <p:animEffect transition="in" filter="blinds(horizontal)">
                                      <p:cBhvr>
                                        <p:cTn id="12" dur="500"/>
                                        <p:tgtEl>
                                          <p:spTgt spid="135171">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35173"/>
                                        </p:tgtEl>
                                        <p:attrNameLst>
                                          <p:attrName>style.visibility</p:attrName>
                                        </p:attrNameLst>
                                      </p:cBhvr>
                                      <p:to>
                                        <p:strVal val="visible"/>
                                      </p:to>
                                    </p:set>
                                    <p:animEffect transition="in" filter="fade">
                                      <p:cBhvr>
                                        <p:cTn id="16" dur="2000"/>
                                        <p:tgtEl>
                                          <p:spTgt spid="13517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35171">
                                            <p:txEl>
                                              <p:pRg st="2" end="2"/>
                                            </p:txEl>
                                          </p:spTgt>
                                        </p:tgtEl>
                                        <p:attrNameLst>
                                          <p:attrName>style.visibility</p:attrName>
                                        </p:attrNameLst>
                                      </p:cBhvr>
                                      <p:to>
                                        <p:strVal val="visible"/>
                                      </p:to>
                                    </p:set>
                                    <p:animEffect transition="in" filter="blinds(horizontal)">
                                      <p:cBhvr>
                                        <p:cTn id="21" dur="500"/>
                                        <p:tgtEl>
                                          <p:spTgt spid="1351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CB73180C-0A9F-A704-F753-E449C3ED6B37}"/>
              </a:ext>
            </a:extLst>
          </p:cNvPr>
          <p:cNvSpPr>
            <a:spLocks noGrp="1" noChangeArrowheads="1"/>
          </p:cNvSpPr>
          <p:nvPr>
            <p:ph type="title"/>
          </p:nvPr>
        </p:nvSpPr>
        <p:spPr>
          <a:xfrm>
            <a:off x="1828800" y="2209800"/>
            <a:ext cx="8229600" cy="914400"/>
          </a:xfrm>
        </p:spPr>
        <p:txBody>
          <a:bodyPr/>
          <a:lstStyle/>
          <a:p>
            <a:pPr>
              <a:defRPr/>
            </a:pPr>
            <a:r>
              <a:rPr lang="en-US" sz="2800" dirty="0">
                <a:solidFill>
                  <a:schemeClr val="accent1"/>
                </a:solidFill>
              </a:rPr>
              <a:t>Be Kind to your patients-</a:t>
            </a:r>
            <a:br>
              <a:rPr lang="en-US" sz="2800" dirty="0">
                <a:solidFill>
                  <a:schemeClr val="accent1"/>
                </a:solidFill>
              </a:rPr>
            </a:br>
            <a:r>
              <a:rPr lang="en-US" sz="2800" dirty="0">
                <a:solidFill>
                  <a:schemeClr val="accent1"/>
                </a:solidFill>
              </a:rPr>
              <a:t>offer them a wet towel for the </a:t>
            </a:r>
            <a:r>
              <a:rPr lang="en-US" sz="2800" dirty="0" err="1">
                <a:solidFill>
                  <a:schemeClr val="accent1"/>
                </a:solidFill>
              </a:rPr>
              <a:t>Ba</a:t>
            </a:r>
            <a:r>
              <a:rPr lang="en-US" sz="2800" dirty="0">
                <a:solidFill>
                  <a:schemeClr val="accent1"/>
                </a:solidFill>
              </a:rPr>
              <a:t> mustache !</a:t>
            </a:r>
          </a:p>
        </p:txBody>
      </p:sp>
      <p:pic>
        <p:nvPicPr>
          <p:cNvPr id="11267" name="Picture 3" descr="IMG_0047">
            <a:extLst>
              <a:ext uri="{FF2B5EF4-FFF2-40B4-BE49-F238E27FC236}">
                <a16:creationId xmlns:a16="http://schemas.microsoft.com/office/drawing/2014/main" id="{C71A2933-FC37-A61C-B23D-430377C5D23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52600" y="3733800"/>
            <a:ext cx="3810000" cy="2857500"/>
          </a:xfrm>
          <a:noFill/>
        </p:spPr>
      </p:pic>
      <p:pic>
        <p:nvPicPr>
          <p:cNvPr id="11268" name="Picture 4" descr="IMG_0048">
            <a:extLst>
              <a:ext uri="{FF2B5EF4-FFF2-40B4-BE49-F238E27FC236}">
                <a16:creationId xmlns:a16="http://schemas.microsoft.com/office/drawing/2014/main" id="{7C813658-FFD7-0AD7-DD2A-1E03E9E66CC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48400" y="4267200"/>
            <a:ext cx="4038600" cy="3028950"/>
          </a:xfrm>
          <a:noFill/>
        </p:spPr>
      </p:pic>
      <p:sp>
        <p:nvSpPr>
          <p:cNvPr id="11269" name="Slide Number Placeholder 7">
            <a:extLst>
              <a:ext uri="{FF2B5EF4-FFF2-40B4-BE49-F238E27FC236}">
                <a16:creationId xmlns:a16="http://schemas.microsoft.com/office/drawing/2014/main" id="{8C1ACB15-037F-25B4-B36C-CF9280C35DC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ADE758E-A1D8-402D-AFC7-5D21BB0246BF}" type="slidenum">
              <a:rPr lang="en-US" altLang="pl-PL" sz="2000">
                <a:solidFill>
                  <a:schemeClr val="tx2"/>
                </a:solidFill>
              </a:rPr>
              <a:pPr/>
              <a:t>43</a:t>
            </a:fld>
            <a:endParaRPr lang="en-US" altLang="pl-PL" sz="2000">
              <a:solidFill>
                <a:schemeClr val="tx2"/>
              </a:solidFill>
            </a:endParaRPr>
          </a:p>
        </p:txBody>
      </p:sp>
      <p:sp>
        <p:nvSpPr>
          <p:cNvPr id="9" name="Rectangle 2">
            <a:extLst>
              <a:ext uri="{FF2B5EF4-FFF2-40B4-BE49-F238E27FC236}">
                <a16:creationId xmlns:a16="http://schemas.microsoft.com/office/drawing/2014/main" id="{FA2DBD9C-BB2A-EB69-7A35-D993C3A24C3F}"/>
              </a:ext>
            </a:extLst>
          </p:cNvPr>
          <p:cNvSpPr txBox="1">
            <a:spLocks noChangeArrowheads="1"/>
          </p:cNvSpPr>
          <p:nvPr/>
        </p:nvSpPr>
        <p:spPr>
          <a:xfrm>
            <a:off x="1752600" y="304800"/>
            <a:ext cx="7772400" cy="1143000"/>
          </a:xfrm>
          <a:prstGeom prst="rect">
            <a:avLst/>
          </a:prstGeom>
        </p:spPr>
        <p:txBody>
          <a:bodyPr/>
          <a:lstStyle/>
          <a:p>
            <a:pPr>
              <a:defRPr/>
            </a:pPr>
            <a:r>
              <a:rPr lang="en-US" sz="4000" spc="-100">
                <a:solidFill>
                  <a:srgbClr val="FFFF00"/>
                </a:solidFill>
                <a:latin typeface="+mj-lt"/>
                <a:ea typeface="+mj-ea"/>
                <a:cs typeface="+mj-cs"/>
              </a:rPr>
              <a:t>GASTROINTESTINAL</a:t>
            </a:r>
            <a:br>
              <a:rPr lang="en-US" sz="4000" spc="-100">
                <a:solidFill>
                  <a:srgbClr val="FFFF00"/>
                </a:solidFill>
                <a:latin typeface="+mj-lt"/>
                <a:ea typeface="+mj-ea"/>
                <a:cs typeface="+mj-cs"/>
              </a:rPr>
            </a:br>
            <a:r>
              <a:rPr lang="en-US" sz="4000" spc="-100">
                <a:solidFill>
                  <a:srgbClr val="FFFF00"/>
                </a:solidFill>
                <a:latin typeface="+mj-lt"/>
                <a:ea typeface="+mj-ea"/>
                <a:cs typeface="+mj-cs"/>
              </a:rPr>
              <a:t>PATHOLOGY</a:t>
            </a:r>
            <a:endParaRPr lang="en-US" sz="4000" spc="-100" dirty="0">
              <a:solidFill>
                <a:srgbClr val="FFFF00"/>
              </a:solidFill>
              <a:latin typeface="+mj-lt"/>
              <a:ea typeface="+mj-ea"/>
              <a:cs typeface="+mj-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Rectangle 4">
            <a:extLst>
              <a:ext uri="{FF2B5EF4-FFF2-40B4-BE49-F238E27FC236}">
                <a16:creationId xmlns:a16="http://schemas.microsoft.com/office/drawing/2014/main" id="{73A15F4C-1F98-D570-6B27-8D49FFB18F8E}"/>
              </a:ext>
            </a:extLst>
          </p:cNvPr>
          <p:cNvSpPr>
            <a:spLocks noGrp="1" noChangeArrowheads="1"/>
          </p:cNvSpPr>
          <p:nvPr>
            <p:ph type="title"/>
          </p:nvPr>
        </p:nvSpPr>
        <p:spPr>
          <a:xfrm>
            <a:off x="2057400" y="304800"/>
            <a:ext cx="7772400" cy="228600"/>
          </a:xfrm>
        </p:spPr>
        <p:txBody>
          <a:bodyPr>
            <a:normAutofit fontScale="90000"/>
          </a:bodyPr>
          <a:lstStyle/>
          <a:p>
            <a:pPr>
              <a:defRPr/>
            </a:pPr>
            <a:r>
              <a:rPr lang="en-US" sz="2000">
                <a:solidFill>
                  <a:schemeClr val="accent1"/>
                </a:solidFill>
              </a:rPr>
              <a:t>GI DISORDERS</a:t>
            </a:r>
          </a:p>
        </p:txBody>
      </p:sp>
      <p:sp>
        <p:nvSpPr>
          <p:cNvPr id="12291" name="Rectangle 3">
            <a:extLst>
              <a:ext uri="{FF2B5EF4-FFF2-40B4-BE49-F238E27FC236}">
                <a16:creationId xmlns:a16="http://schemas.microsoft.com/office/drawing/2014/main" id="{7863A38D-CDED-F9BC-0F8B-76BA52A1B80B}"/>
              </a:ext>
            </a:extLst>
          </p:cNvPr>
          <p:cNvSpPr>
            <a:spLocks noGrp="1" noChangeArrowheads="1"/>
          </p:cNvSpPr>
          <p:nvPr>
            <p:ph sz="half" idx="1"/>
          </p:nvPr>
        </p:nvSpPr>
        <p:spPr>
          <a:xfrm>
            <a:off x="2209800" y="685800"/>
            <a:ext cx="3810000" cy="5791200"/>
          </a:xfrm>
        </p:spPr>
        <p:txBody>
          <a:bodyPr>
            <a:normAutofit lnSpcReduction="10000"/>
          </a:bodyPr>
          <a:lstStyle/>
          <a:p>
            <a:pPr eaLnBrk="1" hangingPunct="1">
              <a:lnSpc>
                <a:spcPct val="80000"/>
              </a:lnSpc>
            </a:pPr>
            <a:r>
              <a:rPr lang="en-US" altLang="pl-PL" sz="2400">
                <a:solidFill>
                  <a:schemeClr val="accent1"/>
                </a:solidFill>
                <a:hlinkClick r:id="rId2" tooltip="Abdominal Pain"/>
              </a:rPr>
              <a:t>Abdominal pain</a:t>
            </a:r>
            <a:r>
              <a:rPr lang="en-US" altLang="pl-PL" sz="2400">
                <a:solidFill>
                  <a:schemeClr val="accent1"/>
                </a:solidFill>
              </a:rPr>
              <a:t> </a:t>
            </a:r>
          </a:p>
          <a:p>
            <a:pPr eaLnBrk="1" hangingPunct="1">
              <a:lnSpc>
                <a:spcPct val="80000"/>
              </a:lnSpc>
            </a:pPr>
            <a:r>
              <a:rPr lang="en-US" altLang="pl-PL" sz="2400">
                <a:solidFill>
                  <a:schemeClr val="accent1"/>
                </a:solidFill>
                <a:hlinkClick r:id="rId3" tooltip="Gallbladder Disease"/>
              </a:rPr>
              <a:t>Gallbladder disease</a:t>
            </a:r>
            <a:r>
              <a:rPr lang="en-US" altLang="pl-PL" sz="2400">
                <a:solidFill>
                  <a:schemeClr val="accent1"/>
                </a:solidFill>
              </a:rPr>
              <a:t>  RUQ</a:t>
            </a:r>
          </a:p>
          <a:p>
            <a:pPr eaLnBrk="1" hangingPunct="1">
              <a:lnSpc>
                <a:spcPct val="80000"/>
              </a:lnSpc>
            </a:pPr>
            <a:r>
              <a:rPr lang="en-US" altLang="pl-PL" sz="2400">
                <a:solidFill>
                  <a:schemeClr val="accent1"/>
                </a:solidFill>
                <a:hlinkClick r:id="rId4" tooltip="Acid Reflux, GERD, Esophagitis And Barretts Esophagus"/>
              </a:rPr>
              <a:t>Acid reflux (GERD)</a:t>
            </a:r>
            <a:endParaRPr lang="en-US" altLang="pl-PL" sz="2400">
              <a:solidFill>
                <a:schemeClr val="accent1"/>
              </a:solidFill>
            </a:endParaRPr>
          </a:p>
          <a:p>
            <a:pPr eaLnBrk="1" hangingPunct="1">
              <a:lnSpc>
                <a:spcPct val="80000"/>
              </a:lnSpc>
            </a:pPr>
            <a:r>
              <a:rPr lang="en-US" altLang="pl-PL" sz="2400">
                <a:solidFill>
                  <a:schemeClr val="accent1"/>
                </a:solidFill>
                <a:hlinkClick r:id="rId5" tooltip="Gastritis"/>
              </a:rPr>
              <a:t>Gastritis</a:t>
            </a:r>
            <a:r>
              <a:rPr lang="en-US" altLang="pl-PL" sz="2400">
                <a:solidFill>
                  <a:schemeClr val="accent1"/>
                </a:solidFill>
              </a:rPr>
              <a:t> </a:t>
            </a:r>
          </a:p>
          <a:p>
            <a:pPr eaLnBrk="1" hangingPunct="1">
              <a:lnSpc>
                <a:spcPct val="80000"/>
              </a:lnSpc>
            </a:pPr>
            <a:r>
              <a:rPr lang="en-US" altLang="pl-PL" sz="2400">
                <a:solidFill>
                  <a:schemeClr val="accent1"/>
                </a:solidFill>
                <a:hlinkClick r:id="rId6" tooltip="Appendicitis"/>
              </a:rPr>
              <a:t>Appendicitis</a:t>
            </a:r>
            <a:endParaRPr lang="en-US" altLang="pl-PL" sz="2400">
              <a:solidFill>
                <a:schemeClr val="accent1"/>
              </a:solidFill>
            </a:endParaRPr>
          </a:p>
          <a:p>
            <a:pPr eaLnBrk="1" hangingPunct="1">
              <a:lnSpc>
                <a:spcPct val="80000"/>
              </a:lnSpc>
            </a:pPr>
            <a:r>
              <a:rPr lang="en-US" altLang="pl-PL" sz="2400">
                <a:solidFill>
                  <a:schemeClr val="accent1"/>
                </a:solidFill>
                <a:hlinkClick r:id="rId7" tooltip="Gastroenteritis And Food Poisoning"/>
              </a:rPr>
              <a:t>Gastroenteritis and food poisoning</a:t>
            </a:r>
            <a:r>
              <a:rPr lang="en-US" altLang="pl-PL" sz="2400">
                <a:solidFill>
                  <a:schemeClr val="accent1"/>
                </a:solidFill>
              </a:rPr>
              <a:t> </a:t>
            </a:r>
          </a:p>
          <a:p>
            <a:pPr eaLnBrk="1" hangingPunct="1">
              <a:lnSpc>
                <a:spcPct val="80000"/>
              </a:lnSpc>
            </a:pPr>
            <a:r>
              <a:rPr lang="en-US" altLang="pl-PL" sz="2400">
                <a:solidFill>
                  <a:schemeClr val="accent1"/>
                </a:solidFill>
                <a:hlinkClick r:id="rId8" tooltip="Upper Gastrointestinal Bleed"/>
              </a:rPr>
              <a:t>Bleeding ulcer (hematemesis)</a:t>
            </a:r>
            <a:r>
              <a:rPr lang="en-US" altLang="pl-PL" sz="2400">
                <a:solidFill>
                  <a:schemeClr val="accent1"/>
                </a:solidFill>
              </a:rPr>
              <a:t> </a:t>
            </a:r>
          </a:p>
          <a:p>
            <a:pPr eaLnBrk="1" hangingPunct="1">
              <a:lnSpc>
                <a:spcPct val="80000"/>
              </a:lnSpc>
            </a:pPr>
            <a:r>
              <a:rPr lang="en-US" altLang="pl-PL" sz="2400">
                <a:solidFill>
                  <a:schemeClr val="accent1"/>
                </a:solidFill>
                <a:hlinkClick r:id="rId9" tooltip="Hiatal Hernia"/>
              </a:rPr>
              <a:t>Hiatal hernia (=Hiatus hernia)</a:t>
            </a:r>
            <a:r>
              <a:rPr lang="en-US" altLang="pl-PL" sz="2400">
                <a:solidFill>
                  <a:schemeClr val="accent1"/>
                </a:solidFill>
              </a:rPr>
              <a:t> </a:t>
            </a:r>
          </a:p>
          <a:p>
            <a:pPr eaLnBrk="1" hangingPunct="1">
              <a:lnSpc>
                <a:spcPct val="80000"/>
              </a:lnSpc>
            </a:pPr>
            <a:r>
              <a:rPr lang="en-US" altLang="pl-PL" sz="2400">
                <a:solidFill>
                  <a:schemeClr val="accent1"/>
                </a:solidFill>
                <a:hlinkClick r:id="rId10" tooltip="Gastritis"/>
              </a:rPr>
              <a:t>H.pylori gastritis</a:t>
            </a:r>
            <a:r>
              <a:rPr lang="en-US" altLang="pl-PL" sz="2400">
                <a:solidFill>
                  <a:schemeClr val="accent1"/>
                </a:solidFill>
              </a:rPr>
              <a:t> </a:t>
            </a:r>
          </a:p>
          <a:p>
            <a:pPr eaLnBrk="1" hangingPunct="1">
              <a:lnSpc>
                <a:spcPct val="80000"/>
              </a:lnSpc>
            </a:pPr>
            <a:r>
              <a:rPr lang="en-US" altLang="pl-PL" sz="2400">
                <a:solidFill>
                  <a:schemeClr val="accent1"/>
                </a:solidFill>
                <a:hlinkClick r:id="rId11" tooltip="Colon Cancer (As A Source Of Abdominal Pain)"/>
              </a:rPr>
              <a:t>Colon cancer</a:t>
            </a:r>
            <a:r>
              <a:rPr lang="en-US" altLang="pl-PL" sz="2400">
                <a:solidFill>
                  <a:schemeClr val="accent1"/>
                </a:solidFill>
              </a:rPr>
              <a:t> </a:t>
            </a:r>
          </a:p>
          <a:p>
            <a:pPr eaLnBrk="1" hangingPunct="1">
              <a:lnSpc>
                <a:spcPct val="80000"/>
              </a:lnSpc>
            </a:pPr>
            <a:r>
              <a:rPr lang="en-US" altLang="pl-PL" sz="2400">
                <a:solidFill>
                  <a:schemeClr val="accent1"/>
                </a:solidFill>
                <a:hlinkClick r:id="rId12" tooltip="Irritable Bowel Syndrome"/>
              </a:rPr>
              <a:t>Irritable bowel syndrome(IBD)</a:t>
            </a:r>
            <a:r>
              <a:rPr lang="en-US" altLang="pl-PL" sz="2400">
                <a:solidFill>
                  <a:schemeClr val="accent1"/>
                </a:solidFill>
              </a:rPr>
              <a:t> </a:t>
            </a:r>
          </a:p>
          <a:p>
            <a:pPr eaLnBrk="1" hangingPunct="1">
              <a:lnSpc>
                <a:spcPct val="80000"/>
              </a:lnSpc>
            </a:pPr>
            <a:r>
              <a:rPr lang="en-US" altLang="pl-PL" sz="2400">
                <a:solidFill>
                  <a:schemeClr val="accent1"/>
                </a:solidFill>
                <a:hlinkClick r:id="rId13" tooltip="Crohns Disease"/>
              </a:rPr>
              <a:t>Crohns disease</a:t>
            </a:r>
            <a:r>
              <a:rPr lang="en-US" altLang="pl-PL" sz="2400">
                <a:solidFill>
                  <a:schemeClr val="accent1"/>
                </a:solidFill>
              </a:rPr>
              <a:t> </a:t>
            </a:r>
          </a:p>
          <a:p>
            <a:pPr eaLnBrk="1" hangingPunct="1">
              <a:lnSpc>
                <a:spcPct val="80000"/>
              </a:lnSpc>
            </a:pPr>
            <a:endParaRPr lang="en-US" altLang="pl-PL" sz="2400">
              <a:solidFill>
                <a:schemeClr val="accent1"/>
              </a:solidFill>
            </a:endParaRPr>
          </a:p>
        </p:txBody>
      </p:sp>
      <p:sp>
        <p:nvSpPr>
          <p:cNvPr id="12292" name="Rectangle 5">
            <a:extLst>
              <a:ext uri="{FF2B5EF4-FFF2-40B4-BE49-F238E27FC236}">
                <a16:creationId xmlns:a16="http://schemas.microsoft.com/office/drawing/2014/main" id="{A4923464-5C97-A551-11ED-35DA6CBF48EB}"/>
              </a:ext>
            </a:extLst>
          </p:cNvPr>
          <p:cNvSpPr>
            <a:spLocks noGrp="1" noChangeArrowheads="1"/>
          </p:cNvSpPr>
          <p:nvPr>
            <p:ph sz="half" idx="2"/>
          </p:nvPr>
        </p:nvSpPr>
        <p:spPr>
          <a:xfrm>
            <a:off x="6172200" y="838200"/>
            <a:ext cx="3810000" cy="5715000"/>
          </a:xfrm>
        </p:spPr>
        <p:txBody>
          <a:bodyPr>
            <a:normAutofit lnSpcReduction="10000"/>
          </a:bodyPr>
          <a:lstStyle/>
          <a:p>
            <a:pPr eaLnBrk="1" hangingPunct="1">
              <a:lnSpc>
                <a:spcPct val="90000"/>
              </a:lnSpc>
            </a:pPr>
            <a:r>
              <a:rPr lang="en-US" altLang="pl-PL" sz="2400">
                <a:solidFill>
                  <a:schemeClr val="accent1"/>
                </a:solidFill>
                <a:hlinkClick r:id="rId14" tooltip="Diverticulitis"/>
              </a:rPr>
              <a:t>Diverticulitis</a:t>
            </a:r>
            <a:r>
              <a:rPr lang="en-US" altLang="pl-PL" sz="2400">
                <a:solidFill>
                  <a:schemeClr val="accent1"/>
                </a:solidFill>
              </a:rPr>
              <a:t> </a:t>
            </a:r>
          </a:p>
          <a:p>
            <a:pPr eaLnBrk="1" hangingPunct="1">
              <a:lnSpc>
                <a:spcPct val="90000"/>
              </a:lnSpc>
            </a:pPr>
            <a:r>
              <a:rPr lang="en-US" altLang="pl-PL" sz="2400">
                <a:solidFill>
                  <a:schemeClr val="accent1"/>
                </a:solidFill>
                <a:hlinkClick r:id="rId15" tooltip="Diverticulosis and Diverticular Disease"/>
              </a:rPr>
              <a:t>Diverticulosis</a:t>
            </a:r>
            <a:r>
              <a:rPr lang="en-US" altLang="pl-PL" sz="2400">
                <a:solidFill>
                  <a:schemeClr val="accent1"/>
                </a:solidFill>
              </a:rPr>
              <a:t> </a:t>
            </a:r>
          </a:p>
          <a:p>
            <a:pPr eaLnBrk="1" hangingPunct="1">
              <a:lnSpc>
                <a:spcPct val="90000"/>
              </a:lnSpc>
            </a:pPr>
            <a:r>
              <a:rPr lang="en-US" altLang="pl-PL" sz="2400">
                <a:solidFill>
                  <a:schemeClr val="accent1"/>
                </a:solidFill>
                <a:hlinkClick r:id="rId16" tooltip="Traveler's Diarrhea"/>
              </a:rPr>
              <a:t>Traveler's diarrhea</a:t>
            </a:r>
            <a:r>
              <a:rPr lang="en-US" altLang="pl-PL" sz="2400">
                <a:solidFill>
                  <a:schemeClr val="accent1"/>
                </a:solidFill>
              </a:rPr>
              <a:t> </a:t>
            </a:r>
          </a:p>
          <a:p>
            <a:pPr eaLnBrk="1" hangingPunct="1">
              <a:lnSpc>
                <a:spcPct val="90000"/>
              </a:lnSpc>
            </a:pPr>
            <a:r>
              <a:rPr lang="en-US" altLang="pl-PL" sz="2400">
                <a:solidFill>
                  <a:schemeClr val="accent1"/>
                </a:solidFill>
                <a:hlinkClick r:id="rId17" tooltip="Esophageal Cancer"/>
              </a:rPr>
              <a:t>Esophageal cancer</a:t>
            </a:r>
            <a:r>
              <a:rPr lang="en-US" altLang="pl-PL" sz="2400">
                <a:solidFill>
                  <a:schemeClr val="accent1"/>
                </a:solidFill>
              </a:rPr>
              <a:t> </a:t>
            </a:r>
          </a:p>
          <a:p>
            <a:pPr eaLnBrk="1" hangingPunct="1">
              <a:lnSpc>
                <a:spcPct val="90000"/>
              </a:lnSpc>
            </a:pPr>
            <a:r>
              <a:rPr lang="en-US" altLang="pl-PL" sz="2400">
                <a:solidFill>
                  <a:schemeClr val="accent1"/>
                </a:solidFill>
                <a:hlinkClick r:id="rId18" tooltip="Ulcerative Colitis"/>
              </a:rPr>
              <a:t>Ulcerative colitis</a:t>
            </a:r>
            <a:r>
              <a:rPr lang="en-US" altLang="pl-PL" sz="2400">
                <a:solidFill>
                  <a:schemeClr val="accent1"/>
                </a:solidFill>
              </a:rPr>
              <a:t> </a:t>
            </a:r>
          </a:p>
          <a:p>
            <a:pPr eaLnBrk="1" hangingPunct="1">
              <a:lnSpc>
                <a:spcPct val="90000"/>
              </a:lnSpc>
            </a:pPr>
            <a:r>
              <a:rPr lang="en-US" altLang="pl-PL" sz="2400">
                <a:solidFill>
                  <a:schemeClr val="accent1"/>
                </a:solidFill>
                <a:hlinkClick r:id="rId19" tooltip="Ulcers"/>
              </a:rPr>
              <a:t>Ulcers (stomach and duodenal)</a:t>
            </a:r>
            <a:endParaRPr lang="en-US" altLang="pl-PL" sz="2400">
              <a:solidFill>
                <a:schemeClr val="accent1"/>
              </a:solidFill>
            </a:endParaRPr>
          </a:p>
          <a:p>
            <a:pPr eaLnBrk="1" hangingPunct="1">
              <a:lnSpc>
                <a:spcPct val="90000"/>
              </a:lnSpc>
            </a:pPr>
            <a:endParaRPr lang="en-US" altLang="pl-PL" sz="2400">
              <a:solidFill>
                <a:schemeClr val="accent1"/>
              </a:solidFill>
            </a:endParaRPr>
          </a:p>
          <a:p>
            <a:pPr eaLnBrk="1" hangingPunct="1">
              <a:lnSpc>
                <a:spcPct val="90000"/>
              </a:lnSpc>
            </a:pPr>
            <a:r>
              <a:rPr lang="en-US" altLang="pl-PL" sz="2400">
                <a:solidFill>
                  <a:schemeClr val="accent1"/>
                </a:solidFill>
              </a:rPr>
              <a:t>PYLORIC STENOSIS</a:t>
            </a:r>
          </a:p>
          <a:p>
            <a:pPr eaLnBrk="1" hangingPunct="1">
              <a:lnSpc>
                <a:spcPct val="90000"/>
              </a:lnSpc>
            </a:pPr>
            <a:r>
              <a:rPr lang="en-US" altLang="pl-PL" sz="2400">
                <a:solidFill>
                  <a:schemeClr val="accent1"/>
                </a:solidFill>
              </a:rPr>
              <a:t>INGUINAL HERNIA</a:t>
            </a:r>
          </a:p>
          <a:p>
            <a:pPr eaLnBrk="1" hangingPunct="1">
              <a:lnSpc>
                <a:spcPct val="90000"/>
              </a:lnSpc>
            </a:pPr>
            <a:r>
              <a:rPr lang="en-US" altLang="pl-PL" sz="2400">
                <a:solidFill>
                  <a:schemeClr val="accent1"/>
                </a:solidFill>
              </a:rPr>
              <a:t>INTUSSUSCEPTION</a:t>
            </a:r>
          </a:p>
          <a:p>
            <a:pPr eaLnBrk="1" hangingPunct="1">
              <a:lnSpc>
                <a:spcPct val="90000"/>
              </a:lnSpc>
            </a:pPr>
            <a:r>
              <a:rPr lang="en-US" altLang="pl-PL" sz="2400">
                <a:solidFill>
                  <a:schemeClr val="accent1"/>
                </a:solidFill>
              </a:rPr>
              <a:t>VOLVULUS</a:t>
            </a:r>
          </a:p>
          <a:p>
            <a:pPr eaLnBrk="1" hangingPunct="1">
              <a:lnSpc>
                <a:spcPct val="90000"/>
              </a:lnSpc>
            </a:pPr>
            <a:endParaRPr lang="en-US" altLang="pl-PL" sz="2400"/>
          </a:p>
        </p:txBody>
      </p:sp>
      <p:sp>
        <p:nvSpPr>
          <p:cNvPr id="12293" name="Slide Number Placeholder 7">
            <a:extLst>
              <a:ext uri="{FF2B5EF4-FFF2-40B4-BE49-F238E27FC236}">
                <a16:creationId xmlns:a16="http://schemas.microsoft.com/office/drawing/2014/main" id="{D8B03971-137E-D4FC-1385-D95BE2B1039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C6DB9E4-49C1-4923-A489-01E9EFE09A47}" type="slidenum">
              <a:rPr lang="en-US" altLang="pl-PL" sz="2000">
                <a:solidFill>
                  <a:schemeClr val="tx2"/>
                </a:solidFill>
              </a:rPr>
              <a:pPr/>
              <a:t>44</a:t>
            </a:fld>
            <a:endParaRPr lang="en-US" altLang="pl-PL" sz="2000">
              <a:solidFill>
                <a:schemeClr val="tx2"/>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GI TRACT NORMAL0003">
            <a:extLst>
              <a:ext uri="{FF2B5EF4-FFF2-40B4-BE49-F238E27FC236}">
                <a16:creationId xmlns:a16="http://schemas.microsoft.com/office/drawing/2014/main" id="{60639977-9CF8-09FD-8001-20D495CB9F61}"/>
              </a:ext>
            </a:extLst>
          </p:cNvPr>
          <p:cNvPicPr>
            <a:picLocks noChangeAspect="1" noChangeArrowheads="1"/>
          </p:cNvPicPr>
          <p:nvPr/>
        </p:nvPicPr>
        <p:blipFill>
          <a:blip r:embed="rId2">
            <a:lum contrast="6000"/>
            <a:extLst>
              <a:ext uri="{28A0092B-C50C-407E-A947-70E740481C1C}">
                <a14:useLocalDpi xmlns:a14="http://schemas.microsoft.com/office/drawing/2010/main" val="0"/>
              </a:ext>
            </a:extLst>
          </a:blip>
          <a:srcRect l="6676" t="7526" b="3423"/>
          <a:stretch>
            <a:fillRect/>
          </a:stretch>
        </p:blipFill>
        <p:spPr bwMode="auto">
          <a:xfrm>
            <a:off x="3276601" y="0"/>
            <a:ext cx="5400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Slide Number Placeholder 5">
            <a:extLst>
              <a:ext uri="{FF2B5EF4-FFF2-40B4-BE49-F238E27FC236}">
                <a16:creationId xmlns:a16="http://schemas.microsoft.com/office/drawing/2014/main" id="{A85BA16E-3908-6C44-A5E7-2AEAEF2DD8B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EE0434E-32E9-426F-9ACF-3CEADADD602A}" type="slidenum">
              <a:rPr lang="en-US" altLang="pl-PL" sz="2000">
                <a:solidFill>
                  <a:schemeClr val="tx2"/>
                </a:solidFill>
              </a:rPr>
              <a:pPr/>
              <a:t>45</a:t>
            </a:fld>
            <a:endParaRPr lang="en-US" altLang="pl-PL" sz="2000">
              <a:solidFill>
                <a:schemeClr val="tx2"/>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Mace\images\4FF11.jpg">
            <a:extLst>
              <a:ext uri="{FF2B5EF4-FFF2-40B4-BE49-F238E27FC236}">
                <a16:creationId xmlns:a16="http://schemas.microsoft.com/office/drawing/2014/main" id="{ADB5E5F6-EC00-43A8-6351-E58BA468E3A2}"/>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l="30487" r="36586" b="5301"/>
          <a:stretch>
            <a:fillRect/>
          </a:stretch>
        </p:blipFill>
        <p:spPr bwMode="auto">
          <a:xfrm>
            <a:off x="6858000" y="304800"/>
            <a:ext cx="2641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Rectangle 3">
            <a:extLst>
              <a:ext uri="{FF2B5EF4-FFF2-40B4-BE49-F238E27FC236}">
                <a16:creationId xmlns:a16="http://schemas.microsoft.com/office/drawing/2014/main" id="{EBEED184-CDBA-B2C9-788A-04439EA6FE0E}"/>
              </a:ext>
            </a:extLst>
          </p:cNvPr>
          <p:cNvSpPr>
            <a:spLocks noGrp="1" noChangeArrowheads="1"/>
          </p:cNvSpPr>
          <p:nvPr>
            <p:ph type="title"/>
          </p:nvPr>
        </p:nvSpPr>
        <p:spPr>
          <a:xfrm>
            <a:off x="2209800" y="609600"/>
            <a:ext cx="7772400" cy="838200"/>
          </a:xfrm>
        </p:spPr>
        <p:txBody>
          <a:bodyPr>
            <a:normAutofit fontScale="90000"/>
          </a:bodyPr>
          <a:lstStyle/>
          <a:p>
            <a:pPr>
              <a:defRPr/>
            </a:pPr>
            <a:r>
              <a:rPr lang="en-US">
                <a:solidFill>
                  <a:srgbClr val="FFFF00"/>
                </a:solidFill>
              </a:rPr>
              <a:t>Normal Esophagus</a:t>
            </a:r>
            <a:br>
              <a:rPr lang="en-US">
                <a:solidFill>
                  <a:srgbClr val="FFFF00"/>
                </a:solidFill>
              </a:rPr>
            </a:br>
            <a:r>
              <a:rPr lang="en-US">
                <a:solidFill>
                  <a:srgbClr val="FFFF00"/>
                </a:solidFill>
              </a:rPr>
              <a:t>which position?</a:t>
            </a:r>
            <a:r>
              <a:rPr lang="en-US">
                <a:solidFill>
                  <a:schemeClr val="tx2">
                    <a:satMod val="200000"/>
                  </a:schemeClr>
                </a:solidFill>
              </a:rPr>
              <a:t> </a:t>
            </a:r>
          </a:p>
        </p:txBody>
      </p:sp>
      <p:sp>
        <p:nvSpPr>
          <p:cNvPr id="14340" name="Slide Number Placeholder 6">
            <a:extLst>
              <a:ext uri="{FF2B5EF4-FFF2-40B4-BE49-F238E27FC236}">
                <a16:creationId xmlns:a16="http://schemas.microsoft.com/office/drawing/2014/main" id="{03491458-824A-52C4-9CFF-3AF8BD3C7F3D}"/>
              </a:ext>
            </a:extLst>
          </p:cNvPr>
          <p:cNvSpPr>
            <a:spLocks noGrp="1"/>
          </p:cNvSpPr>
          <p:nvPr>
            <p:ph type="sldNum" sz="quarter" idx="12"/>
          </p:nvPr>
        </p:nvSpPr>
        <p:spPr bwMode="auto">
          <a:xfrm>
            <a:off x="10210800" y="6477000"/>
            <a:ext cx="3810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535BE25-2D9F-41DE-BDE9-39223E4E2AC9}" type="slidenum">
              <a:rPr lang="en-US" altLang="pl-PL" sz="1200">
                <a:solidFill>
                  <a:schemeClr val="tx2"/>
                </a:solidFill>
              </a:rPr>
              <a:pPr/>
              <a:t>46</a:t>
            </a:fld>
            <a:endParaRPr lang="en-US" altLang="pl-PL" sz="1200">
              <a:solidFill>
                <a:schemeClr val="tx2"/>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Mace\images\4FF12.jpg">
            <a:extLst>
              <a:ext uri="{FF2B5EF4-FFF2-40B4-BE49-F238E27FC236}">
                <a16:creationId xmlns:a16="http://schemas.microsoft.com/office/drawing/2014/main" id="{392B9C1E-6C2C-6BB7-01DB-AFC10BA33C4A}"/>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l="17038" t="5638" r="18459" b="5551"/>
          <a:stretch>
            <a:fillRect/>
          </a:stretch>
        </p:blipFill>
        <p:spPr bwMode="auto">
          <a:xfrm>
            <a:off x="5791201" y="381000"/>
            <a:ext cx="448786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Rectangle 3">
            <a:extLst>
              <a:ext uri="{FF2B5EF4-FFF2-40B4-BE49-F238E27FC236}">
                <a16:creationId xmlns:a16="http://schemas.microsoft.com/office/drawing/2014/main" id="{E0362D4D-226B-4717-1FC7-A4D6F180F7EC}"/>
              </a:ext>
            </a:extLst>
          </p:cNvPr>
          <p:cNvSpPr>
            <a:spLocks noGrp="1" noChangeArrowheads="1"/>
          </p:cNvSpPr>
          <p:nvPr>
            <p:ph type="title"/>
          </p:nvPr>
        </p:nvSpPr>
        <p:spPr>
          <a:xfrm>
            <a:off x="1981200" y="304800"/>
            <a:ext cx="7772400" cy="381000"/>
          </a:xfrm>
        </p:spPr>
        <p:txBody>
          <a:bodyPr>
            <a:normAutofit fontScale="90000"/>
          </a:bodyPr>
          <a:lstStyle/>
          <a:p>
            <a:pPr>
              <a:defRPr/>
            </a:pPr>
            <a:r>
              <a:rPr lang="en-US">
                <a:solidFill>
                  <a:srgbClr val="FFFF00"/>
                </a:solidFill>
              </a:rPr>
              <a:t>Normal Stomach</a:t>
            </a:r>
            <a:br>
              <a:rPr lang="en-US">
                <a:solidFill>
                  <a:srgbClr val="FFFF00"/>
                </a:solidFill>
              </a:rPr>
            </a:br>
            <a:r>
              <a:rPr lang="en-US">
                <a:solidFill>
                  <a:srgbClr val="FFFF00"/>
                </a:solidFill>
              </a:rPr>
              <a:t>which position?</a:t>
            </a:r>
          </a:p>
        </p:txBody>
      </p:sp>
      <p:sp>
        <p:nvSpPr>
          <p:cNvPr id="15364" name="Slide Number Placeholder 6">
            <a:extLst>
              <a:ext uri="{FF2B5EF4-FFF2-40B4-BE49-F238E27FC236}">
                <a16:creationId xmlns:a16="http://schemas.microsoft.com/office/drawing/2014/main" id="{E9AF2FCD-5FA8-A767-EC57-AA99F5337C2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B6900D7-7AB0-4373-BC9F-22CBD3AB3060}" type="slidenum">
              <a:rPr lang="en-US" altLang="pl-PL" sz="1200">
                <a:solidFill>
                  <a:schemeClr val="tx2"/>
                </a:solidFill>
              </a:rPr>
              <a:pPr/>
              <a:t>47</a:t>
            </a:fld>
            <a:endParaRPr lang="en-US" altLang="pl-PL" sz="1200">
              <a:solidFill>
                <a:schemeClr val="tx2"/>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E932C156-C86D-49B4-AC8B-FBBAB41B1A5B}"/>
              </a:ext>
            </a:extLst>
          </p:cNvPr>
          <p:cNvSpPr>
            <a:spLocks noGrp="1" noChangeArrowheads="1"/>
          </p:cNvSpPr>
          <p:nvPr>
            <p:ph type="title"/>
          </p:nvPr>
        </p:nvSpPr>
        <p:spPr>
          <a:xfrm>
            <a:off x="1981200" y="228600"/>
            <a:ext cx="7772400" cy="1143000"/>
          </a:xfrm>
        </p:spPr>
        <p:txBody>
          <a:bodyPr>
            <a:normAutofit fontScale="90000"/>
          </a:bodyPr>
          <a:lstStyle/>
          <a:p>
            <a:pPr>
              <a:defRPr/>
            </a:pPr>
            <a:r>
              <a:rPr lang="en-US">
                <a:solidFill>
                  <a:srgbClr val="FFFF00"/>
                </a:solidFill>
              </a:rPr>
              <a:t>Esophageal </a:t>
            </a:r>
            <a:br>
              <a:rPr lang="en-US">
                <a:solidFill>
                  <a:srgbClr val="FFFF00"/>
                </a:solidFill>
              </a:rPr>
            </a:br>
            <a:r>
              <a:rPr lang="en-US">
                <a:solidFill>
                  <a:srgbClr val="FFFF00"/>
                </a:solidFill>
              </a:rPr>
              <a:t>Strictures</a:t>
            </a:r>
          </a:p>
        </p:txBody>
      </p:sp>
      <p:sp>
        <p:nvSpPr>
          <p:cNvPr id="16387" name="Rectangle 3">
            <a:extLst>
              <a:ext uri="{FF2B5EF4-FFF2-40B4-BE49-F238E27FC236}">
                <a16:creationId xmlns:a16="http://schemas.microsoft.com/office/drawing/2014/main" id="{A496E2C0-EE78-87DC-C504-CCF3518ECB34}"/>
              </a:ext>
            </a:extLst>
          </p:cNvPr>
          <p:cNvSpPr>
            <a:spLocks noGrp="1" noChangeArrowheads="1"/>
          </p:cNvSpPr>
          <p:nvPr>
            <p:ph type="body" sz="half" idx="1"/>
          </p:nvPr>
        </p:nvSpPr>
        <p:spPr>
          <a:xfrm>
            <a:off x="1981201" y="1600200"/>
            <a:ext cx="3814763" cy="4114800"/>
          </a:xfrm>
        </p:spPr>
        <p:txBody>
          <a:bodyPr/>
          <a:lstStyle/>
          <a:p>
            <a:pPr eaLnBrk="1" hangingPunct="1"/>
            <a:r>
              <a:rPr lang="en-US" altLang="pl-PL">
                <a:solidFill>
                  <a:srgbClr val="FFFF00"/>
                </a:solidFill>
              </a:rPr>
              <a:t>Gastric contents/ acid contents reflux into the esophagus</a:t>
            </a:r>
          </a:p>
          <a:p>
            <a:pPr eaLnBrk="1" hangingPunct="1"/>
            <a:r>
              <a:rPr lang="en-US" altLang="pl-PL">
                <a:solidFill>
                  <a:srgbClr val="FFFF00"/>
                </a:solidFill>
              </a:rPr>
              <a:t>Causing</a:t>
            </a:r>
          </a:p>
          <a:p>
            <a:pPr eaLnBrk="1" hangingPunct="1"/>
            <a:r>
              <a:rPr lang="en-US" altLang="pl-PL">
                <a:solidFill>
                  <a:srgbClr val="FFFF00"/>
                </a:solidFill>
              </a:rPr>
              <a:t>inflammation,</a:t>
            </a:r>
          </a:p>
          <a:p>
            <a:pPr eaLnBrk="1" hangingPunct="1"/>
            <a:r>
              <a:rPr lang="en-US" altLang="pl-PL">
                <a:solidFill>
                  <a:srgbClr val="FFFF00"/>
                </a:solidFill>
              </a:rPr>
              <a:t>scarring </a:t>
            </a:r>
          </a:p>
          <a:p>
            <a:pPr eaLnBrk="1" hangingPunct="1"/>
            <a:r>
              <a:rPr lang="en-US" altLang="pl-PL">
                <a:solidFill>
                  <a:srgbClr val="FFFF00"/>
                </a:solidFill>
              </a:rPr>
              <a:t>stricture formation. </a:t>
            </a:r>
          </a:p>
        </p:txBody>
      </p:sp>
      <p:pic>
        <p:nvPicPr>
          <p:cNvPr id="16388" name="Picture 7" descr="Stricture">
            <a:extLst>
              <a:ext uri="{FF2B5EF4-FFF2-40B4-BE49-F238E27FC236}">
                <a16:creationId xmlns:a16="http://schemas.microsoft.com/office/drawing/2014/main" id="{69209FBD-AC13-0622-C614-7E71B76E1B2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257800" y="228601"/>
            <a:ext cx="1295400" cy="1781175"/>
          </a:xfrm>
          <a:noFill/>
        </p:spPr>
      </p:pic>
      <p:pic>
        <p:nvPicPr>
          <p:cNvPr id="16389" name="Picture 5" descr="stricture">
            <a:extLst>
              <a:ext uri="{FF2B5EF4-FFF2-40B4-BE49-F238E27FC236}">
                <a16:creationId xmlns:a16="http://schemas.microsoft.com/office/drawing/2014/main" id="{C7865E09-1957-55C9-29FE-4D53D57DA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28601"/>
            <a:ext cx="3703638"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Slide Number Placeholder 8">
            <a:extLst>
              <a:ext uri="{FF2B5EF4-FFF2-40B4-BE49-F238E27FC236}">
                <a16:creationId xmlns:a16="http://schemas.microsoft.com/office/drawing/2014/main" id="{B178AD62-20B8-69A7-CA65-1952DF3CD87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377E674-8AEC-4DE8-A220-091095BFE578}" type="slidenum">
              <a:rPr lang="en-US" altLang="pl-PL" sz="1200">
                <a:solidFill>
                  <a:schemeClr val="tx2"/>
                </a:solidFill>
              </a:rPr>
              <a:pPr/>
              <a:t>48</a:t>
            </a:fld>
            <a:endParaRPr lang="en-US" altLang="pl-PL" sz="1200">
              <a:solidFill>
                <a:schemeClr val="tx2"/>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22997E91-DA16-5B1B-F7A0-6E08B2AEF892}"/>
              </a:ext>
            </a:extLst>
          </p:cNvPr>
          <p:cNvSpPr>
            <a:spLocks noGrp="1" noChangeArrowheads="1"/>
          </p:cNvSpPr>
          <p:nvPr>
            <p:ph type="title"/>
          </p:nvPr>
        </p:nvSpPr>
        <p:spPr/>
        <p:txBody>
          <a:bodyPr>
            <a:normAutofit/>
          </a:bodyPr>
          <a:lstStyle/>
          <a:p>
            <a:pPr algn="r">
              <a:defRPr/>
            </a:pPr>
            <a:r>
              <a:rPr lang="en-US">
                <a:solidFill>
                  <a:srgbClr val="FFFF00"/>
                </a:solidFill>
              </a:rPr>
              <a:t>Esophageal </a:t>
            </a:r>
            <a:br>
              <a:rPr lang="en-US">
                <a:solidFill>
                  <a:srgbClr val="FFFF00"/>
                </a:solidFill>
              </a:rPr>
            </a:br>
            <a:r>
              <a:rPr lang="en-US">
                <a:solidFill>
                  <a:srgbClr val="FFFF00"/>
                </a:solidFill>
              </a:rPr>
              <a:t>Varices</a:t>
            </a:r>
          </a:p>
        </p:txBody>
      </p:sp>
      <p:pic>
        <p:nvPicPr>
          <p:cNvPr id="17411" name="Picture 4" descr="varices_1">
            <a:extLst>
              <a:ext uri="{FF2B5EF4-FFF2-40B4-BE49-F238E27FC236}">
                <a16:creationId xmlns:a16="http://schemas.microsoft.com/office/drawing/2014/main" id="{F2384712-60C4-6976-B36E-8C5619854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274638"/>
            <a:ext cx="5661025" cy="658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descr="GI-05">
            <a:extLst>
              <a:ext uri="{FF2B5EF4-FFF2-40B4-BE49-F238E27FC236}">
                <a16:creationId xmlns:a16="http://schemas.microsoft.com/office/drawing/2014/main" id="{41560B6F-B19C-5697-2459-38923A16E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2514600"/>
            <a:ext cx="29146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Slide Number Placeholder 7">
            <a:extLst>
              <a:ext uri="{FF2B5EF4-FFF2-40B4-BE49-F238E27FC236}">
                <a16:creationId xmlns:a16="http://schemas.microsoft.com/office/drawing/2014/main" id="{9E88EC7D-A2D5-1B14-07A7-9DDDA3205C3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6C22439-8B5C-458A-882B-D101883DAB77}" type="slidenum">
              <a:rPr lang="en-US" altLang="pl-PL" sz="1200">
                <a:solidFill>
                  <a:schemeClr val="tx2"/>
                </a:solidFill>
              </a:rPr>
              <a:pPr/>
              <a:t>49</a:t>
            </a:fld>
            <a:endParaRPr lang="en-US" altLang="pl-PL" sz="1200">
              <a:solidFill>
                <a:schemeClr val="tx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FDB0BA3-D0AC-3796-2022-517BC7D095D1}"/>
              </a:ext>
            </a:extLst>
          </p:cNvPr>
          <p:cNvSpPr>
            <a:spLocks noGrp="1" noChangeArrowheads="1"/>
          </p:cNvSpPr>
          <p:nvPr>
            <p:ph type="title"/>
          </p:nvPr>
        </p:nvSpPr>
        <p:spPr/>
        <p:txBody>
          <a:bodyPr/>
          <a:lstStyle/>
          <a:p>
            <a:pPr eaLnBrk="1" hangingPunct="1"/>
            <a:r>
              <a:rPr lang="en-US" altLang="pl-PL"/>
              <a:t>Digestive Tract</a:t>
            </a:r>
          </a:p>
        </p:txBody>
      </p:sp>
      <p:sp>
        <p:nvSpPr>
          <p:cNvPr id="7171" name="Rectangle 3">
            <a:extLst>
              <a:ext uri="{FF2B5EF4-FFF2-40B4-BE49-F238E27FC236}">
                <a16:creationId xmlns:a16="http://schemas.microsoft.com/office/drawing/2014/main" id="{7582AEF1-7AB4-8EE4-2F8F-B8AE55C79D0F}"/>
              </a:ext>
            </a:extLst>
          </p:cNvPr>
          <p:cNvSpPr>
            <a:spLocks noGrp="1" noChangeArrowheads="1"/>
          </p:cNvSpPr>
          <p:nvPr>
            <p:ph type="body" idx="1"/>
          </p:nvPr>
        </p:nvSpPr>
        <p:spPr>
          <a:xfrm>
            <a:off x="1981200" y="1600200"/>
            <a:ext cx="8229600" cy="914400"/>
          </a:xfrm>
        </p:spPr>
        <p:txBody>
          <a:bodyPr/>
          <a:lstStyle/>
          <a:p>
            <a:pPr eaLnBrk="1" hangingPunct="1">
              <a:defRPr/>
            </a:pPr>
            <a:r>
              <a:rPr lang="en-US" altLang="en-US"/>
              <a:t>Food travels through the following organs:</a:t>
            </a:r>
          </a:p>
          <a:p>
            <a:pPr eaLnBrk="1" hangingPunct="1">
              <a:buFont typeface="Wingdings" panose="05000000000000000000" pitchFamily="2" charset="2"/>
              <a:buNone/>
              <a:defRPr/>
            </a:pPr>
            <a:endParaRPr lang="en-US" altLang="en-US"/>
          </a:p>
        </p:txBody>
      </p:sp>
      <p:sp>
        <p:nvSpPr>
          <p:cNvPr id="7172" name="Text Box 4">
            <a:extLst>
              <a:ext uri="{FF2B5EF4-FFF2-40B4-BE49-F238E27FC236}">
                <a16:creationId xmlns:a16="http://schemas.microsoft.com/office/drawing/2014/main" id="{2A6D6CE5-5AC5-ECB4-D7E1-C91BE9038191}"/>
              </a:ext>
            </a:extLst>
          </p:cNvPr>
          <p:cNvSpPr txBox="1">
            <a:spLocks noChangeArrowheads="1"/>
          </p:cNvSpPr>
          <p:nvPr/>
        </p:nvSpPr>
        <p:spPr bwMode="auto">
          <a:xfrm>
            <a:off x="2743200" y="2209801"/>
            <a:ext cx="6934200" cy="43672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Verdana" charset="0"/>
                <a:ea typeface="ＭＳ Ｐゴシック" charset="0"/>
              </a:defRPr>
            </a:lvl1pPr>
            <a:lvl2pPr marL="800100" indent="-342900">
              <a:defRPr>
                <a:solidFill>
                  <a:schemeClr val="tx1"/>
                </a:solidFill>
                <a:latin typeface="Verdana" charset="0"/>
                <a:ea typeface="ＭＳ Ｐゴシック" charset="0"/>
              </a:defRPr>
            </a:lvl2pPr>
            <a:lvl3pPr marL="1257300" indent="-342900">
              <a:defRPr>
                <a:solidFill>
                  <a:schemeClr val="tx1"/>
                </a:solidFill>
                <a:latin typeface="Verdana" charset="0"/>
                <a:ea typeface="ＭＳ Ｐゴシック" charset="0"/>
              </a:defRPr>
            </a:lvl3pPr>
            <a:lvl4pPr marL="1714500" indent="-342900">
              <a:defRPr>
                <a:solidFill>
                  <a:schemeClr val="tx1"/>
                </a:solidFill>
                <a:latin typeface="Verdana" charset="0"/>
                <a:ea typeface="ＭＳ Ｐゴシック" charset="0"/>
              </a:defRPr>
            </a:lvl4pPr>
            <a:lvl5pPr marL="2171700" indent="-342900">
              <a:defRPr>
                <a:solidFill>
                  <a:schemeClr val="tx1"/>
                </a:solidFill>
                <a:latin typeface="Verdana" charset="0"/>
                <a:ea typeface="ＭＳ Ｐゴシック" charset="0"/>
              </a:defRPr>
            </a:lvl5pPr>
            <a:lvl6pPr marL="2628900" indent="-342900" eaLnBrk="0" fontAlgn="base" hangingPunct="0">
              <a:spcBef>
                <a:spcPct val="0"/>
              </a:spcBef>
              <a:spcAft>
                <a:spcPct val="0"/>
              </a:spcAft>
              <a:defRPr>
                <a:solidFill>
                  <a:schemeClr val="tx1"/>
                </a:solidFill>
                <a:latin typeface="Verdana" charset="0"/>
                <a:ea typeface="ＭＳ Ｐゴシック" charset="0"/>
              </a:defRPr>
            </a:lvl6pPr>
            <a:lvl7pPr marL="3086100" indent="-342900" eaLnBrk="0" fontAlgn="base" hangingPunct="0">
              <a:spcBef>
                <a:spcPct val="0"/>
              </a:spcBef>
              <a:spcAft>
                <a:spcPct val="0"/>
              </a:spcAft>
              <a:defRPr>
                <a:solidFill>
                  <a:schemeClr val="tx1"/>
                </a:solidFill>
                <a:latin typeface="Verdana" charset="0"/>
                <a:ea typeface="ＭＳ Ｐゴシック" charset="0"/>
              </a:defRPr>
            </a:lvl7pPr>
            <a:lvl8pPr marL="3543300" indent="-342900" eaLnBrk="0" fontAlgn="base" hangingPunct="0">
              <a:spcBef>
                <a:spcPct val="0"/>
              </a:spcBef>
              <a:spcAft>
                <a:spcPct val="0"/>
              </a:spcAft>
              <a:defRPr>
                <a:solidFill>
                  <a:schemeClr val="tx1"/>
                </a:solidFill>
                <a:latin typeface="Verdana" charset="0"/>
                <a:ea typeface="ＭＳ Ｐゴシック" charset="0"/>
              </a:defRPr>
            </a:lvl8pPr>
            <a:lvl9pPr marL="4000500" indent="-342900" eaLnBrk="0" fontAlgn="base" hangingPunct="0">
              <a:spcBef>
                <a:spcPct val="0"/>
              </a:spcBef>
              <a:spcAft>
                <a:spcPct val="0"/>
              </a:spcAft>
              <a:defRPr>
                <a:solidFill>
                  <a:schemeClr val="tx1"/>
                </a:solidFill>
                <a:latin typeface="Verdana" charset="0"/>
                <a:ea typeface="ＭＳ Ｐゴシック" charset="0"/>
              </a:defRPr>
            </a:lvl9pPr>
          </a:lstStyle>
          <a:p>
            <a:pPr lvl="3">
              <a:spcBef>
                <a:spcPct val="50000"/>
              </a:spcBef>
              <a:defRPr/>
            </a:pPr>
            <a:r>
              <a:rPr lang="en-US" sz="2800"/>
              <a:t>1.Mouth</a:t>
            </a:r>
          </a:p>
          <a:p>
            <a:pPr lvl="3">
              <a:spcBef>
                <a:spcPct val="50000"/>
              </a:spcBef>
              <a:defRPr/>
            </a:pPr>
            <a:r>
              <a:rPr lang="en-US" sz="2800"/>
              <a:t>2.Esophagus</a:t>
            </a:r>
          </a:p>
          <a:p>
            <a:pPr lvl="3">
              <a:spcBef>
                <a:spcPct val="50000"/>
              </a:spcBef>
              <a:defRPr/>
            </a:pPr>
            <a:r>
              <a:rPr lang="en-US" sz="2800"/>
              <a:t>3.Stomach</a:t>
            </a:r>
          </a:p>
          <a:p>
            <a:pPr lvl="3">
              <a:spcBef>
                <a:spcPct val="50000"/>
              </a:spcBef>
              <a:defRPr/>
            </a:pPr>
            <a:r>
              <a:rPr lang="en-US" sz="2800"/>
              <a:t>4.Small intestine</a:t>
            </a:r>
          </a:p>
          <a:p>
            <a:pPr lvl="3">
              <a:spcBef>
                <a:spcPct val="50000"/>
              </a:spcBef>
              <a:defRPr/>
            </a:pPr>
            <a:r>
              <a:rPr lang="en-US" sz="2800"/>
              <a:t>5.Large Intestine</a:t>
            </a:r>
          </a:p>
          <a:p>
            <a:pPr lvl="3">
              <a:spcBef>
                <a:spcPct val="50000"/>
              </a:spcBef>
              <a:defRPr/>
            </a:pPr>
            <a:r>
              <a:rPr lang="en-US" sz="2800"/>
              <a:t>6.Rectum</a:t>
            </a:r>
          </a:p>
          <a:p>
            <a:pPr lvl="3">
              <a:spcBef>
                <a:spcPct val="50000"/>
              </a:spcBef>
              <a:defRPr/>
            </a:pPr>
            <a:r>
              <a:rPr lang="en-US" sz="2800"/>
              <a:t>7.Anus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9" presetClass="entr" presetSubtype="0" fill="hold" nodeType="clickEffect">
                                  <p:stCondLst>
                                    <p:cond delay="0"/>
                                  </p:stCondLst>
                                  <p:childTnLst>
                                    <p:set>
                                      <p:cBhvr>
                                        <p:cTn id="10" dur="1" fill="hold">
                                          <p:stCondLst>
                                            <p:cond delay="0"/>
                                          </p:stCondLst>
                                        </p:cTn>
                                        <p:tgtEl>
                                          <p:spTgt spid="7172">
                                            <p:txEl>
                                              <p:pRg st="0" end="0"/>
                                            </p:txEl>
                                          </p:spTgt>
                                        </p:tgtEl>
                                        <p:attrNameLst>
                                          <p:attrName>style.visibility</p:attrName>
                                        </p:attrNameLst>
                                      </p:cBhvr>
                                      <p:to>
                                        <p:strVal val="visible"/>
                                      </p:to>
                                    </p:set>
                                    <p:anim calcmode="lin" valueType="num">
                                      <p:cBhvr>
                                        <p:cTn id="11" dur="1000" fill="hold"/>
                                        <p:tgtEl>
                                          <p:spTgt spid="7172">
                                            <p:txEl>
                                              <p:pRg st="0" end="0"/>
                                            </p:txEl>
                                          </p:spTgt>
                                        </p:tgtEl>
                                        <p:attrNameLst>
                                          <p:attrName>ppt_x</p:attrName>
                                        </p:attrNameLst>
                                      </p:cBhvr>
                                      <p:tavLst>
                                        <p:tav tm="0">
                                          <p:val>
                                            <p:strVal val="#ppt_x-.2"/>
                                          </p:val>
                                        </p:tav>
                                        <p:tav tm="100000">
                                          <p:val>
                                            <p:strVal val="#ppt_x"/>
                                          </p:val>
                                        </p:tav>
                                      </p:tavLst>
                                    </p:anim>
                                    <p:anim calcmode="lin" valueType="num">
                                      <p:cBhvr>
                                        <p:cTn id="12" dur="1000" fill="hold"/>
                                        <p:tgtEl>
                                          <p:spTgt spid="717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000"/>
                                        <p:tgtEl>
                                          <p:spTgt spid="7172">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9" presetClass="entr" presetSubtype="0" fill="hold" nodeType="clickEffect">
                                  <p:stCondLst>
                                    <p:cond delay="0"/>
                                  </p:stCondLst>
                                  <p:childTnLst>
                                    <p:set>
                                      <p:cBhvr>
                                        <p:cTn id="17" dur="1" fill="hold">
                                          <p:stCondLst>
                                            <p:cond delay="0"/>
                                          </p:stCondLst>
                                        </p:cTn>
                                        <p:tgtEl>
                                          <p:spTgt spid="7172">
                                            <p:txEl>
                                              <p:pRg st="1" end="1"/>
                                            </p:txEl>
                                          </p:spTgt>
                                        </p:tgtEl>
                                        <p:attrNameLst>
                                          <p:attrName>style.visibility</p:attrName>
                                        </p:attrNameLst>
                                      </p:cBhvr>
                                      <p:to>
                                        <p:strVal val="visible"/>
                                      </p:to>
                                    </p:set>
                                    <p:anim calcmode="lin" valueType="num">
                                      <p:cBhvr>
                                        <p:cTn id="18" dur="1000" fill="hold"/>
                                        <p:tgtEl>
                                          <p:spTgt spid="7172">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717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7172">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9" presetClass="entr" presetSubtype="0" fill="hold" nodeType="clickEffect">
                                  <p:stCondLst>
                                    <p:cond delay="0"/>
                                  </p:stCondLst>
                                  <p:childTnLst>
                                    <p:set>
                                      <p:cBhvr>
                                        <p:cTn id="24" dur="1" fill="hold">
                                          <p:stCondLst>
                                            <p:cond delay="0"/>
                                          </p:stCondLst>
                                        </p:cTn>
                                        <p:tgtEl>
                                          <p:spTgt spid="7172">
                                            <p:txEl>
                                              <p:pRg st="2" end="2"/>
                                            </p:txEl>
                                          </p:spTgt>
                                        </p:tgtEl>
                                        <p:attrNameLst>
                                          <p:attrName>style.visibility</p:attrName>
                                        </p:attrNameLst>
                                      </p:cBhvr>
                                      <p:to>
                                        <p:strVal val="visible"/>
                                      </p:to>
                                    </p:set>
                                    <p:anim calcmode="lin" valueType="num">
                                      <p:cBhvr>
                                        <p:cTn id="25" dur="1000" fill="hold"/>
                                        <p:tgtEl>
                                          <p:spTgt spid="7172">
                                            <p:txEl>
                                              <p:pRg st="2" end="2"/>
                                            </p:txEl>
                                          </p:spTgt>
                                        </p:tgtEl>
                                        <p:attrNameLst>
                                          <p:attrName>ppt_x</p:attrName>
                                        </p:attrNameLst>
                                      </p:cBhvr>
                                      <p:tavLst>
                                        <p:tav tm="0">
                                          <p:val>
                                            <p:strVal val="#ppt_x-.2"/>
                                          </p:val>
                                        </p:tav>
                                        <p:tav tm="100000">
                                          <p:val>
                                            <p:strVal val="#ppt_x"/>
                                          </p:val>
                                        </p:tav>
                                      </p:tavLst>
                                    </p:anim>
                                    <p:anim calcmode="lin" valueType="num">
                                      <p:cBhvr>
                                        <p:cTn id="26" dur="1000" fill="hold"/>
                                        <p:tgtEl>
                                          <p:spTgt spid="7172">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7" dur="1000"/>
                                        <p:tgtEl>
                                          <p:spTgt spid="7172">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9" presetClass="entr" presetSubtype="0" fill="hold" nodeType="clickEffect">
                                  <p:stCondLst>
                                    <p:cond delay="0"/>
                                  </p:stCondLst>
                                  <p:childTnLst>
                                    <p:set>
                                      <p:cBhvr>
                                        <p:cTn id="31" dur="1" fill="hold">
                                          <p:stCondLst>
                                            <p:cond delay="0"/>
                                          </p:stCondLst>
                                        </p:cTn>
                                        <p:tgtEl>
                                          <p:spTgt spid="7172">
                                            <p:txEl>
                                              <p:pRg st="3" end="3"/>
                                            </p:txEl>
                                          </p:spTgt>
                                        </p:tgtEl>
                                        <p:attrNameLst>
                                          <p:attrName>style.visibility</p:attrName>
                                        </p:attrNameLst>
                                      </p:cBhvr>
                                      <p:to>
                                        <p:strVal val="visible"/>
                                      </p:to>
                                    </p:set>
                                    <p:anim calcmode="lin" valueType="num">
                                      <p:cBhvr>
                                        <p:cTn id="32" dur="1000" fill="hold"/>
                                        <p:tgtEl>
                                          <p:spTgt spid="7172">
                                            <p:txEl>
                                              <p:pRg st="3" end="3"/>
                                            </p:txEl>
                                          </p:spTgt>
                                        </p:tgtEl>
                                        <p:attrNameLst>
                                          <p:attrName>ppt_x</p:attrName>
                                        </p:attrNameLst>
                                      </p:cBhvr>
                                      <p:tavLst>
                                        <p:tav tm="0">
                                          <p:val>
                                            <p:strVal val="#ppt_x-.2"/>
                                          </p:val>
                                        </p:tav>
                                        <p:tav tm="100000">
                                          <p:val>
                                            <p:strVal val="#ppt_x"/>
                                          </p:val>
                                        </p:tav>
                                      </p:tavLst>
                                    </p:anim>
                                    <p:anim calcmode="lin" valueType="num">
                                      <p:cBhvr>
                                        <p:cTn id="33" dur="1000" fill="hold"/>
                                        <p:tgtEl>
                                          <p:spTgt spid="7172">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4" dur="1000"/>
                                        <p:tgtEl>
                                          <p:spTgt spid="7172">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9" presetClass="entr" presetSubtype="0" fill="hold" nodeType="clickEffect">
                                  <p:stCondLst>
                                    <p:cond delay="0"/>
                                  </p:stCondLst>
                                  <p:childTnLst>
                                    <p:set>
                                      <p:cBhvr>
                                        <p:cTn id="38" dur="1" fill="hold">
                                          <p:stCondLst>
                                            <p:cond delay="0"/>
                                          </p:stCondLst>
                                        </p:cTn>
                                        <p:tgtEl>
                                          <p:spTgt spid="7172">
                                            <p:txEl>
                                              <p:pRg st="4" end="4"/>
                                            </p:txEl>
                                          </p:spTgt>
                                        </p:tgtEl>
                                        <p:attrNameLst>
                                          <p:attrName>style.visibility</p:attrName>
                                        </p:attrNameLst>
                                      </p:cBhvr>
                                      <p:to>
                                        <p:strVal val="visible"/>
                                      </p:to>
                                    </p:set>
                                    <p:anim calcmode="lin" valueType="num">
                                      <p:cBhvr>
                                        <p:cTn id="39" dur="1000" fill="hold"/>
                                        <p:tgtEl>
                                          <p:spTgt spid="7172">
                                            <p:txEl>
                                              <p:pRg st="4" end="4"/>
                                            </p:txEl>
                                          </p:spTgt>
                                        </p:tgtEl>
                                        <p:attrNameLst>
                                          <p:attrName>ppt_x</p:attrName>
                                        </p:attrNameLst>
                                      </p:cBhvr>
                                      <p:tavLst>
                                        <p:tav tm="0">
                                          <p:val>
                                            <p:strVal val="#ppt_x-.2"/>
                                          </p:val>
                                        </p:tav>
                                        <p:tav tm="100000">
                                          <p:val>
                                            <p:strVal val="#ppt_x"/>
                                          </p:val>
                                        </p:tav>
                                      </p:tavLst>
                                    </p:anim>
                                    <p:anim calcmode="lin" valueType="num">
                                      <p:cBhvr>
                                        <p:cTn id="40" dur="1000" fill="hold"/>
                                        <p:tgtEl>
                                          <p:spTgt spid="7172">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7172">
                                            <p:txEl>
                                              <p:pRg st="4" end="4"/>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9" presetClass="entr" presetSubtype="0" fill="hold" nodeType="clickEffect">
                                  <p:stCondLst>
                                    <p:cond delay="0"/>
                                  </p:stCondLst>
                                  <p:childTnLst>
                                    <p:set>
                                      <p:cBhvr>
                                        <p:cTn id="45" dur="1" fill="hold">
                                          <p:stCondLst>
                                            <p:cond delay="0"/>
                                          </p:stCondLst>
                                        </p:cTn>
                                        <p:tgtEl>
                                          <p:spTgt spid="7172">
                                            <p:txEl>
                                              <p:pRg st="5" end="5"/>
                                            </p:txEl>
                                          </p:spTgt>
                                        </p:tgtEl>
                                        <p:attrNameLst>
                                          <p:attrName>style.visibility</p:attrName>
                                        </p:attrNameLst>
                                      </p:cBhvr>
                                      <p:to>
                                        <p:strVal val="visible"/>
                                      </p:to>
                                    </p:set>
                                    <p:anim calcmode="lin" valueType="num">
                                      <p:cBhvr>
                                        <p:cTn id="46" dur="1000" fill="hold"/>
                                        <p:tgtEl>
                                          <p:spTgt spid="7172">
                                            <p:txEl>
                                              <p:pRg st="5" end="5"/>
                                            </p:txEl>
                                          </p:spTgt>
                                        </p:tgtEl>
                                        <p:attrNameLst>
                                          <p:attrName>ppt_x</p:attrName>
                                        </p:attrNameLst>
                                      </p:cBhvr>
                                      <p:tavLst>
                                        <p:tav tm="0">
                                          <p:val>
                                            <p:strVal val="#ppt_x-.2"/>
                                          </p:val>
                                        </p:tav>
                                        <p:tav tm="100000">
                                          <p:val>
                                            <p:strVal val="#ppt_x"/>
                                          </p:val>
                                        </p:tav>
                                      </p:tavLst>
                                    </p:anim>
                                    <p:anim calcmode="lin" valueType="num">
                                      <p:cBhvr>
                                        <p:cTn id="47" dur="1000" fill="hold"/>
                                        <p:tgtEl>
                                          <p:spTgt spid="7172">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8" dur="1000"/>
                                        <p:tgtEl>
                                          <p:spTgt spid="7172">
                                            <p:txEl>
                                              <p:pRg st="5" end="5"/>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9" presetClass="entr" presetSubtype="0" fill="hold" nodeType="clickEffect">
                                  <p:stCondLst>
                                    <p:cond delay="0"/>
                                  </p:stCondLst>
                                  <p:childTnLst>
                                    <p:set>
                                      <p:cBhvr>
                                        <p:cTn id="52" dur="1" fill="hold">
                                          <p:stCondLst>
                                            <p:cond delay="0"/>
                                          </p:stCondLst>
                                        </p:cTn>
                                        <p:tgtEl>
                                          <p:spTgt spid="7172">
                                            <p:txEl>
                                              <p:pRg st="6" end="6"/>
                                            </p:txEl>
                                          </p:spTgt>
                                        </p:tgtEl>
                                        <p:attrNameLst>
                                          <p:attrName>style.visibility</p:attrName>
                                        </p:attrNameLst>
                                      </p:cBhvr>
                                      <p:to>
                                        <p:strVal val="visible"/>
                                      </p:to>
                                    </p:set>
                                    <p:anim calcmode="lin" valueType="num">
                                      <p:cBhvr>
                                        <p:cTn id="53" dur="1000" fill="hold"/>
                                        <p:tgtEl>
                                          <p:spTgt spid="7172">
                                            <p:txEl>
                                              <p:pRg st="6" end="6"/>
                                            </p:txEl>
                                          </p:spTgt>
                                        </p:tgtEl>
                                        <p:attrNameLst>
                                          <p:attrName>ppt_x</p:attrName>
                                        </p:attrNameLst>
                                      </p:cBhvr>
                                      <p:tavLst>
                                        <p:tav tm="0">
                                          <p:val>
                                            <p:strVal val="#ppt_x-.2"/>
                                          </p:val>
                                        </p:tav>
                                        <p:tav tm="100000">
                                          <p:val>
                                            <p:strVal val="#ppt_x"/>
                                          </p:val>
                                        </p:tav>
                                      </p:tavLst>
                                    </p:anim>
                                    <p:anim calcmode="lin" valueType="num">
                                      <p:cBhvr>
                                        <p:cTn id="54" dur="1000" fill="hold"/>
                                        <p:tgtEl>
                                          <p:spTgt spid="7172">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55" dur="1000"/>
                                        <p:tgtEl>
                                          <p:spTgt spid="717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P spid="7172" grpId="0" build="p" bldLvl="4"/>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5" name="Rectangle 5">
            <a:extLst>
              <a:ext uri="{FF2B5EF4-FFF2-40B4-BE49-F238E27FC236}">
                <a16:creationId xmlns:a16="http://schemas.microsoft.com/office/drawing/2014/main" id="{3044644B-F2F3-EECB-16B3-ECF7D7EBC8AE}"/>
              </a:ext>
            </a:extLst>
          </p:cNvPr>
          <p:cNvSpPr>
            <a:spLocks noGrp="1" noChangeArrowheads="1"/>
          </p:cNvSpPr>
          <p:nvPr>
            <p:ph type="title"/>
          </p:nvPr>
        </p:nvSpPr>
        <p:spPr>
          <a:xfrm>
            <a:off x="2895600" y="0"/>
            <a:ext cx="7772400" cy="1143000"/>
          </a:xfrm>
        </p:spPr>
        <p:txBody>
          <a:bodyPr/>
          <a:lstStyle/>
          <a:p>
            <a:pPr>
              <a:defRPr/>
            </a:pPr>
            <a:r>
              <a:rPr lang="en-US">
                <a:solidFill>
                  <a:schemeClr val="bg1"/>
                </a:solidFill>
              </a:rPr>
              <a:t>                  Esophogeal varices</a:t>
            </a:r>
          </a:p>
        </p:txBody>
      </p:sp>
      <p:pic>
        <p:nvPicPr>
          <p:cNvPr id="18435" name="Picture 4" descr="15-035">
            <a:extLst>
              <a:ext uri="{FF2B5EF4-FFF2-40B4-BE49-F238E27FC236}">
                <a16:creationId xmlns:a16="http://schemas.microsoft.com/office/drawing/2014/main" id="{D9E2CCB1-2710-4C09-7ACE-0EE707BD895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057401" y="228600"/>
            <a:ext cx="2562225" cy="6172200"/>
          </a:xfrm>
          <a:noFill/>
        </p:spPr>
      </p:pic>
      <p:pic>
        <p:nvPicPr>
          <p:cNvPr id="18436" name="Picture 7" descr="GI TRACT NORMAL0003">
            <a:extLst>
              <a:ext uri="{FF2B5EF4-FFF2-40B4-BE49-F238E27FC236}">
                <a16:creationId xmlns:a16="http://schemas.microsoft.com/office/drawing/2014/main" id="{28FC5D8B-EC17-DCD2-6E0C-557302DBAE0A}"/>
              </a:ext>
            </a:extLst>
          </p:cNvPr>
          <p:cNvPicPr>
            <a:picLocks noGrp="1" noChangeAspect="1" noChangeArrowheads="1"/>
          </p:cNvPicPr>
          <p:nvPr>
            <p:ph sz="half" idx="2"/>
          </p:nvPr>
        </p:nvPicPr>
        <p:blipFill>
          <a:blip r:embed="rId3">
            <a:lum contrast="6000"/>
            <a:extLst>
              <a:ext uri="{28A0092B-C50C-407E-A947-70E740481C1C}">
                <a14:useLocalDpi xmlns:a14="http://schemas.microsoft.com/office/drawing/2010/main" val="0"/>
              </a:ext>
            </a:extLst>
          </a:blip>
          <a:srcRect l="23444" t="7526" b="62790"/>
          <a:stretch>
            <a:fillRect/>
          </a:stretch>
        </p:blipFill>
        <p:spPr>
          <a:xfrm>
            <a:off x="4953000" y="1219201"/>
            <a:ext cx="5410200" cy="2925763"/>
          </a:xfrm>
          <a:noFill/>
        </p:spPr>
      </p:pic>
      <p:sp>
        <p:nvSpPr>
          <p:cNvPr id="18437" name="Slide Number Placeholder 7">
            <a:extLst>
              <a:ext uri="{FF2B5EF4-FFF2-40B4-BE49-F238E27FC236}">
                <a16:creationId xmlns:a16="http://schemas.microsoft.com/office/drawing/2014/main" id="{90D79CBC-FBBD-907C-DB24-F69A729A52C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B1085CC-BFD6-457D-B32C-F7AF8A463549}" type="slidenum">
              <a:rPr lang="en-US" altLang="pl-PL" sz="2000">
                <a:solidFill>
                  <a:schemeClr val="tx2"/>
                </a:solidFill>
              </a:rPr>
              <a:pPr/>
              <a:t>50</a:t>
            </a:fld>
            <a:endParaRPr lang="en-US" altLang="pl-PL" sz="2000">
              <a:solidFill>
                <a:schemeClr val="tx2"/>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a of esophagus">
            <a:extLst>
              <a:ext uri="{FF2B5EF4-FFF2-40B4-BE49-F238E27FC236}">
                <a16:creationId xmlns:a16="http://schemas.microsoft.com/office/drawing/2014/main" id="{EAB4521F-2159-02E6-8580-786A25D31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228600"/>
            <a:ext cx="414337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a:extLst>
              <a:ext uri="{FF2B5EF4-FFF2-40B4-BE49-F238E27FC236}">
                <a16:creationId xmlns:a16="http://schemas.microsoft.com/office/drawing/2014/main" id="{82E9D2FF-BE2A-2864-6BCE-F85337D673B3}"/>
              </a:ext>
            </a:extLst>
          </p:cNvPr>
          <p:cNvSpPr txBox="1">
            <a:spLocks noChangeArrowheads="1"/>
          </p:cNvSpPr>
          <p:nvPr/>
        </p:nvSpPr>
        <p:spPr bwMode="auto">
          <a:xfrm>
            <a:off x="8077200" y="8382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pl-PL">
                <a:solidFill>
                  <a:schemeClr val="accent1"/>
                </a:solidFill>
              </a:rPr>
              <a:t>cancer</a:t>
            </a:r>
          </a:p>
        </p:txBody>
      </p:sp>
      <p:sp>
        <p:nvSpPr>
          <p:cNvPr id="19460" name="Slide Number Placeholder 6">
            <a:extLst>
              <a:ext uri="{FF2B5EF4-FFF2-40B4-BE49-F238E27FC236}">
                <a16:creationId xmlns:a16="http://schemas.microsoft.com/office/drawing/2014/main" id="{4CA09290-0F31-F6C3-435F-839627AF082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0833EA5-9CD1-4B01-9B51-ED6CD569F73C}" type="slidenum">
              <a:rPr lang="en-US" altLang="pl-PL" sz="2000">
                <a:solidFill>
                  <a:schemeClr val="tx2"/>
                </a:solidFill>
              </a:rPr>
              <a:pPr/>
              <a:t>51</a:t>
            </a:fld>
            <a:endParaRPr lang="en-US" altLang="pl-PL" sz="2000">
              <a:solidFill>
                <a:schemeClr val="tx2"/>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DD736F0C-4FA5-3DC1-B6FF-6FAC724B5969}"/>
              </a:ext>
            </a:extLst>
          </p:cNvPr>
          <p:cNvSpPr>
            <a:spLocks noGrp="1" noChangeArrowheads="1"/>
          </p:cNvSpPr>
          <p:nvPr>
            <p:ph type="title"/>
          </p:nvPr>
        </p:nvSpPr>
        <p:spPr/>
        <p:txBody>
          <a:bodyPr>
            <a:normAutofit/>
          </a:bodyPr>
          <a:lstStyle/>
          <a:p>
            <a:pPr algn="r">
              <a:defRPr/>
            </a:pPr>
            <a:r>
              <a:rPr lang="en-US">
                <a:solidFill>
                  <a:srgbClr val="FFFF00"/>
                </a:solidFill>
              </a:rPr>
              <a:t>Esophageal </a:t>
            </a:r>
            <a:br>
              <a:rPr lang="en-US">
                <a:solidFill>
                  <a:srgbClr val="FFFF00"/>
                </a:solidFill>
              </a:rPr>
            </a:br>
            <a:r>
              <a:rPr lang="en-US">
                <a:solidFill>
                  <a:srgbClr val="FFFF00"/>
                </a:solidFill>
              </a:rPr>
              <a:t>Diverticula</a:t>
            </a:r>
          </a:p>
        </p:txBody>
      </p:sp>
      <p:pic>
        <p:nvPicPr>
          <p:cNvPr id="20483" name="Picture 4" descr="cow192-2">
            <a:extLst>
              <a:ext uri="{FF2B5EF4-FFF2-40B4-BE49-F238E27FC236}">
                <a16:creationId xmlns:a16="http://schemas.microsoft.com/office/drawing/2014/main" id="{84B17743-F732-2896-51B5-91A4DF375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304800"/>
            <a:ext cx="43656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descr="cow191-trac%20tic2">
            <a:extLst>
              <a:ext uri="{FF2B5EF4-FFF2-40B4-BE49-F238E27FC236}">
                <a16:creationId xmlns:a16="http://schemas.microsoft.com/office/drawing/2014/main" id="{C54C79A4-0AE5-7C2D-9999-B2B586659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1" y="2286000"/>
            <a:ext cx="24542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Slide Number Placeholder 7">
            <a:extLst>
              <a:ext uri="{FF2B5EF4-FFF2-40B4-BE49-F238E27FC236}">
                <a16:creationId xmlns:a16="http://schemas.microsoft.com/office/drawing/2014/main" id="{E63EFBC6-FE77-1AA4-DE74-18E4DDC5BCF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99FB914-FA40-42D3-864C-0869EC63C1B1}" type="slidenum">
              <a:rPr lang="en-US" altLang="pl-PL" sz="1200">
                <a:solidFill>
                  <a:schemeClr val="tx2"/>
                </a:solidFill>
              </a:rPr>
              <a:pPr/>
              <a:t>52</a:t>
            </a:fld>
            <a:endParaRPr lang="en-US" altLang="pl-PL" sz="1200">
              <a:solidFill>
                <a:schemeClr val="tx2"/>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Gastroesophageal reflux disease (GERD) is the principal cause of persistent hearburn and ac id regurgitation...">
            <a:extLst>
              <a:ext uri="{FF2B5EF4-FFF2-40B4-BE49-F238E27FC236}">
                <a16:creationId xmlns:a16="http://schemas.microsoft.com/office/drawing/2014/main" id="{D6404BD9-0EB9-D1C3-289F-1F89BE367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228600"/>
            <a:ext cx="35433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Rectangle 4">
            <a:extLst>
              <a:ext uri="{FF2B5EF4-FFF2-40B4-BE49-F238E27FC236}">
                <a16:creationId xmlns:a16="http://schemas.microsoft.com/office/drawing/2014/main" id="{D6AB992A-43A8-F43D-9E2D-EC54B50CBF6C}"/>
              </a:ext>
            </a:extLst>
          </p:cNvPr>
          <p:cNvSpPr>
            <a:spLocks noGrp="1" noChangeArrowheads="1"/>
          </p:cNvSpPr>
          <p:nvPr>
            <p:ph type="title"/>
          </p:nvPr>
        </p:nvSpPr>
        <p:spPr/>
        <p:txBody>
          <a:bodyPr/>
          <a:lstStyle/>
          <a:p>
            <a:pPr>
              <a:defRPr/>
            </a:pPr>
            <a:r>
              <a:rPr lang="en-US">
                <a:solidFill>
                  <a:schemeClr val="accent1"/>
                </a:solidFill>
              </a:rPr>
              <a:t>GERD</a:t>
            </a:r>
          </a:p>
        </p:txBody>
      </p:sp>
      <p:pic>
        <p:nvPicPr>
          <p:cNvPr id="21508" name="Picture 6" descr="GERD (Gastroesophageal Reflux disease) Illustration">
            <a:extLst>
              <a:ext uri="{FF2B5EF4-FFF2-40B4-BE49-F238E27FC236}">
                <a16:creationId xmlns:a16="http://schemas.microsoft.com/office/drawing/2014/main" id="{0E5463B8-524C-D66B-144E-A8E3C066D7D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05000" y="2743200"/>
            <a:ext cx="4476750" cy="3390900"/>
          </a:xfrm>
          <a:noFill/>
        </p:spPr>
      </p:pic>
      <p:sp>
        <p:nvSpPr>
          <p:cNvPr id="21509" name="Slide Number Placeholder 7">
            <a:extLst>
              <a:ext uri="{FF2B5EF4-FFF2-40B4-BE49-F238E27FC236}">
                <a16:creationId xmlns:a16="http://schemas.microsoft.com/office/drawing/2014/main" id="{7C0B7261-0F74-1F6A-73FB-7EBF687CC1C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9949972-F8AA-4FAE-98F2-217B1C96D4C8}" type="slidenum">
              <a:rPr lang="en-US" altLang="pl-PL" sz="1200">
                <a:solidFill>
                  <a:schemeClr val="tx2"/>
                </a:solidFill>
              </a:rPr>
              <a:pPr/>
              <a:t>53</a:t>
            </a:fld>
            <a:endParaRPr lang="en-US" altLang="pl-PL" sz="1200">
              <a:solidFill>
                <a:schemeClr val="tx2"/>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Figure 1.">
            <a:extLst>
              <a:ext uri="{FF2B5EF4-FFF2-40B4-BE49-F238E27FC236}">
                <a16:creationId xmlns:a16="http://schemas.microsoft.com/office/drawing/2014/main" id="{E3A490B0-732E-FD34-2211-903F9EB14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609600"/>
            <a:ext cx="47291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Slide Number Placeholder 5">
            <a:extLst>
              <a:ext uri="{FF2B5EF4-FFF2-40B4-BE49-F238E27FC236}">
                <a16:creationId xmlns:a16="http://schemas.microsoft.com/office/drawing/2014/main" id="{18CA1398-5337-1F1E-2A79-829719BDD97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9A20F11-8B08-47F1-BBCE-93FAC47DC9D2}" type="slidenum">
              <a:rPr lang="en-US" altLang="pl-PL" sz="2000">
                <a:solidFill>
                  <a:schemeClr val="tx2"/>
                </a:solidFill>
              </a:rPr>
              <a:pPr/>
              <a:t>54</a:t>
            </a:fld>
            <a:endParaRPr lang="en-US" altLang="pl-PL" sz="2000">
              <a:solidFill>
                <a:schemeClr val="tx2"/>
              </a:solidFill>
            </a:endParaRPr>
          </a:p>
        </p:txBody>
      </p:sp>
      <p:sp>
        <p:nvSpPr>
          <p:cNvPr id="22532" name="TextBox 6">
            <a:extLst>
              <a:ext uri="{FF2B5EF4-FFF2-40B4-BE49-F238E27FC236}">
                <a16:creationId xmlns:a16="http://schemas.microsoft.com/office/drawing/2014/main" id="{04131655-B22D-471D-8010-6475307AC3B9}"/>
              </a:ext>
            </a:extLst>
          </p:cNvPr>
          <p:cNvSpPr txBox="1">
            <a:spLocks noChangeArrowheads="1"/>
          </p:cNvSpPr>
          <p:nvPr/>
        </p:nvSpPr>
        <p:spPr bwMode="auto">
          <a:xfrm>
            <a:off x="7467600" y="1371600"/>
            <a:ext cx="29718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pl-PL"/>
              <a:t>What do you see</a:t>
            </a:r>
          </a:p>
          <a:p>
            <a:endParaRPr lang="en-US" altLang="pl-PL"/>
          </a:p>
          <a:p>
            <a:endParaRPr lang="en-US" altLang="pl-PL"/>
          </a:p>
          <a:p>
            <a:endParaRPr lang="en-US" altLang="pl-PL"/>
          </a:p>
          <a:p>
            <a:r>
              <a:rPr lang="en-US" altLang="pl-PL"/>
              <a:t>Free air</a:t>
            </a:r>
          </a:p>
          <a:p>
            <a:endParaRPr lang="en-US" altLang="pl-PL"/>
          </a:p>
          <a:p>
            <a:r>
              <a:rPr lang="en-US" altLang="pl-PL"/>
              <a:t>NG tube</a:t>
            </a:r>
          </a:p>
          <a:p>
            <a:endParaRPr lang="en-US" altLang="pl-PL"/>
          </a:p>
          <a:p>
            <a:r>
              <a:rPr lang="en-US" altLang="pl-PL"/>
              <a:t>Type of contrast to use?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009F2CF3-F75D-3DC4-87BD-E28A74153548}"/>
              </a:ext>
            </a:extLst>
          </p:cNvPr>
          <p:cNvSpPr>
            <a:spLocks noGrp="1" noChangeArrowheads="1"/>
          </p:cNvSpPr>
          <p:nvPr>
            <p:ph type="ctrTitle"/>
          </p:nvPr>
        </p:nvSpPr>
        <p:spPr>
          <a:xfrm>
            <a:off x="-1181100" y="1031877"/>
            <a:ext cx="9144000" cy="2387600"/>
          </a:xfrm>
        </p:spPr>
        <p:txBody>
          <a:bodyPr/>
          <a:lstStyle/>
          <a:p>
            <a:pPr>
              <a:defRPr/>
            </a:pPr>
            <a:r>
              <a:rPr lang="en-US" dirty="0">
                <a:solidFill>
                  <a:schemeClr val="folHlink"/>
                </a:solidFill>
              </a:rPr>
              <a:t>Ng tube  </a:t>
            </a:r>
            <a:br>
              <a:rPr lang="en-US" dirty="0">
                <a:solidFill>
                  <a:schemeClr val="folHlink"/>
                </a:solidFill>
              </a:rPr>
            </a:br>
            <a:endParaRPr lang="en-US" dirty="0">
              <a:solidFill>
                <a:schemeClr val="folHlink"/>
              </a:solidFill>
            </a:endParaRPr>
          </a:p>
        </p:txBody>
      </p:sp>
      <p:sp>
        <p:nvSpPr>
          <p:cNvPr id="23555" name="Rectangle 3">
            <a:extLst>
              <a:ext uri="{FF2B5EF4-FFF2-40B4-BE49-F238E27FC236}">
                <a16:creationId xmlns:a16="http://schemas.microsoft.com/office/drawing/2014/main" id="{15593A6C-437F-B936-7EE4-115DE6BCE3B8}"/>
              </a:ext>
            </a:extLst>
          </p:cNvPr>
          <p:cNvSpPr>
            <a:spLocks noGrp="1" noChangeArrowheads="1"/>
          </p:cNvSpPr>
          <p:nvPr>
            <p:ph type="subTitle" idx="1"/>
          </p:nvPr>
        </p:nvSpPr>
        <p:spPr>
          <a:xfrm>
            <a:off x="2438400" y="2835276"/>
            <a:ext cx="7772400" cy="1508125"/>
          </a:xfrm>
        </p:spPr>
        <p:txBody>
          <a:bodyPr/>
          <a:lstStyle/>
          <a:p>
            <a:pPr eaLnBrk="1" hangingPunct="1">
              <a:spcBef>
                <a:spcPct val="0"/>
              </a:spcBef>
            </a:pPr>
            <a:r>
              <a:rPr lang="en-US" altLang="pl-PL" dirty="0"/>
              <a:t>INTRODUCTION OF </a:t>
            </a:r>
          </a:p>
          <a:p>
            <a:pPr eaLnBrk="1" hangingPunct="1">
              <a:spcBef>
                <a:spcPct val="0"/>
              </a:spcBef>
            </a:pPr>
            <a:r>
              <a:rPr lang="en-US" altLang="pl-PL" dirty="0"/>
              <a:t>GASTRO VIA NG TUBE</a:t>
            </a:r>
          </a:p>
        </p:txBody>
      </p:sp>
      <p:sp>
        <p:nvSpPr>
          <p:cNvPr id="23556" name="Slide Number Placeholder 6">
            <a:extLst>
              <a:ext uri="{FF2B5EF4-FFF2-40B4-BE49-F238E27FC236}">
                <a16:creationId xmlns:a16="http://schemas.microsoft.com/office/drawing/2014/main" id="{DDFD3EED-44E3-D025-732A-D6513BC5C30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3388A46-8658-43E7-B6E5-3EF184C9F29F}" type="slidenum">
              <a:rPr lang="en-US" altLang="pl-PL" sz="1200">
                <a:solidFill>
                  <a:schemeClr val="tx2"/>
                </a:solidFill>
              </a:rPr>
              <a:pPr/>
              <a:t>55</a:t>
            </a:fld>
            <a:endParaRPr lang="en-US" altLang="pl-PL" sz="1200">
              <a:solidFill>
                <a:schemeClr val="tx2"/>
              </a:solidFill>
            </a:endParaRPr>
          </a:p>
        </p:txBody>
      </p:sp>
      <p:pic>
        <p:nvPicPr>
          <p:cNvPr id="23557" name="Picture 2" descr="29_001">
            <a:extLst>
              <a:ext uri="{FF2B5EF4-FFF2-40B4-BE49-F238E27FC236}">
                <a16:creationId xmlns:a16="http://schemas.microsoft.com/office/drawing/2014/main" id="{848C5F99-685D-6175-3AFE-84F5ECC53B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286" r="12000" b="10400"/>
          <a:stretch>
            <a:fillRect/>
          </a:stretch>
        </p:blipFill>
        <p:spPr bwMode="auto">
          <a:xfrm>
            <a:off x="5638800" y="685800"/>
            <a:ext cx="4648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a:extLst>
              <a:ext uri="{FF2B5EF4-FFF2-40B4-BE49-F238E27FC236}">
                <a16:creationId xmlns:a16="http://schemas.microsoft.com/office/drawing/2014/main" id="{6ED42000-D7FD-E6A6-5C64-0C72A136662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C686F3C-84B3-42FB-8166-7D8CA3C2F154}" type="slidenum">
              <a:rPr lang="en-US" altLang="pl-PL" sz="2000">
                <a:solidFill>
                  <a:schemeClr val="tx2"/>
                </a:solidFill>
              </a:rPr>
              <a:pPr/>
              <a:t>56</a:t>
            </a:fld>
            <a:endParaRPr lang="en-US" altLang="pl-PL" sz="2000">
              <a:solidFill>
                <a:schemeClr val="tx2"/>
              </a:solidFill>
            </a:endParaRPr>
          </a:p>
        </p:txBody>
      </p:sp>
      <p:pic>
        <p:nvPicPr>
          <p:cNvPr id="24579" name="Picture 2" descr="29_002">
            <a:extLst>
              <a:ext uri="{FF2B5EF4-FFF2-40B4-BE49-F238E27FC236}">
                <a16:creationId xmlns:a16="http://schemas.microsoft.com/office/drawing/2014/main" id="{7F75274A-1DDF-9EE7-664F-81F48209FC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286" t="14799" r="5429" b="16400"/>
          <a:stretch>
            <a:fillRect/>
          </a:stretch>
        </p:blipFill>
        <p:spPr bwMode="auto">
          <a:xfrm>
            <a:off x="1752601" y="304800"/>
            <a:ext cx="38274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 descr="29_009">
            <a:extLst>
              <a:ext uri="{FF2B5EF4-FFF2-40B4-BE49-F238E27FC236}">
                <a16:creationId xmlns:a16="http://schemas.microsoft.com/office/drawing/2014/main" id="{2F5D6EF7-E7C6-2C78-60DF-8DA24CD74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86" t="5200" r="6570" b="14799"/>
          <a:stretch>
            <a:fillRect/>
          </a:stretch>
        </p:blipFill>
        <p:spPr bwMode="auto">
          <a:xfrm>
            <a:off x="1828800" y="2895600"/>
            <a:ext cx="5410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2" descr="29_007un">
            <a:extLst>
              <a:ext uri="{FF2B5EF4-FFF2-40B4-BE49-F238E27FC236}">
                <a16:creationId xmlns:a16="http://schemas.microsoft.com/office/drawing/2014/main" id="{01CF909B-A25F-F31E-563C-45FC3FBC91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713" t="3200" r="25714" b="3999"/>
          <a:stretch>
            <a:fillRect/>
          </a:stretch>
        </p:blipFill>
        <p:spPr bwMode="auto">
          <a:xfrm>
            <a:off x="7162800" y="990600"/>
            <a:ext cx="2971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n x-ray">
            <a:extLst>
              <a:ext uri="{FF2B5EF4-FFF2-40B4-BE49-F238E27FC236}">
                <a16:creationId xmlns:a16="http://schemas.microsoft.com/office/drawing/2014/main" id="{1E38CB01-4037-7DB7-7F53-CC98EEFAE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1" y="1295400"/>
            <a:ext cx="330041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S15881-23-f01">
            <a:extLst>
              <a:ext uri="{FF2B5EF4-FFF2-40B4-BE49-F238E27FC236}">
                <a16:creationId xmlns:a16="http://schemas.microsoft.com/office/drawing/2014/main" id="{31E04D04-D1A9-A02B-278E-52B2FA298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1" y="228600"/>
            <a:ext cx="40671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Slide Number Placeholder 6">
            <a:extLst>
              <a:ext uri="{FF2B5EF4-FFF2-40B4-BE49-F238E27FC236}">
                <a16:creationId xmlns:a16="http://schemas.microsoft.com/office/drawing/2014/main" id="{708AA6FA-11A3-090F-2200-75C66EC261F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8FF00DA-9878-45C4-9FDB-1F901230A3C1}" type="slidenum">
              <a:rPr lang="en-US" altLang="pl-PL" sz="2000">
                <a:solidFill>
                  <a:schemeClr val="tx2"/>
                </a:solidFill>
              </a:rPr>
              <a:pPr/>
              <a:t>57</a:t>
            </a:fld>
            <a:endParaRPr lang="en-US" altLang="pl-PL" sz="2000">
              <a:solidFill>
                <a:schemeClr val="tx2"/>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2FBBEB9-D789-5893-27E1-B13134C96429}"/>
              </a:ext>
            </a:extLst>
          </p:cNvPr>
          <p:cNvSpPr>
            <a:spLocks noGrp="1" noChangeArrowheads="1"/>
          </p:cNvSpPr>
          <p:nvPr>
            <p:ph type="title"/>
          </p:nvPr>
        </p:nvSpPr>
        <p:spPr>
          <a:xfrm>
            <a:off x="2209800" y="381000"/>
            <a:ext cx="7772400" cy="1143000"/>
          </a:xfrm>
        </p:spPr>
        <p:txBody>
          <a:bodyPr>
            <a:normAutofit fontScale="90000"/>
          </a:bodyPr>
          <a:lstStyle/>
          <a:p>
            <a:pPr>
              <a:defRPr/>
            </a:pPr>
            <a:r>
              <a:rPr lang="en-US">
                <a:solidFill>
                  <a:srgbClr val="00CCFF"/>
                </a:solidFill>
              </a:rPr>
              <a:t>Pneumoperitoneum</a:t>
            </a:r>
            <a:br>
              <a:rPr lang="en-US">
                <a:solidFill>
                  <a:srgbClr val="00CCFF"/>
                </a:solidFill>
              </a:rPr>
            </a:br>
            <a:r>
              <a:rPr lang="en-US">
                <a:solidFill>
                  <a:srgbClr val="00CCFF"/>
                </a:solidFill>
              </a:rPr>
              <a:t>(air under the diaphram)</a:t>
            </a:r>
            <a:br>
              <a:rPr lang="en-US">
                <a:solidFill>
                  <a:srgbClr val="00CCFF"/>
                </a:solidFill>
              </a:rPr>
            </a:br>
            <a:r>
              <a:rPr lang="en-US">
                <a:solidFill>
                  <a:srgbClr val="00CCFF"/>
                </a:solidFill>
              </a:rPr>
              <a:t>possible perforated bowel</a:t>
            </a:r>
            <a:endParaRPr lang="en-US">
              <a:solidFill>
                <a:schemeClr val="tx1"/>
              </a:solidFill>
            </a:endParaRPr>
          </a:p>
        </p:txBody>
      </p:sp>
      <p:pic>
        <p:nvPicPr>
          <p:cNvPr id="26627" name="Picture 3">
            <a:extLst>
              <a:ext uri="{FF2B5EF4-FFF2-40B4-BE49-F238E27FC236}">
                <a16:creationId xmlns:a16="http://schemas.microsoft.com/office/drawing/2014/main" id="{EA8295A0-7D9C-30DD-3B0F-6895C01736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1" y="2057400"/>
            <a:ext cx="50006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Slide Number Placeholder 6">
            <a:extLst>
              <a:ext uri="{FF2B5EF4-FFF2-40B4-BE49-F238E27FC236}">
                <a16:creationId xmlns:a16="http://schemas.microsoft.com/office/drawing/2014/main" id="{7CB0A977-5102-7004-E866-E82A5EE08CF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B6B8CC9-BD60-4843-97E9-BD5440B3DB96}" type="slidenum">
              <a:rPr lang="en-US" altLang="pl-PL" sz="1200">
                <a:solidFill>
                  <a:schemeClr val="tx2"/>
                </a:solidFill>
              </a:rPr>
              <a:pPr/>
              <a:t>58</a:t>
            </a:fld>
            <a:endParaRPr lang="en-US" altLang="pl-PL" sz="1200">
              <a:solidFill>
                <a:schemeClr val="tx2"/>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84D43D51-494D-E17C-6D56-75153097E2D5}"/>
              </a:ext>
            </a:extLst>
          </p:cNvPr>
          <p:cNvSpPr>
            <a:spLocks noGrp="1" noChangeArrowheads="1"/>
          </p:cNvSpPr>
          <p:nvPr>
            <p:ph type="title"/>
          </p:nvPr>
        </p:nvSpPr>
        <p:spPr/>
        <p:txBody>
          <a:bodyPr>
            <a:normAutofit/>
          </a:bodyPr>
          <a:lstStyle/>
          <a:p>
            <a:pPr algn="r">
              <a:defRPr/>
            </a:pPr>
            <a:r>
              <a:rPr lang="en-US">
                <a:solidFill>
                  <a:srgbClr val="FFFF00"/>
                </a:solidFill>
              </a:rPr>
              <a:t>Pyloric Stenosis </a:t>
            </a:r>
            <a:br>
              <a:rPr lang="en-US">
                <a:solidFill>
                  <a:srgbClr val="FFFF00"/>
                </a:solidFill>
              </a:rPr>
            </a:br>
            <a:r>
              <a:rPr lang="en-US">
                <a:solidFill>
                  <a:srgbClr val="FFFF00"/>
                </a:solidFill>
              </a:rPr>
              <a:t>“String Sign”</a:t>
            </a:r>
          </a:p>
        </p:txBody>
      </p:sp>
      <p:pic>
        <p:nvPicPr>
          <p:cNvPr id="27651" name="Picture 4" descr="PyloricStenosisUmbrellaSign">
            <a:extLst>
              <a:ext uri="{FF2B5EF4-FFF2-40B4-BE49-F238E27FC236}">
                <a16:creationId xmlns:a16="http://schemas.microsoft.com/office/drawing/2014/main" id="{34DE85A1-B742-74C7-BBDD-04229388D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3387726"/>
            <a:ext cx="39624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descr="cowhps">
            <a:extLst>
              <a:ext uri="{FF2B5EF4-FFF2-40B4-BE49-F238E27FC236}">
                <a16:creationId xmlns:a16="http://schemas.microsoft.com/office/drawing/2014/main" id="{F0681599-F535-7233-0E9C-4ED3C22B4E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685800"/>
            <a:ext cx="4572000"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Slide Number Placeholder 7">
            <a:extLst>
              <a:ext uri="{FF2B5EF4-FFF2-40B4-BE49-F238E27FC236}">
                <a16:creationId xmlns:a16="http://schemas.microsoft.com/office/drawing/2014/main" id="{6AA4B704-425F-6271-4088-E6880EF9F67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6607DA1-77E9-4601-BCDD-8B565DA8275B}" type="slidenum">
              <a:rPr lang="en-US" altLang="pl-PL" sz="1200">
                <a:solidFill>
                  <a:schemeClr val="tx2"/>
                </a:solidFill>
              </a:rPr>
              <a:pPr/>
              <a:t>59</a:t>
            </a:fld>
            <a:endParaRPr lang="en-US" altLang="pl-PL" sz="1200">
              <a:solidFill>
                <a:schemeClr val="tx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35E0D67-338B-8320-1359-263C22DB6307}"/>
              </a:ext>
            </a:extLst>
          </p:cNvPr>
          <p:cNvSpPr>
            <a:spLocks noGrp="1" noChangeArrowheads="1"/>
          </p:cNvSpPr>
          <p:nvPr>
            <p:ph type="title"/>
          </p:nvPr>
        </p:nvSpPr>
        <p:spPr/>
        <p:txBody>
          <a:bodyPr/>
          <a:lstStyle/>
          <a:p>
            <a:pPr eaLnBrk="1" hangingPunct="1"/>
            <a:r>
              <a:rPr lang="en-US" altLang="pl-PL"/>
              <a:t>1. Mouth</a:t>
            </a:r>
          </a:p>
        </p:txBody>
      </p:sp>
      <p:sp>
        <p:nvSpPr>
          <p:cNvPr id="9219" name="Rectangle 3">
            <a:extLst>
              <a:ext uri="{FF2B5EF4-FFF2-40B4-BE49-F238E27FC236}">
                <a16:creationId xmlns:a16="http://schemas.microsoft.com/office/drawing/2014/main" id="{07A27823-94A1-C8DA-B635-19F3BB1C5EDA}"/>
              </a:ext>
            </a:extLst>
          </p:cNvPr>
          <p:cNvSpPr>
            <a:spLocks noGrp="1" noChangeArrowheads="1"/>
          </p:cNvSpPr>
          <p:nvPr>
            <p:ph type="body" sz="half" idx="1"/>
          </p:nvPr>
        </p:nvSpPr>
        <p:spPr>
          <a:xfrm>
            <a:off x="1981200" y="1600201"/>
            <a:ext cx="8382000" cy="4530725"/>
          </a:xfrm>
        </p:spPr>
        <p:txBody>
          <a:bodyPr/>
          <a:lstStyle/>
          <a:p>
            <a:pPr eaLnBrk="1" hangingPunct="1"/>
            <a:r>
              <a:rPr lang="en-US" altLang="pl-PL"/>
              <a:t>Digestion begins here. Both mechanical and chemical digestion take place.</a:t>
            </a:r>
          </a:p>
          <a:p>
            <a:pPr eaLnBrk="1" hangingPunct="1"/>
            <a:endParaRPr lang="en-US" altLang="pl-PL"/>
          </a:p>
          <a:p>
            <a:pPr eaLnBrk="1" hangingPunct="1"/>
            <a:r>
              <a:rPr lang="en-US" altLang="pl-PL"/>
              <a:t>Teeth will chew and mash food into smaller pieces. (mechanical digestion)</a:t>
            </a:r>
          </a:p>
          <a:p>
            <a:pPr eaLnBrk="1" hangingPunct="1"/>
            <a:endParaRPr lang="en-US" altLang="pl-PL"/>
          </a:p>
          <a:p>
            <a:pPr eaLnBrk="1" hangingPunct="1"/>
            <a:r>
              <a:rPr lang="en-US" altLang="pl-PL" u="sng"/>
              <a:t>Salivary glands</a:t>
            </a:r>
            <a:r>
              <a:rPr lang="en-US" altLang="pl-PL"/>
              <a:t> found around your mouth produce </a:t>
            </a:r>
            <a:r>
              <a:rPr lang="en-US" altLang="pl-PL" u="sng"/>
              <a:t>saliva</a:t>
            </a:r>
            <a:r>
              <a:rPr lang="en-US" altLang="pl-PL"/>
              <a:t> that begin chemical digestion of carbohydrates.</a:t>
            </a:r>
          </a:p>
        </p:txBody>
      </p:sp>
      <p:pic>
        <p:nvPicPr>
          <p:cNvPr id="9220" name="Picture 4" descr="MCj02345950000[1]">
            <a:extLst>
              <a:ext uri="{FF2B5EF4-FFF2-40B4-BE49-F238E27FC236}">
                <a16:creationId xmlns:a16="http://schemas.microsoft.com/office/drawing/2014/main" id="{88FE200F-7983-F1D0-5CC2-8AADB6875F5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610600" y="3505200"/>
            <a:ext cx="1436688" cy="998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dissolve">
                                      <p:cBhvr>
                                        <p:cTn id="7" dur="500"/>
                                        <p:tgtEl>
                                          <p:spTgt spid="92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219">
                                            <p:txEl>
                                              <p:pRg st="2" end="2"/>
                                            </p:txEl>
                                          </p:spTgt>
                                        </p:tgtEl>
                                        <p:attrNameLst>
                                          <p:attrName>style.visibility</p:attrName>
                                        </p:attrNameLst>
                                      </p:cBhvr>
                                      <p:to>
                                        <p:strVal val="visible"/>
                                      </p:to>
                                    </p:set>
                                    <p:animEffect transition="in" filter="dissolve">
                                      <p:cBhvr>
                                        <p:cTn id="12" dur="500"/>
                                        <p:tgtEl>
                                          <p:spTgt spid="921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5" presetClass="entr" presetSubtype="0"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anim calcmode="lin" valueType="num">
                                      <p:cBhvr>
                                        <p:cTn id="17" dur="1000" fill="hold"/>
                                        <p:tgtEl>
                                          <p:spTgt spid="9220"/>
                                        </p:tgtEl>
                                        <p:attrNameLst>
                                          <p:attrName>ppt_w</p:attrName>
                                        </p:attrNameLst>
                                      </p:cBhvr>
                                      <p:tavLst>
                                        <p:tav tm="0">
                                          <p:val>
                                            <p:strVal val="#ppt_w*0.70"/>
                                          </p:val>
                                        </p:tav>
                                        <p:tav tm="100000">
                                          <p:val>
                                            <p:strVal val="#ppt_w"/>
                                          </p:val>
                                        </p:tav>
                                      </p:tavLst>
                                    </p:anim>
                                    <p:anim calcmode="lin" valueType="num">
                                      <p:cBhvr>
                                        <p:cTn id="18" dur="1000" fill="hold"/>
                                        <p:tgtEl>
                                          <p:spTgt spid="9220"/>
                                        </p:tgtEl>
                                        <p:attrNameLst>
                                          <p:attrName>ppt_h</p:attrName>
                                        </p:attrNameLst>
                                      </p:cBhvr>
                                      <p:tavLst>
                                        <p:tav tm="0">
                                          <p:val>
                                            <p:strVal val="#ppt_h"/>
                                          </p:val>
                                        </p:tav>
                                        <p:tav tm="100000">
                                          <p:val>
                                            <p:strVal val="#ppt_h"/>
                                          </p:val>
                                        </p:tav>
                                      </p:tavLst>
                                    </p:anim>
                                    <p:animEffect transition="in" filter="fade">
                                      <p:cBhvr>
                                        <p:cTn id="19" dur="1000"/>
                                        <p:tgtEl>
                                          <p:spTgt spid="922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9219">
                                            <p:txEl>
                                              <p:pRg st="4" end="4"/>
                                            </p:txEl>
                                          </p:spTgt>
                                        </p:tgtEl>
                                        <p:attrNameLst>
                                          <p:attrName>style.visibility</p:attrName>
                                        </p:attrNameLst>
                                      </p:cBhvr>
                                      <p:to>
                                        <p:strVal val="visible"/>
                                      </p:to>
                                    </p:set>
                                    <p:animEffect transition="in" filter="dissolve">
                                      <p:cBhvr>
                                        <p:cTn id="24" dur="500"/>
                                        <p:tgtEl>
                                          <p:spTgt spid="9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organoaxial gastric volvulus">
            <a:extLst>
              <a:ext uri="{FF2B5EF4-FFF2-40B4-BE49-F238E27FC236}">
                <a16:creationId xmlns:a16="http://schemas.microsoft.com/office/drawing/2014/main" id="{4F2414EE-8C26-12F3-57B7-76CCC1EE39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914400"/>
            <a:ext cx="44418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Slide Number Placeholder 5">
            <a:extLst>
              <a:ext uri="{FF2B5EF4-FFF2-40B4-BE49-F238E27FC236}">
                <a16:creationId xmlns:a16="http://schemas.microsoft.com/office/drawing/2014/main" id="{2BFA0A91-5355-C832-E567-C5F6DC59396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761D43D-55C7-449D-ABE5-0914216A7799}" type="slidenum">
              <a:rPr lang="en-US" altLang="pl-PL" sz="2000">
                <a:solidFill>
                  <a:schemeClr val="tx2"/>
                </a:solidFill>
              </a:rPr>
              <a:pPr/>
              <a:t>60</a:t>
            </a:fld>
            <a:endParaRPr lang="en-US" altLang="pl-PL" sz="2000">
              <a:solidFill>
                <a:schemeClr val="tx2"/>
              </a:solidFill>
            </a:endParaRPr>
          </a:p>
        </p:txBody>
      </p:sp>
      <p:pic>
        <p:nvPicPr>
          <p:cNvPr id="28676" name="Picture 5" descr="S15881-18-f02">
            <a:extLst>
              <a:ext uri="{FF2B5EF4-FFF2-40B4-BE49-F238E27FC236}">
                <a16:creationId xmlns:a16="http://schemas.microsoft.com/office/drawing/2014/main" id="{43215F41-124B-C42A-29BE-DDE7A4483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1" y="228600"/>
            <a:ext cx="3516313"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3" descr="15-039">
            <a:extLst>
              <a:ext uri="{FF2B5EF4-FFF2-40B4-BE49-F238E27FC236}">
                <a16:creationId xmlns:a16="http://schemas.microsoft.com/office/drawing/2014/main" id="{C78C72CD-4127-EC1B-9255-31A24E1EF6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2971800"/>
            <a:ext cx="2908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6BB924D-9C37-8028-C8CF-BA42F32C4109}"/>
              </a:ext>
            </a:extLst>
          </p:cNvPr>
          <p:cNvSpPr>
            <a:spLocks noGrp="1" noChangeArrowheads="1"/>
          </p:cNvSpPr>
          <p:nvPr>
            <p:ph type="title"/>
          </p:nvPr>
        </p:nvSpPr>
        <p:spPr>
          <a:xfrm>
            <a:off x="2209800" y="228600"/>
            <a:ext cx="7772400" cy="1143000"/>
          </a:xfrm>
        </p:spPr>
        <p:txBody>
          <a:bodyPr/>
          <a:lstStyle/>
          <a:p>
            <a:pPr>
              <a:defRPr/>
            </a:pPr>
            <a:r>
              <a:rPr lang="en-US">
                <a:solidFill>
                  <a:srgbClr val="00CCFF"/>
                </a:solidFill>
              </a:rPr>
              <a:t>Large  HIATAL HERNIA  (GI)</a:t>
            </a:r>
          </a:p>
        </p:txBody>
      </p:sp>
      <p:pic>
        <p:nvPicPr>
          <p:cNvPr id="29699" name="Picture 3">
            <a:extLst>
              <a:ext uri="{FF2B5EF4-FFF2-40B4-BE49-F238E27FC236}">
                <a16:creationId xmlns:a16="http://schemas.microsoft.com/office/drawing/2014/main" id="{45886C41-4864-FFD1-CE94-BDD7EC5A5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1" y="914401"/>
            <a:ext cx="3254375"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Slide Number Placeholder 6">
            <a:extLst>
              <a:ext uri="{FF2B5EF4-FFF2-40B4-BE49-F238E27FC236}">
                <a16:creationId xmlns:a16="http://schemas.microsoft.com/office/drawing/2014/main" id="{0D3003B0-638C-2844-6C61-9E1BB3EBE0F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3757B87-7774-4927-8BD2-929C2EBA1E37}" type="slidenum">
              <a:rPr lang="en-US" altLang="pl-PL" sz="1200">
                <a:solidFill>
                  <a:schemeClr val="tx2"/>
                </a:solidFill>
              </a:rPr>
              <a:pPr/>
              <a:t>61</a:t>
            </a:fld>
            <a:endParaRPr lang="en-US" altLang="pl-PL" sz="1200">
              <a:solidFill>
                <a:schemeClr val="tx2"/>
              </a:solidFill>
            </a:endParaRPr>
          </a:p>
        </p:txBody>
      </p:sp>
      <p:pic>
        <p:nvPicPr>
          <p:cNvPr id="29701" name="Picture 3">
            <a:extLst>
              <a:ext uri="{FF2B5EF4-FFF2-40B4-BE49-F238E27FC236}">
                <a16:creationId xmlns:a16="http://schemas.microsoft.com/office/drawing/2014/main" id="{562E88A8-C6A0-BDD3-5D64-3CD8E8EFE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981200"/>
            <a:ext cx="352583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82CF55BC-F322-2D89-B4E4-06490F76081D}"/>
              </a:ext>
            </a:extLst>
          </p:cNvPr>
          <p:cNvSpPr txBox="1">
            <a:spLocks noChangeArrowheads="1"/>
          </p:cNvSpPr>
          <p:nvPr/>
        </p:nvSpPr>
        <p:spPr>
          <a:xfrm>
            <a:off x="2133600" y="5562600"/>
            <a:ext cx="7772400" cy="1143000"/>
          </a:xfrm>
          <a:prstGeom prst="rect">
            <a:avLst/>
          </a:prstGeom>
        </p:spPr>
        <p:txBody>
          <a:bodyPr/>
          <a:lstStyle/>
          <a:p>
            <a:pPr>
              <a:defRPr/>
            </a:pPr>
            <a:r>
              <a:rPr lang="en-US" sz="4000" spc="-100" dirty="0" err="1">
                <a:solidFill>
                  <a:srgbClr val="00CCFF"/>
                </a:solidFill>
                <a:latin typeface="+mj-lt"/>
                <a:ea typeface="+mj-ea"/>
                <a:cs typeface="+mj-cs"/>
              </a:rPr>
              <a:t>Hiatal</a:t>
            </a:r>
            <a:r>
              <a:rPr lang="en-US" sz="4000" spc="-100" dirty="0">
                <a:solidFill>
                  <a:srgbClr val="00CCFF"/>
                </a:solidFill>
                <a:latin typeface="+mj-lt"/>
                <a:ea typeface="+mj-ea"/>
                <a:cs typeface="+mj-cs"/>
              </a:rPr>
              <a:t> Hernia  </a:t>
            </a:r>
          </a:p>
          <a:p>
            <a:pPr>
              <a:defRPr/>
            </a:pPr>
            <a:r>
              <a:rPr lang="en-US" sz="4000" spc="-100" dirty="0">
                <a:solidFill>
                  <a:srgbClr val="00CCFF"/>
                </a:solidFill>
                <a:latin typeface="+mj-lt"/>
                <a:ea typeface="+mj-ea"/>
                <a:cs typeface="+mj-cs"/>
              </a:rPr>
              <a:t>seen on lat CXR</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545BF60E-DA2B-A6BA-CAF4-1D68650808A7}"/>
              </a:ext>
            </a:extLst>
          </p:cNvPr>
          <p:cNvSpPr>
            <a:spLocks noGrp="1" noChangeArrowheads="1"/>
          </p:cNvSpPr>
          <p:nvPr>
            <p:ph type="title"/>
          </p:nvPr>
        </p:nvSpPr>
        <p:spPr/>
        <p:txBody>
          <a:bodyPr>
            <a:normAutofit/>
          </a:bodyPr>
          <a:lstStyle/>
          <a:p>
            <a:pPr algn="r">
              <a:defRPr/>
            </a:pPr>
            <a:r>
              <a:rPr lang="en-US">
                <a:solidFill>
                  <a:srgbClr val="FFFF00"/>
                </a:solidFill>
              </a:rPr>
              <a:t>Hiatal </a:t>
            </a:r>
            <a:br>
              <a:rPr lang="en-US">
                <a:solidFill>
                  <a:srgbClr val="FFFF00"/>
                </a:solidFill>
              </a:rPr>
            </a:br>
            <a:r>
              <a:rPr lang="en-US">
                <a:solidFill>
                  <a:srgbClr val="FFFF00"/>
                </a:solidFill>
              </a:rPr>
              <a:t>Hernia</a:t>
            </a:r>
          </a:p>
        </p:txBody>
      </p:sp>
      <p:pic>
        <p:nvPicPr>
          <p:cNvPr id="30723" name="Picture 3" descr="haital hernia 2">
            <a:extLst>
              <a:ext uri="{FF2B5EF4-FFF2-40B4-BE49-F238E27FC236}">
                <a16:creationId xmlns:a16="http://schemas.microsoft.com/office/drawing/2014/main" id="{BECA6467-C6A1-7B8D-088C-FB633F9063CA}"/>
              </a:ext>
            </a:extLst>
          </p:cNvPr>
          <p:cNvPicPr>
            <a:picLocks noGrp="1" noChangeAspect="1" noChangeArrowheads="1"/>
          </p:cNvPicPr>
          <p:nvPr>
            <p:ph idx="1"/>
          </p:nvPr>
        </p:nvPicPr>
        <p:blipFill>
          <a:blip r:embed="rId2">
            <a:lum contrast="-12000"/>
            <a:extLst>
              <a:ext uri="{28A0092B-C50C-407E-A947-70E740481C1C}">
                <a14:useLocalDpi xmlns:a14="http://schemas.microsoft.com/office/drawing/2010/main" val="0"/>
              </a:ext>
            </a:extLst>
          </a:blip>
          <a:srcRect/>
          <a:stretch>
            <a:fillRect/>
          </a:stretch>
        </p:blipFill>
        <p:spPr>
          <a:xfrm>
            <a:off x="2209800" y="228600"/>
            <a:ext cx="4972050" cy="6629400"/>
          </a:xfrm>
        </p:spPr>
      </p:pic>
      <p:sp>
        <p:nvSpPr>
          <p:cNvPr id="30724" name="Slide Number Placeholder 6">
            <a:extLst>
              <a:ext uri="{FF2B5EF4-FFF2-40B4-BE49-F238E27FC236}">
                <a16:creationId xmlns:a16="http://schemas.microsoft.com/office/drawing/2014/main" id="{B28B9364-441C-F461-E54F-2F672E4F43E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E7E268A-4796-4507-8866-2FF05A431279}" type="slidenum">
              <a:rPr lang="en-US" altLang="pl-PL" sz="1200">
                <a:solidFill>
                  <a:schemeClr val="tx2"/>
                </a:solidFill>
              </a:rPr>
              <a:pPr/>
              <a:t>62</a:t>
            </a:fld>
            <a:endParaRPr lang="en-US" altLang="pl-PL" sz="1200">
              <a:solidFill>
                <a:schemeClr val="tx2"/>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E:\Mace\images\4FF50.jpg">
            <a:extLst>
              <a:ext uri="{FF2B5EF4-FFF2-40B4-BE49-F238E27FC236}">
                <a16:creationId xmlns:a16="http://schemas.microsoft.com/office/drawing/2014/main" id="{C350DFF2-0A09-2A68-4032-520C96B19CD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b="9756"/>
          <a:stretch>
            <a:fillRect/>
          </a:stretch>
        </p:blipFill>
        <p:spPr bwMode="auto">
          <a:xfrm>
            <a:off x="2057400" y="1066800"/>
            <a:ext cx="43815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Rectangle 3">
            <a:extLst>
              <a:ext uri="{FF2B5EF4-FFF2-40B4-BE49-F238E27FC236}">
                <a16:creationId xmlns:a16="http://schemas.microsoft.com/office/drawing/2014/main" id="{16829C33-2C01-545A-2DA1-B4C49A632227}"/>
              </a:ext>
            </a:extLst>
          </p:cNvPr>
          <p:cNvSpPr>
            <a:spLocks noGrp="1" noChangeArrowheads="1"/>
          </p:cNvSpPr>
          <p:nvPr>
            <p:ph type="title"/>
          </p:nvPr>
        </p:nvSpPr>
        <p:spPr>
          <a:xfrm>
            <a:off x="1981200" y="381000"/>
            <a:ext cx="7772400" cy="304800"/>
          </a:xfrm>
        </p:spPr>
        <p:txBody>
          <a:bodyPr>
            <a:normAutofit fontScale="90000"/>
          </a:bodyPr>
          <a:lstStyle/>
          <a:p>
            <a:pPr>
              <a:defRPr/>
            </a:pPr>
            <a:r>
              <a:rPr lang="en-US" dirty="0">
                <a:solidFill>
                  <a:srgbClr val="FFFF00"/>
                </a:solidFill>
              </a:rPr>
              <a:t>               </a:t>
            </a:r>
            <a:r>
              <a:rPr lang="en-US" dirty="0" err="1">
                <a:solidFill>
                  <a:srgbClr val="FFFF00"/>
                </a:solidFill>
              </a:rPr>
              <a:t>Intrathoracic</a:t>
            </a:r>
            <a:r>
              <a:rPr lang="en-US" dirty="0">
                <a:solidFill>
                  <a:srgbClr val="FFFF00"/>
                </a:solidFill>
              </a:rPr>
              <a:t> stomach </a:t>
            </a:r>
            <a:br>
              <a:rPr lang="en-US" dirty="0">
                <a:solidFill>
                  <a:srgbClr val="FFFF00"/>
                </a:solidFill>
              </a:rPr>
            </a:br>
            <a:r>
              <a:rPr lang="en-US" dirty="0" err="1">
                <a:solidFill>
                  <a:srgbClr val="FFFF00"/>
                </a:solidFill>
              </a:rPr>
              <a:t>malrotation</a:t>
            </a:r>
            <a:r>
              <a:rPr lang="en-US" dirty="0">
                <a:solidFill>
                  <a:schemeClr val="tx2">
                    <a:satMod val="200000"/>
                  </a:schemeClr>
                </a:solidFill>
              </a:rPr>
              <a:t> </a:t>
            </a:r>
          </a:p>
        </p:txBody>
      </p:sp>
      <p:pic>
        <p:nvPicPr>
          <p:cNvPr id="31748" name="Picture 5" descr="HH_Schatzki's ring">
            <a:extLst>
              <a:ext uri="{FF2B5EF4-FFF2-40B4-BE49-F238E27FC236}">
                <a16:creationId xmlns:a16="http://schemas.microsoft.com/office/drawing/2014/main" id="{309B0B27-4F6E-9AC4-D57A-4EC2F8768E1C}"/>
              </a:ext>
            </a:extLst>
          </p:cNvPr>
          <p:cNvPicPr>
            <a:picLocks noGrp="1" noChangeAspect="1" noChangeArrowheads="1"/>
          </p:cNvPicPr>
          <p:nvPr>
            <p:ph idx="1"/>
          </p:nvPr>
        </p:nvPicPr>
        <p:blipFill>
          <a:blip r:embed="rId5">
            <a:lum bright="-12000"/>
            <a:extLst>
              <a:ext uri="{28A0092B-C50C-407E-A947-70E740481C1C}">
                <a14:useLocalDpi xmlns:a14="http://schemas.microsoft.com/office/drawing/2010/main" val="0"/>
              </a:ext>
            </a:extLst>
          </a:blip>
          <a:srcRect/>
          <a:stretch>
            <a:fillRect/>
          </a:stretch>
        </p:blipFill>
        <p:spPr>
          <a:xfrm>
            <a:off x="6934200" y="1371600"/>
            <a:ext cx="3429000" cy="4572000"/>
          </a:xfrm>
          <a:noFill/>
        </p:spPr>
      </p:pic>
      <p:sp>
        <p:nvSpPr>
          <p:cNvPr id="31749" name="Slide Number Placeholder 7">
            <a:extLst>
              <a:ext uri="{FF2B5EF4-FFF2-40B4-BE49-F238E27FC236}">
                <a16:creationId xmlns:a16="http://schemas.microsoft.com/office/drawing/2014/main" id="{34050146-415B-4CBC-4588-9EB7A2E8A6F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52C3717-6614-4CE9-993D-8DE8FCB75E89}" type="slidenum">
              <a:rPr lang="en-US" altLang="pl-PL" sz="1200">
                <a:solidFill>
                  <a:schemeClr val="tx2"/>
                </a:solidFill>
              </a:rPr>
              <a:pPr/>
              <a:t>63</a:t>
            </a:fld>
            <a:endParaRPr lang="en-US" altLang="pl-PL" sz="1200">
              <a:solidFill>
                <a:schemeClr val="tx2"/>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15-036">
            <a:extLst>
              <a:ext uri="{FF2B5EF4-FFF2-40B4-BE49-F238E27FC236}">
                <a16:creationId xmlns:a16="http://schemas.microsoft.com/office/drawing/2014/main" id="{B2CB14A1-A954-56EC-05C9-8C14BB15D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1" y="228600"/>
            <a:ext cx="241141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a:extLst>
              <a:ext uri="{FF2B5EF4-FFF2-40B4-BE49-F238E27FC236}">
                <a16:creationId xmlns:a16="http://schemas.microsoft.com/office/drawing/2014/main" id="{800826FF-9A10-8476-6B6A-580DD26310DB}"/>
              </a:ext>
            </a:extLst>
          </p:cNvPr>
          <p:cNvSpPr>
            <a:spLocks noGrp="1" noChangeArrowheads="1"/>
          </p:cNvSpPr>
          <p:nvPr>
            <p:ph type="title"/>
          </p:nvPr>
        </p:nvSpPr>
        <p:spPr>
          <a:xfrm>
            <a:off x="2209800" y="609600"/>
            <a:ext cx="7772400" cy="533400"/>
          </a:xfrm>
        </p:spPr>
        <p:txBody>
          <a:bodyPr>
            <a:normAutofit fontScale="90000"/>
          </a:bodyPr>
          <a:lstStyle/>
          <a:p>
            <a:pPr>
              <a:defRPr/>
            </a:pPr>
            <a:endParaRPr lang="en-US" dirty="0">
              <a:solidFill>
                <a:srgbClr val="FF0000"/>
              </a:solidFill>
            </a:endParaRPr>
          </a:p>
        </p:txBody>
      </p:sp>
      <p:pic>
        <p:nvPicPr>
          <p:cNvPr id="32772" name="Picture 6" descr="Peptic Ulcer Illustration - Peptic Ulcer Disease">
            <a:extLst>
              <a:ext uri="{FF2B5EF4-FFF2-40B4-BE49-F238E27FC236}">
                <a16:creationId xmlns:a16="http://schemas.microsoft.com/office/drawing/2014/main" id="{877FC5F8-F7C1-B2CF-4CC1-CB808F828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886201"/>
            <a:ext cx="350520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Slide Number Placeholder 7">
            <a:extLst>
              <a:ext uri="{FF2B5EF4-FFF2-40B4-BE49-F238E27FC236}">
                <a16:creationId xmlns:a16="http://schemas.microsoft.com/office/drawing/2014/main" id="{7A74AD3B-8614-57F2-376D-FB18E3CE511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2CC22BC-F016-40C0-B1C9-86FB17F16031}" type="slidenum">
              <a:rPr lang="en-US" altLang="pl-PL" sz="1200">
                <a:solidFill>
                  <a:schemeClr val="tx2"/>
                </a:solidFill>
              </a:rPr>
              <a:pPr/>
              <a:t>64</a:t>
            </a:fld>
            <a:endParaRPr lang="en-US" altLang="pl-PL" sz="1200">
              <a:solidFill>
                <a:schemeClr val="tx2"/>
              </a:solidFill>
            </a:endParaRPr>
          </a:p>
        </p:txBody>
      </p:sp>
      <p:pic>
        <p:nvPicPr>
          <p:cNvPr id="32774" name="Picture 4" descr="S15881-18-f05">
            <a:extLst>
              <a:ext uri="{FF2B5EF4-FFF2-40B4-BE49-F238E27FC236}">
                <a16:creationId xmlns:a16="http://schemas.microsoft.com/office/drawing/2014/main" id="{10A3A156-5FD5-9DD3-62C3-159CB8F047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52401"/>
            <a:ext cx="2706688"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2" descr="d6_polyp">
            <a:extLst>
              <a:ext uri="{FF2B5EF4-FFF2-40B4-BE49-F238E27FC236}">
                <a16:creationId xmlns:a16="http://schemas.microsoft.com/office/drawing/2014/main" id="{40DE3283-B3A1-A2CA-A6FF-B7999CBEF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240" b="32420"/>
          <a:stretch>
            <a:fillRect/>
          </a:stretch>
        </p:blipFill>
        <p:spPr bwMode="auto">
          <a:xfrm>
            <a:off x="6781800" y="37338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Perforation of Duodenal Ulcer with Widespread Peritonitis">
            <a:hlinkClick r:id="rId2"/>
            <a:extLst>
              <a:ext uri="{FF2B5EF4-FFF2-40B4-BE49-F238E27FC236}">
                <a16:creationId xmlns:a16="http://schemas.microsoft.com/office/drawing/2014/main" id="{A5CA9190-5318-72A9-1195-18B015D0C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762000"/>
            <a:ext cx="391953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descr="19235">
            <a:extLst>
              <a:ext uri="{FF2B5EF4-FFF2-40B4-BE49-F238E27FC236}">
                <a16:creationId xmlns:a16="http://schemas.microsoft.com/office/drawing/2014/main" id="{9FA987DF-31DA-BC20-0DDD-DD000F80C8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371600"/>
            <a:ext cx="381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Slide Number Placeholder 6">
            <a:extLst>
              <a:ext uri="{FF2B5EF4-FFF2-40B4-BE49-F238E27FC236}">
                <a16:creationId xmlns:a16="http://schemas.microsoft.com/office/drawing/2014/main" id="{A442D45A-3FB7-455F-C5FB-1BA3149DF49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CF116E6-7020-4715-9BFE-6C9D66C0E493}" type="slidenum">
              <a:rPr lang="en-US" altLang="pl-PL" sz="2000">
                <a:solidFill>
                  <a:schemeClr val="tx2"/>
                </a:solidFill>
              </a:rPr>
              <a:pPr/>
              <a:t>65</a:t>
            </a:fld>
            <a:endParaRPr lang="en-US" altLang="pl-PL" sz="2000">
              <a:solidFill>
                <a:schemeClr val="tx2"/>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319BA201-BF17-3237-2D89-A55F4DF89AE7}"/>
              </a:ext>
            </a:extLst>
          </p:cNvPr>
          <p:cNvSpPr>
            <a:spLocks noGrp="1" noChangeArrowheads="1"/>
          </p:cNvSpPr>
          <p:nvPr>
            <p:ph type="title"/>
          </p:nvPr>
        </p:nvSpPr>
        <p:spPr>
          <a:xfrm>
            <a:off x="5334000" y="512763"/>
            <a:ext cx="4038600" cy="914400"/>
          </a:xfrm>
        </p:spPr>
        <p:txBody>
          <a:bodyPr/>
          <a:lstStyle/>
          <a:p>
            <a:pPr>
              <a:defRPr/>
            </a:pPr>
            <a:r>
              <a:rPr lang="en-US" dirty="0">
                <a:solidFill>
                  <a:schemeClr val="accent1"/>
                </a:solidFill>
              </a:rPr>
              <a:t>H Pylori</a:t>
            </a:r>
          </a:p>
        </p:txBody>
      </p:sp>
      <p:sp>
        <p:nvSpPr>
          <p:cNvPr id="187405" name="Rectangle 13">
            <a:extLst>
              <a:ext uri="{FF2B5EF4-FFF2-40B4-BE49-F238E27FC236}">
                <a16:creationId xmlns:a16="http://schemas.microsoft.com/office/drawing/2014/main" id="{371A8B94-F29E-069D-F71C-D11D76C9E406}"/>
              </a:ext>
            </a:extLst>
          </p:cNvPr>
          <p:cNvSpPr>
            <a:spLocks noGrp="1" noChangeArrowheads="1"/>
          </p:cNvSpPr>
          <p:nvPr>
            <p:ph sz="half" idx="1"/>
          </p:nvPr>
        </p:nvSpPr>
        <p:spPr>
          <a:xfrm>
            <a:off x="5562600" y="2286000"/>
            <a:ext cx="3810000" cy="4572000"/>
          </a:xfrm>
        </p:spPr>
        <p:txBody>
          <a:bodyPr>
            <a:normAutofit lnSpcReduction="10000"/>
          </a:bodyPr>
          <a:lstStyle/>
          <a:p>
            <a:pPr marL="411480" algn="r">
              <a:buFont typeface="Wingdings"/>
              <a:buChar char=""/>
              <a:defRPr/>
            </a:pPr>
            <a:r>
              <a:rPr lang="en-US" dirty="0">
                <a:solidFill>
                  <a:schemeClr val="accent1"/>
                </a:solidFill>
              </a:rPr>
              <a:t>Helicobacter Pylori</a:t>
            </a:r>
            <a:r>
              <a:rPr lang="en-US" dirty="0"/>
              <a:t> </a:t>
            </a:r>
          </a:p>
          <a:p>
            <a:pPr marL="411480">
              <a:buFont typeface="Wingdings"/>
              <a:buChar char=""/>
              <a:defRPr/>
            </a:pPr>
            <a:r>
              <a:rPr lang="en-US" dirty="0">
                <a:solidFill>
                  <a:srgbClr val="00CCFF"/>
                </a:solidFill>
              </a:rPr>
              <a:t>Half of the world's population is infected </a:t>
            </a:r>
          </a:p>
          <a:p>
            <a:pPr marL="411480">
              <a:buFont typeface="Wingdings"/>
              <a:buChar char=""/>
              <a:defRPr/>
            </a:pPr>
            <a:r>
              <a:rPr lang="en-US" dirty="0">
                <a:solidFill>
                  <a:srgbClr val="00CCFF"/>
                </a:solidFill>
              </a:rPr>
              <a:t>the incidence is decreasing in high-income countries. </a:t>
            </a:r>
          </a:p>
          <a:p>
            <a:pPr marL="411480">
              <a:buFont typeface="Wingdings"/>
              <a:buChar char=""/>
              <a:defRPr/>
            </a:pPr>
            <a:r>
              <a:rPr lang="en-US" i="1" dirty="0">
                <a:solidFill>
                  <a:srgbClr val="00CCFF"/>
                </a:solidFill>
              </a:rPr>
              <a:t>H. pylori</a:t>
            </a:r>
            <a:r>
              <a:rPr lang="en-US" dirty="0">
                <a:solidFill>
                  <a:srgbClr val="00CCFF"/>
                </a:solidFill>
              </a:rPr>
              <a:t> colonizes the stomach and has been associated with gastric ulcer and cancer. </a:t>
            </a:r>
          </a:p>
        </p:txBody>
      </p:sp>
      <p:pic>
        <p:nvPicPr>
          <p:cNvPr id="34820" name="Picture 5" descr="Diagram 4">
            <a:extLst>
              <a:ext uri="{FF2B5EF4-FFF2-40B4-BE49-F238E27FC236}">
                <a16:creationId xmlns:a16="http://schemas.microsoft.com/office/drawing/2014/main" id="{EF7B8C05-25EC-645F-C66A-A5E531525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304801"/>
            <a:ext cx="305752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2" descr="bleedgastric">
            <a:extLst>
              <a:ext uri="{FF2B5EF4-FFF2-40B4-BE49-F238E27FC236}">
                <a16:creationId xmlns:a16="http://schemas.microsoft.com/office/drawing/2014/main" id="{36F63B0F-6F07-FDDE-C6C8-8AAA32C92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8100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18" descr="helicobacter">
            <a:extLst>
              <a:ext uri="{FF2B5EF4-FFF2-40B4-BE49-F238E27FC236}">
                <a16:creationId xmlns:a16="http://schemas.microsoft.com/office/drawing/2014/main" id="{4CA32E9B-C048-C208-5DBF-BBD7ED012E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1" y="228600"/>
            <a:ext cx="157797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Slide Number Placeholder 9">
            <a:extLst>
              <a:ext uri="{FF2B5EF4-FFF2-40B4-BE49-F238E27FC236}">
                <a16:creationId xmlns:a16="http://schemas.microsoft.com/office/drawing/2014/main" id="{64817F20-E480-683A-5CCA-E49958A4E2D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A08BF31-1596-4A76-B0E8-3F1F9D149BF4}" type="slidenum">
              <a:rPr lang="en-US" altLang="pl-PL" sz="2000">
                <a:solidFill>
                  <a:schemeClr val="tx2"/>
                </a:solidFill>
              </a:rPr>
              <a:pPr/>
              <a:t>66</a:t>
            </a:fld>
            <a:endParaRPr lang="en-US" altLang="pl-PL" sz="2000">
              <a:solidFill>
                <a:schemeClr val="tx2"/>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B3251CA5-72CD-987B-F7BF-08E9CF6F257A}"/>
              </a:ext>
            </a:extLst>
          </p:cNvPr>
          <p:cNvSpPr>
            <a:spLocks noGrp="1" noChangeArrowheads="1"/>
          </p:cNvSpPr>
          <p:nvPr>
            <p:ph type="title"/>
          </p:nvPr>
        </p:nvSpPr>
        <p:spPr>
          <a:xfrm>
            <a:off x="2209800" y="228600"/>
            <a:ext cx="7772400" cy="1143000"/>
          </a:xfrm>
        </p:spPr>
        <p:txBody>
          <a:bodyPr>
            <a:normAutofit fontScale="90000"/>
          </a:bodyPr>
          <a:lstStyle/>
          <a:p>
            <a:pPr>
              <a:defRPr/>
            </a:pPr>
            <a:r>
              <a:rPr lang="en-US" dirty="0">
                <a:solidFill>
                  <a:srgbClr val="FFFF00"/>
                </a:solidFill>
              </a:rPr>
              <a:t>Gastric neoplasm (cancer)</a:t>
            </a:r>
            <a:br>
              <a:rPr lang="en-US" dirty="0">
                <a:solidFill>
                  <a:srgbClr val="FFFF00"/>
                </a:solidFill>
              </a:rPr>
            </a:br>
            <a:r>
              <a:rPr lang="en-US" dirty="0">
                <a:solidFill>
                  <a:srgbClr val="FFFF00"/>
                </a:solidFill>
              </a:rPr>
              <a:t>w/ perforation</a:t>
            </a:r>
          </a:p>
        </p:txBody>
      </p:sp>
      <p:pic>
        <p:nvPicPr>
          <p:cNvPr id="35843" name="Picture 3" descr="Git_ca_gastric_neoplasm_perforation_barium_meal">
            <a:extLst>
              <a:ext uri="{FF2B5EF4-FFF2-40B4-BE49-F238E27FC236}">
                <a16:creationId xmlns:a16="http://schemas.microsoft.com/office/drawing/2014/main" id="{FB62B2D8-237C-58A6-1054-AA44A1AB1F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62200" y="1752600"/>
            <a:ext cx="3429000" cy="4572000"/>
          </a:xfrm>
          <a:noFill/>
        </p:spPr>
      </p:pic>
      <p:sp>
        <p:nvSpPr>
          <p:cNvPr id="35844" name="Slide Number Placeholder 6">
            <a:extLst>
              <a:ext uri="{FF2B5EF4-FFF2-40B4-BE49-F238E27FC236}">
                <a16:creationId xmlns:a16="http://schemas.microsoft.com/office/drawing/2014/main" id="{4B172F50-3BC3-AD84-D7EB-11413EC9304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FBB82F2-EBC2-40DF-B6C4-EB217F31946F}" type="slidenum">
              <a:rPr lang="en-US" altLang="pl-PL" sz="1200">
                <a:solidFill>
                  <a:schemeClr val="tx2"/>
                </a:solidFill>
              </a:rPr>
              <a:pPr/>
              <a:t>67</a:t>
            </a:fld>
            <a:endParaRPr lang="en-US" altLang="pl-PL" sz="1200">
              <a:solidFill>
                <a:schemeClr val="tx2"/>
              </a:solidFill>
            </a:endParaRPr>
          </a:p>
        </p:txBody>
      </p:sp>
      <p:pic>
        <p:nvPicPr>
          <p:cNvPr id="35845" name="Picture 4" descr="64WuUGI1">
            <a:extLst>
              <a:ext uri="{FF2B5EF4-FFF2-40B4-BE49-F238E27FC236}">
                <a16:creationId xmlns:a16="http://schemas.microsoft.com/office/drawing/2014/main" id="{6D3B5C67-D525-3D47-D4CD-05272B294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1" y="2514600"/>
            <a:ext cx="42005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art-a3062">
            <a:extLst>
              <a:ext uri="{FF2B5EF4-FFF2-40B4-BE49-F238E27FC236}">
                <a16:creationId xmlns:a16="http://schemas.microsoft.com/office/drawing/2014/main" id="{C9BA7A0E-ADFA-6BF7-8580-9C45467D4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04800"/>
            <a:ext cx="45529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4">
            <a:extLst>
              <a:ext uri="{FF2B5EF4-FFF2-40B4-BE49-F238E27FC236}">
                <a16:creationId xmlns:a16="http://schemas.microsoft.com/office/drawing/2014/main" id="{43C68B3E-3415-B19D-2952-0BACE064AD5B}"/>
              </a:ext>
            </a:extLst>
          </p:cNvPr>
          <p:cNvSpPr>
            <a:spLocks noGrp="1" noChangeArrowheads="1"/>
          </p:cNvSpPr>
          <p:nvPr>
            <p:ph type="title"/>
          </p:nvPr>
        </p:nvSpPr>
        <p:spPr>
          <a:xfrm>
            <a:off x="2133600" y="152400"/>
            <a:ext cx="7772400" cy="533400"/>
          </a:xfrm>
        </p:spPr>
        <p:txBody>
          <a:bodyPr>
            <a:normAutofit fontScale="90000"/>
          </a:bodyPr>
          <a:lstStyle/>
          <a:p>
            <a:pPr>
              <a:defRPr/>
            </a:pPr>
            <a:r>
              <a:rPr lang="en-US">
                <a:solidFill>
                  <a:schemeClr val="bg1"/>
                </a:solidFill>
              </a:rPr>
              <a:t>Increased folds = inflammation</a:t>
            </a:r>
          </a:p>
        </p:txBody>
      </p:sp>
      <p:sp>
        <p:nvSpPr>
          <p:cNvPr id="36868" name="Slide Number Placeholder 6">
            <a:extLst>
              <a:ext uri="{FF2B5EF4-FFF2-40B4-BE49-F238E27FC236}">
                <a16:creationId xmlns:a16="http://schemas.microsoft.com/office/drawing/2014/main" id="{875DACA5-97E1-B5B2-001F-72CE1E302BF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039BF92-68CE-404B-A9EA-83AA6C4C901F}" type="slidenum">
              <a:rPr lang="en-US" altLang="pl-PL" sz="1200">
                <a:solidFill>
                  <a:schemeClr val="tx2"/>
                </a:solidFill>
              </a:rPr>
              <a:pPr/>
              <a:t>68</a:t>
            </a:fld>
            <a:endParaRPr lang="en-US" altLang="pl-PL" sz="1200">
              <a:solidFill>
                <a:schemeClr val="tx2"/>
              </a:solidFill>
            </a:endParaRPr>
          </a:p>
        </p:txBody>
      </p:sp>
      <p:pic>
        <p:nvPicPr>
          <p:cNvPr id="36869" name="Picture 4" descr="11FU7">
            <a:extLst>
              <a:ext uri="{FF2B5EF4-FFF2-40B4-BE49-F238E27FC236}">
                <a16:creationId xmlns:a16="http://schemas.microsoft.com/office/drawing/2014/main" id="{FFFB27C9-A2A0-3B50-6931-679FAD20E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1276" y="1600200"/>
            <a:ext cx="39608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0015DAF8-732B-1A02-9AD3-FFB3625F72F6}"/>
              </a:ext>
            </a:extLst>
          </p:cNvPr>
          <p:cNvSpPr txBox="1">
            <a:spLocks noChangeArrowheads="1"/>
          </p:cNvSpPr>
          <p:nvPr/>
        </p:nvSpPr>
        <p:spPr>
          <a:xfrm>
            <a:off x="1981200" y="5334000"/>
            <a:ext cx="7772400" cy="1143000"/>
          </a:xfrm>
          <a:prstGeom prst="rect">
            <a:avLst/>
          </a:prstGeom>
        </p:spPr>
        <p:txBody>
          <a:bodyPr>
            <a:normAutofit fontScale="97500"/>
          </a:bodyPr>
          <a:lstStyle/>
          <a:p>
            <a:pPr>
              <a:defRPr/>
            </a:pPr>
            <a:r>
              <a:rPr lang="en-US" sz="4000" spc="-100" dirty="0">
                <a:solidFill>
                  <a:srgbClr val="FFFF00"/>
                </a:solidFill>
                <a:latin typeface="+mj-lt"/>
                <a:ea typeface="+mj-ea"/>
                <a:cs typeface="+mj-cs"/>
              </a:rPr>
              <a:t>Path?</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rad_case39_fig1b">
            <a:extLst>
              <a:ext uri="{FF2B5EF4-FFF2-40B4-BE49-F238E27FC236}">
                <a16:creationId xmlns:a16="http://schemas.microsoft.com/office/drawing/2014/main" id="{43A78BB1-DB15-FA79-2BBA-46AEADAB7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838200"/>
            <a:ext cx="6096000"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Slide Number Placeholder 5">
            <a:extLst>
              <a:ext uri="{FF2B5EF4-FFF2-40B4-BE49-F238E27FC236}">
                <a16:creationId xmlns:a16="http://schemas.microsoft.com/office/drawing/2014/main" id="{13B68987-6395-DBF1-0084-78CA3F3FB87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C01FC98-6B19-4FD7-B5F5-1CFDF1B8D425}" type="slidenum">
              <a:rPr lang="en-US" altLang="pl-PL" sz="2000">
                <a:solidFill>
                  <a:schemeClr val="tx2"/>
                </a:solidFill>
              </a:rPr>
              <a:pPr/>
              <a:t>69</a:t>
            </a:fld>
            <a:endParaRPr lang="en-US" altLang="pl-PL" sz="2000">
              <a:solidFill>
                <a:schemeClr val="tx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67E72AA-9329-AE46-6FAF-15A5EFF9D2D9}"/>
              </a:ext>
            </a:extLst>
          </p:cNvPr>
          <p:cNvSpPr>
            <a:spLocks noGrp="1" noChangeArrowheads="1"/>
          </p:cNvSpPr>
          <p:nvPr>
            <p:ph type="title"/>
          </p:nvPr>
        </p:nvSpPr>
        <p:spPr/>
        <p:txBody>
          <a:bodyPr/>
          <a:lstStyle/>
          <a:p>
            <a:pPr eaLnBrk="1" hangingPunct="1"/>
            <a:r>
              <a:rPr lang="en-US" altLang="pl-PL"/>
              <a:t>2. Esophagus</a:t>
            </a:r>
          </a:p>
        </p:txBody>
      </p:sp>
      <p:sp>
        <p:nvSpPr>
          <p:cNvPr id="10243" name="Rectangle 3">
            <a:extLst>
              <a:ext uri="{FF2B5EF4-FFF2-40B4-BE49-F238E27FC236}">
                <a16:creationId xmlns:a16="http://schemas.microsoft.com/office/drawing/2014/main" id="{49BDEF07-26B3-A958-2A29-E31D866A78E3}"/>
              </a:ext>
            </a:extLst>
          </p:cNvPr>
          <p:cNvSpPr>
            <a:spLocks noGrp="1" noChangeArrowheads="1"/>
          </p:cNvSpPr>
          <p:nvPr>
            <p:ph type="body" idx="1"/>
          </p:nvPr>
        </p:nvSpPr>
        <p:spPr/>
        <p:txBody>
          <a:bodyPr/>
          <a:lstStyle/>
          <a:p>
            <a:pPr eaLnBrk="1" hangingPunct="1"/>
            <a:r>
              <a:rPr lang="en-US" altLang="pl-PL"/>
              <a:t>The esophagus is a long tube that connects the mouth to the stomach.</a:t>
            </a:r>
          </a:p>
          <a:p>
            <a:pPr eaLnBrk="1" hangingPunct="1"/>
            <a:endParaRPr lang="en-US" altLang="pl-PL"/>
          </a:p>
          <a:p>
            <a:pPr eaLnBrk="1" hangingPunct="1"/>
            <a:r>
              <a:rPr lang="en-US" altLang="pl-PL"/>
              <a:t>Food moves through the esophagus by </a:t>
            </a:r>
            <a:r>
              <a:rPr lang="en-US" altLang="pl-PL" u="sng"/>
              <a:t>peristalsis</a:t>
            </a:r>
            <a:r>
              <a:rPr lang="en-US" altLang="pl-PL"/>
              <a:t>.</a:t>
            </a:r>
          </a:p>
          <a:p>
            <a:pPr eaLnBrk="1" hangingPunct="1"/>
            <a:endParaRPr lang="en-US" altLang="pl-PL"/>
          </a:p>
          <a:p>
            <a:pPr eaLnBrk="1" hangingPunct="1"/>
            <a:r>
              <a:rPr lang="en-US" altLang="pl-PL" u="sng"/>
              <a:t>Peristalsis</a:t>
            </a:r>
            <a:r>
              <a:rPr lang="en-US" altLang="pl-PL"/>
              <a:t> is a rhythmic muscle contraction that squeeze food down.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a:extLst>
              <a:ext uri="{FF2B5EF4-FFF2-40B4-BE49-F238E27FC236}">
                <a16:creationId xmlns:a16="http://schemas.microsoft.com/office/drawing/2014/main" id="{43EF42E4-6F8C-2BD4-0E99-C8DCDE69E2CC}"/>
              </a:ext>
            </a:extLst>
          </p:cNvPr>
          <p:cNvSpPr>
            <a:spLocks noGrp="1" noChangeArrowheads="1"/>
          </p:cNvSpPr>
          <p:nvPr>
            <p:ph idx="1"/>
          </p:nvPr>
        </p:nvSpPr>
        <p:spPr>
          <a:xfrm>
            <a:off x="2209800" y="381000"/>
            <a:ext cx="7772400" cy="5715000"/>
          </a:xfrm>
        </p:spPr>
        <p:txBody>
          <a:bodyPr/>
          <a:lstStyle/>
          <a:p>
            <a:pPr eaLnBrk="1" hangingPunct="1"/>
            <a:r>
              <a:rPr lang="en-US" altLang="pl-PL" b="1" i="1">
                <a:solidFill>
                  <a:srgbClr val="FFFF00"/>
                </a:solidFill>
              </a:rPr>
              <a:t>Bezoars</a:t>
            </a:r>
            <a:r>
              <a:rPr lang="en-US" altLang="pl-PL" b="1" i="1">
                <a:solidFill>
                  <a:srgbClr val="00CCFF"/>
                </a:solidFill>
              </a:rPr>
              <a:t> are tightly packed collections of partially digested or undigested material stuck in the stomach or other parts of the digestive tract. </a:t>
            </a:r>
          </a:p>
          <a:p>
            <a:pPr eaLnBrk="1" hangingPunct="1"/>
            <a:r>
              <a:rPr lang="en-US" altLang="pl-PL" b="1" i="1">
                <a:solidFill>
                  <a:srgbClr val="FFFF00"/>
                </a:solidFill>
              </a:rPr>
              <a:t>Foreign bodies</a:t>
            </a:r>
            <a:r>
              <a:rPr lang="en-US" altLang="pl-PL" b="1" i="1">
                <a:solidFill>
                  <a:srgbClr val="00CCFF"/>
                </a:solidFill>
              </a:rPr>
              <a:t> are small ingested objects that can also get stuck in the digestive tract and sometimes perforate it. </a:t>
            </a:r>
          </a:p>
          <a:p>
            <a:pPr eaLnBrk="1" hangingPunct="1"/>
            <a:endParaRPr lang="en-US" altLang="pl-PL" b="1" i="1">
              <a:solidFill>
                <a:srgbClr val="00CCFF"/>
              </a:solidFill>
            </a:endParaRPr>
          </a:p>
          <a:p>
            <a:pPr eaLnBrk="1" hangingPunct="1"/>
            <a:r>
              <a:rPr lang="en-US" altLang="pl-PL" b="1" i="1">
                <a:solidFill>
                  <a:srgbClr val="FFFF00"/>
                </a:solidFill>
              </a:rPr>
              <a:t>Gastroparesis is a stomach disorder in which the stomach takes too long in emptying its contents</a:t>
            </a:r>
            <a:r>
              <a:rPr lang="en-US" altLang="pl-PL">
                <a:solidFill>
                  <a:srgbClr val="FFFF00"/>
                </a:solidFill>
              </a:rPr>
              <a:t> </a:t>
            </a:r>
          </a:p>
          <a:p>
            <a:pPr eaLnBrk="1" hangingPunct="1">
              <a:buFontTx/>
              <a:buNone/>
            </a:pPr>
            <a:endParaRPr lang="en-US" altLang="pl-PL">
              <a:solidFill>
                <a:srgbClr val="FFFF00"/>
              </a:solidFill>
            </a:endParaRPr>
          </a:p>
        </p:txBody>
      </p:sp>
      <p:sp>
        <p:nvSpPr>
          <p:cNvPr id="38915" name="Slide Number Placeholder 5">
            <a:extLst>
              <a:ext uri="{FF2B5EF4-FFF2-40B4-BE49-F238E27FC236}">
                <a16:creationId xmlns:a16="http://schemas.microsoft.com/office/drawing/2014/main" id="{9D4D3DE8-FE96-1851-456B-B01D377404D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44AF759-4EAF-4F20-8714-8F1808C66967}" type="slidenum">
              <a:rPr lang="en-US" altLang="pl-PL" sz="1200">
                <a:solidFill>
                  <a:schemeClr val="tx2"/>
                </a:solidFill>
              </a:rPr>
              <a:pPr/>
              <a:t>70</a:t>
            </a:fld>
            <a:endParaRPr lang="en-US" altLang="pl-PL" sz="1200">
              <a:solidFill>
                <a:schemeClr val="tx2"/>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Image 1">
            <a:extLst>
              <a:ext uri="{FF2B5EF4-FFF2-40B4-BE49-F238E27FC236}">
                <a16:creationId xmlns:a16="http://schemas.microsoft.com/office/drawing/2014/main" id="{5BB6C286-259A-F125-8DE3-134AB5488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8336" b="12987"/>
          <a:stretch>
            <a:fillRect/>
          </a:stretch>
        </p:blipFill>
        <p:spPr bwMode="auto">
          <a:xfrm>
            <a:off x="5638800" y="381000"/>
            <a:ext cx="47307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5" descr="Image 2">
            <a:extLst>
              <a:ext uri="{FF2B5EF4-FFF2-40B4-BE49-F238E27FC236}">
                <a16:creationId xmlns:a16="http://schemas.microsoft.com/office/drawing/2014/main" id="{0C373832-D1E9-0763-620E-3077E60553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2982"/>
          <a:stretch>
            <a:fillRect/>
          </a:stretch>
        </p:blipFill>
        <p:spPr bwMode="auto">
          <a:xfrm>
            <a:off x="1752601" y="304800"/>
            <a:ext cx="39354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7" descr="Image 3">
            <a:extLst>
              <a:ext uri="{FF2B5EF4-FFF2-40B4-BE49-F238E27FC236}">
                <a16:creationId xmlns:a16="http://schemas.microsoft.com/office/drawing/2014/main" id="{4FAA047D-DC2E-9BBA-F502-DED8E422F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8298"/>
          <a:stretch>
            <a:fillRect/>
          </a:stretch>
        </p:blipFill>
        <p:spPr bwMode="auto">
          <a:xfrm>
            <a:off x="2286000" y="5029200"/>
            <a:ext cx="21336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Slide Number Placeholder 7">
            <a:extLst>
              <a:ext uri="{FF2B5EF4-FFF2-40B4-BE49-F238E27FC236}">
                <a16:creationId xmlns:a16="http://schemas.microsoft.com/office/drawing/2014/main" id="{FB9EA049-997C-96C6-553A-745A0D1D175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EBC461B-767C-499F-AAE7-72AD27B76CD3}" type="slidenum">
              <a:rPr lang="en-US" altLang="pl-PL" sz="2000">
                <a:solidFill>
                  <a:schemeClr val="tx2"/>
                </a:solidFill>
              </a:rPr>
              <a:pPr/>
              <a:t>71</a:t>
            </a:fld>
            <a:endParaRPr lang="en-US" altLang="pl-PL" sz="2000">
              <a:solidFill>
                <a:schemeClr val="tx2"/>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cow158">
            <a:hlinkClick r:id="rId2"/>
            <a:extLst>
              <a:ext uri="{FF2B5EF4-FFF2-40B4-BE49-F238E27FC236}">
                <a16:creationId xmlns:a16="http://schemas.microsoft.com/office/drawing/2014/main" id="{CE53CB71-E567-9EB8-66EF-F57C88D4E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981200"/>
            <a:ext cx="4775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6" name="Rectangle 6">
            <a:extLst>
              <a:ext uri="{FF2B5EF4-FFF2-40B4-BE49-F238E27FC236}">
                <a16:creationId xmlns:a16="http://schemas.microsoft.com/office/drawing/2014/main" id="{6AFDB6CB-D27D-A558-F8A1-3DC37356998A}"/>
              </a:ext>
            </a:extLst>
          </p:cNvPr>
          <p:cNvSpPr>
            <a:spLocks noGrp="1" noChangeArrowheads="1"/>
          </p:cNvSpPr>
          <p:nvPr>
            <p:ph type="title"/>
          </p:nvPr>
        </p:nvSpPr>
        <p:spPr/>
        <p:txBody>
          <a:bodyPr/>
          <a:lstStyle/>
          <a:p>
            <a:pPr>
              <a:defRPr/>
            </a:pPr>
            <a:r>
              <a:rPr lang="en-US" dirty="0" err="1">
                <a:solidFill>
                  <a:srgbClr val="FFFF00"/>
                </a:solidFill>
              </a:rPr>
              <a:t>Bezoar</a:t>
            </a:r>
            <a:r>
              <a:rPr lang="en-US" dirty="0">
                <a:solidFill>
                  <a:srgbClr val="FFFF00"/>
                </a:solidFill>
              </a:rPr>
              <a:t> from </a:t>
            </a:r>
            <a:br>
              <a:rPr lang="en-US" dirty="0">
                <a:solidFill>
                  <a:srgbClr val="FFFF00"/>
                </a:solidFill>
              </a:rPr>
            </a:br>
            <a:r>
              <a:rPr lang="en-US" dirty="0">
                <a:solidFill>
                  <a:srgbClr val="FFFF00"/>
                </a:solidFill>
              </a:rPr>
              <a:t>eating hair</a:t>
            </a:r>
          </a:p>
        </p:txBody>
      </p:sp>
      <p:pic>
        <p:nvPicPr>
          <p:cNvPr id="40964" name="Picture 8" descr="Image 4">
            <a:extLst>
              <a:ext uri="{FF2B5EF4-FFF2-40B4-BE49-F238E27FC236}">
                <a16:creationId xmlns:a16="http://schemas.microsoft.com/office/drawing/2014/main" id="{7291BA21-9AC2-0481-FF79-846A3D48988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781800" y="0"/>
            <a:ext cx="3619500" cy="2413000"/>
          </a:xfrm>
          <a:noFill/>
        </p:spPr>
      </p:pic>
      <p:sp>
        <p:nvSpPr>
          <p:cNvPr id="40965" name="Slide Number Placeholder 7">
            <a:extLst>
              <a:ext uri="{FF2B5EF4-FFF2-40B4-BE49-F238E27FC236}">
                <a16:creationId xmlns:a16="http://schemas.microsoft.com/office/drawing/2014/main" id="{C53519D5-C0F5-6246-0757-5B6B195E1D6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7D0C9B2-E3FC-4B4E-A93A-89539C2C9397}" type="slidenum">
              <a:rPr lang="en-US" altLang="pl-PL" sz="1200">
                <a:solidFill>
                  <a:schemeClr val="tx2"/>
                </a:solidFill>
              </a:rPr>
              <a:pPr/>
              <a:t>72</a:t>
            </a:fld>
            <a:endParaRPr lang="en-US" altLang="pl-PL" sz="1200">
              <a:solidFill>
                <a:schemeClr val="tx2"/>
              </a:solidFill>
            </a:endParaRPr>
          </a:p>
        </p:txBody>
      </p:sp>
      <p:pic>
        <p:nvPicPr>
          <p:cNvPr id="40966" name="Picture 3" descr="11FU5">
            <a:extLst>
              <a:ext uri="{FF2B5EF4-FFF2-40B4-BE49-F238E27FC236}">
                <a16:creationId xmlns:a16="http://schemas.microsoft.com/office/drawing/2014/main" id="{820FA906-1D25-3353-FB52-B6ED3B8E1E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3200401"/>
            <a:ext cx="335280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22-05">
            <a:extLst>
              <a:ext uri="{FF2B5EF4-FFF2-40B4-BE49-F238E27FC236}">
                <a16:creationId xmlns:a16="http://schemas.microsoft.com/office/drawing/2014/main" id="{06157502-1D9E-4C40-9E04-25629CABC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457200"/>
            <a:ext cx="47625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4">
            <a:extLst>
              <a:ext uri="{FF2B5EF4-FFF2-40B4-BE49-F238E27FC236}">
                <a16:creationId xmlns:a16="http://schemas.microsoft.com/office/drawing/2014/main" id="{38EA9D2B-774A-896D-C783-694E1F881772}"/>
              </a:ext>
            </a:extLst>
          </p:cNvPr>
          <p:cNvSpPr txBox="1">
            <a:spLocks noChangeArrowheads="1"/>
          </p:cNvSpPr>
          <p:nvPr/>
        </p:nvSpPr>
        <p:spPr bwMode="auto">
          <a:xfrm>
            <a:off x="8077200" y="533400"/>
            <a:ext cx="1752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pl-PL">
                <a:solidFill>
                  <a:srgbClr val="00CCFF"/>
                </a:solidFill>
              </a:rPr>
              <a:t>What </a:t>
            </a:r>
          </a:p>
          <a:p>
            <a:pPr>
              <a:spcBef>
                <a:spcPct val="50000"/>
              </a:spcBef>
            </a:pPr>
            <a:r>
              <a:rPr lang="en-US" altLang="pl-PL">
                <a:solidFill>
                  <a:srgbClr val="00CCFF"/>
                </a:solidFill>
              </a:rPr>
              <a:t>Causes </a:t>
            </a:r>
          </a:p>
          <a:p>
            <a:pPr>
              <a:spcBef>
                <a:spcPct val="50000"/>
              </a:spcBef>
            </a:pPr>
            <a:r>
              <a:rPr lang="en-US" altLang="pl-PL">
                <a:solidFill>
                  <a:srgbClr val="00CCFF"/>
                </a:solidFill>
              </a:rPr>
              <a:t>This?</a:t>
            </a:r>
          </a:p>
        </p:txBody>
      </p:sp>
      <p:sp>
        <p:nvSpPr>
          <p:cNvPr id="41988" name="Slide Number Placeholder 6">
            <a:extLst>
              <a:ext uri="{FF2B5EF4-FFF2-40B4-BE49-F238E27FC236}">
                <a16:creationId xmlns:a16="http://schemas.microsoft.com/office/drawing/2014/main" id="{22423F69-843A-743E-FBB1-A5090E010D1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AD87603-0137-42AB-9FB5-9E0AAB4459D8}" type="slidenum">
              <a:rPr lang="en-US" altLang="pl-PL" sz="2000">
                <a:solidFill>
                  <a:schemeClr val="tx2"/>
                </a:solidFill>
              </a:rPr>
              <a:pPr/>
              <a:t>73</a:t>
            </a:fld>
            <a:endParaRPr lang="en-US" altLang="pl-PL" sz="2000">
              <a:solidFill>
                <a:schemeClr val="tx2"/>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descr="11FU10">
            <a:extLst>
              <a:ext uri="{FF2B5EF4-FFF2-40B4-BE49-F238E27FC236}">
                <a16:creationId xmlns:a16="http://schemas.microsoft.com/office/drawing/2014/main" id="{F878671D-D13D-B2A4-DC47-55FC8A74488C}"/>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24001" y="228600"/>
            <a:ext cx="5337175" cy="6629400"/>
          </a:xfrm>
          <a:noFill/>
        </p:spPr>
      </p:pic>
      <p:sp>
        <p:nvSpPr>
          <p:cNvPr id="43011" name="Text Box 9">
            <a:extLst>
              <a:ext uri="{FF2B5EF4-FFF2-40B4-BE49-F238E27FC236}">
                <a16:creationId xmlns:a16="http://schemas.microsoft.com/office/drawing/2014/main" id="{A8E2EBA4-3181-6282-A55D-963209293CE2}"/>
              </a:ext>
            </a:extLst>
          </p:cNvPr>
          <p:cNvSpPr txBox="1">
            <a:spLocks noChangeArrowheads="1"/>
          </p:cNvSpPr>
          <p:nvPr/>
        </p:nvSpPr>
        <p:spPr bwMode="auto">
          <a:xfrm>
            <a:off x="7391400" y="914400"/>
            <a:ext cx="26670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pl-PL">
                <a:solidFill>
                  <a:srgbClr val="00CCFF"/>
                </a:solidFill>
              </a:rPr>
              <a:t>Problem</a:t>
            </a:r>
          </a:p>
          <a:p>
            <a:pPr>
              <a:spcBef>
                <a:spcPct val="50000"/>
              </a:spcBef>
            </a:pPr>
            <a:r>
              <a:rPr lang="en-US" altLang="pl-PL">
                <a:solidFill>
                  <a:srgbClr val="00CCFF"/>
                </a:solidFill>
              </a:rPr>
              <a:t>With </a:t>
            </a:r>
          </a:p>
          <a:p>
            <a:pPr>
              <a:spcBef>
                <a:spcPct val="50000"/>
              </a:spcBef>
            </a:pPr>
            <a:r>
              <a:rPr lang="en-US" altLang="pl-PL">
                <a:solidFill>
                  <a:srgbClr val="00CCFF"/>
                </a:solidFill>
              </a:rPr>
              <a:t>This?</a:t>
            </a:r>
          </a:p>
          <a:p>
            <a:pPr>
              <a:spcBef>
                <a:spcPct val="50000"/>
              </a:spcBef>
            </a:pPr>
            <a:endParaRPr lang="en-US" altLang="pl-PL">
              <a:solidFill>
                <a:srgbClr val="00CCFF"/>
              </a:solidFill>
            </a:endParaRPr>
          </a:p>
          <a:p>
            <a:pPr>
              <a:spcBef>
                <a:spcPct val="50000"/>
              </a:spcBef>
            </a:pPr>
            <a:r>
              <a:rPr lang="en-US" altLang="pl-PL">
                <a:solidFill>
                  <a:srgbClr val="00CCFF"/>
                </a:solidFill>
              </a:rPr>
              <a:t>Positioning?</a:t>
            </a:r>
          </a:p>
          <a:p>
            <a:pPr>
              <a:spcBef>
                <a:spcPct val="50000"/>
              </a:spcBef>
            </a:pPr>
            <a:r>
              <a:rPr lang="en-US" altLang="pl-PL">
                <a:solidFill>
                  <a:srgbClr val="00CCFF"/>
                </a:solidFill>
              </a:rPr>
              <a:t>What exam is this</a:t>
            </a:r>
          </a:p>
        </p:txBody>
      </p:sp>
      <p:sp>
        <p:nvSpPr>
          <p:cNvPr id="43012" name="Slide Number Placeholder 6">
            <a:extLst>
              <a:ext uri="{FF2B5EF4-FFF2-40B4-BE49-F238E27FC236}">
                <a16:creationId xmlns:a16="http://schemas.microsoft.com/office/drawing/2014/main" id="{826A8D29-32B1-D96C-3ABD-14F841414CC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14DACD0-284E-4211-AE0F-75F0B02D7873}" type="slidenum">
              <a:rPr lang="en-US" altLang="pl-PL" sz="2000">
                <a:solidFill>
                  <a:schemeClr val="tx2"/>
                </a:solidFill>
              </a:rPr>
              <a:pPr/>
              <a:t>74</a:t>
            </a:fld>
            <a:endParaRPr lang="en-US" altLang="pl-PL" sz="2000">
              <a:solidFill>
                <a:schemeClr val="tx2"/>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BA497CF-A9DC-D079-58CC-7784FB144DA9}"/>
              </a:ext>
            </a:extLst>
          </p:cNvPr>
          <p:cNvSpPr>
            <a:spLocks noGrp="1" noChangeArrowheads="1"/>
          </p:cNvSpPr>
          <p:nvPr>
            <p:ph type="title"/>
          </p:nvPr>
        </p:nvSpPr>
        <p:spPr>
          <a:xfrm>
            <a:off x="2209800" y="0"/>
            <a:ext cx="7772400" cy="1143000"/>
          </a:xfrm>
        </p:spPr>
        <p:txBody>
          <a:bodyPr/>
          <a:lstStyle/>
          <a:p>
            <a:pPr>
              <a:defRPr/>
            </a:pPr>
            <a:r>
              <a:rPr lang="en-US">
                <a:solidFill>
                  <a:srgbClr val="00CCFF"/>
                </a:solidFill>
              </a:rPr>
              <a:t>Small bowel obstruction</a:t>
            </a:r>
          </a:p>
        </p:txBody>
      </p:sp>
      <p:pic>
        <p:nvPicPr>
          <p:cNvPr id="44035" name="Picture 3">
            <a:extLst>
              <a:ext uri="{FF2B5EF4-FFF2-40B4-BE49-F238E27FC236}">
                <a16:creationId xmlns:a16="http://schemas.microsoft.com/office/drawing/2014/main" id="{A55A422A-5FCE-1189-A091-1205AFCD2D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1143000"/>
            <a:ext cx="42529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a:extLst>
              <a:ext uri="{FF2B5EF4-FFF2-40B4-BE49-F238E27FC236}">
                <a16:creationId xmlns:a16="http://schemas.microsoft.com/office/drawing/2014/main" id="{78F76F30-C3CD-FA10-FEF1-6B82BA4BA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43001"/>
            <a:ext cx="4141788"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Slide Number Placeholder 7">
            <a:extLst>
              <a:ext uri="{FF2B5EF4-FFF2-40B4-BE49-F238E27FC236}">
                <a16:creationId xmlns:a16="http://schemas.microsoft.com/office/drawing/2014/main" id="{E9924D76-EB34-8CF5-3385-7FBE0DBDA77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405CC03-8989-4E1B-A083-ED8990D20309}" type="slidenum">
              <a:rPr lang="en-US" altLang="pl-PL" sz="1200">
                <a:solidFill>
                  <a:schemeClr val="tx2"/>
                </a:solidFill>
              </a:rPr>
              <a:pPr/>
              <a:t>75</a:t>
            </a:fld>
            <a:endParaRPr lang="en-US" altLang="pl-PL" sz="1200">
              <a:solidFill>
                <a:schemeClr val="tx2"/>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15881-23-f03">
            <a:extLst>
              <a:ext uri="{FF2B5EF4-FFF2-40B4-BE49-F238E27FC236}">
                <a16:creationId xmlns:a16="http://schemas.microsoft.com/office/drawing/2014/main" id="{64F4A3D7-90E1-5CDD-5B9C-3D6D0B2A0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219200"/>
            <a:ext cx="69342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Slide Number Placeholder 5">
            <a:extLst>
              <a:ext uri="{FF2B5EF4-FFF2-40B4-BE49-F238E27FC236}">
                <a16:creationId xmlns:a16="http://schemas.microsoft.com/office/drawing/2014/main" id="{88A39439-D624-D1EF-9E0F-62D3DE72768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BF57DEB-C09A-461E-97A7-992DD9DEB85B}" type="slidenum">
              <a:rPr lang="en-US" altLang="pl-PL" sz="2000">
                <a:solidFill>
                  <a:schemeClr val="tx2"/>
                </a:solidFill>
              </a:rPr>
              <a:pPr/>
              <a:t>76</a:t>
            </a:fld>
            <a:endParaRPr lang="en-US" altLang="pl-PL" sz="2000">
              <a:solidFill>
                <a:schemeClr val="tx2"/>
              </a:solidFill>
            </a:endParaRPr>
          </a:p>
        </p:txBody>
      </p:sp>
      <p:sp>
        <p:nvSpPr>
          <p:cNvPr id="7" name="Rectangle 2">
            <a:extLst>
              <a:ext uri="{FF2B5EF4-FFF2-40B4-BE49-F238E27FC236}">
                <a16:creationId xmlns:a16="http://schemas.microsoft.com/office/drawing/2014/main" id="{5B18EC0A-CCD6-0F71-ACC6-F9C31D45C5B8}"/>
              </a:ext>
            </a:extLst>
          </p:cNvPr>
          <p:cNvSpPr txBox="1">
            <a:spLocks noChangeArrowheads="1"/>
          </p:cNvSpPr>
          <p:nvPr/>
        </p:nvSpPr>
        <p:spPr>
          <a:xfrm>
            <a:off x="1752600" y="304800"/>
            <a:ext cx="6781800" cy="914400"/>
          </a:xfrm>
          <a:prstGeom prst="rect">
            <a:avLst/>
          </a:prstGeom>
        </p:spPr>
        <p:txBody>
          <a:bodyPr/>
          <a:lstStyle/>
          <a:p>
            <a:pPr>
              <a:defRPr/>
            </a:pPr>
            <a:r>
              <a:rPr lang="en-US" sz="4000" spc="-100" dirty="0">
                <a:solidFill>
                  <a:srgbClr val="00CCFF"/>
                </a:solidFill>
                <a:latin typeface="+mj-lt"/>
                <a:ea typeface="+mj-ea"/>
                <a:cs typeface="+mj-cs"/>
              </a:rPr>
              <a:t>End of Path for UGI SMB</a:t>
            </a:r>
            <a:endParaRPr lang="en-US" sz="4000" spc="-100" dirty="0">
              <a:solidFill>
                <a:schemeClr val="tx2">
                  <a:satMod val="200000"/>
                </a:schemeClr>
              </a:solidFill>
              <a:latin typeface="+mj-lt"/>
              <a:ea typeface="+mj-ea"/>
              <a:cs typeface="+mj-c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olon polyps; shows two polyps (one flat and one pedunculated) inside the colon. Inset shows photo of a pedunculated polyp.">
            <a:extLst>
              <a:ext uri="{FF2B5EF4-FFF2-40B4-BE49-F238E27FC236}">
                <a16:creationId xmlns:a16="http://schemas.microsoft.com/office/drawing/2014/main" id="{45349CCB-8D97-0F8C-90D0-0982C6A377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81000"/>
            <a:ext cx="3600450"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descr="Colon cancer staging; shows tumors growing through layers of the colon wall for Stage 0, Stage I, Stage II, Stage III, and Stage IV colon cancer. Inset shows serosa, muscle, submucosa and mucosa layers of the colon wall, and lymph nodes and blood vessels.">
            <a:extLst>
              <a:ext uri="{FF2B5EF4-FFF2-40B4-BE49-F238E27FC236}">
                <a16:creationId xmlns:a16="http://schemas.microsoft.com/office/drawing/2014/main" id="{C6E84A20-B57A-CF49-3A58-49A8F70634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657600"/>
            <a:ext cx="43815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Slide Number Placeholder 6">
            <a:extLst>
              <a:ext uri="{FF2B5EF4-FFF2-40B4-BE49-F238E27FC236}">
                <a16:creationId xmlns:a16="http://schemas.microsoft.com/office/drawing/2014/main" id="{FFEF1323-5BEC-F221-455C-5FEA775FD78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F886419-1914-4885-A73F-287533DD4FEA}" type="slidenum">
              <a:rPr lang="en-US" altLang="pl-PL" sz="2000">
                <a:solidFill>
                  <a:schemeClr val="tx2"/>
                </a:solidFill>
              </a:rPr>
              <a:pPr/>
              <a:t>77</a:t>
            </a:fld>
            <a:endParaRPr lang="en-US" altLang="pl-PL" sz="2000">
              <a:solidFill>
                <a:schemeClr val="tx2"/>
              </a:solidFill>
            </a:endParaRPr>
          </a:p>
        </p:txBody>
      </p:sp>
      <p:pic>
        <p:nvPicPr>
          <p:cNvPr id="46085" name="Picture 3" descr="Colonic polyps">
            <a:extLst>
              <a:ext uri="{FF2B5EF4-FFF2-40B4-BE49-F238E27FC236}">
                <a16:creationId xmlns:a16="http://schemas.microsoft.com/office/drawing/2014/main" id="{B33FAA96-B18B-D120-17E5-268C319A4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048000"/>
            <a:ext cx="22939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0FD4A71A-D6A6-FF7A-088C-A865580CC353}"/>
              </a:ext>
            </a:extLst>
          </p:cNvPr>
          <p:cNvSpPr txBox="1">
            <a:spLocks noChangeArrowheads="1"/>
          </p:cNvSpPr>
          <p:nvPr/>
        </p:nvSpPr>
        <p:spPr>
          <a:xfrm>
            <a:off x="1752600" y="304800"/>
            <a:ext cx="2667000" cy="914400"/>
          </a:xfrm>
          <a:prstGeom prst="rect">
            <a:avLst/>
          </a:prstGeom>
        </p:spPr>
        <p:txBody>
          <a:bodyPr/>
          <a:lstStyle/>
          <a:p>
            <a:pPr>
              <a:defRPr/>
            </a:pPr>
            <a:r>
              <a:rPr lang="en-US" sz="4000" spc="-100" dirty="0">
                <a:solidFill>
                  <a:srgbClr val="00CCFF"/>
                </a:solidFill>
                <a:latin typeface="+mj-lt"/>
                <a:ea typeface="+mj-ea"/>
                <a:cs typeface="+mj-cs"/>
              </a:rPr>
              <a:t>Path for colon </a:t>
            </a:r>
            <a:endParaRPr lang="en-US" sz="4000" spc="-100" dirty="0">
              <a:solidFill>
                <a:schemeClr val="tx2">
                  <a:satMod val="200000"/>
                </a:schemeClr>
              </a:solidFill>
              <a:latin typeface="+mj-lt"/>
              <a:ea typeface="+mj-ea"/>
              <a:cs typeface="+mj-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B0A5F6A6-E6E5-70F9-0A79-EB3FDF28D1C6}"/>
              </a:ext>
            </a:extLst>
          </p:cNvPr>
          <p:cNvSpPr>
            <a:spLocks noGrp="1" noChangeArrowheads="1"/>
          </p:cNvSpPr>
          <p:nvPr>
            <p:ph type="title"/>
          </p:nvPr>
        </p:nvSpPr>
        <p:spPr>
          <a:xfrm>
            <a:off x="2057400" y="152400"/>
            <a:ext cx="8458200" cy="914400"/>
          </a:xfrm>
        </p:spPr>
        <p:txBody>
          <a:bodyPr/>
          <a:lstStyle/>
          <a:p>
            <a:pPr>
              <a:defRPr/>
            </a:pPr>
            <a:r>
              <a:rPr lang="en-US" dirty="0">
                <a:solidFill>
                  <a:srgbClr val="00CCFF"/>
                </a:solidFill>
              </a:rPr>
              <a:t>Ca of </a:t>
            </a:r>
            <a:r>
              <a:rPr lang="en-US" sz="3200" dirty="0">
                <a:solidFill>
                  <a:srgbClr val="00CCFF"/>
                </a:solidFill>
              </a:rPr>
              <a:t>colon  “apple core lesion”</a:t>
            </a:r>
            <a:endParaRPr lang="en-US" sz="3200" dirty="0">
              <a:solidFill>
                <a:schemeClr val="tx2">
                  <a:satMod val="200000"/>
                </a:schemeClr>
              </a:solidFill>
            </a:endParaRPr>
          </a:p>
        </p:txBody>
      </p:sp>
      <p:pic>
        <p:nvPicPr>
          <p:cNvPr id="47107" name="Picture 3">
            <a:extLst>
              <a:ext uri="{FF2B5EF4-FFF2-40B4-BE49-F238E27FC236}">
                <a16:creationId xmlns:a16="http://schemas.microsoft.com/office/drawing/2014/main" id="{C0037B6F-58F3-E570-E899-57A2DBC980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1066801"/>
            <a:ext cx="5000625"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Slide Number Placeholder 6">
            <a:extLst>
              <a:ext uri="{FF2B5EF4-FFF2-40B4-BE49-F238E27FC236}">
                <a16:creationId xmlns:a16="http://schemas.microsoft.com/office/drawing/2014/main" id="{E2D355C9-C51A-0DC6-DFA0-E8A7EB386A2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1155C75-400E-4C0A-BFD5-3F615B453CF0}" type="slidenum">
              <a:rPr lang="en-US" altLang="pl-PL" sz="1200">
                <a:solidFill>
                  <a:schemeClr val="tx2"/>
                </a:solidFill>
              </a:rPr>
              <a:pPr/>
              <a:t>78</a:t>
            </a:fld>
            <a:endParaRPr lang="en-US" altLang="pl-PL" sz="1200">
              <a:solidFill>
                <a:schemeClr val="tx2"/>
              </a:solidFill>
            </a:endParaRPr>
          </a:p>
        </p:txBody>
      </p:sp>
      <p:pic>
        <p:nvPicPr>
          <p:cNvPr id="47109" name="Picture 3" descr="Ca of cecum">
            <a:extLst>
              <a:ext uri="{FF2B5EF4-FFF2-40B4-BE49-F238E27FC236}">
                <a16:creationId xmlns:a16="http://schemas.microsoft.com/office/drawing/2014/main" id="{A5A8B131-F109-E797-0028-277DCB3D6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1" y="1676400"/>
            <a:ext cx="35480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Three panel drawing showing colon cancer surgery with anastomosis; first panel shows area of colon with cancer, middle panel shows cancer and nearby tissue removed, last panel shows cut ends of colon joined.">
            <a:extLst>
              <a:ext uri="{FF2B5EF4-FFF2-40B4-BE49-F238E27FC236}">
                <a16:creationId xmlns:a16="http://schemas.microsoft.com/office/drawing/2014/main" id="{2A84CEC4-9D2E-B113-B735-A0829C26E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28600"/>
            <a:ext cx="8077200"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descr="Three panel drawing showing colon cancer surgery with colostomy; first panel shows area of colon with cancer, middle panel shows cancer and nearby tissue removed and stoma created, last panel shows a colostomy bag attached to the stoma.">
            <a:extLst>
              <a:ext uri="{FF2B5EF4-FFF2-40B4-BE49-F238E27FC236}">
                <a16:creationId xmlns:a16="http://schemas.microsoft.com/office/drawing/2014/main" id="{54F2BF76-AF34-0FD0-D2EC-B7583235B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429001"/>
            <a:ext cx="7239000"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Slide Number Placeholder 6">
            <a:extLst>
              <a:ext uri="{FF2B5EF4-FFF2-40B4-BE49-F238E27FC236}">
                <a16:creationId xmlns:a16="http://schemas.microsoft.com/office/drawing/2014/main" id="{81D50676-B13F-C3A6-8B2A-F465982CDD2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EBC8EAE-E21C-4600-8EEC-6CBF69E1F1B9}" type="slidenum">
              <a:rPr lang="en-US" altLang="pl-PL" sz="2000">
                <a:solidFill>
                  <a:schemeClr val="tx2"/>
                </a:solidFill>
              </a:rPr>
              <a:pPr/>
              <a:t>79</a:t>
            </a:fld>
            <a:endParaRPr lang="en-US" altLang="pl-PL" sz="2000">
              <a:solidFill>
                <a:schemeClr val="tx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1A0EC02D-B83A-0C41-3A84-9DF72076758E}"/>
              </a:ext>
            </a:extLst>
          </p:cNvPr>
          <p:cNvSpPr>
            <a:spLocks noGrp="1" noChangeArrowheads="1"/>
          </p:cNvSpPr>
          <p:nvPr>
            <p:ph type="title"/>
          </p:nvPr>
        </p:nvSpPr>
        <p:spPr>
          <a:xfrm>
            <a:off x="1828800" y="1"/>
            <a:ext cx="8229600" cy="1139825"/>
          </a:xfrm>
        </p:spPr>
        <p:txBody>
          <a:bodyPr/>
          <a:lstStyle/>
          <a:p>
            <a:pPr eaLnBrk="1" hangingPunct="1"/>
            <a:r>
              <a:rPr lang="en-US" altLang="pl-PL"/>
              <a:t>3. Stomach</a:t>
            </a:r>
          </a:p>
        </p:txBody>
      </p:sp>
      <p:sp>
        <p:nvSpPr>
          <p:cNvPr id="11267" name="Rectangle 3">
            <a:extLst>
              <a:ext uri="{FF2B5EF4-FFF2-40B4-BE49-F238E27FC236}">
                <a16:creationId xmlns:a16="http://schemas.microsoft.com/office/drawing/2014/main" id="{38BBDF07-478A-B082-7DA8-E182FF93C4DB}"/>
              </a:ext>
            </a:extLst>
          </p:cNvPr>
          <p:cNvSpPr>
            <a:spLocks noGrp="1" noChangeArrowheads="1"/>
          </p:cNvSpPr>
          <p:nvPr>
            <p:ph type="body" idx="1"/>
          </p:nvPr>
        </p:nvSpPr>
        <p:spPr>
          <a:xfrm>
            <a:off x="1905000" y="1752600"/>
            <a:ext cx="8229600" cy="5410200"/>
          </a:xfrm>
        </p:spPr>
        <p:txBody>
          <a:bodyPr/>
          <a:lstStyle/>
          <a:p>
            <a:pPr eaLnBrk="1" hangingPunct="1"/>
            <a:r>
              <a:rPr lang="en-US" altLang="pl-PL"/>
              <a:t>Mechanical digestion takes place when the stomach churns.</a:t>
            </a:r>
          </a:p>
          <a:p>
            <a:pPr eaLnBrk="1" hangingPunct="1"/>
            <a:endParaRPr lang="en-US" altLang="pl-PL"/>
          </a:p>
          <a:p>
            <a:pPr eaLnBrk="1" hangingPunct="1"/>
            <a:r>
              <a:rPr lang="en-US" altLang="pl-PL"/>
              <a:t>Chemical digestion takes place when pepsin in an acidic environment breakdown food into nutrients.</a:t>
            </a:r>
          </a:p>
          <a:p>
            <a:pPr eaLnBrk="1" hangingPunct="1"/>
            <a:endParaRPr lang="en-US" altLang="pl-PL"/>
          </a:p>
          <a:p>
            <a:pPr eaLnBrk="1" hangingPunct="1"/>
            <a:r>
              <a:rPr lang="en-US" altLang="pl-PL"/>
              <a:t>Protein is chemically broken into </a:t>
            </a:r>
          </a:p>
          <a:p>
            <a:pPr eaLnBrk="1" hangingPunct="1">
              <a:buFont typeface="Wingdings" panose="05000000000000000000" pitchFamily="2" charset="2"/>
              <a:buNone/>
            </a:pPr>
            <a:r>
              <a:rPr lang="en-US" altLang="pl-PL"/>
              <a:t>    amino acid</a:t>
            </a:r>
          </a:p>
          <a:p>
            <a:pPr eaLnBrk="1" hangingPunct="1"/>
            <a:endParaRPr lang="en-US" altLang="pl-PL"/>
          </a:p>
          <a:p>
            <a:pPr eaLnBrk="1" hangingPunct="1"/>
            <a:r>
              <a:rPr lang="en-US" altLang="pl-PL"/>
              <a:t>.</a:t>
            </a:r>
          </a:p>
        </p:txBody>
      </p:sp>
      <p:pic>
        <p:nvPicPr>
          <p:cNvPr id="30723" name="Picture 5" descr="A4stomac">
            <a:extLst>
              <a:ext uri="{FF2B5EF4-FFF2-40B4-BE49-F238E27FC236}">
                <a16:creationId xmlns:a16="http://schemas.microsoft.com/office/drawing/2014/main" id="{A81D595D-4A37-355C-1C85-AC2F5AFCB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4114800"/>
            <a:ext cx="19621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6">
            <a:extLst>
              <a:ext uri="{FF2B5EF4-FFF2-40B4-BE49-F238E27FC236}">
                <a16:creationId xmlns:a16="http://schemas.microsoft.com/office/drawing/2014/main" id="{25032955-BCE4-B677-F470-662660122279}"/>
              </a:ext>
            </a:extLst>
          </p:cNvPr>
          <p:cNvSpPr txBox="1">
            <a:spLocks noChangeArrowheads="1"/>
          </p:cNvSpPr>
          <p:nvPr/>
        </p:nvSpPr>
        <p:spPr bwMode="auto">
          <a:xfrm>
            <a:off x="1905000" y="1066801"/>
            <a:ext cx="6477000" cy="646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spcBef>
                <a:spcPct val="50000"/>
              </a:spcBef>
              <a:defRPr/>
            </a:pPr>
            <a:r>
              <a:rPr lang="en-US" sz="3600" dirty="0"/>
              <a:t>B</a:t>
            </a:r>
            <a:r>
              <a:rPr lang="en-US" sz="2400" dirty="0"/>
              <a:t>ag-like organ where digestion occurs.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270"/>
                                        </p:tgtEl>
                                        <p:attrNameLst>
                                          <p:attrName>style.visibility</p:attrName>
                                        </p:attrNameLst>
                                      </p:cBhvr>
                                      <p:to>
                                        <p:strVal val="visible"/>
                                      </p:to>
                                    </p:set>
                                    <p:animEffect transition="in" filter="fade">
                                      <p:cBhvr>
                                        <p:cTn id="7" dur="1000"/>
                                        <p:tgtEl>
                                          <p:spTgt spid="11270"/>
                                        </p:tgtEl>
                                      </p:cBhvr>
                                    </p:animEffect>
                                    <p:anim calcmode="lin" valueType="num">
                                      <p:cBhvr>
                                        <p:cTn id="8" dur="1000" fill="hold"/>
                                        <p:tgtEl>
                                          <p:spTgt spid="11270"/>
                                        </p:tgtEl>
                                        <p:attrNameLst>
                                          <p:attrName>ppt_x</p:attrName>
                                        </p:attrNameLst>
                                      </p:cBhvr>
                                      <p:tavLst>
                                        <p:tav tm="0">
                                          <p:val>
                                            <p:strVal val="#ppt_x"/>
                                          </p:val>
                                        </p:tav>
                                        <p:tav tm="100000">
                                          <p:val>
                                            <p:strVal val="#ppt_x"/>
                                          </p:val>
                                        </p:tav>
                                      </p:tavLst>
                                    </p:anim>
                                    <p:anim calcmode="lin" valueType="num">
                                      <p:cBhvr>
                                        <p:cTn id="9" dur="1000" fill="hold"/>
                                        <p:tgtEl>
                                          <p:spTgt spid="1127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3" fill="hold" nodeType="clickEffect">
                                  <p:stCondLst>
                                    <p:cond delay="0"/>
                                  </p:stCondLst>
                                  <p:childTnLst>
                                    <p:set>
                                      <p:cBhvr>
                                        <p:cTn id="13" dur="1" fill="hold">
                                          <p:stCondLst>
                                            <p:cond delay="0"/>
                                          </p:stCondLst>
                                        </p:cTn>
                                        <p:tgtEl>
                                          <p:spTgt spid="11267">
                                            <p:txEl>
                                              <p:pRg st="0" end="0"/>
                                            </p:txEl>
                                          </p:spTgt>
                                        </p:tgtEl>
                                        <p:attrNameLst>
                                          <p:attrName>style.visibility</p:attrName>
                                        </p:attrNameLst>
                                      </p:cBhvr>
                                      <p:to>
                                        <p:strVal val="visible"/>
                                      </p:to>
                                    </p:set>
                                    <p:animEffect transition="in" filter="strips(upRight)">
                                      <p:cBhvr>
                                        <p:cTn id="14" dur="2000"/>
                                        <p:tgtEl>
                                          <p:spTgt spid="11267">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3" fill="hold"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Effect transition="in" filter="strips(upRight)">
                                      <p:cBhvr>
                                        <p:cTn id="19" dur="2000"/>
                                        <p:tgtEl>
                                          <p:spTgt spid="11267">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3" fill="hold" nodeType="clickEffect">
                                  <p:stCondLst>
                                    <p:cond delay="0"/>
                                  </p:stCondLst>
                                  <p:childTnLst>
                                    <p:set>
                                      <p:cBhvr>
                                        <p:cTn id="23" dur="1" fill="hold">
                                          <p:stCondLst>
                                            <p:cond delay="0"/>
                                          </p:stCondLst>
                                        </p:cTn>
                                        <p:tgtEl>
                                          <p:spTgt spid="11267">
                                            <p:txEl>
                                              <p:pRg st="4" end="4"/>
                                            </p:txEl>
                                          </p:spTgt>
                                        </p:tgtEl>
                                        <p:attrNameLst>
                                          <p:attrName>style.visibility</p:attrName>
                                        </p:attrNameLst>
                                      </p:cBhvr>
                                      <p:to>
                                        <p:strVal val="visible"/>
                                      </p:to>
                                    </p:set>
                                    <p:animEffect transition="in" filter="strips(upRight)">
                                      <p:cBhvr>
                                        <p:cTn id="24" dur="2000"/>
                                        <p:tgtEl>
                                          <p:spTgt spid="11267">
                                            <p:txEl>
                                              <p:pRg st="4" end="4"/>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3" fill="hold" nodeType="clickEffect">
                                  <p:stCondLst>
                                    <p:cond delay="0"/>
                                  </p:stCondLst>
                                  <p:childTnLst>
                                    <p:set>
                                      <p:cBhvr>
                                        <p:cTn id="28" dur="1" fill="hold">
                                          <p:stCondLst>
                                            <p:cond delay="0"/>
                                          </p:stCondLst>
                                        </p:cTn>
                                        <p:tgtEl>
                                          <p:spTgt spid="11267">
                                            <p:txEl>
                                              <p:pRg st="5" end="5"/>
                                            </p:txEl>
                                          </p:spTgt>
                                        </p:tgtEl>
                                        <p:attrNameLst>
                                          <p:attrName>style.visibility</p:attrName>
                                        </p:attrNameLst>
                                      </p:cBhvr>
                                      <p:to>
                                        <p:strVal val="visible"/>
                                      </p:to>
                                    </p:set>
                                    <p:animEffect transition="in" filter="strips(upRight)">
                                      <p:cBhvr>
                                        <p:cTn id="29" dur="2000"/>
                                        <p:tgtEl>
                                          <p:spTgt spid="11267">
                                            <p:txEl>
                                              <p:pRg st="5" end="5"/>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8" presetClass="entr" presetSubtype="3" fill="hold" nodeType="clickEffect">
                                  <p:stCondLst>
                                    <p:cond delay="0"/>
                                  </p:stCondLst>
                                  <p:childTnLst>
                                    <p:set>
                                      <p:cBhvr>
                                        <p:cTn id="33" dur="1" fill="hold">
                                          <p:stCondLst>
                                            <p:cond delay="0"/>
                                          </p:stCondLst>
                                        </p:cTn>
                                        <p:tgtEl>
                                          <p:spTgt spid="11267">
                                            <p:txEl>
                                              <p:pRg st="7" end="7"/>
                                            </p:txEl>
                                          </p:spTgt>
                                        </p:tgtEl>
                                        <p:attrNameLst>
                                          <p:attrName>style.visibility</p:attrName>
                                        </p:attrNameLst>
                                      </p:cBhvr>
                                      <p:to>
                                        <p:strVal val="visible"/>
                                      </p:to>
                                    </p:set>
                                    <p:animEffect transition="in" filter="strips(upRight)">
                                      <p:cBhvr>
                                        <p:cTn id="34" dur="2000"/>
                                        <p:tgtEl>
                                          <p:spTgt spid="112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P spid="1127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1BFE5E3-10FD-24C7-4CE7-5F09A81EB179}"/>
              </a:ext>
            </a:extLst>
          </p:cNvPr>
          <p:cNvSpPr>
            <a:spLocks noGrp="1" noChangeArrowheads="1"/>
          </p:cNvSpPr>
          <p:nvPr>
            <p:ph type="title"/>
          </p:nvPr>
        </p:nvSpPr>
        <p:spPr>
          <a:xfrm>
            <a:off x="1981200" y="152400"/>
            <a:ext cx="7772400" cy="914400"/>
          </a:xfrm>
        </p:spPr>
        <p:txBody>
          <a:bodyPr>
            <a:normAutofit fontScale="90000"/>
          </a:bodyPr>
          <a:lstStyle/>
          <a:p>
            <a:pPr>
              <a:defRPr/>
            </a:pPr>
            <a:r>
              <a:rPr lang="en-US" dirty="0" err="1">
                <a:solidFill>
                  <a:srgbClr val="00CCFF"/>
                </a:solidFill>
              </a:rPr>
              <a:t>Diverticulosis</a:t>
            </a:r>
            <a:r>
              <a:rPr lang="en-US" dirty="0">
                <a:solidFill>
                  <a:srgbClr val="00CCFF"/>
                </a:solidFill>
              </a:rPr>
              <a:t> </a:t>
            </a:r>
            <a:br>
              <a:rPr lang="en-US" dirty="0">
                <a:solidFill>
                  <a:srgbClr val="00CCFF"/>
                </a:solidFill>
              </a:rPr>
            </a:br>
            <a:r>
              <a:rPr lang="en-US" dirty="0">
                <a:solidFill>
                  <a:srgbClr val="00CCFF"/>
                </a:solidFill>
              </a:rPr>
              <a:t> (chronic diverticulitis)</a:t>
            </a:r>
            <a:br>
              <a:rPr lang="en-US" dirty="0">
                <a:solidFill>
                  <a:srgbClr val="00CCFF"/>
                </a:solidFill>
              </a:rPr>
            </a:br>
            <a:endParaRPr lang="en-US" dirty="0">
              <a:solidFill>
                <a:schemeClr val="tx1"/>
              </a:solidFill>
            </a:endParaRPr>
          </a:p>
        </p:txBody>
      </p:sp>
      <p:pic>
        <p:nvPicPr>
          <p:cNvPr id="49155" name="Picture 3">
            <a:extLst>
              <a:ext uri="{FF2B5EF4-FFF2-40B4-BE49-F238E27FC236}">
                <a16:creationId xmlns:a16="http://schemas.microsoft.com/office/drawing/2014/main" id="{D07A9F1D-C1F4-308D-4789-54339F540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1" y="1447800"/>
            <a:ext cx="500062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Slide Number Placeholder 6">
            <a:extLst>
              <a:ext uri="{FF2B5EF4-FFF2-40B4-BE49-F238E27FC236}">
                <a16:creationId xmlns:a16="http://schemas.microsoft.com/office/drawing/2014/main" id="{FACC2F82-CDCF-F98C-F4EB-E747C24E39C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665482E-9CAD-410F-9A8F-29F8EBD13B2F}" type="slidenum">
              <a:rPr lang="en-US" altLang="pl-PL" sz="1200">
                <a:solidFill>
                  <a:schemeClr val="tx2"/>
                </a:solidFill>
              </a:rPr>
              <a:pPr/>
              <a:t>80</a:t>
            </a:fld>
            <a:endParaRPr lang="en-US" altLang="pl-PL" sz="1200">
              <a:solidFill>
                <a:schemeClr val="tx2"/>
              </a:solidFill>
            </a:endParaRPr>
          </a:p>
        </p:txBody>
      </p:sp>
      <p:pic>
        <p:nvPicPr>
          <p:cNvPr id="49157" name="Picture 3" descr="diverticulitis">
            <a:extLst>
              <a:ext uri="{FF2B5EF4-FFF2-40B4-BE49-F238E27FC236}">
                <a16:creationId xmlns:a16="http://schemas.microsoft.com/office/drawing/2014/main" id="{2E84CA65-AF6E-8F78-D1E1-2F4B21DAA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2667000"/>
            <a:ext cx="33035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Illustration showing development of pockets in the digestive tract">
            <a:extLst>
              <a:ext uri="{FF2B5EF4-FFF2-40B4-BE49-F238E27FC236}">
                <a16:creationId xmlns:a16="http://schemas.microsoft.com/office/drawing/2014/main" id="{1B12CB19-8775-C87F-1064-7BC26F971F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81001"/>
            <a:ext cx="73152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Slide Number Placeholder 5">
            <a:extLst>
              <a:ext uri="{FF2B5EF4-FFF2-40B4-BE49-F238E27FC236}">
                <a16:creationId xmlns:a16="http://schemas.microsoft.com/office/drawing/2014/main" id="{090E69D3-BD58-BC6C-5EBD-B8DB1789476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13494C5-12F3-4567-98F2-7E1B8B95E72F}" type="slidenum">
              <a:rPr lang="en-US" altLang="pl-PL" sz="2000">
                <a:solidFill>
                  <a:schemeClr val="tx2"/>
                </a:solidFill>
              </a:rPr>
              <a:pPr/>
              <a:t>81</a:t>
            </a:fld>
            <a:endParaRPr lang="en-US" altLang="pl-PL" sz="2000">
              <a:solidFill>
                <a:schemeClr val="tx2"/>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a:extLst>
              <a:ext uri="{FF2B5EF4-FFF2-40B4-BE49-F238E27FC236}">
                <a16:creationId xmlns:a16="http://schemas.microsoft.com/office/drawing/2014/main" id="{F1722C76-0A83-4079-3A39-4D0F15B9B1B4}"/>
              </a:ext>
            </a:extLst>
          </p:cNvPr>
          <p:cNvSpPr>
            <a:spLocks noGrp="1" noChangeArrowheads="1"/>
          </p:cNvSpPr>
          <p:nvPr>
            <p:ph idx="1"/>
          </p:nvPr>
        </p:nvSpPr>
        <p:spPr>
          <a:xfrm>
            <a:off x="2209800" y="609600"/>
            <a:ext cx="7772400" cy="5486400"/>
          </a:xfrm>
        </p:spPr>
        <p:txBody>
          <a:bodyPr/>
          <a:lstStyle/>
          <a:p>
            <a:pPr eaLnBrk="1" hangingPunct="1"/>
            <a:r>
              <a:rPr lang="en-US" altLang="pl-PL">
                <a:solidFill>
                  <a:schemeClr val="accent1"/>
                </a:solidFill>
              </a:rPr>
              <a:t>Ulcerative Colitis is inflammation of the outer lining of the colon  only, hence the term colitis. </a:t>
            </a:r>
          </a:p>
          <a:p>
            <a:pPr eaLnBrk="1" hangingPunct="1"/>
            <a:r>
              <a:rPr lang="en-US" altLang="pl-PL">
                <a:solidFill>
                  <a:schemeClr val="accent1"/>
                </a:solidFill>
              </a:rPr>
              <a:t>Crohn's disease, can affect any part of the gut from the mouth to the anus, but most commonly affects the colon or ileum (small bowel) and can involve the full thickness of the bowel wall. </a:t>
            </a:r>
            <a:endParaRPr lang="en-US" altLang="pl-PL" b="1">
              <a:solidFill>
                <a:schemeClr val="accent1"/>
              </a:solidFill>
            </a:endParaRPr>
          </a:p>
          <a:p>
            <a:pPr eaLnBrk="1" hangingPunct="1"/>
            <a:endParaRPr lang="en-US" altLang="pl-PL" b="1">
              <a:solidFill>
                <a:schemeClr val="accent1"/>
              </a:solidFill>
            </a:endParaRPr>
          </a:p>
          <a:p>
            <a:pPr eaLnBrk="1" hangingPunct="1"/>
            <a:r>
              <a:rPr lang="en-US" altLang="pl-PL" b="1">
                <a:solidFill>
                  <a:schemeClr val="accent1"/>
                </a:solidFill>
              </a:rPr>
              <a:t>Symptoms </a:t>
            </a:r>
            <a:endParaRPr lang="en-US" altLang="pl-PL">
              <a:solidFill>
                <a:schemeClr val="accent1"/>
              </a:solidFill>
            </a:endParaRPr>
          </a:p>
          <a:p>
            <a:pPr eaLnBrk="1" hangingPunct="1"/>
            <a:r>
              <a:rPr lang="en-US" altLang="pl-PL">
                <a:solidFill>
                  <a:schemeClr val="accent1"/>
                </a:solidFill>
              </a:rPr>
              <a:t>Both types of inflammatory bowel disease may have similar symptoms depending on the site and severity of the inflammation. </a:t>
            </a:r>
          </a:p>
        </p:txBody>
      </p:sp>
      <p:sp>
        <p:nvSpPr>
          <p:cNvPr id="51203" name="Slide Number Placeholder 5">
            <a:extLst>
              <a:ext uri="{FF2B5EF4-FFF2-40B4-BE49-F238E27FC236}">
                <a16:creationId xmlns:a16="http://schemas.microsoft.com/office/drawing/2014/main" id="{9845748E-49DC-CB81-3DE1-C5E5B438F5A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10E048F-BAE5-46F8-8399-94187B9D8336}" type="slidenum">
              <a:rPr lang="en-US" altLang="pl-PL" sz="1200">
                <a:solidFill>
                  <a:schemeClr val="tx2"/>
                </a:solidFill>
              </a:rPr>
              <a:pPr/>
              <a:t>82</a:t>
            </a:fld>
            <a:endParaRPr lang="en-US" altLang="pl-PL" sz="1200">
              <a:solidFill>
                <a:schemeClr val="tx2"/>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1D0E19F6-0C82-7DCB-1C08-9ECAD381B15B}"/>
              </a:ext>
            </a:extLst>
          </p:cNvPr>
          <p:cNvSpPr>
            <a:spLocks noGrp="1" noChangeArrowheads="1"/>
          </p:cNvSpPr>
          <p:nvPr>
            <p:ph type="title"/>
          </p:nvPr>
        </p:nvSpPr>
        <p:spPr/>
        <p:txBody>
          <a:bodyPr>
            <a:normAutofit/>
          </a:bodyPr>
          <a:lstStyle/>
          <a:p>
            <a:pPr algn="r">
              <a:defRPr/>
            </a:pPr>
            <a:r>
              <a:rPr lang="en-US">
                <a:solidFill>
                  <a:srgbClr val="FFFF00"/>
                </a:solidFill>
              </a:rPr>
              <a:t>Crohn’s </a:t>
            </a:r>
            <a:br>
              <a:rPr lang="en-US">
                <a:solidFill>
                  <a:srgbClr val="FFFF00"/>
                </a:solidFill>
              </a:rPr>
            </a:br>
            <a:r>
              <a:rPr lang="en-US">
                <a:solidFill>
                  <a:srgbClr val="FFFF00"/>
                </a:solidFill>
              </a:rPr>
              <a:t>Disease</a:t>
            </a:r>
          </a:p>
        </p:txBody>
      </p:sp>
      <p:pic>
        <p:nvPicPr>
          <p:cNvPr id="52227" name="Picture 4" descr="uchr_06_img0660">
            <a:extLst>
              <a:ext uri="{FF2B5EF4-FFF2-40B4-BE49-F238E27FC236}">
                <a16:creationId xmlns:a16="http://schemas.microsoft.com/office/drawing/2014/main" id="{6E03A44D-3313-EE9E-BD2B-EB12F10F9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6" y="304800"/>
            <a:ext cx="401637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5" descr="Crohn's-Disease">
            <a:extLst>
              <a:ext uri="{FF2B5EF4-FFF2-40B4-BE49-F238E27FC236}">
                <a16:creationId xmlns:a16="http://schemas.microsoft.com/office/drawing/2014/main" id="{B5638827-319D-0BAC-FA46-F51D052E40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760663"/>
            <a:ext cx="379095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Slide Number Placeholder 7">
            <a:extLst>
              <a:ext uri="{FF2B5EF4-FFF2-40B4-BE49-F238E27FC236}">
                <a16:creationId xmlns:a16="http://schemas.microsoft.com/office/drawing/2014/main" id="{2AC76195-DF54-F38A-3456-B523A0D2F27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9C51F7C-2F86-41EA-BB0B-D3DA439FFC02}" type="slidenum">
              <a:rPr lang="en-US" altLang="pl-PL" sz="1200">
                <a:solidFill>
                  <a:schemeClr val="tx2"/>
                </a:solidFill>
              </a:rPr>
              <a:pPr/>
              <a:t>83</a:t>
            </a:fld>
            <a:endParaRPr lang="en-US" altLang="pl-PL" sz="1200">
              <a:solidFill>
                <a:schemeClr val="tx2"/>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C961157-C8F0-3456-0F9E-4F39DDFCF93E}"/>
              </a:ext>
            </a:extLst>
          </p:cNvPr>
          <p:cNvSpPr>
            <a:spLocks noGrp="1" noChangeArrowheads="1"/>
          </p:cNvSpPr>
          <p:nvPr>
            <p:ph type="title"/>
          </p:nvPr>
        </p:nvSpPr>
        <p:spPr>
          <a:xfrm>
            <a:off x="2438400" y="512763"/>
            <a:ext cx="7772400" cy="914400"/>
          </a:xfrm>
        </p:spPr>
        <p:txBody>
          <a:bodyPr>
            <a:normAutofit fontScale="90000"/>
          </a:bodyPr>
          <a:lstStyle/>
          <a:p>
            <a:pPr>
              <a:defRPr/>
            </a:pPr>
            <a:r>
              <a:rPr lang="en-US" dirty="0" err="1">
                <a:solidFill>
                  <a:srgbClr val="00CCFF"/>
                </a:solidFill>
              </a:rPr>
              <a:t>Crohn's</a:t>
            </a:r>
            <a:r>
              <a:rPr lang="en-US" dirty="0">
                <a:solidFill>
                  <a:srgbClr val="00CCFF"/>
                </a:solidFill>
              </a:rPr>
              <a:t> disease         (IBS)</a:t>
            </a:r>
            <a:br>
              <a:rPr lang="en-US" dirty="0">
                <a:solidFill>
                  <a:srgbClr val="00CCFF"/>
                </a:solidFill>
              </a:rPr>
            </a:br>
            <a:r>
              <a:rPr lang="en-US" sz="2800" dirty="0">
                <a:solidFill>
                  <a:srgbClr val="00CCFF"/>
                </a:solidFill>
              </a:rPr>
              <a:t>Cobblestone appearance</a:t>
            </a:r>
            <a:br>
              <a:rPr lang="en-US" sz="2800" dirty="0">
                <a:solidFill>
                  <a:srgbClr val="00CCFF"/>
                </a:solidFill>
              </a:rPr>
            </a:br>
            <a:endParaRPr lang="en-US" dirty="0">
              <a:solidFill>
                <a:schemeClr val="tx1"/>
              </a:solidFill>
            </a:endParaRPr>
          </a:p>
        </p:txBody>
      </p:sp>
      <p:pic>
        <p:nvPicPr>
          <p:cNvPr id="53251" name="Picture 3">
            <a:extLst>
              <a:ext uri="{FF2B5EF4-FFF2-40B4-BE49-F238E27FC236}">
                <a16:creationId xmlns:a16="http://schemas.microsoft.com/office/drawing/2014/main" id="{AAA5870C-0ADE-20D0-378F-E95AAA0F6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752600"/>
            <a:ext cx="4343400"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Slide Number Placeholder 6">
            <a:extLst>
              <a:ext uri="{FF2B5EF4-FFF2-40B4-BE49-F238E27FC236}">
                <a16:creationId xmlns:a16="http://schemas.microsoft.com/office/drawing/2014/main" id="{076735D6-2195-A9B7-D32C-DABB135098A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958E806-F42C-48A6-9234-B1C6D26CA19E}" type="slidenum">
              <a:rPr lang="en-US" altLang="pl-PL" sz="1200">
                <a:solidFill>
                  <a:schemeClr val="tx2"/>
                </a:solidFill>
              </a:rPr>
              <a:pPr/>
              <a:t>84</a:t>
            </a:fld>
            <a:endParaRPr lang="en-US" altLang="pl-PL" sz="1200">
              <a:solidFill>
                <a:schemeClr val="tx2"/>
              </a:solidFill>
            </a:endParaRPr>
          </a:p>
        </p:txBody>
      </p:sp>
      <p:pic>
        <p:nvPicPr>
          <p:cNvPr id="53253" name="Picture 3" descr="19219">
            <a:extLst>
              <a:ext uri="{FF2B5EF4-FFF2-40B4-BE49-F238E27FC236}">
                <a16:creationId xmlns:a16="http://schemas.microsoft.com/office/drawing/2014/main" id="{F74DF815-F83C-A2DD-72B6-1303F3D61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048000"/>
            <a:ext cx="40957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17F87">
            <a:extLst>
              <a:ext uri="{FF2B5EF4-FFF2-40B4-BE49-F238E27FC236}">
                <a16:creationId xmlns:a16="http://schemas.microsoft.com/office/drawing/2014/main" id="{38850C54-4155-969D-8A22-8FD675849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1" y="1981200"/>
            <a:ext cx="7534275" cy="461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Rectangle 3">
            <a:extLst>
              <a:ext uri="{FF2B5EF4-FFF2-40B4-BE49-F238E27FC236}">
                <a16:creationId xmlns:a16="http://schemas.microsoft.com/office/drawing/2014/main" id="{30FA716A-799C-3CB5-E106-37FB5F3041AD}"/>
              </a:ext>
            </a:extLst>
          </p:cNvPr>
          <p:cNvSpPr>
            <a:spLocks noGrp="1" noChangeArrowheads="1"/>
          </p:cNvSpPr>
          <p:nvPr>
            <p:ph type="title"/>
          </p:nvPr>
        </p:nvSpPr>
        <p:spPr>
          <a:xfrm>
            <a:off x="2438400" y="512763"/>
            <a:ext cx="7772400" cy="914400"/>
          </a:xfrm>
        </p:spPr>
        <p:txBody>
          <a:bodyPr>
            <a:normAutofit fontScale="90000"/>
          </a:bodyPr>
          <a:lstStyle/>
          <a:p>
            <a:pPr>
              <a:defRPr/>
            </a:pPr>
            <a:r>
              <a:rPr lang="en-US">
                <a:solidFill>
                  <a:srgbClr val="00CCFF"/>
                </a:solidFill>
              </a:rPr>
              <a:t>Colitis  “stove pipe”</a:t>
            </a:r>
            <a:br>
              <a:rPr lang="en-US">
                <a:solidFill>
                  <a:srgbClr val="00CCFF"/>
                </a:solidFill>
              </a:rPr>
            </a:br>
            <a:r>
              <a:rPr lang="en-US">
                <a:solidFill>
                  <a:srgbClr val="00CCFF"/>
                </a:solidFill>
              </a:rPr>
              <a:t>Crohns Disease / Laxative Use</a:t>
            </a:r>
          </a:p>
        </p:txBody>
      </p:sp>
      <p:sp>
        <p:nvSpPr>
          <p:cNvPr id="54276" name="Slide Number Placeholder 6">
            <a:extLst>
              <a:ext uri="{FF2B5EF4-FFF2-40B4-BE49-F238E27FC236}">
                <a16:creationId xmlns:a16="http://schemas.microsoft.com/office/drawing/2014/main" id="{57A2594A-403E-1A1D-D50C-B0F9EC4DAB0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A31C202-57B2-4DE5-85A1-D0ACCA72051E}" type="slidenum">
              <a:rPr lang="en-US" altLang="pl-PL" sz="1200">
                <a:solidFill>
                  <a:schemeClr val="tx2"/>
                </a:solidFill>
              </a:rPr>
              <a:pPr/>
              <a:t>85</a:t>
            </a:fld>
            <a:endParaRPr lang="en-US" altLang="pl-PL" sz="1200">
              <a:solidFill>
                <a:schemeClr val="tx2"/>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BE Crohns">
            <a:extLst>
              <a:ext uri="{FF2B5EF4-FFF2-40B4-BE49-F238E27FC236}">
                <a16:creationId xmlns:a16="http://schemas.microsoft.com/office/drawing/2014/main" id="{B6336D50-FC68-AC80-7C62-A953EBBD20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141" t="10762" r="3978" b="5623"/>
          <a:stretch>
            <a:fillRect/>
          </a:stretch>
        </p:blipFill>
        <p:spPr bwMode="auto">
          <a:xfrm>
            <a:off x="1524001" y="304800"/>
            <a:ext cx="453072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descr="Barium21">
            <a:extLst>
              <a:ext uri="{FF2B5EF4-FFF2-40B4-BE49-F238E27FC236}">
                <a16:creationId xmlns:a16="http://schemas.microsoft.com/office/drawing/2014/main" id="{293D1D97-C0CF-3316-48B8-439C44407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381000"/>
            <a:ext cx="4043363"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Slide Number Placeholder 6">
            <a:extLst>
              <a:ext uri="{FF2B5EF4-FFF2-40B4-BE49-F238E27FC236}">
                <a16:creationId xmlns:a16="http://schemas.microsoft.com/office/drawing/2014/main" id="{5012560B-C39C-C40D-95E0-D0DCFCE071D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872C6CB-77B4-4E99-8A9F-94DDBD063120}" type="slidenum">
              <a:rPr lang="en-US" altLang="pl-PL" sz="2000">
                <a:solidFill>
                  <a:schemeClr val="tx2"/>
                </a:solidFill>
              </a:rPr>
              <a:pPr/>
              <a:t>86</a:t>
            </a:fld>
            <a:endParaRPr lang="en-US" altLang="pl-PL" sz="2000">
              <a:solidFill>
                <a:schemeClr val="tx2"/>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9E48D85-FAC1-13BB-6CAD-F5CCDE37AAF0}"/>
              </a:ext>
            </a:extLst>
          </p:cNvPr>
          <p:cNvSpPr>
            <a:spLocks noGrp="1" noChangeArrowheads="1"/>
          </p:cNvSpPr>
          <p:nvPr>
            <p:ph type="title"/>
          </p:nvPr>
        </p:nvSpPr>
        <p:spPr>
          <a:xfrm>
            <a:off x="2438400" y="512763"/>
            <a:ext cx="7772400" cy="914400"/>
          </a:xfrm>
        </p:spPr>
        <p:txBody>
          <a:bodyPr>
            <a:normAutofit fontScale="90000"/>
          </a:bodyPr>
          <a:lstStyle/>
          <a:p>
            <a:pPr>
              <a:defRPr/>
            </a:pPr>
            <a:r>
              <a:rPr lang="en-US">
                <a:solidFill>
                  <a:srgbClr val="00CCFF"/>
                </a:solidFill>
              </a:rPr>
              <a:t>Ulcerative colitis</a:t>
            </a:r>
            <a:br>
              <a:rPr lang="en-US">
                <a:solidFill>
                  <a:srgbClr val="00CCFF"/>
                </a:solidFill>
              </a:rPr>
            </a:br>
            <a:endParaRPr lang="en-US">
              <a:solidFill>
                <a:schemeClr val="tx1"/>
              </a:solidFill>
            </a:endParaRPr>
          </a:p>
        </p:txBody>
      </p:sp>
      <p:pic>
        <p:nvPicPr>
          <p:cNvPr id="56323" name="Picture 3">
            <a:extLst>
              <a:ext uri="{FF2B5EF4-FFF2-40B4-BE49-F238E27FC236}">
                <a16:creationId xmlns:a16="http://schemas.microsoft.com/office/drawing/2014/main" id="{D55B5691-E34A-CD68-EF64-3C2BCCD3B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05000"/>
            <a:ext cx="43434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a:extLst>
              <a:ext uri="{FF2B5EF4-FFF2-40B4-BE49-F238E27FC236}">
                <a16:creationId xmlns:a16="http://schemas.microsoft.com/office/drawing/2014/main" id="{1D2E7CE4-A3B8-07ED-8369-9C12512D0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2105026"/>
            <a:ext cx="23749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Slide Number Placeholder 7">
            <a:extLst>
              <a:ext uri="{FF2B5EF4-FFF2-40B4-BE49-F238E27FC236}">
                <a16:creationId xmlns:a16="http://schemas.microsoft.com/office/drawing/2014/main" id="{4C21C9C5-F95E-1F19-5AE3-C0D3075F342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A17F595-695B-48EF-B72B-BCFF990DE50C}" type="slidenum">
              <a:rPr lang="en-US" altLang="pl-PL" sz="1200">
                <a:solidFill>
                  <a:schemeClr val="tx2"/>
                </a:solidFill>
              </a:rPr>
              <a:pPr/>
              <a:t>87</a:t>
            </a:fld>
            <a:endParaRPr lang="en-US" altLang="pl-PL" sz="1200">
              <a:solidFill>
                <a:schemeClr val="tx2"/>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A6F414EE-EE5D-1B96-36C8-ADA106B391C0}"/>
              </a:ext>
            </a:extLst>
          </p:cNvPr>
          <p:cNvSpPr>
            <a:spLocks noGrp="1" noChangeArrowheads="1"/>
          </p:cNvSpPr>
          <p:nvPr>
            <p:ph type="title"/>
          </p:nvPr>
        </p:nvSpPr>
        <p:spPr>
          <a:xfrm>
            <a:off x="2209800" y="228600"/>
            <a:ext cx="7772400" cy="1143000"/>
          </a:xfrm>
        </p:spPr>
        <p:txBody>
          <a:bodyPr>
            <a:normAutofit fontScale="90000"/>
          </a:bodyPr>
          <a:lstStyle/>
          <a:p>
            <a:pPr>
              <a:defRPr/>
            </a:pPr>
            <a:r>
              <a:rPr lang="en-US">
                <a:solidFill>
                  <a:srgbClr val="00CCFF"/>
                </a:solidFill>
              </a:rPr>
              <a:t>CHRONIC Ulcerative colitis</a:t>
            </a:r>
            <a:br>
              <a:rPr lang="en-US">
                <a:solidFill>
                  <a:srgbClr val="00CCFF"/>
                </a:solidFill>
              </a:rPr>
            </a:br>
            <a:endParaRPr lang="en-US">
              <a:solidFill>
                <a:schemeClr val="tx1"/>
              </a:solidFill>
            </a:endParaRPr>
          </a:p>
        </p:txBody>
      </p:sp>
      <p:pic>
        <p:nvPicPr>
          <p:cNvPr id="57347" name="Picture 3">
            <a:extLst>
              <a:ext uri="{FF2B5EF4-FFF2-40B4-BE49-F238E27FC236}">
                <a16:creationId xmlns:a16="http://schemas.microsoft.com/office/drawing/2014/main" id="{6D9D95EA-5F85-C5E5-6513-F105957B9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1" y="1066801"/>
            <a:ext cx="5000625"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4">
            <a:extLst>
              <a:ext uri="{FF2B5EF4-FFF2-40B4-BE49-F238E27FC236}">
                <a16:creationId xmlns:a16="http://schemas.microsoft.com/office/drawing/2014/main" id="{A6DB4D4A-AF73-C102-1C25-1C59A042EE83}"/>
              </a:ext>
            </a:extLst>
          </p:cNvPr>
          <p:cNvSpPr txBox="1">
            <a:spLocks noChangeArrowheads="1"/>
          </p:cNvSpPr>
          <p:nvPr/>
        </p:nvSpPr>
        <p:spPr bwMode="auto">
          <a:xfrm>
            <a:off x="8077200" y="2362200"/>
            <a:ext cx="1905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pl-PL">
                <a:solidFill>
                  <a:srgbClr val="00CCFF"/>
                </a:solidFill>
              </a:rPr>
              <a:t>NOTE:</a:t>
            </a:r>
          </a:p>
          <a:p>
            <a:pPr>
              <a:spcBef>
                <a:spcPct val="50000"/>
              </a:spcBef>
            </a:pPr>
            <a:endParaRPr lang="en-US" altLang="pl-PL">
              <a:solidFill>
                <a:srgbClr val="00CCFF"/>
              </a:solidFill>
            </a:endParaRPr>
          </a:p>
          <a:p>
            <a:pPr>
              <a:spcBef>
                <a:spcPct val="50000"/>
              </a:spcBef>
            </a:pPr>
            <a:r>
              <a:rPr lang="en-US" altLang="pl-PL">
                <a:solidFill>
                  <a:srgbClr val="00CCFF"/>
                </a:solidFill>
              </a:rPr>
              <a:t>LOSS OF HAUSTRAL MARKINGS</a:t>
            </a:r>
            <a:endParaRPr lang="en-US" altLang="pl-PL"/>
          </a:p>
        </p:txBody>
      </p:sp>
      <p:sp>
        <p:nvSpPr>
          <p:cNvPr id="57349" name="Slide Number Placeholder 7">
            <a:extLst>
              <a:ext uri="{FF2B5EF4-FFF2-40B4-BE49-F238E27FC236}">
                <a16:creationId xmlns:a16="http://schemas.microsoft.com/office/drawing/2014/main" id="{76E14DF6-4A76-B932-AC5D-7CF568B931D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D69E65D-1025-4C80-8BE1-677F8D47B0E4}" type="slidenum">
              <a:rPr lang="en-US" altLang="pl-PL" sz="1200">
                <a:solidFill>
                  <a:schemeClr val="tx2"/>
                </a:solidFill>
              </a:rPr>
              <a:pPr/>
              <a:t>88</a:t>
            </a:fld>
            <a:endParaRPr lang="en-US" altLang="pl-PL" sz="1200">
              <a:solidFill>
                <a:schemeClr val="tx2"/>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16-51">
            <a:extLst>
              <a:ext uri="{FF2B5EF4-FFF2-40B4-BE49-F238E27FC236}">
                <a16:creationId xmlns:a16="http://schemas.microsoft.com/office/drawing/2014/main" id="{0DED9C68-2F95-47BC-C8D5-B49BACF83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828800"/>
            <a:ext cx="3856038"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3" descr="16-52">
            <a:extLst>
              <a:ext uri="{FF2B5EF4-FFF2-40B4-BE49-F238E27FC236}">
                <a16:creationId xmlns:a16="http://schemas.microsoft.com/office/drawing/2014/main" id="{916F1E4E-3208-04E8-88EC-E6A77973C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1" y="1828800"/>
            <a:ext cx="41386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0" name="Rectangle 4">
            <a:extLst>
              <a:ext uri="{FF2B5EF4-FFF2-40B4-BE49-F238E27FC236}">
                <a16:creationId xmlns:a16="http://schemas.microsoft.com/office/drawing/2014/main" id="{8B8CA390-4BC9-AF63-7192-B164F04E9B2E}"/>
              </a:ext>
            </a:extLst>
          </p:cNvPr>
          <p:cNvSpPr>
            <a:spLocks noGrp="1" noChangeArrowheads="1"/>
          </p:cNvSpPr>
          <p:nvPr>
            <p:ph type="title"/>
          </p:nvPr>
        </p:nvSpPr>
        <p:spPr>
          <a:xfrm>
            <a:off x="2438400" y="512763"/>
            <a:ext cx="7772400" cy="914400"/>
          </a:xfrm>
        </p:spPr>
        <p:txBody>
          <a:bodyPr/>
          <a:lstStyle/>
          <a:p>
            <a:pPr>
              <a:defRPr/>
            </a:pPr>
            <a:r>
              <a:rPr lang="en-US">
                <a:solidFill>
                  <a:srgbClr val="00CCFF"/>
                </a:solidFill>
              </a:rPr>
              <a:t>Intussuception    Volvulus</a:t>
            </a:r>
          </a:p>
        </p:txBody>
      </p:sp>
      <p:sp>
        <p:nvSpPr>
          <p:cNvPr id="58373" name="Slide Number Placeholder 7">
            <a:extLst>
              <a:ext uri="{FF2B5EF4-FFF2-40B4-BE49-F238E27FC236}">
                <a16:creationId xmlns:a16="http://schemas.microsoft.com/office/drawing/2014/main" id="{92B0C41A-9C78-D8DD-9BCE-9585A4A86C2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4A355BD-C45D-4B3A-AC83-07BC375E1CD8}" type="slidenum">
              <a:rPr lang="en-US" altLang="pl-PL" sz="1200">
                <a:solidFill>
                  <a:schemeClr val="tx2"/>
                </a:solidFill>
              </a:rPr>
              <a:pPr/>
              <a:t>89</a:t>
            </a:fld>
            <a:endParaRPr lang="en-US" altLang="pl-PL" sz="1200">
              <a:solidFill>
                <a:schemeClr val="tx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E4ED49E-2F6E-5DE7-976B-CEF8B1595D2E}"/>
              </a:ext>
            </a:extLst>
          </p:cNvPr>
          <p:cNvSpPr>
            <a:spLocks noGrp="1" noChangeArrowheads="1"/>
          </p:cNvSpPr>
          <p:nvPr>
            <p:ph type="title"/>
          </p:nvPr>
        </p:nvSpPr>
        <p:spPr>
          <a:xfrm>
            <a:off x="1981200" y="1"/>
            <a:ext cx="8229600" cy="1139825"/>
          </a:xfrm>
        </p:spPr>
        <p:txBody>
          <a:bodyPr/>
          <a:lstStyle/>
          <a:p>
            <a:pPr eaLnBrk="1" hangingPunct="1"/>
            <a:r>
              <a:rPr lang="en-US" altLang="pl-PL"/>
              <a:t>4. Small Intestine</a:t>
            </a:r>
          </a:p>
        </p:txBody>
      </p:sp>
      <p:sp>
        <p:nvSpPr>
          <p:cNvPr id="14339" name="Rectangle 3">
            <a:extLst>
              <a:ext uri="{FF2B5EF4-FFF2-40B4-BE49-F238E27FC236}">
                <a16:creationId xmlns:a16="http://schemas.microsoft.com/office/drawing/2014/main" id="{B03A8BCE-0AAB-5FC1-95C3-30B3B36D1F02}"/>
              </a:ext>
            </a:extLst>
          </p:cNvPr>
          <p:cNvSpPr>
            <a:spLocks noGrp="1" noChangeArrowheads="1"/>
          </p:cNvSpPr>
          <p:nvPr>
            <p:ph type="body" sz="half" idx="1"/>
          </p:nvPr>
        </p:nvSpPr>
        <p:spPr>
          <a:xfrm>
            <a:off x="1828800" y="2209801"/>
            <a:ext cx="5562600" cy="4530725"/>
          </a:xfrm>
        </p:spPr>
        <p:txBody>
          <a:bodyPr/>
          <a:lstStyle/>
          <a:p>
            <a:pPr eaLnBrk="1" hangingPunct="1">
              <a:lnSpc>
                <a:spcPct val="80000"/>
              </a:lnSpc>
            </a:pPr>
            <a:r>
              <a:rPr lang="en-US" altLang="pl-PL"/>
              <a:t>Chemical digestion takes place in the small intestine. Enzymes digest proteins and fats.</a:t>
            </a:r>
          </a:p>
          <a:p>
            <a:pPr eaLnBrk="1" hangingPunct="1">
              <a:lnSpc>
                <a:spcPct val="80000"/>
              </a:lnSpc>
            </a:pPr>
            <a:endParaRPr lang="en-US" altLang="pl-PL"/>
          </a:p>
          <a:p>
            <a:pPr eaLnBrk="1" hangingPunct="1">
              <a:lnSpc>
                <a:spcPct val="80000"/>
              </a:lnSpc>
            </a:pPr>
            <a:r>
              <a:rPr lang="en-US" altLang="pl-PL"/>
              <a:t>Nutrients are absorbed into the bloodstream through </a:t>
            </a:r>
            <a:r>
              <a:rPr lang="en-US" altLang="pl-PL" u="sng"/>
              <a:t>villi</a:t>
            </a:r>
            <a:r>
              <a:rPr lang="en-US" altLang="pl-PL"/>
              <a:t>.</a:t>
            </a:r>
          </a:p>
          <a:p>
            <a:pPr eaLnBrk="1" hangingPunct="1">
              <a:lnSpc>
                <a:spcPct val="80000"/>
              </a:lnSpc>
            </a:pPr>
            <a:endParaRPr lang="en-US" altLang="pl-PL"/>
          </a:p>
          <a:p>
            <a:pPr eaLnBrk="1" hangingPunct="1">
              <a:lnSpc>
                <a:spcPct val="80000"/>
              </a:lnSpc>
            </a:pPr>
            <a:r>
              <a:rPr lang="en-US" altLang="pl-PL" u="sng"/>
              <a:t>Villi</a:t>
            </a:r>
            <a:r>
              <a:rPr lang="en-US" altLang="pl-PL"/>
              <a:t> are finger-like projections found in the small intestine.</a:t>
            </a:r>
          </a:p>
        </p:txBody>
      </p:sp>
      <p:sp>
        <p:nvSpPr>
          <p:cNvPr id="14340" name="Text Box 4">
            <a:extLst>
              <a:ext uri="{FF2B5EF4-FFF2-40B4-BE49-F238E27FC236}">
                <a16:creationId xmlns:a16="http://schemas.microsoft.com/office/drawing/2014/main" id="{EF828016-D197-9FFF-6A2F-51F7587F47B9}"/>
              </a:ext>
            </a:extLst>
          </p:cNvPr>
          <p:cNvSpPr txBox="1">
            <a:spLocks noChangeArrowheads="1"/>
          </p:cNvSpPr>
          <p:nvPr/>
        </p:nvSpPr>
        <p:spPr bwMode="auto">
          <a:xfrm>
            <a:off x="1828800" y="1219201"/>
            <a:ext cx="83820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lgn="ctr">
              <a:spcBef>
                <a:spcPct val="50000"/>
              </a:spcBef>
              <a:defRPr/>
            </a:pPr>
            <a:r>
              <a:rPr lang="en-US" sz="2400"/>
              <a:t>Long but narrow tube where final digestion takes place.</a:t>
            </a:r>
          </a:p>
        </p:txBody>
      </p:sp>
      <p:pic>
        <p:nvPicPr>
          <p:cNvPr id="32772" name="Picture 6" descr="villi">
            <a:extLst>
              <a:ext uri="{FF2B5EF4-FFF2-40B4-BE49-F238E27FC236}">
                <a16:creationId xmlns:a16="http://schemas.microsoft.com/office/drawing/2014/main" id="{2AA20FA7-9673-137A-50B4-A9E019AE65E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543801" y="2895600"/>
            <a:ext cx="2697163" cy="2947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0" name="Text Box 8">
            <a:extLst>
              <a:ext uri="{FF2B5EF4-FFF2-40B4-BE49-F238E27FC236}">
                <a16:creationId xmlns:a16="http://schemas.microsoft.com/office/drawing/2014/main" id="{1A54919D-8AB2-DEBD-1DE5-D8B84327D320}"/>
              </a:ext>
            </a:extLst>
          </p:cNvPr>
          <p:cNvSpPr txBox="1">
            <a:spLocks noChangeArrowheads="1"/>
          </p:cNvSpPr>
          <p:nvPr/>
        </p:nvSpPr>
        <p:spPr bwMode="auto">
          <a:xfrm>
            <a:off x="8001000" y="5867401"/>
            <a:ext cx="19812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lgn="ctr">
              <a:spcBef>
                <a:spcPct val="50000"/>
              </a:spcBef>
              <a:defRPr/>
            </a:pPr>
            <a:r>
              <a:rPr lang="en-US" sz="2000" b="1">
                <a:solidFill>
                  <a:schemeClr val="hlink"/>
                </a:solidFill>
              </a:rPr>
              <a:t>Villi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p:cTn id="7" dur="1000" fill="hold"/>
                                        <p:tgtEl>
                                          <p:spTgt spid="14340"/>
                                        </p:tgtEl>
                                        <p:attrNameLst>
                                          <p:attrName>ppt_w</p:attrName>
                                        </p:attrNameLst>
                                      </p:cBhvr>
                                      <p:tavLst>
                                        <p:tav tm="0">
                                          <p:val>
                                            <p:strVal val="#ppt_w*0.70"/>
                                          </p:val>
                                        </p:tav>
                                        <p:tav tm="100000">
                                          <p:val>
                                            <p:strVal val="#ppt_w"/>
                                          </p:val>
                                        </p:tav>
                                      </p:tavLst>
                                    </p:anim>
                                    <p:anim calcmode="lin" valueType="num">
                                      <p:cBhvr>
                                        <p:cTn id="8" dur="1000" fill="hold"/>
                                        <p:tgtEl>
                                          <p:spTgt spid="14340"/>
                                        </p:tgtEl>
                                        <p:attrNameLst>
                                          <p:attrName>ppt_h</p:attrName>
                                        </p:attrNameLst>
                                      </p:cBhvr>
                                      <p:tavLst>
                                        <p:tav tm="0">
                                          <p:val>
                                            <p:strVal val="#ppt_h"/>
                                          </p:val>
                                        </p:tav>
                                        <p:tav tm="100000">
                                          <p:val>
                                            <p:strVal val="#ppt_h"/>
                                          </p:val>
                                        </p:tav>
                                      </p:tavLst>
                                    </p:anim>
                                    <p:animEffect transition="in" filter="fade">
                                      <p:cBhvr>
                                        <p:cTn id="9" dur="1000"/>
                                        <p:tgtEl>
                                          <p:spTgt spid="1434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nodeType="clickEffect">
                                  <p:stCondLst>
                                    <p:cond delay="0"/>
                                  </p:stCondLst>
                                  <p:childTnLst>
                                    <p:set>
                                      <p:cBhvr>
                                        <p:cTn id="13" dur="1" fill="hold">
                                          <p:stCondLst>
                                            <p:cond delay="0"/>
                                          </p:stCondLst>
                                        </p:cTn>
                                        <p:tgtEl>
                                          <p:spTgt spid="14339">
                                            <p:txEl>
                                              <p:pRg st="0" end="0"/>
                                            </p:txEl>
                                          </p:spTgt>
                                        </p:tgtEl>
                                        <p:attrNameLst>
                                          <p:attrName>style.visibility</p:attrName>
                                        </p:attrNameLst>
                                      </p:cBhvr>
                                      <p:to>
                                        <p:strVal val="visible"/>
                                      </p:to>
                                    </p:set>
                                    <p:animEffect transition="in" filter="box(in)">
                                      <p:cBhvr>
                                        <p:cTn id="14" dur="500"/>
                                        <p:tgtEl>
                                          <p:spTgt spid="14339">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Effect transition="in" filter="box(in)">
                                      <p:cBhvr>
                                        <p:cTn id="19" dur="500"/>
                                        <p:tgtEl>
                                          <p:spTgt spid="14339">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nodeType="clickEffect">
                                  <p:stCondLst>
                                    <p:cond delay="0"/>
                                  </p:stCondLst>
                                  <p:childTnLst>
                                    <p:set>
                                      <p:cBhvr>
                                        <p:cTn id="23" dur="1" fill="hold">
                                          <p:stCondLst>
                                            <p:cond delay="0"/>
                                          </p:stCondLst>
                                        </p:cTn>
                                        <p:tgtEl>
                                          <p:spTgt spid="14339">
                                            <p:txEl>
                                              <p:pRg st="4" end="4"/>
                                            </p:txEl>
                                          </p:spTgt>
                                        </p:tgtEl>
                                        <p:attrNameLst>
                                          <p:attrName>style.visibility</p:attrName>
                                        </p:attrNameLst>
                                      </p:cBhvr>
                                      <p:to>
                                        <p:strVal val="visible"/>
                                      </p:to>
                                    </p:set>
                                    <p:animEffect transition="in" filter="box(in)">
                                      <p:cBhvr>
                                        <p:cTn id="24" dur="500"/>
                                        <p:tgtEl>
                                          <p:spTgt spid="143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P spid="1434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descr="Midgut_volvulus2">
            <a:extLst>
              <a:ext uri="{FF2B5EF4-FFF2-40B4-BE49-F238E27FC236}">
                <a16:creationId xmlns:a16="http://schemas.microsoft.com/office/drawing/2014/main" id="{AF2FE4D5-2FC8-581D-2849-2882C14E0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143000"/>
            <a:ext cx="34575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5" descr="image">
            <a:extLst>
              <a:ext uri="{FF2B5EF4-FFF2-40B4-BE49-F238E27FC236}">
                <a16:creationId xmlns:a16="http://schemas.microsoft.com/office/drawing/2014/main" id="{BED5B039-FD59-4046-EE27-0827EA81F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28600"/>
            <a:ext cx="47625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Slide Number Placeholder 6">
            <a:extLst>
              <a:ext uri="{FF2B5EF4-FFF2-40B4-BE49-F238E27FC236}">
                <a16:creationId xmlns:a16="http://schemas.microsoft.com/office/drawing/2014/main" id="{65A9FD8E-42A5-E7A7-50B0-1C1DD57C31D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EB43E38-446B-42B7-A1FD-BEB465B45F55}" type="slidenum">
              <a:rPr lang="en-US" altLang="pl-PL" sz="2000">
                <a:solidFill>
                  <a:schemeClr val="tx2"/>
                </a:solidFill>
              </a:rPr>
              <a:pPr/>
              <a:t>90</a:t>
            </a:fld>
            <a:endParaRPr lang="en-US" altLang="pl-PL" sz="2000">
              <a:solidFill>
                <a:schemeClr val="tx2"/>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a:extLst>
              <a:ext uri="{FF2B5EF4-FFF2-40B4-BE49-F238E27FC236}">
                <a16:creationId xmlns:a16="http://schemas.microsoft.com/office/drawing/2014/main" id="{7E123B2D-27B0-B91E-2963-F5E95FAB7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030" t="28476" r="47913" b="9233"/>
          <a:stretch>
            <a:fillRect/>
          </a:stretch>
        </p:blipFill>
        <p:spPr bwMode="auto">
          <a:xfrm>
            <a:off x="1905000" y="533400"/>
            <a:ext cx="405288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6" descr="caecal_volvulus">
            <a:extLst>
              <a:ext uri="{FF2B5EF4-FFF2-40B4-BE49-F238E27FC236}">
                <a16:creationId xmlns:a16="http://schemas.microsoft.com/office/drawing/2014/main" id="{4BC02CE5-BDBD-2A09-77B1-FDA3B18137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1739" y="1066800"/>
            <a:ext cx="4167187"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Slide Number Placeholder 6">
            <a:extLst>
              <a:ext uri="{FF2B5EF4-FFF2-40B4-BE49-F238E27FC236}">
                <a16:creationId xmlns:a16="http://schemas.microsoft.com/office/drawing/2014/main" id="{7B61B19B-F3CD-999C-37F5-57451AA5BF6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5EA5957-8105-4D10-9DD2-30DD822A5766}" type="slidenum">
              <a:rPr lang="en-US" altLang="pl-PL" sz="2000">
                <a:solidFill>
                  <a:schemeClr val="tx2"/>
                </a:solidFill>
              </a:rPr>
              <a:pPr/>
              <a:t>91</a:t>
            </a:fld>
            <a:endParaRPr lang="en-US" altLang="pl-PL" sz="2000">
              <a:solidFill>
                <a:schemeClr val="tx2"/>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94D02771-5C9B-1733-0EFF-5E95566190C4}"/>
              </a:ext>
            </a:extLst>
          </p:cNvPr>
          <p:cNvSpPr>
            <a:spLocks noGrp="1" noChangeArrowheads="1"/>
          </p:cNvSpPr>
          <p:nvPr>
            <p:ph type="title"/>
          </p:nvPr>
        </p:nvSpPr>
        <p:spPr/>
        <p:txBody>
          <a:bodyPr/>
          <a:lstStyle/>
          <a:p>
            <a:pPr>
              <a:defRPr/>
            </a:pPr>
            <a:r>
              <a:rPr lang="en-US">
                <a:solidFill>
                  <a:schemeClr val="tx2">
                    <a:satMod val="200000"/>
                  </a:schemeClr>
                </a:solidFill>
              </a:rPr>
              <a:t>Volvulus</a:t>
            </a:r>
          </a:p>
        </p:txBody>
      </p:sp>
      <p:sp>
        <p:nvSpPr>
          <p:cNvPr id="61443" name="Rectangle 3">
            <a:extLst>
              <a:ext uri="{FF2B5EF4-FFF2-40B4-BE49-F238E27FC236}">
                <a16:creationId xmlns:a16="http://schemas.microsoft.com/office/drawing/2014/main" id="{1E346458-4524-E3C3-730A-7F5833EDB263}"/>
              </a:ext>
            </a:extLst>
          </p:cNvPr>
          <p:cNvSpPr>
            <a:spLocks noGrp="1" noChangeArrowheads="1"/>
          </p:cNvSpPr>
          <p:nvPr>
            <p:ph idx="1"/>
          </p:nvPr>
        </p:nvSpPr>
        <p:spPr/>
        <p:txBody>
          <a:bodyPr/>
          <a:lstStyle/>
          <a:p>
            <a:pPr eaLnBrk="1" hangingPunct="1"/>
            <a:endParaRPr lang="pl-PL" altLang="pl-PL"/>
          </a:p>
        </p:txBody>
      </p:sp>
      <p:pic>
        <p:nvPicPr>
          <p:cNvPr id="61444" name="Picture 4" descr="b">
            <a:extLst>
              <a:ext uri="{FF2B5EF4-FFF2-40B4-BE49-F238E27FC236}">
                <a16:creationId xmlns:a16="http://schemas.microsoft.com/office/drawing/2014/main" id="{8E348FC2-5DCF-CAFF-8144-B83DE6FC9A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3530600"/>
            <a:ext cx="3298825"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5" descr="GI05a">
            <a:extLst>
              <a:ext uri="{FF2B5EF4-FFF2-40B4-BE49-F238E27FC236}">
                <a16:creationId xmlns:a16="http://schemas.microsoft.com/office/drawing/2014/main" id="{10B5CFEB-E89D-B3DE-17CF-EE35F7599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288" y="1219200"/>
            <a:ext cx="417671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Slide Number Placeholder 8">
            <a:extLst>
              <a:ext uri="{FF2B5EF4-FFF2-40B4-BE49-F238E27FC236}">
                <a16:creationId xmlns:a16="http://schemas.microsoft.com/office/drawing/2014/main" id="{2B11C9B8-1DFE-39A9-718D-7B5AEBB0381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81FB16C-F808-44DC-B81E-B9AAB4011846}" type="slidenum">
              <a:rPr lang="en-US" altLang="pl-PL" sz="1200">
                <a:solidFill>
                  <a:schemeClr val="tx2"/>
                </a:solidFill>
              </a:rPr>
              <a:pPr/>
              <a:t>92</a:t>
            </a:fld>
            <a:endParaRPr lang="en-US" altLang="pl-PL" sz="1200">
              <a:solidFill>
                <a:schemeClr val="tx2"/>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9EC65E4C-4FE1-0C4A-F46D-22D57CA2AAF4}"/>
              </a:ext>
            </a:extLst>
          </p:cNvPr>
          <p:cNvSpPr>
            <a:spLocks noGrp="1" noChangeArrowheads="1"/>
          </p:cNvSpPr>
          <p:nvPr>
            <p:ph type="title"/>
          </p:nvPr>
        </p:nvSpPr>
        <p:spPr>
          <a:xfrm>
            <a:off x="2438400" y="512763"/>
            <a:ext cx="7772400" cy="914400"/>
          </a:xfrm>
        </p:spPr>
        <p:txBody>
          <a:bodyPr>
            <a:normAutofit fontScale="90000"/>
          </a:bodyPr>
          <a:lstStyle/>
          <a:p>
            <a:pPr algn="r">
              <a:defRPr/>
            </a:pPr>
            <a:r>
              <a:rPr lang="en-US">
                <a:solidFill>
                  <a:srgbClr val="00CCFF"/>
                </a:solidFill>
              </a:rPr>
              <a:t>Volvulus</a:t>
            </a:r>
            <a:br>
              <a:rPr lang="en-US">
                <a:solidFill>
                  <a:srgbClr val="00CCFF"/>
                </a:solidFill>
              </a:rPr>
            </a:br>
            <a:r>
              <a:rPr lang="en-US">
                <a:solidFill>
                  <a:srgbClr val="00CCFF"/>
                </a:solidFill>
              </a:rPr>
              <a:t>in cecum</a:t>
            </a:r>
            <a:br>
              <a:rPr lang="en-US">
                <a:solidFill>
                  <a:srgbClr val="00CCFF"/>
                </a:solidFill>
              </a:rPr>
            </a:br>
            <a:endParaRPr lang="en-US">
              <a:solidFill>
                <a:schemeClr val="tx1"/>
              </a:solidFill>
            </a:endParaRPr>
          </a:p>
        </p:txBody>
      </p:sp>
      <p:pic>
        <p:nvPicPr>
          <p:cNvPr id="62467" name="Picture 3">
            <a:extLst>
              <a:ext uri="{FF2B5EF4-FFF2-40B4-BE49-F238E27FC236}">
                <a16:creationId xmlns:a16="http://schemas.microsoft.com/office/drawing/2014/main" id="{1BA8131B-9955-093E-A6C9-C1DBCFA85C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1" y="304800"/>
            <a:ext cx="5000625"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Slide Number Placeholder 6">
            <a:extLst>
              <a:ext uri="{FF2B5EF4-FFF2-40B4-BE49-F238E27FC236}">
                <a16:creationId xmlns:a16="http://schemas.microsoft.com/office/drawing/2014/main" id="{6DC8FCBF-BE73-3B92-295C-53AD195F8CA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EA9BA73-CCFF-46B8-B951-AED67ECB924E}" type="slidenum">
              <a:rPr lang="en-US" altLang="pl-PL" sz="1200">
                <a:solidFill>
                  <a:schemeClr val="tx2"/>
                </a:solidFill>
              </a:rPr>
              <a:pPr/>
              <a:t>93</a:t>
            </a:fld>
            <a:endParaRPr lang="en-US" altLang="pl-PL" sz="1200">
              <a:solidFill>
                <a:schemeClr val="tx2"/>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579BE2F7-238B-FE71-7913-EC078D5667E4}"/>
              </a:ext>
            </a:extLst>
          </p:cNvPr>
          <p:cNvSpPr>
            <a:spLocks noGrp="1" noChangeArrowheads="1"/>
          </p:cNvSpPr>
          <p:nvPr>
            <p:ph type="title"/>
          </p:nvPr>
        </p:nvSpPr>
        <p:spPr/>
        <p:txBody>
          <a:bodyPr>
            <a:normAutofit fontScale="90000"/>
          </a:bodyPr>
          <a:lstStyle/>
          <a:p>
            <a:pPr algn="r">
              <a:defRPr/>
            </a:pPr>
            <a:br>
              <a:rPr lang="en-US">
                <a:solidFill>
                  <a:srgbClr val="00CCFF"/>
                </a:solidFill>
              </a:rPr>
            </a:br>
            <a:r>
              <a:rPr lang="en-US">
                <a:solidFill>
                  <a:srgbClr val="00CCFF"/>
                </a:solidFill>
              </a:rPr>
              <a:t>Sigmoid</a:t>
            </a:r>
            <a:br>
              <a:rPr lang="en-US">
                <a:solidFill>
                  <a:srgbClr val="00CCFF"/>
                </a:solidFill>
              </a:rPr>
            </a:br>
            <a:r>
              <a:rPr lang="en-US">
                <a:solidFill>
                  <a:srgbClr val="00CCFF"/>
                </a:solidFill>
              </a:rPr>
              <a:t>volvulus</a:t>
            </a:r>
            <a:br>
              <a:rPr lang="en-US">
                <a:solidFill>
                  <a:srgbClr val="00CCFF"/>
                </a:solidFill>
              </a:rPr>
            </a:br>
            <a:r>
              <a:rPr lang="en-US">
                <a:solidFill>
                  <a:srgbClr val="00CCFF"/>
                </a:solidFill>
              </a:rPr>
              <a:t>note:          </a:t>
            </a:r>
            <a:br>
              <a:rPr lang="en-US">
                <a:solidFill>
                  <a:srgbClr val="00CCFF"/>
                </a:solidFill>
              </a:rPr>
            </a:br>
            <a:r>
              <a:rPr lang="en-US">
                <a:solidFill>
                  <a:srgbClr val="00CCFF"/>
                </a:solidFill>
              </a:rPr>
              <a:t> beak sign</a:t>
            </a:r>
            <a:endParaRPr lang="en-US">
              <a:solidFill>
                <a:schemeClr val="tx2">
                  <a:satMod val="200000"/>
                </a:schemeClr>
              </a:solidFill>
            </a:endParaRPr>
          </a:p>
        </p:txBody>
      </p:sp>
      <p:pic>
        <p:nvPicPr>
          <p:cNvPr id="63491" name="Picture 6" descr="Volvulus">
            <a:extLst>
              <a:ext uri="{FF2B5EF4-FFF2-40B4-BE49-F238E27FC236}">
                <a16:creationId xmlns:a16="http://schemas.microsoft.com/office/drawing/2014/main" id="{A1BBA599-F6E0-34CB-A3BB-1D6DAC27C81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24475" y="2808289"/>
            <a:ext cx="2000250" cy="2524125"/>
          </a:xfrm>
          <a:noFill/>
        </p:spPr>
      </p:pic>
      <p:pic>
        <p:nvPicPr>
          <p:cNvPr id="63492" name="Picture 4">
            <a:extLst>
              <a:ext uri="{FF2B5EF4-FFF2-40B4-BE49-F238E27FC236}">
                <a16:creationId xmlns:a16="http://schemas.microsoft.com/office/drawing/2014/main" id="{F74D5416-5FD6-8DDF-035F-9FDC0A042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219200"/>
            <a:ext cx="5000625"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Slide Number Placeholder 7">
            <a:extLst>
              <a:ext uri="{FF2B5EF4-FFF2-40B4-BE49-F238E27FC236}">
                <a16:creationId xmlns:a16="http://schemas.microsoft.com/office/drawing/2014/main" id="{FE5DF07B-D201-0661-1184-8C75B018ACF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98983F7-976F-4453-B113-BA8BACF19D5E}" type="slidenum">
              <a:rPr lang="en-US" altLang="pl-PL" sz="1200">
                <a:solidFill>
                  <a:schemeClr val="tx2"/>
                </a:solidFill>
              </a:rPr>
              <a:pPr/>
              <a:t>94</a:t>
            </a:fld>
            <a:endParaRPr lang="en-US" altLang="pl-PL" sz="1200">
              <a:solidFill>
                <a:schemeClr val="tx2"/>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Baenema">
            <a:extLst>
              <a:ext uri="{FF2B5EF4-FFF2-40B4-BE49-F238E27FC236}">
                <a16:creationId xmlns:a16="http://schemas.microsoft.com/office/drawing/2014/main" id="{691010F9-580D-1646-1958-F402C76F3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85800"/>
            <a:ext cx="40703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descr="ans7_intussusception">
            <a:extLst>
              <a:ext uri="{FF2B5EF4-FFF2-40B4-BE49-F238E27FC236}">
                <a16:creationId xmlns:a16="http://schemas.microsoft.com/office/drawing/2014/main" id="{97DF525D-85C9-DE5C-83E8-7028BAD728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971801"/>
            <a:ext cx="38100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Slide Number Placeholder 6">
            <a:extLst>
              <a:ext uri="{FF2B5EF4-FFF2-40B4-BE49-F238E27FC236}">
                <a16:creationId xmlns:a16="http://schemas.microsoft.com/office/drawing/2014/main" id="{2487B5B8-5AAF-78EE-962B-15D7933C822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FAB1010-1175-49CA-B4D9-F3E1A1453286}" type="slidenum">
              <a:rPr lang="en-US" altLang="pl-PL" sz="2000">
                <a:solidFill>
                  <a:schemeClr val="tx2"/>
                </a:solidFill>
              </a:rPr>
              <a:pPr/>
              <a:t>95</a:t>
            </a:fld>
            <a:endParaRPr lang="en-US" altLang="pl-PL" sz="2000">
              <a:solidFill>
                <a:schemeClr val="tx2"/>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4D779A19-D1C1-F54D-CE7F-AD55E4BFE3E6}"/>
              </a:ext>
            </a:extLst>
          </p:cNvPr>
          <p:cNvSpPr>
            <a:spLocks noGrp="1" noChangeArrowheads="1"/>
          </p:cNvSpPr>
          <p:nvPr>
            <p:ph type="title"/>
          </p:nvPr>
        </p:nvSpPr>
        <p:spPr>
          <a:xfrm>
            <a:off x="2438400" y="512763"/>
            <a:ext cx="7772400" cy="914400"/>
          </a:xfrm>
        </p:spPr>
        <p:txBody>
          <a:bodyPr>
            <a:normAutofit fontScale="90000"/>
          </a:bodyPr>
          <a:lstStyle/>
          <a:p>
            <a:pPr>
              <a:defRPr/>
            </a:pPr>
            <a:r>
              <a:rPr lang="en-US">
                <a:solidFill>
                  <a:srgbClr val="00CCFF"/>
                </a:solidFill>
              </a:rPr>
              <a:t>Intussusception  with reduction            </a:t>
            </a:r>
            <a:br>
              <a:rPr lang="en-US">
                <a:solidFill>
                  <a:srgbClr val="00CCFF"/>
                </a:solidFill>
              </a:rPr>
            </a:br>
            <a:r>
              <a:rPr lang="en-US">
                <a:solidFill>
                  <a:srgbClr val="00CCFF"/>
                </a:solidFill>
              </a:rPr>
              <a:t>                                     by BE</a:t>
            </a:r>
          </a:p>
        </p:txBody>
      </p:sp>
      <p:pic>
        <p:nvPicPr>
          <p:cNvPr id="65539" name="Picture 3">
            <a:extLst>
              <a:ext uri="{FF2B5EF4-FFF2-40B4-BE49-F238E27FC236}">
                <a16:creationId xmlns:a16="http://schemas.microsoft.com/office/drawing/2014/main" id="{A1F9940C-F7B7-837A-1FEE-6A9CCC7850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209801"/>
            <a:ext cx="4038600"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4">
            <a:extLst>
              <a:ext uri="{FF2B5EF4-FFF2-40B4-BE49-F238E27FC236}">
                <a16:creationId xmlns:a16="http://schemas.microsoft.com/office/drawing/2014/main" id="{6FF9D583-5418-47DC-4C7C-EAAADD7B2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981200"/>
            <a:ext cx="366553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Slide Number Placeholder 7">
            <a:extLst>
              <a:ext uri="{FF2B5EF4-FFF2-40B4-BE49-F238E27FC236}">
                <a16:creationId xmlns:a16="http://schemas.microsoft.com/office/drawing/2014/main" id="{E7D1750B-BF39-AD6A-AA93-C6C78B808C3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9C70E77-A03B-4E97-BE93-8912FE86EDCF}" type="slidenum">
              <a:rPr lang="en-US" altLang="pl-PL" sz="1200">
                <a:solidFill>
                  <a:schemeClr val="tx2"/>
                </a:solidFill>
              </a:rPr>
              <a:pPr/>
              <a:t>96</a:t>
            </a:fld>
            <a:endParaRPr lang="en-US" altLang="pl-PL" sz="1200">
              <a:solidFill>
                <a:schemeClr val="tx2"/>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11FU11">
            <a:extLst>
              <a:ext uri="{FF2B5EF4-FFF2-40B4-BE49-F238E27FC236}">
                <a16:creationId xmlns:a16="http://schemas.microsoft.com/office/drawing/2014/main" id="{F0275AEA-1F54-1FF2-B038-AAEB53828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28600"/>
            <a:ext cx="4851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Rectangle 4">
            <a:extLst>
              <a:ext uri="{FF2B5EF4-FFF2-40B4-BE49-F238E27FC236}">
                <a16:creationId xmlns:a16="http://schemas.microsoft.com/office/drawing/2014/main" id="{2A81D586-40E4-7DDE-BC96-B6C732DFA630}"/>
              </a:ext>
            </a:extLst>
          </p:cNvPr>
          <p:cNvSpPr>
            <a:spLocks noGrp="1" noChangeArrowheads="1"/>
          </p:cNvSpPr>
          <p:nvPr>
            <p:ph type="title"/>
          </p:nvPr>
        </p:nvSpPr>
        <p:spPr>
          <a:xfrm>
            <a:off x="2438400" y="512763"/>
            <a:ext cx="7772400" cy="914400"/>
          </a:xfrm>
        </p:spPr>
        <p:txBody>
          <a:bodyPr/>
          <a:lstStyle/>
          <a:p>
            <a:pPr algn="r">
              <a:defRPr/>
            </a:pPr>
            <a:r>
              <a:rPr lang="en-US" sz="2000">
                <a:solidFill>
                  <a:schemeClr val="bg1"/>
                </a:solidFill>
              </a:rPr>
              <a:t>Not well prepped</a:t>
            </a:r>
          </a:p>
        </p:txBody>
      </p:sp>
      <p:sp>
        <p:nvSpPr>
          <p:cNvPr id="66564" name="Slide Number Placeholder 6">
            <a:extLst>
              <a:ext uri="{FF2B5EF4-FFF2-40B4-BE49-F238E27FC236}">
                <a16:creationId xmlns:a16="http://schemas.microsoft.com/office/drawing/2014/main" id="{9E111C43-D25D-B3DE-5591-09ED9BEBE7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28F120C-0DC9-4EDE-9D6B-F7157499AE76}" type="slidenum">
              <a:rPr lang="en-US" altLang="pl-PL" sz="1200">
                <a:solidFill>
                  <a:schemeClr val="tx2"/>
                </a:solidFill>
              </a:rPr>
              <a:pPr/>
              <a:t>97</a:t>
            </a:fld>
            <a:endParaRPr lang="en-US" altLang="pl-PL" sz="1200">
              <a:solidFill>
                <a:schemeClr val="tx2"/>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Adynamic ileus">
            <a:extLst>
              <a:ext uri="{FF2B5EF4-FFF2-40B4-BE49-F238E27FC236}">
                <a16:creationId xmlns:a16="http://schemas.microsoft.com/office/drawing/2014/main" id="{C7E96F4D-BC2A-7471-3256-A8F4C04B6C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04800"/>
            <a:ext cx="56515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Slide Number Placeholder 5">
            <a:extLst>
              <a:ext uri="{FF2B5EF4-FFF2-40B4-BE49-F238E27FC236}">
                <a16:creationId xmlns:a16="http://schemas.microsoft.com/office/drawing/2014/main" id="{871A2D6B-0831-02AF-0C37-B0184A53AF4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1C921B3-CDAE-4B63-8E61-0F24D8180E69}" type="slidenum">
              <a:rPr lang="en-US" altLang="pl-PL" sz="2000">
                <a:solidFill>
                  <a:schemeClr val="tx2"/>
                </a:solidFill>
              </a:rPr>
              <a:pPr/>
              <a:t>98</a:t>
            </a:fld>
            <a:endParaRPr lang="en-US" altLang="pl-PL" sz="2000">
              <a:solidFill>
                <a:schemeClr val="tx2"/>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Perforated rectum">
            <a:extLst>
              <a:ext uri="{FF2B5EF4-FFF2-40B4-BE49-F238E27FC236}">
                <a16:creationId xmlns:a16="http://schemas.microsoft.com/office/drawing/2014/main" id="{A74E6DF7-A5A5-0CE5-DD8F-14DC75C749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600200"/>
            <a:ext cx="365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3">
            <a:extLst>
              <a:ext uri="{FF2B5EF4-FFF2-40B4-BE49-F238E27FC236}">
                <a16:creationId xmlns:a16="http://schemas.microsoft.com/office/drawing/2014/main" id="{A921CE2A-E533-3C73-B502-8157C9CEF61B}"/>
              </a:ext>
            </a:extLst>
          </p:cNvPr>
          <p:cNvSpPr>
            <a:spLocks noGrp="1" noChangeArrowheads="1"/>
          </p:cNvSpPr>
          <p:nvPr>
            <p:ph type="title"/>
          </p:nvPr>
        </p:nvSpPr>
        <p:spPr/>
        <p:txBody>
          <a:bodyPr/>
          <a:lstStyle/>
          <a:p>
            <a:pPr>
              <a:defRPr/>
            </a:pPr>
            <a:r>
              <a:rPr lang="en-US">
                <a:solidFill>
                  <a:schemeClr val="accent1"/>
                </a:solidFill>
              </a:rPr>
              <a:t>PERFORATED RECTUM</a:t>
            </a:r>
          </a:p>
        </p:txBody>
      </p:sp>
      <p:pic>
        <p:nvPicPr>
          <p:cNvPr id="68612" name="Picture 4" descr="Perforated rectum">
            <a:extLst>
              <a:ext uri="{FF2B5EF4-FFF2-40B4-BE49-F238E27FC236}">
                <a16:creationId xmlns:a16="http://schemas.microsoft.com/office/drawing/2014/main" id="{C2D025DA-6BEB-F725-2508-2BC21735441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52950" y="1784350"/>
            <a:ext cx="3543300" cy="4572000"/>
          </a:xfrm>
          <a:noFill/>
        </p:spPr>
      </p:pic>
      <p:sp>
        <p:nvSpPr>
          <p:cNvPr id="68613" name="Slide Number Placeholder 7">
            <a:extLst>
              <a:ext uri="{FF2B5EF4-FFF2-40B4-BE49-F238E27FC236}">
                <a16:creationId xmlns:a16="http://schemas.microsoft.com/office/drawing/2014/main" id="{69171839-3EAB-B9DB-E08D-28C4EF99F0B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DE5C2CC-C918-4115-A807-B55EE3E89986}" type="slidenum">
              <a:rPr lang="en-US" altLang="pl-PL" sz="1200">
                <a:solidFill>
                  <a:schemeClr val="tx2"/>
                </a:solidFill>
              </a:rPr>
              <a:pPr/>
              <a:t>99</a:t>
            </a:fld>
            <a:endParaRPr lang="en-US" altLang="pl-PL" sz="1200">
              <a:solidFill>
                <a:schemeClr val="tx2"/>
              </a:solidFil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SNARRATION" val="1,1358282043,I:\Rad553\2010\RAD553_2010_On_line3_GI_inflammation_pptx\Media.ppcx"/>
</p:tagLst>
</file>

<file path=ppt/tags/tag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56FB5FBD-3D9D-4C49-AA7B-12973B4030D3}&quot;/&gt;&lt;isInvalidForFieldText val=&quot;0&quot;/&gt;&lt;Image&gt;&lt;filename val=&quot;I:\Rad553\2010\Presentation_folder\Unit 3\gi_inflammation\data\asimages\{56FB5FBD-3D9D-4C49-AA7B-12973B4030D3}_7.png&quot;/&gt;&lt;left val=&quot;359&quot;/&gt;&lt;top val=&quot;149&quot;/&gt;&lt;width val=&quot;326&quot;/&gt;&lt;height val=&quot;304&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PSNARRATION" val="8,1358282043,I:\Rad553\2010\RAD553_2010_On_line3_GI_inflammation_pptx\Media.ppcx"/>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2DECEFC6-3F3F-4ED7-867C-125972895FEC}&quot;/&gt;&lt;isInvalidForFieldText val=&quot;0&quot;/&gt;&lt;Image&gt;&lt;filename val=&quot;I:\Rad553\2010\Presentation_folder\Unit 3\gi_inflammation\data\asimages\{2DECEFC6-3F3F-4ED7-867C-125972895FEC}_8.png&quot;/&gt;&lt;left val=&quot;383&quot;/&gt;&lt;top val=&quot;203&quot;/&gt;&lt;width val=&quot;290&quot;/&gt;&lt;height val=&quot;224&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PSNARRATION" val="9,1358282043,I:\Rad553\2010\RAD553_2010_On_line3_GI_inflammation_pptx\Media.ppcx"/>
</p:tagLst>
</file>

<file path=ppt/tags/tag14.xml><?xml version="1.0" encoding="utf-8"?>
<p:tagLst xmlns:a="http://schemas.openxmlformats.org/drawingml/2006/main" xmlns:r="http://schemas.openxmlformats.org/officeDocument/2006/relationships" xmlns:p="http://schemas.openxmlformats.org/presentationml/2006/main">
  <p:tag name="PPSNARRATION" val="10,1358282043,I:\Rad553\2010\RAD553_2010_On_line3_GI_inflammation_pptx\Media.ppcx"/>
</p:tagLst>
</file>

<file path=ppt/tags/tag15.xml><?xml version="1.0" encoding="utf-8"?>
<p:tagLst xmlns:a="http://schemas.openxmlformats.org/drawingml/2006/main" xmlns:r="http://schemas.openxmlformats.org/officeDocument/2006/relationships" xmlns:p="http://schemas.openxmlformats.org/presentationml/2006/main">
  <p:tag name="PPSNARRATION" val="11,1358282043,I:\Rad553\2010\RAD553_2010_On_line3_GI_inflammation_pptx\Media.ppcx"/>
</p:tagLst>
</file>

<file path=ppt/tags/tag16.xml><?xml version="1.0" encoding="utf-8"?>
<p:tagLst xmlns:a="http://schemas.openxmlformats.org/drawingml/2006/main" xmlns:r="http://schemas.openxmlformats.org/officeDocument/2006/relationships" xmlns:p="http://schemas.openxmlformats.org/presentationml/2006/main">
  <p:tag name="PPSNARRATION" val="12,1358282043,I:\Rad553\2010\RAD553_2010_On_line3_GI_inflammation_pptx\Media.ppcx"/>
</p:tagLst>
</file>

<file path=ppt/tags/tag17.xml><?xml version="1.0" encoding="utf-8"?>
<p:tagLst xmlns:a="http://schemas.openxmlformats.org/drawingml/2006/main" xmlns:r="http://schemas.openxmlformats.org/officeDocument/2006/relationships" xmlns:p="http://schemas.openxmlformats.org/presentationml/2006/main">
  <p:tag name="PPSNARRATION" val="13,1358282043,I:\Rad553\2010\RAD553_2010_On_line3_GI_inflammation_pptx\Media.ppcx"/>
</p:tagLst>
</file>

<file path=ppt/tags/tag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965210D6-A365-4CFE-A479-16DAC9B7E3E2}&quot;/&gt;&lt;isInvalidForFieldText val=&quot;0&quot;/&gt;&lt;Image&gt;&lt;filename val=&quot;I:\Rad553\2010\Presentation_folder\Unit 3\gi_inflammation\data\asimages\{965210D6-A365-4CFE-A479-16DAC9B7E3E2}_13.png&quot;/&gt;&lt;left val=&quot;332&quot;/&gt;&lt;top val=&quot;0&quot;/&gt;&lt;width val=&quot;389&quot;/&gt;&lt;height val=&quot;488&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PSNARRATION" val="14,1358282043,I:\Rad553\2010\RAD553_2010_On_line3_GI_inflammation_pptx\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1358282043,I:\Rad553\2010\RAD553_2010_On_line3_GI_inflammation_pptx\Media.ppcx"/>
</p:tagLst>
</file>

<file path=ppt/tags/tag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45381E17-8649-4266-9D5B-4D80289E4953}&quot;/&gt;&lt;isInvalidForFieldText val=&quot;0&quot;/&gt;&lt;Image&gt;&lt;filename val=&quot;I:\Rad553\2010\Presentation_folder\Unit 3\gi_inflammation\data\asimages\{45381E17-8649-4266-9D5B-4D80289E4953}_14.png&quot;/&gt;&lt;left val=&quot;275&quot;/&gt;&lt;top val=&quot;89&quot;/&gt;&lt;width val=&quot;434&quot;/&gt;&lt;height val=&quot;401&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PSNARRATION" val="15,1358282043,I:\Rad553\2010\RAD553_2010_On_line3_GI_inflammation_pptx\Media.ppcx"/>
</p:tagLst>
</file>

<file path=ppt/tags/tag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CF4B5608-96DE-467E-965F-EF4D6622848A}&quot;/&gt;&lt;isInvalidForFieldText val=&quot;0&quot;/&gt;&lt;Image&gt;&lt;filename val=&quot;I:\Rad553\2010\Presentation_folder\Unit 3\gi_inflammation\data\asimages\{CF4B5608-96DE-467E-965F-EF4D6622848A}_15.png&quot;/&gt;&lt;left val=&quot;29&quot;/&gt;&lt;top val=&quot;221&quot;/&gt;&lt;width val=&quot;656&quot;/&gt;&lt;height val=&quot;281&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PSNARRATION" val="16,1358282043,I:\Rad553\2010\RAD553_2010_On_line3_GI_inflammation_pptx\Media.ppcx"/>
</p:tagLst>
</file>

<file path=ppt/tags/tag24.xml><?xml version="1.0" encoding="utf-8"?>
<p:tagLst xmlns:a="http://schemas.openxmlformats.org/drawingml/2006/main" xmlns:r="http://schemas.openxmlformats.org/officeDocument/2006/relationships" xmlns:p="http://schemas.openxmlformats.org/presentationml/2006/main">
  <p:tag name="PPSNARRATION" val="17,1358282043,I:\Rad553\2010\RAD553_2010_On_line3_GI_inflammation_pptx\Media.ppcx"/>
</p:tagLst>
</file>

<file path=ppt/tags/tag25.xml><?xml version="1.0" encoding="utf-8"?>
<p:tagLst xmlns:a="http://schemas.openxmlformats.org/drawingml/2006/main" xmlns:r="http://schemas.openxmlformats.org/officeDocument/2006/relationships" xmlns:p="http://schemas.openxmlformats.org/presentationml/2006/main">
  <p:tag name="PPSNARRATION" val="18,1358282043,I:\Rad553\2010\RAD553_2010_On_line3_GI_inflammation_pptx\Media.ppcx"/>
</p:tagLst>
</file>

<file path=ppt/tags/tag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7B066999-6DB8-4A46-B8A1-59B2102DEA25}&quot;/&gt;&lt;isInvalidForFieldText val=&quot;0&quot;/&gt;&lt;Image&gt;&lt;filename val=&quot;I:\Rad553\2010\Presentation_folder\Unit 3\gi_inflammation\data\asimages\{7B066999-6DB8-4A46-B8A1-59B2102DEA25}_18.png&quot;/&gt;&lt;left val=&quot;269&quot;/&gt;&lt;top val=&quot;125&quot;/&gt;&lt;width val=&quot;452&quot;/&gt;&lt;height val=&quot;330&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PSNARRATION" val="3,1358282043,I:\Rad553\2010\RAD553_2010_On_line3_GI_inflammation_pptx\Media.ppcx"/>
</p:tagLst>
</file>

<file path=ppt/tags/tag4.xml><?xml version="1.0" encoding="utf-8"?>
<p:tagLst xmlns:a="http://schemas.openxmlformats.org/drawingml/2006/main" xmlns:r="http://schemas.openxmlformats.org/officeDocument/2006/relationships" xmlns:p="http://schemas.openxmlformats.org/presentationml/2006/main">
  <p:tag name="PPSNARRATION" val="4,1358282043,I:\Rad553\2010\RAD553_2010_On_line3_GI_inflammation_pptx\Media.ppcx"/>
</p:tagLst>
</file>

<file path=ppt/tags/tag5.xml><?xml version="1.0" encoding="utf-8"?>
<p:tagLst xmlns:a="http://schemas.openxmlformats.org/drawingml/2006/main" xmlns:r="http://schemas.openxmlformats.org/officeDocument/2006/relationships" xmlns:p="http://schemas.openxmlformats.org/presentationml/2006/main">
  <p:tag name="PPSNARRATION" val="5,1358282043,I:\Rad553\2010\RAD553_2010_On_line3_GI_inflammation_pptx\Media.ppcx"/>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02B1263C-BFB1-460E-B5A9-A13BD8966694}&quot;/&gt;&lt;isInvalidForFieldText val=&quot;0&quot;/&gt;&lt;Image&gt;&lt;filename val=&quot;I:\Rad553\2010\Presentation_folder\Unit 3\gi_inflammation\data\asimages\{02B1263C-BFB1-460E-B5A9-A13BD8966694}_5.png&quot;/&gt;&lt;left val=&quot;359&quot;/&gt;&lt;top val=&quot;5&quot;/&gt;&lt;width val=&quot;322&quot;/&gt;&lt;height val=&quot;488&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PSNARRATION" val="6,1358282043,I:\Rad553\2010\RAD553_2010_On_line3_GI_inflammation_pptx\Media.ppcx"/>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F12BF048-3A47-4ACB-A7A4-25549C143382}&quot;/&gt;&lt;isInvalidForFieldText val=&quot;0&quot;/&gt;&lt;Image&gt;&lt;filename val=&quot;I:\Rad553\2010\Presentation_folder\Unit 3\gi_inflammation\data\asimages\{F12BF048-3A47-4ACB-A7A4-25549C143382}_6.png&quot;/&gt;&lt;left val=&quot;353&quot;/&gt;&lt;top val=&quot;0&quot;/&gt;&lt;width val=&quot;372&quot;/&gt;&lt;height val=&quot;494&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PSNARRATION" val="7,1358282043,I:\Rad553\2010\RAD553_2010_On_line3_GI_inflammation_pptx\Media.ppcx"/>
</p:tagLst>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4918</Words>
  <Application>Microsoft Office PowerPoint</Application>
  <PresentationFormat>Panoramiczny</PresentationFormat>
  <Paragraphs>688</Paragraphs>
  <Slides>169</Slides>
  <Notes>37</Notes>
  <HiddenSlides>0</HiddenSlides>
  <MMClips>0</MMClips>
  <ScaleCrop>false</ScaleCrop>
  <HeadingPairs>
    <vt:vector size="8" baseType="variant">
      <vt:variant>
        <vt:lpstr>Używane czcionki</vt:lpstr>
      </vt:variant>
      <vt:variant>
        <vt:i4>9</vt:i4>
      </vt:variant>
      <vt:variant>
        <vt:lpstr>Motyw</vt:lpstr>
      </vt:variant>
      <vt:variant>
        <vt:i4>1</vt:i4>
      </vt:variant>
      <vt:variant>
        <vt:lpstr>Osadzone serwery OLE</vt:lpstr>
      </vt:variant>
      <vt:variant>
        <vt:i4>1</vt:i4>
      </vt:variant>
      <vt:variant>
        <vt:lpstr>Tytuły slajdów</vt:lpstr>
      </vt:variant>
      <vt:variant>
        <vt:i4>169</vt:i4>
      </vt:variant>
    </vt:vector>
  </HeadingPairs>
  <TitlesOfParts>
    <vt:vector size="180" baseType="lpstr">
      <vt:lpstr>ＭＳ Ｐゴシック</vt:lpstr>
      <vt:lpstr>Arial</vt:lpstr>
      <vt:lpstr>Calibri</vt:lpstr>
      <vt:lpstr>Calibri Light</vt:lpstr>
      <vt:lpstr>Comic Sans MS</vt:lpstr>
      <vt:lpstr>Tahoma</vt:lpstr>
      <vt:lpstr>Times New Roman</vt:lpstr>
      <vt:lpstr>Verdana</vt:lpstr>
      <vt:lpstr>Wingdings</vt:lpstr>
      <vt:lpstr>Motyw pakietu Office</vt:lpstr>
      <vt:lpstr>Image</vt:lpstr>
      <vt:lpstr>Digestive System</vt:lpstr>
      <vt:lpstr>Made up of:</vt:lpstr>
      <vt:lpstr>Types of Digestion</vt:lpstr>
      <vt:lpstr>Prezentacja programu PowerPoint</vt:lpstr>
      <vt:lpstr>Digestive Tract</vt:lpstr>
      <vt:lpstr>1. Mouth</vt:lpstr>
      <vt:lpstr>2. Esophagus</vt:lpstr>
      <vt:lpstr>3. Stomach</vt:lpstr>
      <vt:lpstr>4. Small Intestine</vt:lpstr>
      <vt:lpstr>Bile</vt:lpstr>
      <vt:lpstr>Pancreas</vt:lpstr>
      <vt:lpstr>5. Large Intestine</vt:lpstr>
      <vt:lpstr>Prezentacja programu PowerPoint</vt:lpstr>
      <vt:lpstr>Prezentacja programu PowerPoint</vt:lpstr>
      <vt:lpstr>The Human Digestive System</vt:lpstr>
      <vt:lpstr>Prezentacja programu PowerPoint</vt:lpstr>
      <vt:lpstr>Oral Cavity</vt:lpstr>
      <vt:lpstr>Esophagus</vt:lpstr>
      <vt:lpstr>Stomach</vt:lpstr>
      <vt:lpstr>Small Intestine</vt:lpstr>
      <vt:lpstr>Colon (Large Intestine)</vt:lpstr>
      <vt:lpstr>Carbohydrate Digestion </vt:lpstr>
      <vt:lpstr>Protein Digestion</vt:lpstr>
      <vt:lpstr>Fat Digestion</vt:lpstr>
      <vt:lpstr>Gastrointestinal Inflammation</vt:lpstr>
      <vt:lpstr>Gastrointestinal Inflammation </vt:lpstr>
      <vt:lpstr>Gastrointestinal Inflammation</vt:lpstr>
      <vt:lpstr>Ulcer In Stomach Wall</vt:lpstr>
      <vt:lpstr>Gastric Ulcer</vt:lpstr>
      <vt:lpstr>Gastric Ulcer</vt:lpstr>
      <vt:lpstr>Pyloric Channel Ulcer</vt:lpstr>
      <vt:lpstr>Post-bulbar Doudenal Ulcer</vt:lpstr>
      <vt:lpstr>Inflammatory Lesions of the Colon</vt:lpstr>
      <vt:lpstr>Inflammatory Lesions of the Colon</vt:lpstr>
      <vt:lpstr>Diverticulosis, Diverticulitis and their complications</vt:lpstr>
      <vt:lpstr>Diverticulosis, Diverticulitis and their complications</vt:lpstr>
      <vt:lpstr>Diverticulosis</vt:lpstr>
      <vt:lpstr>Diverticulitis</vt:lpstr>
      <vt:lpstr>CT of Diverticulitis</vt:lpstr>
      <vt:lpstr>Prezentacja programu PowerPoint</vt:lpstr>
      <vt:lpstr>Appendicitis / Appendicolith</vt:lpstr>
      <vt:lpstr>Appendicitis </vt:lpstr>
      <vt:lpstr>Be Kind to your patients- offer them a wet towel for the Ba mustache !</vt:lpstr>
      <vt:lpstr>GI DISORDERS</vt:lpstr>
      <vt:lpstr>Prezentacja programu PowerPoint</vt:lpstr>
      <vt:lpstr>Normal Esophagus which position? </vt:lpstr>
      <vt:lpstr>Normal Stomach which position?</vt:lpstr>
      <vt:lpstr>Esophageal  Strictures</vt:lpstr>
      <vt:lpstr>Esophageal  Varices</vt:lpstr>
      <vt:lpstr>                  Esophogeal varices</vt:lpstr>
      <vt:lpstr>Prezentacja programu PowerPoint</vt:lpstr>
      <vt:lpstr>Esophageal  Diverticula</vt:lpstr>
      <vt:lpstr>GERD</vt:lpstr>
      <vt:lpstr>Prezentacja programu PowerPoint</vt:lpstr>
      <vt:lpstr>Ng tube   </vt:lpstr>
      <vt:lpstr>Prezentacja programu PowerPoint</vt:lpstr>
      <vt:lpstr>Prezentacja programu PowerPoint</vt:lpstr>
      <vt:lpstr>Pneumoperitoneum (air under the diaphram) possible perforated bowel</vt:lpstr>
      <vt:lpstr>Pyloric Stenosis  “String Sign”</vt:lpstr>
      <vt:lpstr>Prezentacja programu PowerPoint</vt:lpstr>
      <vt:lpstr>Large  HIATAL HERNIA  (GI)</vt:lpstr>
      <vt:lpstr>Hiatal  Hernia</vt:lpstr>
      <vt:lpstr>               Intrathoracic stomach  malrotation </vt:lpstr>
      <vt:lpstr>Prezentacja programu PowerPoint</vt:lpstr>
      <vt:lpstr>Prezentacja programu PowerPoint</vt:lpstr>
      <vt:lpstr>H Pylori</vt:lpstr>
      <vt:lpstr>Gastric neoplasm (cancer) w/ perforation</vt:lpstr>
      <vt:lpstr>Increased folds = inflammation</vt:lpstr>
      <vt:lpstr>Prezentacja programu PowerPoint</vt:lpstr>
      <vt:lpstr>Prezentacja programu PowerPoint</vt:lpstr>
      <vt:lpstr>Prezentacja programu PowerPoint</vt:lpstr>
      <vt:lpstr>Bezoar from  eating hair</vt:lpstr>
      <vt:lpstr>Prezentacja programu PowerPoint</vt:lpstr>
      <vt:lpstr>Prezentacja programu PowerPoint</vt:lpstr>
      <vt:lpstr>Small bowel obstruction</vt:lpstr>
      <vt:lpstr>Prezentacja programu PowerPoint</vt:lpstr>
      <vt:lpstr>Prezentacja programu PowerPoint</vt:lpstr>
      <vt:lpstr>Ca of colon  “apple core lesion”</vt:lpstr>
      <vt:lpstr>Prezentacja programu PowerPoint</vt:lpstr>
      <vt:lpstr>Diverticulosis   (chronic diverticulitis) </vt:lpstr>
      <vt:lpstr>Prezentacja programu PowerPoint</vt:lpstr>
      <vt:lpstr>Prezentacja programu PowerPoint</vt:lpstr>
      <vt:lpstr>Crohn’s  Disease</vt:lpstr>
      <vt:lpstr>Crohn's disease         (IBS) Cobblestone appearance </vt:lpstr>
      <vt:lpstr>Colitis  “stove pipe” Crohns Disease / Laxative Use</vt:lpstr>
      <vt:lpstr>Prezentacja programu PowerPoint</vt:lpstr>
      <vt:lpstr>Ulcerative colitis </vt:lpstr>
      <vt:lpstr>CHRONIC Ulcerative colitis </vt:lpstr>
      <vt:lpstr>Intussuception    Volvulus</vt:lpstr>
      <vt:lpstr>Prezentacja programu PowerPoint</vt:lpstr>
      <vt:lpstr>Prezentacja programu PowerPoint</vt:lpstr>
      <vt:lpstr>Volvulus</vt:lpstr>
      <vt:lpstr>Volvulus in cecum </vt:lpstr>
      <vt:lpstr> Sigmoid volvulus note:            beak sign</vt:lpstr>
      <vt:lpstr>Prezentacja programu PowerPoint</vt:lpstr>
      <vt:lpstr>Intussusception  with reduction                                                  by BE</vt:lpstr>
      <vt:lpstr>Not well prepped</vt:lpstr>
      <vt:lpstr>Prezentacja programu PowerPoint</vt:lpstr>
      <vt:lpstr>PERFORATED RECTUM</vt:lpstr>
      <vt:lpstr>RECTAL CA</vt:lpstr>
      <vt:lpstr>Inguinal Hernia</vt:lpstr>
      <vt:lpstr>Prezentacja programu PowerPoint</vt:lpstr>
      <vt:lpstr>Prezentacja programu PowerPoint</vt:lpstr>
      <vt:lpstr>APPENDCOLITH</vt:lpstr>
      <vt:lpstr>What is the most common abdominal emergency surgery in the U.S?</vt:lpstr>
      <vt:lpstr>APPENDICITS</vt:lpstr>
      <vt:lpstr>APPENDICITIS</vt:lpstr>
      <vt:lpstr>Prezentacja programu PowerPoint</vt:lpstr>
      <vt:lpstr>GB STONES  Calculi  in gallbladder   and bile ducts  </vt:lpstr>
      <vt:lpstr>“Stratificaton”  (layering) of GB stones (cholelithaisis) seen in upright  OCG</vt:lpstr>
      <vt:lpstr>EEL inserted into rectum – OUCH                                               perforating bowel</vt:lpstr>
      <vt:lpstr>Gastrointestinal Pathophysiology</vt:lpstr>
      <vt:lpstr>GI Tract with pathological detours</vt:lpstr>
      <vt:lpstr>Mouth and Pharynx  Chewing and Swallowing</vt:lpstr>
      <vt:lpstr>Swallowing </vt:lpstr>
      <vt:lpstr>What can interfere with swallowing?</vt:lpstr>
      <vt:lpstr>The Esophagus  What if what you swallow doesn’t stay swallowed?</vt:lpstr>
      <vt:lpstr>Prezentacja programu PowerPoint</vt:lpstr>
      <vt:lpstr>Factors that increase the likelihood of Gastroesophageal Reflux</vt:lpstr>
      <vt:lpstr>Hiatus Hernia</vt:lpstr>
      <vt:lpstr>Barrett’s Esophagus</vt:lpstr>
      <vt:lpstr>The Stomach  Mechanical mixing with acid,  some enzymatic digestion. </vt:lpstr>
      <vt:lpstr>The stomach is protected from acid by a layer of mucus and bicarbonate</vt:lpstr>
      <vt:lpstr>Helobacter pylori passes though mucus layer that protects the stomach.</vt:lpstr>
      <vt:lpstr>NSAIDS interfere with prostaglandin synthesis, which blocks production of prostaglandin.  </vt:lpstr>
      <vt:lpstr>Peptic Ulcers</vt:lpstr>
      <vt:lpstr>Bariatric Surgery</vt:lpstr>
      <vt:lpstr>The Intestines  Digestion and Absorption</vt:lpstr>
      <vt:lpstr>Carbohydrate Digestion </vt:lpstr>
      <vt:lpstr>Protein Digestion</vt:lpstr>
      <vt:lpstr>Fat Digestion</vt:lpstr>
      <vt:lpstr>Prezentacja programu PowerPoint</vt:lpstr>
      <vt:lpstr>Prezentacja programu PowerPoint</vt:lpstr>
      <vt:lpstr>Balance of GI inputs and outputs.</vt:lpstr>
      <vt:lpstr>GI fluid imbalance can be caused by:</vt:lpstr>
      <vt:lpstr>Consequences of prolonged vomiting </vt:lpstr>
      <vt:lpstr>Diarrhea</vt:lpstr>
      <vt:lpstr>Osmotic Diarrhea: Lactose intolerance results from a lactase insufficiency.</vt:lpstr>
      <vt:lpstr>Secretory Diarrhea:  Cholera . </vt:lpstr>
      <vt:lpstr>Celiac Disease</vt:lpstr>
      <vt:lpstr>Celiac disease:  Effect on cells in the small intestine </vt:lpstr>
      <vt:lpstr>Consequences of celiac disease</vt:lpstr>
      <vt:lpstr>Hemorrhagic Diarrhea</vt:lpstr>
      <vt:lpstr>Diarrhea due to altered motility Dumping Syndrome</vt:lpstr>
      <vt:lpstr>The pancreas releases the major digestive enzymes, which are needed to break down starch, proteins and fats.</vt:lpstr>
      <vt:lpstr>Pancreatic enzymes are usually released in an inactive form.</vt:lpstr>
      <vt:lpstr>Acute Pancreatitis</vt:lpstr>
      <vt:lpstr>Manifestations of acute pancreatitis:</vt:lpstr>
      <vt:lpstr>Chronic Pancreatitis</vt:lpstr>
      <vt:lpstr>Pancreatic Insufficiency</vt:lpstr>
      <vt:lpstr>Pancreatic Cancer</vt:lpstr>
      <vt:lpstr>The Liver</vt:lpstr>
      <vt:lpstr>The liver does many things:</vt:lpstr>
      <vt:lpstr>Prezentacja programu PowerPoint</vt:lpstr>
      <vt:lpstr>The openings (fenestrations) in the capillaries mean that the hepatocytes are essentially in direct contact with the blood.</vt:lpstr>
      <vt:lpstr> Bile duct and sphincter of Oddi</vt:lpstr>
      <vt:lpstr>Prezentacja programu PowerPoint</vt:lpstr>
      <vt:lpstr>Prezentacja programu PowerPoint</vt:lpstr>
      <vt:lpstr>Bile Pigments</vt:lpstr>
      <vt:lpstr>Cirrhosis of the Liver</vt:lpstr>
      <vt:lpstr>Cirrhosis occurs when scarring and fibrosis lead to the death of hepatocytes.</vt:lpstr>
      <vt:lpstr>Portal hypertension can cause bleeding into the GI tract, as well as congestion of blood in the spleen, leading to destruction of platelets</vt:lpstr>
      <vt:lpstr>The yellow coloring of the eye in a patient with jaundice reflects the accumulation of bile pigments in the connective tissues.  Skin also becomes yellowish.</vt:lpstr>
      <vt:lpstr>Consequences of Liver Failure</vt:lpstr>
      <vt:lpstr>Consequences of Liver Failure, (cont.)</vt:lpstr>
      <vt:lpstr>Consequences of Liver Failure, (cont.)</vt:lpstr>
      <vt:lpstr>Consequences of Liver Failure, (cont.)</vt:lpstr>
      <vt:lpstr>Consequences of Liver Failure, (cont.)</vt:lpstr>
      <vt:lpstr>Consequences of Liver Failure, (cont.)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Digestive System</dc:title>
  <dc:creator>PIW Koszalin</dc:creator>
  <cp:lastModifiedBy>PIW Koszalin</cp:lastModifiedBy>
  <cp:revision>2</cp:revision>
  <dcterms:created xsi:type="dcterms:W3CDTF">2024-04-16T05:33:50Z</dcterms:created>
  <dcterms:modified xsi:type="dcterms:W3CDTF">2024-05-09T11:19:43Z</dcterms:modified>
</cp:coreProperties>
</file>