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7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3C940C5-9A7D-4FE9-ACCA-4D71CD8F418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2AF5CEE-64EE-4D4A-81C0-8A9507D46FA8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61F2E32-C985-432E-91DF-395E2239A1B5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FC62819-1AF0-4197-8803-014816AD9E86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F1C51FC3-D35F-4D26-A0FE-E345B17CA3DC}" type="slidenum">
              <a:t>‹#›</a:t>
            </a:fld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541107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B4AB7A7-F49A-49E2-9995-6F75AA988B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7B7D599-5079-467F-8B1E-FB4694DD842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>
            <a:extLst>
              <a:ext uri="{FF2B5EF4-FFF2-40B4-BE49-F238E27FC236}">
                <a16:creationId xmlns:a16="http://schemas.microsoft.com/office/drawing/2014/main" id="{8EF8E1B3-8A89-4A89-AE99-B173626F2F5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0372748-EBA9-480A-9E41-80DDE5BE03E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8A286D4-0296-41C3-94E4-F82A31F5ACB2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7AC94C6-20FF-483D-A5FE-352AE4F343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91C9C9AD-3E2F-4DAA-9C33-9FDD9CA28DFA}" type="slidenum">
              <a:t>'#'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905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l-PL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F2835B0-84B0-47A6-9242-DA4045D308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9598AA7-E3D1-42FE-8443-6BD14372B453}" type="slidenum">
              <a:t>1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34EEAEB-3BF1-4BF5-8972-FD20F3C01B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31F7669-B760-485B-BE73-FFCFA14776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D2A856E-98F6-49E0-92D7-1CB7A0939E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DA71E25-11AA-4887-AAFA-AED4F77D1072}" type="slidenum">
              <a:t>10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68B59CF-E84D-4546-8A7C-8B849B65A7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AE8AA6A-CFC0-4E33-A6E3-4D97F2B52D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479A2D7-6F7E-41BB-9688-B7D0715FF8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8E00116-7D43-492C-B4F1-D1481313FF94}" type="slidenum">
              <a:t>11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E4213D4-B2FC-4FB1-B797-47D7E71BD6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41D9EB6-EC87-4F42-96FF-870B94A804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F323D6-E9C3-41CA-83E5-C0822F25CF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84B3C2-3090-4215-AE53-3E10D8E3C849}" type="slidenum">
              <a:t>12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FC8393D-F7AB-4A1B-9C54-742179A785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0AA46E5-1C6D-40CE-A779-1B58390DA1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56A02C-F82F-46CD-9ADF-260128DDB3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1C589B3-57B8-4215-A4B4-35DE8A3A0ABE}" type="slidenum">
              <a:t>13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F22094F-F397-4605-B318-84051F5AEE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D3F3D4A-910D-4BF2-AE45-22944BE089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1660347-8098-484F-B5EE-D990DF7EB6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50BDCEA-7A81-482C-A154-1046E9B2DA95}" type="slidenum">
              <a:t>14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4511829-D1B1-4B42-8CA1-19BC2C6412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1083D9E-D660-44A3-AF9A-8C6FEDAB94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054E1F2-D83B-4142-88B6-87BAC460713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D6086E8-7FEA-4AEF-85D0-6B1DE98FBD61}" type="slidenum">
              <a:t>15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1A921F6-94EC-4629-9F09-80CAE32134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5D1C429-9A76-45D1-8A80-7D2DC3E7CA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48CB1EB-E226-4374-A960-7DC07D1B3D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5FE22EE-9CA4-4DBD-A749-A381CC347DD9}" type="slidenum">
              <a:t>2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AA8700C-81CE-456A-B578-1043E93C56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35537B9-04D0-41ED-B91C-701B6735BE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A8DC9D6-30BB-4D6F-8890-83041097238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677B639-2333-4E08-9D10-D8ACF3D581A3}" type="slidenum">
              <a:t>3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E9F9644-356B-49C5-8A03-5BA6ACF533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D9D2DDC-ED9B-4AD0-885F-0E7E50359E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1E9928D-3A9D-4D8D-B0E8-3D4A5DDF8D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4D71234-FA10-4715-B4AE-C776A3418409}" type="slidenum">
              <a:t>4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F8A1630-1B5D-4D91-87B2-444A63FC56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33413FE-6B55-4E9F-87C3-DE71AFAAF2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EDBA3AD-4D8D-4EC4-BEF8-7C9D223D80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098790-C177-4B55-9D8D-5E49F38C0719}" type="slidenum">
              <a:t>5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768679E-EC93-49B2-B39E-4FBF9483DC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703A4EE-00F3-4403-9C06-4A3D55A97B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28B27EB-02B0-491F-A936-9EF204001E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5FB3F87-F2DD-4A0B-B620-EABD10E3F6CB}" type="slidenum">
              <a:t>6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C629EFA-2469-417F-8342-51BBA1D926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21A4B8D-A514-4660-9D03-E9485D33E3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2174154-5E99-477F-AFC0-1A6395BA94F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0693E3-8D9F-44CC-AB4A-C4D8E6FEC361}" type="slidenum">
              <a:t>7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0FD651A-A1DA-453A-A955-35F30C43E3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5A3EC6E-79CA-417E-AB7C-62F12677C5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DEC35A0-172B-4A40-B947-46871A439D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6F77A84-93E5-4DA4-BF58-CE98454BDB29}" type="slidenum">
              <a:t>8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38BC241-34C9-415D-909A-0D1DC737A7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C9E605A-9401-4A95-A060-0A6511B4C7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E2E80C-DB5F-42B6-AF52-B34E122E2A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98A9552-568E-4EA5-8415-B656AACB05C5}" type="slidenum">
              <a:t>9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179ED56-ED55-493C-902F-E858457E32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2CFC707-F552-4527-BC13-7BAB2A529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F0E61C-F9C8-4913-9D42-941A9D33C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FA5DF61-8078-4D2D-8370-2FE0F0A75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2B6442-4880-4F98-A0F2-48EAA61A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BCF002-DA61-4E63-A972-88C2A6FF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41AE69D-4504-4151-AFA8-71053341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EE16CF-BA3E-4E00-A07D-1A7F87FE31E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832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67B67-F563-4729-AC10-ECAFA9A0F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1C02B2B-45B3-45A6-AE57-D17262A45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FC44E9-F448-4835-A485-70D4FD7A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8C8C03F-7847-4084-AEBB-7B2B8283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1543C0-E25A-4248-9530-0BD3FB4B5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C888A8-9425-42D6-8271-8819B5C0CA1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56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6DA0552-1205-4ED8-A0B7-504D7AD5D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B22EF5D-44A1-4C00-8EBE-AA67A0A3E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5987FD-3982-44E2-AD94-E1578D68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59CD0AC-B9EA-4485-A496-D8895525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3CDBCF-84AA-47E0-830F-DBDF16FB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D51A80-FE1C-4AB7-83CF-704AB568E06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476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81E258-CEA7-42A4-B45B-3F858D011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BE0A1E-12FD-46FA-BFF2-15F59986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121A71-6121-45AB-B3B9-941855D70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557B93-D9A9-49AC-B14A-99B5D5D8C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E87DB3-9F7C-4315-8388-79E2B2BF0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260F0E-C376-41F7-BF6F-D3CD005A13B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32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48A65B-B39A-4FB9-9D10-149B0C1D0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4A430FD-A032-4FD8-8B06-CA9D75032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1D9FF6-60A5-4C07-8B10-DC12ADF7F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2154EBC-EA1C-43A6-9F2B-CFE82437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C2384C-7B40-4FFC-B31C-86F27631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2F274CC-0E84-492B-8BDF-729526F9DF3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328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3B912C-C7FC-4596-BA60-1D099DCB5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4A1BF9-D112-4228-9677-276B9326C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42CA0D0-D60E-41E0-80E4-112F3F2F1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BC96A5-C9D7-4997-9523-7701168E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A3514BC-ED52-4AB5-94A8-3002B20F2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3D71301-0C3A-42B0-9830-26CAEF81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752A89-31B8-4BFF-974A-C70C8BB3C552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424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C1B4F6-5A75-42B9-8D12-253A91702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1A4C1E-D31C-4B1D-92E4-561E39920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8F69EB2-70A2-403E-9430-5DE4FB48C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E0A04BA-4D33-49D6-8247-FD30FC43C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435C430-E965-4466-B941-DD7A4B1DE1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F69EFD3-0E69-4606-BACF-4E838877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5330A7F-8951-4278-B366-C6463E22C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245C10E-1BD5-45B0-A9F3-9F05C59DA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265A34-529E-4FF0-B576-340051E51D2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258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3A6B15-0FA0-4F35-8EC5-057F746F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6832663-32EA-4305-A67A-047F84A8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53B9239-0F89-4BBC-A3E0-042AED22D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7E98C0B-C1AF-491F-9372-F421F4E3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CC7D0A-FA9E-4889-8F24-965974A36B4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656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CE90207-3813-4AE9-99AB-FB3A580C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B5BA9E5-F699-48B0-AB86-82EEF92E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7C7F0B-B8E3-491A-8C91-BC2FE9493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AE053C-9206-4240-A1B3-99858FA50CC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846533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C48902-094A-4047-95B1-727C45FE9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2DFCD8-53D1-4863-9216-A7D6A679C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F4ABC4B-FCA5-4DC3-B41F-BF7B87831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6BDACE7-9667-4815-8E16-E46AACCA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30FF478-B8E0-413F-A57E-FF312D9CD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D1B3663-4E44-4134-9245-EB603F79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BE7974-D3E4-4694-BE90-301728AFAB3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765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93671A-6DEA-4BAC-A04D-DE5103299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75BA7F0-7D98-4B0B-94C6-22BDAE833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15161B3-D955-4095-A38C-729412F3E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2A80E00-5470-4759-BA43-96985EA44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C0824DA-67A6-4582-AFF2-200BCF5E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E802E2A-AAD0-4958-8279-5B69EFFB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85A982-D00C-4650-BCA6-09890F19A58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6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AF1BA0A-4DB2-4194-9864-E1526C2A1B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E81D88E-9F87-4391-A37D-F871382FC9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pl-PL"/>
              <a:t>Click to edit text pattern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16D3189-DF0E-44B6-9266-F034A223D9A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826410-865B-484A-90DC-032B2CE09BE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D2B898-FF6F-41DC-9230-DC754866347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04A513F8-C090-482F-9A0E-F19A6B861A48}" type="slidenum">
              <a:t>'#'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l-PL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l-PL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Ari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562931-E382-4DB3-87F9-099FF39268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1260000"/>
            <a:ext cx="9071640" cy="1250280"/>
          </a:xfrm>
        </p:spPr>
        <p:txBody>
          <a:bodyPr vert="horz"/>
          <a:lstStyle/>
          <a:p>
            <a:pPr lvl="0"/>
            <a:r>
              <a:rPr lang="pl-PL"/>
              <a:t>Basic therapeutic skills.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7AF45AB-DEFF-4B21-82A9-1A220F32C3F7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/>
        <p:txBody>
          <a:bodyPr vert="horz" anchor="ctr"/>
          <a:lstStyle/>
          <a:p>
            <a:pPr lvl="0" algn="ctr"/>
            <a:endParaRPr lang="pl-PL" sz="2000"/>
          </a:p>
          <a:p>
            <a:pPr lvl="0" algn="ctr"/>
            <a:endParaRPr lang="pl-PL" sz="2000"/>
          </a:p>
          <a:p>
            <a:pPr lvl="0" algn="ctr"/>
            <a:endParaRPr lang="pl-PL" sz="2000"/>
          </a:p>
          <a:p>
            <a:pPr lvl="0" algn="ctr"/>
            <a:endParaRPr lang="pl-PL" sz="2000"/>
          </a:p>
          <a:p>
            <a:pPr lvl="0" algn="ctr"/>
            <a:r>
              <a:rPr lang="pl-PL" sz="2000"/>
              <a:t>Małgorzata Moczulska</a:t>
            </a:r>
          </a:p>
          <a:p>
            <a:pPr lvl="0" algn="ctr"/>
            <a:r>
              <a:rPr lang="pl-PL" sz="2000"/>
              <a:t>Powiślański University</a:t>
            </a:r>
          </a:p>
          <a:p>
            <a:pPr lvl="0" algn="ctr"/>
            <a:r>
              <a:rPr lang="pl-PL" sz="2000"/>
              <a:t>Gdansk, winter sem. 2023 - 2024</a:t>
            </a:r>
          </a:p>
        </p:txBody>
      </p:sp>
    </p:spTree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A0B24D-C3BD-4707-AAC1-845835DE85C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Observation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1558A2-B99D-4D87-B1FA-320A3AA192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It does not require patient participation,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It is easy to apply,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A source of valuable information about the patient that is not obtained by other methods.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"Fragile" theoretical foundations (what features of expression correlate with mental qualities, what disorders manifest themselves in certain ways?)</a:t>
            </a:r>
          </a:p>
        </p:txBody>
      </p:sp>
    </p:spTree>
  </p:cSld>
  <p:clrMapOvr>
    <a:masterClrMapping/>
  </p:clrMapOvr>
</p:sld>
</file>

<file path=ppt/slides/slide1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589881-4C10-430B-8AC2-82C65FFF95D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Psychological assistance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7E52EF-4047-4BE2-B108-CC5801B66A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The helper presents pro-social behavior, the purpose of which is to benefit other people, to meet the needs of the other person, to benefit him or her, or to cause a change in a direction favorable to that person.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When the goal is the welfare of the individual - these are allocentric/altruistic (empathy-based) behaviors,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When the good of the group - sociocentric behavior (based on relevant cognitive structures zw with the assimilation of moral norms - readiness for pro-social actions (perceptual, motivational and operational component)</a:t>
            </a:r>
          </a:p>
        </p:txBody>
      </p:sp>
    </p:spTree>
  </p:cSld>
  <p:clrMapOvr>
    <a:masterClrMapping/>
  </p:clrMapOvr>
</p:sld>
</file>

<file path=ppt/slides/slide1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653878-8575-4FD8-AB23-5C5BC92177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Creating a therapeutic bond.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E3A941A-5C10-473F-9ED6-43C308E7E2B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Trust as a special condition of a supportive relationship,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The gain is a sense of closeness, an increase in self-knowledge , an increase in health.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The risk is that when we make the decision to trust someone, we give in to that person's influence, we agree to control and reveal intimate content.</a:t>
            </a:r>
          </a:p>
        </p:txBody>
      </p:sp>
    </p:spTree>
  </p:cSld>
  <p:clrMapOvr>
    <a:masterClrMapping/>
  </p:clrMapOvr>
</p:sld>
</file>

<file path=ppt/slides/slide1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2D94E-1A8D-4910-972F-BAE01B9823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Characteristics of the helper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F40C693-8A22-41DA-A447-C22CFF12C3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Giving the impression of being a knowledgeable person,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Internalize a sense of unconditional personal reference,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Provide a sense of autonomy despite the opening,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Provide a sense of security,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He feels affection, interest and respect for the assisted person.</a:t>
            </a:r>
          </a:p>
        </p:txBody>
      </p:sp>
    </p:spTree>
  </p:cSld>
  <p:clrMapOvr>
    <a:masterClrMapping/>
  </p:clrMapOvr>
</p:sld>
</file>

<file path=ppt/slides/slide1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792514-2CC1-4E71-8D6E-CF22DC136A0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Helper knows how to: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F471D78-AD93-4D2F-8BBC-65D773832F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Clearly communicate information and intentions through verbal and non-verbal messages,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Maintain your own distinctiveness in contact,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Permit the distinctiveness of the person being helped,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Change their behavior according to the needs of the assisted person.</a:t>
            </a:r>
          </a:p>
        </p:txBody>
      </p:sp>
    </p:spTree>
  </p:cSld>
  <p:clrMapOvr>
    <a:masterClrMapping/>
  </p:clrMapOvr>
</p:sld>
</file>

<file path=ppt/slides/slide1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9C019-F977-4576-96D0-022C1AF8657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Thank you for your attention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9E4F556-7221-4EDC-BC2B-2BAEA2AF49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Sources: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"Social clinical psychology" ed. Helena Sęk, PWN 2014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"Psychology of health" Irena Heszen - Celińska , Helena Sęk, PWN 2020.</a:t>
            </a:r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4FACE0-77CA-4559-A8BC-EA15681BCFB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Psychological interviewing techniques.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8D11490-EAB2-4CC9-B65E-99B4F90D50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/>
            <a:r>
              <a:rPr lang="pl-PL"/>
              <a:t>Division by degree of interference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non-directive,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directive.</a:t>
            </a:r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6DA76E-C7CE-49EB-B602-BBFC0079805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Silence technique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FF8FFCC-E7B3-4064-8036-8D28BCCB98E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The psychologist's periods of silence can mean: acceptance, readiness to establish non-verbal contact, emotional bonding.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Periods of silence of the patient - disapproval of the psychologist and his attitudes, defense against confiding in a topic (defensive silence). Breaks between the patient's statements are to be as long as possible.</a:t>
            </a:r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3CC46C-BFAC-4FF3-BBAB-D28BE148C3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Total acceptance technique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2B60997-28FC-49C6-8D4C-FA17DB29BB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The psychologist is a listener,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He encourages from time to time: "please go on", "yes", "please say more about ...".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He also expresses his acceptance in facial expressions and pantomimes.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Acceptance results in a reduction of the patient's defensive attitude and expression of the experience.</a:t>
            </a:r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82E97F-7B48-4031-BA3B-AE4D4679CCF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A technique based on paraphrasing.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80B3D36-A0E7-4613-B88D-2EED30E9A7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The psychologist repeats the more important content from the patient's statements.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Purpose: to show that a certain part of the patient's speech has been completed, to give a moment of rest, to create an opportunity to listen and to check whether the patient has been well understood by the psychologist.</a:t>
            </a:r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8E9A0A-96FF-46C5-ACB2-9BA4669BE06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180000"/>
            <a:ext cx="9071640" cy="1875240"/>
          </a:xfrm>
        </p:spPr>
        <p:txBody>
          <a:bodyPr vert="horz"/>
          <a:lstStyle/>
          <a:p>
            <a:pPr lvl="0"/>
            <a:r>
              <a:rPr lang="pl-PL"/>
              <a:t>A technique for interpreting/grasping a problem and devising it.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3AD794-B543-4FD0-9BC1-BF2E19B4BF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2055240"/>
            <a:ext cx="9071640" cy="3288239"/>
          </a:xfrm>
        </p:spPr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Extract the problem from the subtext and present it,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Psychological interpretation is good to formulate gradually, in a climate of trust in the psychologist, it should not be expressed as an unquestionable assertion.</a:t>
            </a:r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0820F8-ACDA-4A54-ADBB-8B08D9EE331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Questioning technique.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760BF71-AE99-4D9B-B3DB-A42C963CF8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We ask first and foremost about the facts,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We avoid closed questions,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We avoid "why?" questions,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We avoid questions that contain a suggestion,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The conversation is structured.</a:t>
            </a:r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6B5F89-135A-4C67-A410-69164A3337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74160"/>
            <a:ext cx="9071640" cy="1250280"/>
          </a:xfrm>
        </p:spPr>
        <p:txBody>
          <a:bodyPr vert="horz"/>
          <a:lstStyle/>
          <a:p>
            <a:pPr lvl="0"/>
            <a:r>
              <a:rPr lang="pl-PL"/>
              <a:t>Technique for discharging emotional tension.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F47085-A4BD-4424-9E8B-C1D1D7DE9F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The essence is to arouse strong emotions in the patient,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Personal questions, putting him in a negative light "why don't you like to work?"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Breaking through defensive processes is reprehensible - putting the patient in a state of stress to obtain information that the patient does not want to give.</a:t>
            </a:r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9EC29D-7BEA-40D6-88E5-0AF5C4AFFD7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/>
            <a:r>
              <a:rPr lang="pl-PL"/>
              <a:t>Psychological interview scheme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2B082C-5FE5-4A87-9A08-909AB0DE1D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>
              <a:buSzPct val="45000"/>
              <a:buFont typeface="StarSymbol"/>
              <a:buChar char="●"/>
            </a:pPr>
            <a:r>
              <a:rPr lang="pl-PL"/>
              <a:t>Definition of life problems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Identification data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Biological and psychological development data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Information about the development of the patient's life problems</a:t>
            </a:r>
          </a:p>
          <a:p>
            <a:pPr lvl="0">
              <a:buSzPct val="45000"/>
              <a:buFont typeface="StarSymbol"/>
              <a:buChar char="●"/>
            </a:pPr>
            <a:r>
              <a:rPr lang="pl-PL"/>
              <a:t>Defining patient expectations.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omyśln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otalTime>264</ap:TotalTime>
  <ap:Words>606</ap:Words>
  <ap:Application>Microsoft Office PowerPoint</ap:Application>
  <ap:PresentationFormat>Panoramiczny</ap:PresentationFormat>
  <ap:Paragraphs>85</ap:Paragraphs>
  <ap:Slides>15</ap:Slides>
  <ap:Notes>15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ap:HeadingPairs>
  <ap:TitlesOfParts>
    <vt:vector baseType="lpstr" size="21">
      <vt:lpstr>Arial</vt:lpstr>
      <vt:lpstr>Calibri</vt:lpstr>
      <vt:lpstr>Liberation Sans</vt:lpstr>
      <vt:lpstr>Liberation Serif</vt:lpstr>
      <vt:lpstr>StarSymbol</vt:lpstr>
      <vt:lpstr>Domyślny</vt:lpstr>
      <vt:lpstr>Podstawowe umiejętności terapeutyczne.</vt:lpstr>
      <vt:lpstr>Techniki rozmowy psychologicznej.</vt:lpstr>
      <vt:lpstr>Technika milczenia</vt:lpstr>
      <vt:lpstr>Technika całkowitej akceptacji</vt:lpstr>
      <vt:lpstr>Technika oparta na parafrazowaniu.</vt:lpstr>
      <vt:lpstr>Technika interpretacji/wychwytywania problemu i jego obmyślania.</vt:lpstr>
      <vt:lpstr>Technika stawiania pytań.</vt:lpstr>
      <vt:lpstr>Technika wyładowania napięcia emocjonalnego.</vt:lpstr>
      <vt:lpstr>Schemat rozmowy psychologicznej</vt:lpstr>
      <vt:lpstr>Obserwacja</vt:lpstr>
      <vt:lpstr>Pomoc psychologiczna</vt:lpstr>
      <vt:lpstr>Tworzenie więzi terapeutycznej.</vt:lpstr>
      <vt:lpstr>Cechy osoby pomagającej</vt:lpstr>
      <vt:lpstr>Pomagający umie:</vt:lpstr>
      <vt:lpstr>Dziękuję za uwagę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Podstawowe umiejętności terapeutyczne.</dc:title>
  <dc:creator>lic. Mateusz Grądzki</dc:creator>
  <lastModifiedBy>lic. Mateusz Grądzki</lastModifiedBy>
  <revision>9</revision>
  <dcterms:modified xsi:type="dcterms:W3CDTF">2024-05-16T13:59:46.0000000Z</dcterms:modified>
  <keywords>, docId:15BBF9E0E4E7F6C0CB9D0995972D436C</keywords>
</coreProperties>
</file>