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58" r:id="rId22"/>
    <p:sldId id="259" r:id="rId23"/>
    <p:sldId id="260" r:id="rId24"/>
    <p:sldId id="261" r:id="rId25"/>
    <p:sldId id="280" r:id="rId26"/>
    <p:sldId id="281" r:id="rId27"/>
    <p:sldId id="282" r:id="rId28"/>
    <p:sldId id="283" r:id="rId29"/>
    <p:sldId id="284" r:id="rId30"/>
    <p:sldId id="285" r:id="rId31"/>
    <p:sldId id="286" r:id="rId32"/>
    <p:sldId id="287" r:id="rId33"/>
    <p:sldId id="289" r:id="rId34"/>
    <p:sldId id="290" r:id="rId35"/>
    <p:sldId id="291" r:id="rId36"/>
    <p:sldId id="292" r:id="rId37"/>
    <p:sldId id="293" r:id="rId38"/>
    <p:sldId id="294" r:id="rId39"/>
    <p:sldId id="295" r:id="rId40"/>
    <p:sldId id="296"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wid Brzowski" userId="1c7fea70ecc34089" providerId="LiveId" clId="{EC99FA14-A572-4CE4-AC6A-054113898C53}"/>
    <pc:docChg chg="custSel addSld delSld modSld sldOrd">
      <pc:chgData name="Dawid Brzowski" userId="1c7fea70ecc34089" providerId="LiveId" clId="{EC99FA14-A572-4CE4-AC6A-054113898C53}" dt="2024-05-10T18:56:35.132" v="157" actId="2696"/>
      <pc:docMkLst>
        <pc:docMk/>
      </pc:docMkLst>
      <pc:sldChg chg="ord">
        <pc:chgData name="Dawid Brzowski" userId="1c7fea70ecc34089" providerId="LiveId" clId="{EC99FA14-A572-4CE4-AC6A-054113898C53}" dt="2024-05-10T18:43:10.497" v="148"/>
        <pc:sldMkLst>
          <pc:docMk/>
          <pc:sldMk cId="162560612" sldId="256"/>
        </pc:sldMkLst>
      </pc:sldChg>
      <pc:sldChg chg="modSp new mod">
        <pc:chgData name="Dawid Brzowski" userId="1c7fea70ecc34089" providerId="LiveId" clId="{EC99FA14-A572-4CE4-AC6A-054113898C53}" dt="2024-04-06T11:07:14.455" v="145" actId="20577"/>
        <pc:sldMkLst>
          <pc:docMk/>
          <pc:sldMk cId="1582653417" sldId="297"/>
        </pc:sldMkLst>
        <pc:spChg chg="mod">
          <ac:chgData name="Dawid Brzowski" userId="1c7fea70ecc34089" providerId="LiveId" clId="{EC99FA14-A572-4CE4-AC6A-054113898C53}" dt="2024-04-06T10:58:40.784" v="19" actId="255"/>
          <ac:spMkLst>
            <pc:docMk/>
            <pc:sldMk cId="1582653417" sldId="297"/>
            <ac:spMk id="2" creationId="{5B641C91-5DF1-84E1-6B2A-FFE1134C6DF6}"/>
          </ac:spMkLst>
        </pc:spChg>
        <pc:spChg chg="mod">
          <ac:chgData name="Dawid Brzowski" userId="1c7fea70ecc34089" providerId="LiveId" clId="{EC99FA14-A572-4CE4-AC6A-054113898C53}" dt="2024-04-06T11:07:14.455" v="145" actId="20577"/>
          <ac:spMkLst>
            <pc:docMk/>
            <pc:sldMk cId="1582653417" sldId="297"/>
            <ac:spMk id="3" creationId="{E5F3D9AC-A4C4-D750-36F2-5261E33CF39F}"/>
          </ac:spMkLst>
        </pc:spChg>
      </pc:sldChg>
      <pc:sldChg chg="new del">
        <pc:chgData name="Dawid Brzowski" userId="1c7fea70ecc34089" providerId="LiveId" clId="{EC99FA14-A572-4CE4-AC6A-054113898C53}" dt="2024-05-10T18:55:33.695" v="155" actId="2696"/>
        <pc:sldMkLst>
          <pc:docMk/>
          <pc:sldMk cId="3490181961" sldId="298"/>
        </pc:sldMkLst>
      </pc:sldChg>
      <pc:sldChg chg="delSp modSp new del mod modClrScheme chgLayout">
        <pc:chgData name="Dawid Brzowski" userId="1c7fea70ecc34089" providerId="LiveId" clId="{EC99FA14-A572-4CE4-AC6A-054113898C53}" dt="2024-05-10T18:56:35.132" v="157" actId="2696"/>
        <pc:sldMkLst>
          <pc:docMk/>
          <pc:sldMk cId="3121918499" sldId="299"/>
        </pc:sldMkLst>
        <pc:spChg chg="del">
          <ac:chgData name="Dawid Brzowski" userId="1c7fea70ecc34089" providerId="LiveId" clId="{EC99FA14-A572-4CE4-AC6A-054113898C53}" dt="2024-05-10T18:55:40.826" v="156" actId="700"/>
          <ac:spMkLst>
            <pc:docMk/>
            <pc:sldMk cId="3121918499" sldId="299"/>
            <ac:spMk id="2" creationId="{94AAA0BA-17A7-9007-964B-D04F25098DE5}"/>
          </ac:spMkLst>
        </pc:spChg>
        <pc:spChg chg="del mod">
          <ac:chgData name="Dawid Brzowski" userId="1c7fea70ecc34089" providerId="LiveId" clId="{EC99FA14-A572-4CE4-AC6A-054113898C53}" dt="2024-05-10T18:55:40.826" v="156" actId="700"/>
          <ac:spMkLst>
            <pc:docMk/>
            <pc:sldMk cId="3121918499" sldId="299"/>
            <ac:spMk id="3" creationId="{55802E92-8343-918B-C929-8EA77393C7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pl-PL"/>
              <a:t>Kliknij, aby edytować styl</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pPr/>
              <a:t>5/17/2024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pPr/>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pPr/>
              <a:t>5/17/2024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pPr/>
              <a:t>5/17/2024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ct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pPr/>
              <a:t>5/17/2024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pl-PL"/>
              <a:t>Kliknij, aby edytować styl</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3E5059C3-6A89-4494-99FF-5A4D6FFD50EB}" type="datetimeFigureOut">
              <a:rPr lang="en-US" dirty="0"/>
              <a:pPr/>
              <a:t>5/17/2024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pl-PL"/>
              <a:t>Kliknij, aby edytować styl</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pPr/>
              <a:t>5/17/2024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pl-PL"/>
              <a:t>Kliknij, aby edytować styl</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609285" y="2851331"/>
            <a:ext cx="3893623" cy="3071434"/>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666635" y="2851331"/>
            <a:ext cx="3899798" cy="3071434"/>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pPr/>
              <a:t>5/17/2024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pPr/>
              <a:t>5/17/2024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pPr/>
              <a:t>5/17/2024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pl-PL"/>
              <a:t>Kliknij, aby edytować styl</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37D525BB-DA17-4BA0-B3C8-3AC3ABC827E6}" type="datetimeFigureOut">
              <a:rPr lang="en-US" dirty="0"/>
              <a:pPr/>
              <a:t>5/17/2024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pl-PL"/>
              <a:t>Kliknij, aby edytować styl</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16C4C9A-3960-41CF-A4E9-2A8FB932454B}" type="datetimeFigureOut">
              <a:rPr lang="en-US" dirty="0"/>
              <a:pPr/>
              <a:t>5/17/2024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14="http://schemas.microsoft.com/office/drawing/2010/main"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pl-PL"/>
              <a:t>Click to edit the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pl-PL"/>
              <a:t>Click to edit text pattern styles</a:t>
            </a:r>
          </a:p>
          <a:p>
            <a:pPr lvl="1"/>
            <a:r>
              <a:rPr lang="pl-PL"/>
              <a:t>Second level</a:t>
            </a:r>
          </a:p>
          <a:p>
            <a:pPr lvl="2"/>
            <a:r>
              <a:rPr lang="pl-PL"/>
              <a:t>Third level</a:t>
            </a:r>
          </a:p>
          <a:p>
            <a:pPr lvl="3"/>
            <a:r>
              <a:rPr lang="pl-PL"/>
              <a:t>Fourth level</a:t>
            </a:r>
          </a:p>
          <a:p>
            <a:pPr lvl="4"/>
            <a:r>
              <a:rPr lang="pl-PL"/>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5/17/2024</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medonet.pl/zdrowie,skad-sie-bierze-bezdech-senny-i-jak-go-leczyc-,artykul,1723369.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medonet.pl/zdrowie,wczesniak---przyczyny--objawy--problemy--pielegnacja,artykul,1734046.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medonet.pl/zdrowie,saturacja---pulsoksymetria--normy--wskazania,artykul,1732352.html" TargetMode="External"/><Relationship Id="rId2" Type="http://schemas.openxmlformats.org/officeDocument/2006/relationships/hyperlink" Target="https://www.medonet.pl/cisnienie-krwi---norma--niskie--wysokie,artykul,1722158.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medonet.pl/leki-od-a-do-z/inne-leki,antybiotyki---rodzaje--dzialanie--stosowanie-i-skutki-uboczne,artykul,1583832.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edonet.pl/zdrowie,bol---rodzaje--mechanizm-dzialania--leczenie,artykul,1732461.html" TargetMode="External"/><Relationship Id="rId2" Type="http://schemas.openxmlformats.org/officeDocument/2006/relationships/hyperlink" Target="https://www.medonet.pl/choroby-od-a-do-z,tchawica---jak-leczyc-zapalenie-tchawicy-,artykul,1727926.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7C9B292-6639-D21E-7172-600263B43A2A}"/>
              </a:ext>
            </a:extLst>
          </p:cNvPr>
          <p:cNvSpPr>
            <a:spLocks noGrp="1"/>
          </p:cNvSpPr>
          <p:nvPr>
            <p:ph type="ctrTitle"/>
          </p:nvPr>
        </p:nvSpPr>
        <p:spPr/>
        <p:txBody>
          <a:bodyPr>
            <a:normAutofit fontScale="90000"/>
          </a:bodyPr>
          <a:lstStyle/>
          <a:p>
            <a:r>
              <a:rPr lang="pl-PL" dirty="0"/>
              <a:t>Respirators and other equipment</a:t>
            </a:r>
          </a:p>
        </p:txBody>
      </p:sp>
      <p:sp>
        <p:nvSpPr>
          <p:cNvPr id="3" name="Podtytuł 2">
            <a:extLst>
              <a:ext uri="{FF2B5EF4-FFF2-40B4-BE49-F238E27FC236}">
                <a16:creationId xmlns:a16="http://schemas.microsoft.com/office/drawing/2014/main" id="{C03618B8-4EE4-A38F-70CA-4633C80927EA}"/>
              </a:ext>
            </a:extLst>
          </p:cNvPr>
          <p:cNvSpPr>
            <a:spLocks noGrp="1"/>
          </p:cNvSpPr>
          <p:nvPr>
            <p:ph type="subTitle" idx="1"/>
          </p:nvPr>
        </p:nvSpPr>
        <p:spPr>
          <a:xfrm>
            <a:off x="2921564" y="5971592"/>
            <a:ext cx="5357600" cy="377889"/>
          </a:xfrm>
        </p:spPr>
        <p:txBody>
          <a:bodyPr>
            <a:normAutofit fontScale="92500"/>
          </a:bodyPr>
          <a:lstStyle/>
          <a:p>
            <a:r>
              <a:rPr lang="pl-PL" dirty="0"/>
              <a:t>Marcelina </a:t>
            </a:r>
            <a:r>
              <a:rPr lang="pl-PL" dirty="0" err="1"/>
              <a:t>Szołucha </a:t>
            </a:r>
            <a:r>
              <a:rPr lang="pl-PL" dirty="0"/>
              <a:t>7466 Magdalena Matusiak 7388</a:t>
            </a:r>
          </a:p>
        </p:txBody>
      </p:sp>
    </p:spTree>
    <p:extLst>
      <p:ext uri="{BB962C8B-B14F-4D97-AF65-F5344CB8AC3E}">
        <p14:creationId xmlns:p14="http://schemas.microsoft.com/office/powerpoint/2010/main" val="162560612"/>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550C208-6576-F1E7-5FB8-FCAFC307B7D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1169BDD6-1792-B4A9-083A-F48A00570711}"/>
              </a:ext>
            </a:extLst>
          </p:cNvPr>
          <p:cNvSpPr>
            <a:spLocks noGrp="1"/>
          </p:cNvSpPr>
          <p:nvPr>
            <p:ph idx="1"/>
          </p:nvPr>
        </p:nvSpPr>
        <p:spPr>
          <a:xfrm>
            <a:off x="2773599" y="808056"/>
            <a:ext cx="7796540" cy="5241888"/>
          </a:xfrm>
        </p:spPr>
        <p:txBody>
          <a:bodyPr>
            <a:normAutofit/>
          </a:bodyPr>
          <a:lstStyle/>
          <a:p>
            <a:pPr marL="0" indent="0">
              <a:buNone/>
            </a:pPr>
            <a:r>
              <a:rPr lang="pl-PL" b="0" i="0" dirty="0">
                <a:effectLst/>
                <a:latin typeface="Times New Roman" panose="02020603050405020304" pitchFamily="18" charset="0"/>
                <a:cs typeface="Times New Roman" panose="02020603050405020304" pitchFamily="18" charset="0"/>
              </a:rPr>
              <a:t>If a patient is diagnosed with a tracheal obstruction, for example due to a tumor, or needs a ventilator for a long time, he or she may need a </a:t>
            </a:r>
            <a:r>
              <a:rPr lang="pl-PL" b="0" i="0" u="none" strike="noStrike" dirty="0">
                <a:effectLst/>
                <a:latin typeface="Times New Roman" panose="02020603050405020304" pitchFamily="18" charset="0"/>
                <a:cs typeface="Times New Roman" panose="02020603050405020304" pitchFamily="18" charset="0"/>
              </a:rPr>
              <a:t>tracheostomy </a:t>
            </a:r>
            <a:r>
              <a:rPr lang="pl-PL" b="0" i="0" dirty="0">
                <a:effectLst/>
                <a:latin typeface="Times New Roman" panose="02020603050405020304" pitchFamily="18" charset="0"/>
                <a:cs typeface="Times New Roman" panose="02020603050405020304" pitchFamily="18" charset="0"/>
              </a:rPr>
              <a:t>procedure</a:t>
            </a:r>
            <a:r>
              <a:rPr lang="pl-PL" b="0" i="0" dirty="0">
                <a:effectLst/>
                <a:latin typeface="Times New Roman" panose="02020603050405020304" pitchFamily="18" charset="0"/>
                <a:cs typeface="Times New Roman" panose="02020603050405020304" pitchFamily="18" charset="0"/>
              </a:rPr>
              <a:t>. </a:t>
            </a:r>
            <a:r>
              <a:rPr lang="pl-PL" b="0" i="0" dirty="0">
                <a:effectLst/>
                <a:latin typeface="Times New Roman" panose="02020603050405020304" pitchFamily="18" charset="0"/>
                <a:cs typeface="Times New Roman" panose="02020603050405020304" pitchFamily="18" charset="0"/>
              </a:rPr>
              <a:t>During a tracheostomy, a surgeon makes an opening in the patient's neck and trachea, and then inserts a breathing tube called a </a:t>
            </a:r>
            <a:r>
              <a:rPr lang="pl-PL" b="0" i="0" dirty="0" err="1">
                <a:effectLst/>
                <a:latin typeface="Times New Roman" panose="02020603050405020304" pitchFamily="18" charset="0"/>
                <a:cs typeface="Times New Roman" panose="02020603050405020304" pitchFamily="18" charset="0"/>
              </a:rPr>
              <a:t>tracheostomy tube </a:t>
            </a:r>
            <a:r>
              <a:rPr lang="pl-PL" b="0" i="0" dirty="0">
                <a:effectLst/>
                <a:latin typeface="Times New Roman" panose="02020603050405020304" pitchFamily="18" charset="0"/>
                <a:cs typeface="Times New Roman" panose="02020603050405020304" pitchFamily="18" charset="0"/>
              </a:rPr>
              <a:t>into the opening</a:t>
            </a:r>
            <a:r>
              <a:rPr lang="pl-PL" b="0" i="0" dirty="0">
                <a:effectLst/>
                <a:latin typeface="Times New Roman" panose="02020603050405020304" pitchFamily="18" charset="0"/>
                <a:cs typeface="Times New Roman" panose="02020603050405020304" pitchFamily="18" charset="0"/>
              </a:rPr>
              <a:t>. </a:t>
            </a:r>
            <a:r>
              <a:rPr lang="pl-PL" b="0" i="0" dirty="0" err="1">
                <a:effectLst/>
                <a:latin typeface="Times New Roman" panose="02020603050405020304" pitchFamily="18" charset="0"/>
                <a:cs typeface="Times New Roman" panose="02020603050405020304" pitchFamily="18" charset="0"/>
              </a:rPr>
              <a:t>The tracheostomy </a:t>
            </a:r>
            <a:r>
              <a:rPr lang="pl-PL" b="0" i="0" dirty="0">
                <a:effectLst/>
                <a:latin typeface="Times New Roman" panose="02020603050405020304" pitchFamily="18" charset="0"/>
                <a:cs typeface="Times New Roman" panose="02020603050405020304" pitchFamily="18" charset="0"/>
              </a:rPr>
              <a:t>tube </a:t>
            </a:r>
            <a:r>
              <a:rPr lang="pl-PL" b="0" i="0" dirty="0">
                <a:effectLst/>
                <a:latin typeface="Times New Roman" panose="02020603050405020304" pitchFamily="18" charset="0"/>
                <a:cs typeface="Times New Roman" panose="02020603050405020304" pitchFamily="18" charset="0"/>
              </a:rPr>
              <a:t>is then connected to a ventilator. </a:t>
            </a:r>
            <a:r>
              <a:rPr lang="pl-PL" b="0" i="0" dirty="0" err="1">
                <a:effectLst/>
                <a:latin typeface="Times New Roman" panose="02020603050405020304" pitchFamily="18" charset="0"/>
                <a:cs typeface="Times New Roman" panose="02020603050405020304" pitchFamily="18" charset="0"/>
              </a:rPr>
              <a:t>The tracheostomy </a:t>
            </a:r>
            <a:r>
              <a:rPr lang="pl-PL" b="0" i="0" dirty="0">
                <a:effectLst/>
                <a:latin typeface="Times New Roman" panose="02020603050405020304" pitchFamily="18" charset="0"/>
                <a:cs typeface="Times New Roman" panose="02020603050405020304" pitchFamily="18" charset="0"/>
              </a:rPr>
              <a:t>tube </a:t>
            </a:r>
            <a:r>
              <a:rPr lang="pl-PL" b="0" i="0" dirty="0">
                <a:effectLst/>
                <a:latin typeface="Times New Roman" panose="02020603050405020304" pitchFamily="18" charset="0"/>
                <a:cs typeface="Times New Roman" panose="02020603050405020304" pitchFamily="18" charset="0"/>
              </a:rPr>
              <a:t>can stay in the patient's body for as long as needed, but it does not have to be there permanently and can be removed if the patient no longer needs it. The </a:t>
            </a:r>
            <a:r>
              <a:rPr lang="pl-PL" b="0" i="0" dirty="0" err="1">
                <a:effectLst/>
                <a:latin typeface="Times New Roman" panose="02020603050405020304" pitchFamily="18" charset="0"/>
                <a:cs typeface="Times New Roman" panose="02020603050405020304" pitchFamily="18" charset="0"/>
              </a:rPr>
              <a:t>tracheostomy </a:t>
            </a:r>
            <a:r>
              <a:rPr lang="pl-PL" b="0" i="0" dirty="0">
                <a:effectLst/>
                <a:latin typeface="Times New Roman" panose="02020603050405020304" pitchFamily="18" charset="0"/>
                <a:cs typeface="Times New Roman" panose="02020603050405020304" pitchFamily="18" charset="0"/>
              </a:rPr>
              <a:t>tube </a:t>
            </a:r>
            <a:r>
              <a:rPr lang="pl-PL" b="0" i="0" dirty="0">
                <a:effectLst/>
                <a:latin typeface="Times New Roman" panose="02020603050405020304" pitchFamily="18" charset="0"/>
                <a:cs typeface="Times New Roman" panose="02020603050405020304" pitchFamily="18" charset="0"/>
              </a:rPr>
              <a:t>can be used to talk and eat</a:t>
            </a:r>
            <a:r>
              <a:rPr lang="pl-PL" b="0" i="0" dirty="0">
                <a:solidFill>
                  <a:srgbClr val="000000"/>
                </a:solidFill>
                <a:effectLst/>
                <a:latin typeface="Poppins" panose="00000500000000000000" pitchFamily="2" charset="-18"/>
              </a:rPr>
              <a:t>.</a:t>
            </a:r>
            <a:endParaRPr lang="pl-PL" dirty="0"/>
          </a:p>
        </p:txBody>
      </p:sp>
    </p:spTree>
    <p:extLst>
      <p:ext uri="{BB962C8B-B14F-4D97-AF65-F5344CB8AC3E}">
        <p14:creationId xmlns:p14="http://schemas.microsoft.com/office/powerpoint/2010/main" val="2191899957"/>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1B2275A-FDBD-8311-7896-344D80C73945}"/>
              </a:ext>
            </a:extLst>
          </p:cNvPr>
          <p:cNvSpPr>
            <a:spLocks noGrp="1"/>
          </p:cNvSpPr>
          <p:nvPr>
            <p:ph type="title"/>
          </p:nvPr>
        </p:nvSpPr>
        <p:spPr/>
        <p:txBody>
          <a:bodyPr/>
          <a:lstStyle/>
          <a:p>
            <a:pPr algn="ctr"/>
            <a:r>
              <a:rPr lang="pl-PL" dirty="0">
                <a:latin typeface="Times New Roman" panose="02020603050405020304" pitchFamily="18" charset="0"/>
                <a:cs typeface="Times New Roman" panose="02020603050405020304" pitchFamily="18" charset="0"/>
              </a:rPr>
              <a:t>Respirators - types</a:t>
            </a:r>
          </a:p>
        </p:txBody>
      </p:sp>
      <p:sp>
        <p:nvSpPr>
          <p:cNvPr id="3" name="Symbol zastępczy zawartości 2">
            <a:extLst>
              <a:ext uri="{FF2B5EF4-FFF2-40B4-BE49-F238E27FC236}">
                <a16:creationId xmlns:a16="http://schemas.microsoft.com/office/drawing/2014/main" id="{D6D6EF01-9B98-D536-FE67-8C20E8B19F11}"/>
              </a:ext>
            </a:extLst>
          </p:cNvPr>
          <p:cNvSpPr>
            <a:spLocks noGrp="1"/>
          </p:cNvSpPr>
          <p:nvPr>
            <p:ph idx="1"/>
          </p:nvPr>
        </p:nvSpPr>
        <p:spPr>
          <a:xfrm>
            <a:off x="2773599" y="2248677"/>
            <a:ext cx="7796540" cy="4236099"/>
          </a:xfrm>
        </p:spPr>
        <p:txBody>
          <a:bodyPr>
            <a:normAutofit fontScale="92500" lnSpcReduction="20000"/>
          </a:bodyPr>
          <a:lstStyle/>
          <a:p>
            <a:pPr algn="l" fontAlgn="base"/>
            <a:r>
              <a:rPr lang="pl-PL" sz="2200" b="0" i="0" dirty="0">
                <a:effectLst/>
                <a:latin typeface="Times New Roman" panose="02020603050405020304" pitchFamily="18" charset="0"/>
                <a:cs typeface="Times New Roman" panose="02020603050405020304" pitchFamily="18" charset="0"/>
              </a:rPr>
              <a:t>Types of respirators include the following.</a:t>
            </a:r>
          </a:p>
          <a:p>
            <a:pPr algn="l" fontAlgn="base">
              <a:buFont typeface="+mj-lt"/>
              <a:buAutoNum type="arabicPeriod"/>
            </a:pPr>
            <a:r>
              <a:rPr lang="pl-PL" sz="2200" b="1" i="0" dirty="0">
                <a:effectLst/>
                <a:latin typeface="Times New Roman" panose="02020603050405020304" pitchFamily="18" charset="0"/>
                <a:cs typeface="Times New Roman" panose="02020603050405020304" pitchFamily="18" charset="0"/>
              </a:rPr>
              <a:t>Stationary respirators </a:t>
            </a:r>
            <a:r>
              <a:rPr lang="pl-PL" sz="2200" b="0" i="0" dirty="0">
                <a:effectLst/>
                <a:latin typeface="Times New Roman" panose="02020603050405020304" pitchFamily="18" charset="0"/>
                <a:cs typeface="Times New Roman" panose="02020603050405020304" pitchFamily="18" charset="0"/>
              </a:rPr>
              <a:t>- found in many variants. Depending on the model and manufacturer, they are characterized by various additional features. They are used in hospital wards. </a:t>
            </a:r>
          </a:p>
          <a:p>
            <a:pPr algn="l" fontAlgn="base">
              <a:buFont typeface="+mj-lt"/>
              <a:buAutoNum type="arabicPeriod"/>
            </a:pPr>
            <a:r>
              <a:rPr lang="pl-PL" sz="2200" b="1" i="0" dirty="0">
                <a:effectLst/>
                <a:latin typeface="Times New Roman" panose="02020603050405020304" pitchFamily="18" charset="0"/>
                <a:cs typeface="Times New Roman" panose="02020603050405020304" pitchFamily="18" charset="0"/>
              </a:rPr>
              <a:t>Ambulance/transport </a:t>
            </a:r>
            <a:r>
              <a:rPr lang="pl-PL" sz="2200" b="1" i="0" dirty="0">
                <a:effectLst/>
                <a:latin typeface="Times New Roman" panose="02020603050405020304" pitchFamily="18" charset="0"/>
                <a:cs typeface="Times New Roman" panose="02020603050405020304" pitchFamily="18" charset="0"/>
              </a:rPr>
              <a:t>ventilators </a:t>
            </a:r>
            <a:r>
              <a:rPr lang="pl-PL" sz="2200" b="0" i="0" dirty="0">
                <a:effectLst/>
                <a:latin typeface="Times New Roman" panose="02020603050405020304" pitchFamily="18" charset="0"/>
                <a:cs typeface="Times New Roman" panose="02020603050405020304" pitchFamily="18" charset="0"/>
              </a:rPr>
              <a:t>- their characteristic feature is their high shock resistance and size, as they are much smaller to their stationary counterparts. That's not all, however, as these ventilators are also designed to operate in harsh environments (they are water and frost resistant). They support a patient's breathing even while they are being transported to the hospital by ambulance or rescue helicopter. </a:t>
            </a:r>
          </a:p>
          <a:p>
            <a:pPr marL="0" indent="0">
              <a:buNone/>
            </a:pPr>
            <a:endParaRPr lang="pl-PL" dirty="0"/>
          </a:p>
        </p:txBody>
      </p:sp>
    </p:spTree>
    <p:extLst>
      <p:ext uri="{BB962C8B-B14F-4D97-AF65-F5344CB8AC3E}">
        <p14:creationId xmlns:p14="http://schemas.microsoft.com/office/powerpoint/2010/main" val="679924282"/>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08E9ED-0002-DE40-E6C7-B5583D8DBD07}"/>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5B2B23D-A29E-7EF5-F816-7685D4A36E23}"/>
              </a:ext>
            </a:extLst>
          </p:cNvPr>
          <p:cNvSpPr>
            <a:spLocks noGrp="1"/>
          </p:cNvSpPr>
          <p:nvPr>
            <p:ph idx="1"/>
          </p:nvPr>
        </p:nvSpPr>
        <p:spPr>
          <a:xfrm>
            <a:off x="2773599" y="808056"/>
            <a:ext cx="7796540" cy="5241888"/>
          </a:xfrm>
        </p:spPr>
        <p:txBody>
          <a:bodyPr/>
          <a:lstStyle/>
          <a:p>
            <a:r>
              <a:rPr lang="pl-PL" b="1" i="0" dirty="0">
                <a:effectLst/>
                <a:latin typeface="Times New Roman" panose="02020603050405020304" pitchFamily="18" charset="0"/>
                <a:cs typeface="Times New Roman" panose="02020603050405020304" pitchFamily="18" charset="0"/>
              </a:rPr>
              <a:t>Neonatal ventilators </a:t>
            </a:r>
            <a:r>
              <a:rPr lang="pl-PL" b="0" i="0" dirty="0">
                <a:effectLst/>
                <a:latin typeface="Times New Roman" panose="02020603050405020304" pitchFamily="18" charset="0"/>
                <a:cs typeface="Times New Roman" panose="02020603050405020304" pitchFamily="18" charset="0"/>
              </a:rPr>
              <a:t>- designed specifically for newborns, operate in a mode suitable for ventilating the youngest patients. What's more, they also fit most types of incubators. They are among several devices found in neonatal pathology and intensive care units.</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301386"/>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780AA9-9C72-FFF2-4C22-0D6F8352FEF3}"/>
              </a:ext>
            </a:extLst>
          </p:cNvPr>
          <p:cNvSpPr>
            <a:spLocks noGrp="1"/>
          </p:cNvSpPr>
          <p:nvPr>
            <p:ph type="title"/>
          </p:nvPr>
        </p:nvSpPr>
        <p:spPr/>
        <p:txBody>
          <a:bodyPr/>
          <a:lstStyle/>
          <a:p>
            <a:pPr algn="ctr"/>
            <a:r>
              <a:rPr lang="pl-PL" b="1" i="0" dirty="0">
                <a:effectLst/>
                <a:latin typeface="Times New Roman" panose="02020603050405020304" pitchFamily="18" charset="0"/>
                <a:cs typeface="Times New Roman" panose="02020603050405020304" pitchFamily="18" charset="0"/>
              </a:rPr>
              <a:t>Respirator - modes of operation</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10548FEB-EF0D-5B7C-99FE-517BCBC9F50A}"/>
              </a:ext>
            </a:extLst>
          </p:cNvPr>
          <p:cNvSpPr>
            <a:spLocks noGrp="1"/>
          </p:cNvSpPr>
          <p:nvPr>
            <p:ph idx="1"/>
          </p:nvPr>
        </p:nvSpPr>
        <p:spPr>
          <a:xfrm>
            <a:off x="2773599" y="2052115"/>
            <a:ext cx="7796540" cy="4581949"/>
          </a:xfrm>
        </p:spPr>
        <p:txBody>
          <a:bodyPr>
            <a:normAutofit fontScale="85000" lnSpcReduction="10000"/>
          </a:bodyPr>
          <a:lstStyle/>
          <a:p>
            <a:pPr algn="l" fontAlgn="base"/>
            <a:r>
              <a:rPr lang="pl-PL" sz="2400" b="0" i="0" dirty="0">
                <a:effectLst/>
                <a:latin typeface="Times New Roman" panose="02020603050405020304" pitchFamily="18" charset="0"/>
                <a:cs typeface="Times New Roman" panose="02020603050405020304" pitchFamily="18" charset="0"/>
              </a:rPr>
              <a:t>Respirators can operate under various modes of operation, among which are:</a:t>
            </a:r>
          </a:p>
          <a:p>
            <a:pPr algn="l" fontAlgn="base">
              <a:buFont typeface="+mj-lt"/>
              <a:buAutoNum type="arabicPeriod"/>
            </a:pPr>
            <a:r>
              <a:rPr lang="pl-PL" sz="2400" b="1" i="0" dirty="0">
                <a:effectLst/>
                <a:latin typeface="Times New Roman" panose="02020603050405020304" pitchFamily="18" charset="0"/>
                <a:cs typeface="Times New Roman" panose="02020603050405020304" pitchFamily="18" charset="0"/>
              </a:rPr>
              <a:t>SIMV </a:t>
            </a:r>
            <a:r>
              <a:rPr lang="pl-PL" sz="2400" b="0" i="0" dirty="0">
                <a:effectLst/>
                <a:latin typeface="Times New Roman" panose="02020603050405020304" pitchFamily="18" charset="0"/>
                <a:cs typeface="Times New Roman" panose="02020603050405020304" pitchFamily="18" charset="0"/>
              </a:rPr>
              <a:t>(</a:t>
            </a:r>
            <a:r>
              <a:rPr lang="pl-PL" sz="2400" b="0" i="0" dirty="0" err="1">
                <a:effectLst/>
                <a:latin typeface="Times New Roman" panose="02020603050405020304" pitchFamily="18" charset="0"/>
                <a:cs typeface="Times New Roman" panose="02020603050405020304" pitchFamily="18" charset="0"/>
              </a:rPr>
              <a:t>synchronized </a:t>
            </a:r>
            <a:r>
              <a:rPr lang="pl-PL" sz="2400" b="0" i="0" dirty="0" err="1">
                <a:effectLst/>
                <a:latin typeface="Times New Roman" panose="02020603050405020304" pitchFamily="18" charset="0"/>
                <a:cs typeface="Times New Roman" panose="02020603050405020304" pitchFamily="18" charset="0"/>
              </a:rPr>
              <a:t>intermittent </a:t>
            </a:r>
            <a:r>
              <a:rPr lang="pl-PL" sz="2400" b="0" i="0" dirty="0" err="1">
                <a:effectLst/>
                <a:latin typeface="Times New Roman" panose="02020603050405020304" pitchFamily="18" charset="0"/>
                <a:cs typeface="Times New Roman" panose="02020603050405020304" pitchFamily="18" charset="0"/>
              </a:rPr>
              <a:t>mandatory </a:t>
            </a:r>
            <a:r>
              <a:rPr lang="pl-PL" sz="2400" b="0" i="0" dirty="0">
                <a:effectLst/>
                <a:latin typeface="Times New Roman" panose="02020603050405020304" pitchFamily="18" charset="0"/>
                <a:cs typeface="Times New Roman" panose="02020603050405020304" pitchFamily="18" charset="0"/>
              </a:rPr>
              <a:t>ventilation) </a:t>
            </a:r>
            <a:r>
              <a:rPr lang="pl-PL" sz="2400" b="1" i="0" dirty="0">
                <a:effectLst/>
                <a:latin typeface="Times New Roman" panose="02020603050405020304" pitchFamily="18" charset="0"/>
                <a:cs typeface="Times New Roman" panose="02020603050405020304" pitchFamily="18" charset="0"/>
              </a:rPr>
              <a:t>respiration </a:t>
            </a:r>
            <a:r>
              <a:rPr lang="pl-PL" sz="2400" b="0" i="0" dirty="0">
                <a:effectLst/>
                <a:latin typeface="Times New Roman" panose="02020603050405020304" pitchFamily="18" charset="0"/>
                <a:cs typeface="Times New Roman" panose="02020603050405020304" pitchFamily="18" charset="0"/>
              </a:rPr>
              <a:t>- guarantees a certain number of breaths, but the patient's breaths are partly their own, reducing the risk of hyperinflation or </a:t>
            </a:r>
            <a:r>
              <a:rPr lang="pl-PL" sz="2400" b="0" i="0" dirty="0" err="1">
                <a:effectLst/>
                <a:latin typeface="Times New Roman" panose="02020603050405020304" pitchFamily="18" charset="0"/>
                <a:cs typeface="Times New Roman" panose="02020603050405020304" pitchFamily="18" charset="0"/>
              </a:rPr>
              <a:t>alkalosis</a:t>
            </a:r>
            <a:r>
              <a:rPr lang="pl-PL" sz="2400" b="0" i="0" dirty="0">
                <a:effectLst/>
                <a:latin typeface="Times New Roman" panose="02020603050405020304" pitchFamily="18" charset="0"/>
                <a:cs typeface="Times New Roman" panose="02020603050405020304" pitchFamily="18" charset="0"/>
              </a:rPr>
              <a:t>. Forced breaths are synchronized with spontaneous breaths. The disadvantages of SIMV are increased work of breathing and a tendency to decrease cardiac output, which can prolong ventilator dependence. Adding pressure support to spontaneous breaths can reduce some of the work of breathing. SIMV has been shown to reduce cardiac output in patients with left ventricular dysfunction.</a:t>
            </a:r>
          </a:p>
          <a:p>
            <a:pPr marL="0" indent="0">
              <a:buNone/>
            </a:pPr>
            <a:endParaRPr lang="pl-PL" dirty="0"/>
          </a:p>
        </p:txBody>
      </p:sp>
    </p:spTree>
    <p:extLst>
      <p:ext uri="{BB962C8B-B14F-4D97-AF65-F5344CB8AC3E}">
        <p14:creationId xmlns:p14="http://schemas.microsoft.com/office/powerpoint/2010/main" val="842607291"/>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60F78E0-DD41-8F42-2378-237F0554CAC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5F7D4F6-7472-8641-58C1-91E60911D631}"/>
              </a:ext>
            </a:extLst>
          </p:cNvPr>
          <p:cNvSpPr>
            <a:spLocks noGrp="1"/>
          </p:cNvSpPr>
          <p:nvPr>
            <p:ph idx="1"/>
          </p:nvPr>
        </p:nvSpPr>
        <p:spPr>
          <a:xfrm>
            <a:off x="2773599" y="808056"/>
            <a:ext cx="7796540" cy="5241888"/>
          </a:xfrm>
        </p:spPr>
        <p:txBody>
          <a:bodyPr/>
          <a:lstStyle/>
          <a:p>
            <a:r>
              <a:rPr lang="pl-PL" b="1" i="0" dirty="0">
                <a:effectLst/>
                <a:latin typeface="Times New Roman" panose="02020603050405020304" pitchFamily="18" charset="0"/>
                <a:cs typeface="Times New Roman" panose="02020603050405020304" pitchFamily="18" charset="0"/>
              </a:rPr>
              <a:t>PSV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pressure </a:t>
            </a:r>
            <a:r>
              <a:rPr lang="pl-PL" b="0" i="0" dirty="0" err="1">
                <a:effectLst/>
                <a:latin typeface="Times New Roman" panose="02020603050405020304" pitchFamily="18" charset="0"/>
                <a:cs typeface="Times New Roman" panose="02020603050405020304" pitchFamily="18" charset="0"/>
              </a:rPr>
              <a:t>support </a:t>
            </a:r>
            <a:r>
              <a:rPr lang="pl-PL" b="0" i="0" dirty="0">
                <a:effectLst/>
                <a:latin typeface="Times New Roman" panose="02020603050405020304" pitchFamily="18" charset="0"/>
                <a:cs typeface="Times New Roman" panose="02020603050405020304" pitchFamily="18" charset="0"/>
              </a:rPr>
              <a:t>ventilation) </a:t>
            </a:r>
            <a:r>
              <a:rPr lang="pl-PL" b="1" i="0" dirty="0">
                <a:effectLst/>
                <a:latin typeface="Times New Roman" panose="02020603050405020304" pitchFamily="18" charset="0"/>
                <a:cs typeface="Times New Roman" panose="02020603050405020304" pitchFamily="18" charset="0"/>
              </a:rPr>
              <a:t>respiration </a:t>
            </a:r>
            <a:r>
              <a:rPr lang="pl-PL" b="0" i="0" dirty="0">
                <a:effectLst/>
                <a:latin typeface="Times New Roman" panose="02020603050405020304" pitchFamily="18" charset="0"/>
                <a:cs typeface="Times New Roman" panose="02020603050405020304" pitchFamily="18" charset="0"/>
              </a:rPr>
              <a:t>- allows the patient to determine the filling volume and respiratory rate, so it can only be used to support spontaneous breathing.</a:t>
            </a:r>
            <a:r>
              <a:rPr lang="pl-PL" b="0" i="0" dirty="0">
                <a:effectLst/>
                <a:latin typeface="Times New Roman" panose="02020603050405020304" pitchFamily="18" charset="0"/>
                <a:cs typeface="Times New Roman" panose="02020603050405020304" pitchFamily="18" charset="0"/>
              </a:rPr>
              <a:t> Pressure support can be used to overcome the resistance of the ventilator tubing in the next cycle or to support spontaneous breathing. This mode is used with specialized face masks.</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8365714"/>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9FDF0F-DC32-FCBD-E8A1-FFC65592308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BB411C17-7BA0-D6AC-33BA-EA01B4DABA41}"/>
              </a:ext>
            </a:extLst>
          </p:cNvPr>
          <p:cNvSpPr>
            <a:spLocks noGrp="1"/>
          </p:cNvSpPr>
          <p:nvPr>
            <p:ph idx="1"/>
          </p:nvPr>
        </p:nvSpPr>
        <p:spPr>
          <a:xfrm>
            <a:off x="2773599" y="808056"/>
            <a:ext cx="7796540" cy="5241888"/>
          </a:xfrm>
        </p:spPr>
        <p:txBody>
          <a:bodyPr/>
          <a:lstStyle/>
          <a:p>
            <a:r>
              <a:rPr lang="pl-PL" b="1" i="0" dirty="0">
                <a:effectLst/>
                <a:latin typeface="Times New Roman" panose="02020603050405020304" pitchFamily="18" charset="0"/>
                <a:cs typeface="Times New Roman" panose="02020603050405020304" pitchFamily="18" charset="0"/>
              </a:rPr>
              <a:t>PCIRV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pressure-controlled </a:t>
            </a:r>
            <a:r>
              <a:rPr lang="pl-PL" b="0" i="0" dirty="0" err="1">
                <a:effectLst/>
                <a:latin typeface="Times New Roman" panose="02020603050405020304" pitchFamily="18" charset="0"/>
                <a:cs typeface="Times New Roman" panose="02020603050405020304" pitchFamily="18" charset="0"/>
              </a:rPr>
              <a:t>inverse </a:t>
            </a:r>
            <a:r>
              <a:rPr lang="pl-PL" b="0" i="0" dirty="0">
                <a:effectLst/>
                <a:latin typeface="Times New Roman" panose="02020603050405020304" pitchFamily="18" charset="0"/>
                <a:cs typeface="Times New Roman" panose="02020603050405020304" pitchFamily="18" charset="0"/>
              </a:rPr>
              <a:t>ratio ventilation; pressure-controlled </a:t>
            </a:r>
            <a:r>
              <a:rPr lang="pl-PL" b="0" i="0" dirty="0">
                <a:effectLst/>
                <a:latin typeface="Times New Roman" panose="02020603050405020304" pitchFamily="18" charset="0"/>
                <a:cs typeface="Times New Roman" panose="02020603050405020304" pitchFamily="18" charset="0"/>
              </a:rPr>
              <a:t>inverse I:E ratio ventilation) - a pressure-controlled ventilation mode in which most of the time is spent at a higher (inspiratory) pressure.</a:t>
            </a:r>
            <a:r>
              <a:rPr lang="pl-PL" b="0" i="0" dirty="0">
                <a:effectLst/>
                <a:latin typeface="Times New Roman" panose="02020603050405020304" pitchFamily="18" charset="0"/>
                <a:cs typeface="Times New Roman" panose="02020603050405020304" pitchFamily="18" charset="0"/>
              </a:rPr>
              <a:t> Early studies were promising, but the risk of auto PEEP and hemodynamic deterioration due to shortened expiratory time and increased mean airway pressure generally outweighs the small potential for improved oxygenation.</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9815406"/>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4CC547-4EDF-C4D7-16C8-F9ADE58458A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B20BE36-3EC2-3F93-1B3F-DEE19E8F774D}"/>
              </a:ext>
            </a:extLst>
          </p:cNvPr>
          <p:cNvSpPr>
            <a:spLocks noGrp="1"/>
          </p:cNvSpPr>
          <p:nvPr>
            <p:ph idx="1"/>
          </p:nvPr>
        </p:nvSpPr>
        <p:spPr>
          <a:xfrm>
            <a:off x="2773599" y="808056"/>
            <a:ext cx="7796540" cy="5241888"/>
          </a:xfrm>
        </p:spPr>
        <p:txBody>
          <a:bodyPr/>
          <a:lstStyle/>
          <a:p>
            <a:r>
              <a:rPr lang="pl-PL" b="1" i="0" dirty="0">
                <a:effectLst/>
                <a:latin typeface="Times New Roman" panose="02020603050405020304" pitchFamily="18" charset="0"/>
                <a:cs typeface="Times New Roman" panose="02020603050405020304" pitchFamily="18" charset="0"/>
              </a:rPr>
              <a:t>APRV ventilation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airway </a:t>
            </a:r>
            <a:r>
              <a:rPr lang="pl-PL" b="0" i="0" dirty="0" err="1">
                <a:effectLst/>
                <a:latin typeface="Times New Roman" panose="02020603050405020304" pitchFamily="18" charset="0"/>
                <a:cs typeface="Times New Roman" panose="02020603050405020304" pitchFamily="18" charset="0"/>
              </a:rPr>
              <a:t>pressure </a:t>
            </a:r>
            <a:r>
              <a:rPr lang="pl-PL" b="0" i="0" dirty="0" err="1">
                <a:effectLst/>
                <a:latin typeface="Times New Roman" panose="02020603050405020304" pitchFamily="18" charset="0"/>
                <a:cs typeface="Times New Roman" panose="02020603050405020304" pitchFamily="18" charset="0"/>
              </a:rPr>
              <a:t>release </a:t>
            </a:r>
            <a:r>
              <a:rPr lang="pl-PL" b="0" i="0" dirty="0">
                <a:effectLst/>
                <a:latin typeface="Times New Roman" panose="02020603050405020304" pitchFamily="18" charset="0"/>
                <a:cs typeface="Times New Roman" panose="02020603050405020304" pitchFamily="18" charset="0"/>
              </a:rPr>
              <a:t>ventilation) - is a variation of CPAP (</a:t>
            </a:r>
            <a:r>
              <a:rPr lang="pl-PL" b="0" i="0" dirty="0" err="1">
                <a:effectLst/>
                <a:latin typeface="Times New Roman" panose="02020603050405020304" pitchFamily="18" charset="0"/>
                <a:cs typeface="Times New Roman" panose="02020603050405020304" pitchFamily="18" charset="0"/>
              </a:rPr>
              <a:t>continuous </a:t>
            </a:r>
            <a:r>
              <a:rPr lang="pl-PL" b="0" i="0" dirty="0" err="1">
                <a:effectLst/>
                <a:latin typeface="Times New Roman" panose="02020603050405020304" pitchFamily="18" charset="0"/>
                <a:cs typeface="Times New Roman" panose="02020603050405020304" pitchFamily="18" charset="0"/>
              </a:rPr>
              <a:t>positive </a:t>
            </a:r>
            <a:r>
              <a:rPr lang="pl-PL" b="0" i="0" dirty="0" err="1">
                <a:effectLst/>
                <a:latin typeface="Times New Roman" panose="02020603050405020304" pitchFamily="18" charset="0"/>
                <a:cs typeface="Times New Roman" panose="02020603050405020304" pitchFamily="18" charset="0"/>
              </a:rPr>
              <a:t>airway </a:t>
            </a:r>
            <a:r>
              <a:rPr lang="pl-PL" b="0" i="0" dirty="0" err="1">
                <a:effectLst/>
                <a:latin typeface="Times New Roman" panose="02020603050405020304" pitchFamily="18" charset="0"/>
                <a:cs typeface="Times New Roman" panose="02020603050405020304" pitchFamily="18" charset="0"/>
              </a:rPr>
              <a:t>pressure; </a:t>
            </a:r>
            <a:r>
              <a:rPr lang="pl-PL" b="1" i="0" dirty="0">
                <a:effectLst/>
                <a:latin typeface="Times New Roman" panose="02020603050405020304" pitchFamily="18" charset="0"/>
                <a:cs typeface="Times New Roman" panose="02020603050405020304" pitchFamily="18" charset="0"/>
              </a:rPr>
              <a:t>respiratory </a:t>
            </a:r>
            <a:r>
              <a:rPr lang="pl-PL" b="0" i="0" dirty="0">
                <a:effectLst/>
                <a:latin typeface="Times New Roman" panose="02020603050405020304" pitchFamily="18" charset="0"/>
                <a:cs typeface="Times New Roman" panose="02020603050405020304" pitchFamily="18" charset="0"/>
              </a:rPr>
              <a:t>support </a:t>
            </a:r>
            <a:r>
              <a:rPr lang="pl-PL" b="0" i="0" dirty="0">
                <a:effectLst/>
                <a:latin typeface="Times New Roman" panose="02020603050405020304" pitchFamily="18" charset="0"/>
                <a:cs typeface="Times New Roman" panose="02020603050405020304" pitchFamily="18" charset="0"/>
              </a:rPr>
              <a:t>with </a:t>
            </a:r>
            <a:r>
              <a:rPr lang="pl-PL" b="0" i="0" dirty="0">
                <a:effectLst/>
                <a:latin typeface="Times New Roman" panose="02020603050405020304" pitchFamily="18" charset="0"/>
                <a:cs typeface="Times New Roman" panose="02020603050405020304" pitchFamily="18" charset="0"/>
              </a:rPr>
              <a:t>continuous positive pressure), which temporarily releases pressure during exhalation. This unique mode of ventilation results in higher average airway pressure. Patients are able to spontaneously ventilate at both low and high pressures, although usually most (or all) of the ventilation occurs at high pressure. In the absence of breath attempts, APRV and PCIRV are identical. As in PCIRV, the hemodynamic problem is an issue in APRV. In addition, APRV usually requires increased sedation.</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874285"/>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9B49D3-DD07-A37F-633F-825A380C239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3DA5ED2-09A7-E22C-795D-0CAE2A41F80E}"/>
              </a:ext>
            </a:extLst>
          </p:cNvPr>
          <p:cNvSpPr>
            <a:spLocks noGrp="1"/>
          </p:cNvSpPr>
          <p:nvPr>
            <p:ph idx="1"/>
          </p:nvPr>
        </p:nvSpPr>
        <p:spPr>
          <a:xfrm>
            <a:off x="2773599" y="808056"/>
            <a:ext cx="7796540" cy="5241888"/>
          </a:xfrm>
        </p:spPr>
        <p:txBody>
          <a:bodyPr/>
          <a:lstStyle/>
          <a:p>
            <a:r>
              <a:rPr lang="pl-PL" b="1" i="0" dirty="0">
                <a:effectLst/>
                <a:latin typeface="Times New Roman" panose="02020603050405020304" pitchFamily="18" charset="0"/>
                <a:cs typeface="Times New Roman" panose="02020603050405020304" pitchFamily="18" charset="0"/>
              </a:rPr>
              <a:t>PEEP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positive </a:t>
            </a:r>
            <a:r>
              <a:rPr lang="pl-PL" b="0" i="0" dirty="0">
                <a:effectLst/>
                <a:latin typeface="Times New Roman" panose="02020603050405020304" pitchFamily="18" charset="0"/>
                <a:cs typeface="Times New Roman" panose="02020603050405020304" pitchFamily="18" charset="0"/>
              </a:rPr>
              <a:t>end </a:t>
            </a:r>
            <a:r>
              <a:rPr lang="pl-PL" b="0" i="0" dirty="0" err="1">
                <a:effectLst/>
                <a:latin typeface="Times New Roman" panose="02020603050405020304" pitchFamily="18" charset="0"/>
                <a:cs typeface="Times New Roman" panose="02020603050405020304" pitchFamily="18" charset="0"/>
              </a:rPr>
              <a:t>expiratory </a:t>
            </a:r>
            <a:r>
              <a:rPr lang="pl-PL" b="0" i="0" dirty="0">
                <a:effectLst/>
                <a:latin typeface="Times New Roman" panose="02020603050405020304" pitchFamily="18" charset="0"/>
                <a:cs typeface="Times New Roman" panose="02020603050405020304" pitchFamily="18" charset="0"/>
              </a:rPr>
              <a:t>pressure; positive end </a:t>
            </a:r>
            <a:r>
              <a:rPr lang="pl-PL" b="0" i="0" dirty="0" err="1">
                <a:effectLst/>
                <a:latin typeface="Times New Roman" panose="02020603050405020304" pitchFamily="18" charset="0"/>
                <a:cs typeface="Times New Roman" panose="02020603050405020304" pitchFamily="18" charset="0"/>
              </a:rPr>
              <a:t>expiratory </a:t>
            </a:r>
            <a:r>
              <a:rPr lang="pl-PL" b="0" i="0" dirty="0">
                <a:effectLst/>
                <a:latin typeface="Times New Roman" panose="02020603050405020304" pitchFamily="18" charset="0"/>
                <a:cs typeface="Times New Roman" panose="02020603050405020304" pitchFamily="18" charset="0"/>
              </a:rPr>
              <a:t>pressure ventilation) ventilation - a method of ventilation in which airway pressure is maintained above atmospheric pressure at the end of expiration by means of a mechanical impedance, usually a valve, in the circuit. The goal of PEEP is to increase the volume of gas remaining in the lungs at the end of expiration to reduce lung blood flow and improve gas exchange. PEEP is performed in ARDS (acute respiratory distress syndrome) to allow a reduction in the level of oxygen administered.</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5878993"/>
      </p:ext>
    </p:extLst>
  </p:cSld>
  <p:clrMapOvr>
    <a:masterClrMapping/>
  </p:clrMapOvr>
</p:sld>
</file>

<file path=ppt/slides/slide18.xml><?xml version="1.0" encoding="utf-8"?>
<p:sld xmlns:a16="http://schemas.microsoft.com/office/drawing/2014/main" xmlns:ahyp="http://schemas.microsoft.com/office/drawing/2018/hyperlinkcolor"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E95250F-77F5-F9FA-EC3C-F1048BBE22B4}"/>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9E90970-3CC3-CC7E-F897-013D1617F36A}"/>
              </a:ext>
            </a:extLst>
          </p:cNvPr>
          <p:cNvSpPr>
            <a:spLocks noGrp="1"/>
          </p:cNvSpPr>
          <p:nvPr>
            <p:ph idx="1"/>
          </p:nvPr>
        </p:nvSpPr>
        <p:spPr>
          <a:xfrm>
            <a:off x="2773599" y="808056"/>
            <a:ext cx="7796540" cy="5241888"/>
          </a:xfrm>
        </p:spPr>
        <p:txBody>
          <a:bodyPr/>
          <a:lstStyle/>
          <a:p>
            <a:br>
              <a:rPr lang="pl-PL" b="1" i="0" dirty="0">
                <a:solidFill>
                  <a:srgbClr val="000000"/>
                </a:solidFill>
                <a:effectLst/>
                <a:latin typeface="Poppins" panose="00000500000000000000" pitchFamily="2" charset="-18"/>
              </a:rPr>
            </a:br>
            <a:r>
              <a:rPr lang="pl-PL" b="1" i="0" dirty="0">
                <a:effectLst/>
                <a:latin typeface="Times New Roman" panose="02020603050405020304" pitchFamily="18" charset="0"/>
                <a:cs typeface="Times New Roman" panose="02020603050405020304" pitchFamily="18" charset="0"/>
              </a:rPr>
              <a:t>CPAP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continuous </a:t>
            </a:r>
            <a:r>
              <a:rPr lang="pl-PL" b="0" i="0" dirty="0" err="1">
                <a:effectLst/>
                <a:latin typeface="Times New Roman" panose="02020603050405020304" pitchFamily="18" charset="0"/>
                <a:cs typeface="Times New Roman" panose="02020603050405020304" pitchFamily="18" charset="0"/>
              </a:rPr>
              <a:t>positive </a:t>
            </a:r>
            <a:r>
              <a:rPr lang="pl-PL" b="0" i="0" dirty="0" err="1">
                <a:effectLst/>
                <a:latin typeface="Times New Roman" panose="02020603050405020304" pitchFamily="18" charset="0"/>
                <a:cs typeface="Times New Roman" panose="02020603050405020304" pitchFamily="18" charset="0"/>
              </a:rPr>
              <a:t>airway </a:t>
            </a:r>
            <a:r>
              <a:rPr lang="pl-PL" b="0" i="0" dirty="0" err="1">
                <a:effectLst/>
                <a:latin typeface="Times New Roman" panose="02020603050405020304" pitchFamily="18" charset="0"/>
                <a:cs typeface="Times New Roman" panose="02020603050405020304" pitchFamily="18" charset="0"/>
              </a:rPr>
              <a:t>pressure</a:t>
            </a:r>
            <a:r>
              <a:rPr lang="pl-PL" b="0" i="0" dirty="0">
                <a:effectLst/>
                <a:latin typeface="Times New Roman" panose="02020603050405020304" pitchFamily="18" charset="0"/>
                <a:cs typeface="Times New Roman" panose="02020603050405020304" pitchFamily="18" charset="0"/>
              </a:rPr>
              <a:t>; continuous positive pressure assisted breathing) ventilation - is a form of positive airway pressure (PAP) ventilation in which a constant level of pressure, greater than atmospheric pressure, is continuously applied to a person's upper airway. </a:t>
            </a:r>
            <a:r>
              <a:rPr lang="pl-PL" b="0" i="0" dirty="0">
                <a:effectLst/>
                <a:latin typeface="Times New Roman" panose="02020603050405020304" pitchFamily="18" charset="0"/>
                <a:cs typeface="Times New Roman" panose="02020603050405020304" pitchFamily="18" charset="0"/>
              </a:rPr>
              <a:t>The use of positive pressure can be aimed at preventing upper airway collapse, which occurs in </a:t>
            </a:r>
            <a:r>
              <a:rPr lang="pl-PL" b="0" i="0" u="none" strike="noStrike"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obstructive sleep apnea</a:t>
            </a:r>
            <a:r>
              <a:rPr lang="pl-PL" b="0" i="0" dirty="0">
                <a:effectLst/>
                <a:latin typeface="Times New Roman" panose="02020603050405020304" pitchFamily="18" charset="0"/>
                <a:cs typeface="Times New Roman" panose="02020603050405020304" pitchFamily="18" charset="0"/>
              </a:rPr>
              <a:t>, or reducing work of breathing in conditions such as acute uncompensated heart failure. CPAP therapy is very effective in treating obstructive sleep apnea.</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9126651"/>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864470-E6C3-D40D-C160-8642A1E26F91}"/>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92899C73-4523-E40D-60AC-59C611C1881A}"/>
              </a:ext>
            </a:extLst>
          </p:cNvPr>
          <p:cNvSpPr>
            <a:spLocks noGrp="1"/>
          </p:cNvSpPr>
          <p:nvPr>
            <p:ph idx="1"/>
          </p:nvPr>
        </p:nvSpPr>
        <p:spPr>
          <a:xfrm>
            <a:off x="2773599" y="808056"/>
            <a:ext cx="7796540" cy="5241888"/>
          </a:xfrm>
        </p:spPr>
        <p:txBody>
          <a:bodyPr/>
          <a:lstStyle/>
          <a:p>
            <a:pPr fontAlgn="base"/>
            <a:br>
              <a:rPr lang="pl-PL" b="1" i="0" dirty="0">
                <a:solidFill>
                  <a:srgbClr val="000000"/>
                </a:solidFill>
                <a:effectLst/>
                <a:latin typeface="inherit"/>
              </a:rPr>
            </a:br>
            <a:r>
              <a:rPr lang="pl-PL" b="1" i="0" dirty="0">
                <a:effectLst/>
                <a:latin typeface="Times New Roman" panose="02020603050405020304" pitchFamily="18" charset="0"/>
                <a:cs typeface="Times New Roman" panose="02020603050405020304" pitchFamily="18" charset="0"/>
              </a:rPr>
              <a:t>CMV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continuous </a:t>
            </a:r>
            <a:r>
              <a:rPr lang="pl-PL" b="0" i="0" dirty="0" err="1">
                <a:effectLst/>
                <a:latin typeface="Times New Roman" panose="02020603050405020304" pitchFamily="18" charset="0"/>
                <a:cs typeface="Times New Roman" panose="02020603050405020304" pitchFamily="18" charset="0"/>
              </a:rPr>
              <a:t>mandatory </a:t>
            </a:r>
            <a:r>
              <a:rPr lang="pl-PL" b="0" i="0" dirty="0">
                <a:effectLst/>
                <a:latin typeface="Times New Roman" panose="02020603050405020304" pitchFamily="18" charset="0"/>
                <a:cs typeface="Times New Roman" panose="02020603050405020304" pitchFamily="18" charset="0"/>
              </a:rPr>
              <a:t>ventilation), continuous </a:t>
            </a:r>
            <a:r>
              <a:rPr lang="pl-PL" b="0" i="0" dirty="0" err="1">
                <a:effectLst/>
                <a:latin typeface="Times New Roman" panose="02020603050405020304" pitchFamily="18" charset="0"/>
                <a:cs typeface="Times New Roman" panose="02020603050405020304" pitchFamily="18" charset="0"/>
              </a:rPr>
              <a:t>mandatory </a:t>
            </a:r>
            <a:r>
              <a:rPr lang="pl-PL" b="0" i="0" dirty="0">
                <a:effectLst/>
                <a:latin typeface="Times New Roman" panose="02020603050405020304" pitchFamily="18" charset="0"/>
                <a:cs typeface="Times New Roman" panose="02020603050405020304" pitchFamily="18" charset="0"/>
              </a:rPr>
              <a:t>ventilation - in this mode, each breath is taken by the ventilator for the patient. The patient also has the option of taking additional breaths. These must have the parameters indicated by the ventilator. </a:t>
            </a:r>
          </a:p>
          <a:p>
            <a:pPr fontAlgn="base"/>
            <a:r>
              <a:rPr lang="pl-PL" b="1" i="0" dirty="0">
                <a:effectLst/>
                <a:latin typeface="Times New Roman" panose="02020603050405020304" pitchFamily="18" charset="0"/>
                <a:cs typeface="Times New Roman" panose="02020603050405020304" pitchFamily="18" charset="0"/>
              </a:rPr>
              <a:t>AMV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assisted </a:t>
            </a:r>
            <a:r>
              <a:rPr lang="pl-PL" b="0" i="0" dirty="0" err="1">
                <a:effectLst/>
                <a:latin typeface="Times New Roman" panose="02020603050405020304" pitchFamily="18" charset="0"/>
                <a:cs typeface="Times New Roman" panose="02020603050405020304" pitchFamily="18" charset="0"/>
              </a:rPr>
              <a:t>mechanical </a:t>
            </a:r>
            <a:r>
              <a:rPr lang="pl-PL" b="0" i="0" dirty="0">
                <a:effectLst/>
                <a:latin typeface="Times New Roman" panose="02020603050405020304" pitchFamily="18" charset="0"/>
                <a:cs typeface="Times New Roman" panose="02020603050405020304" pitchFamily="18" charset="0"/>
              </a:rPr>
              <a:t>ventilation) </a:t>
            </a:r>
            <a:r>
              <a:rPr lang="pl-PL" b="1" i="0" dirty="0">
                <a:effectLst/>
                <a:latin typeface="Times New Roman" panose="02020603050405020304" pitchFamily="18" charset="0"/>
                <a:cs typeface="Times New Roman" panose="02020603050405020304" pitchFamily="18" charset="0"/>
              </a:rPr>
              <a:t>respiration</a:t>
            </a:r>
            <a:r>
              <a:rPr lang="pl-PL" b="0" i="0" dirty="0">
                <a:effectLst/>
                <a:latin typeface="Times New Roman" panose="02020603050405020304" pitchFamily="18" charset="0"/>
                <a:cs typeface="Times New Roman" panose="02020603050405020304" pitchFamily="18" charset="0"/>
              </a:rPr>
              <a:t>, assisted mechanical ventilation - this mode is based on the positive resp</a:t>
            </a:r>
            <a:r>
              <a:rPr lang="pl-PL" b="1" i="0" dirty="0">
                <a:effectLst/>
                <a:latin typeface="Times New Roman" panose="02020603050405020304" pitchFamily="18" charset="0"/>
                <a:cs typeface="Times New Roman" panose="02020603050405020304" pitchFamily="18" charset="0"/>
              </a:rPr>
              <a:t>iratory </a:t>
            </a:r>
            <a:r>
              <a:rPr lang="pl-PL" b="0" i="0" dirty="0">
                <a:effectLst/>
                <a:latin typeface="Times New Roman" panose="02020603050405020304" pitchFamily="18" charset="0"/>
                <a:cs typeface="Times New Roman" panose="02020603050405020304" pitchFamily="18" charset="0"/>
              </a:rPr>
              <a:t>pressure generated.  </a:t>
            </a:r>
          </a:p>
          <a:p>
            <a:endParaRPr lang="pl-PL" dirty="0"/>
          </a:p>
        </p:txBody>
      </p:sp>
    </p:spTree>
    <p:extLst>
      <p:ext uri="{BB962C8B-B14F-4D97-AF65-F5344CB8AC3E}">
        <p14:creationId xmlns:p14="http://schemas.microsoft.com/office/powerpoint/2010/main" val="896371884"/>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B0F8D1-4CE7-AF77-A0F3-0633153D43E5}"/>
              </a:ext>
            </a:extLst>
          </p:cNvPr>
          <p:cNvSpPr>
            <a:spLocks noGrp="1"/>
          </p:cNvSpPr>
          <p:nvPr>
            <p:ph type="title"/>
          </p:nvPr>
        </p:nvSpPr>
        <p:spPr>
          <a:xfrm>
            <a:off x="2611808" y="808056"/>
            <a:ext cx="7958331" cy="554213"/>
          </a:xfrm>
        </p:spPr>
        <p:txBody>
          <a:bodyPr>
            <a:normAutofit fontScale="90000"/>
          </a:bodyPr>
          <a:lstStyle/>
          <a:p>
            <a:pPr algn="ctr"/>
            <a:r>
              <a:rPr lang="pl-PL" dirty="0"/>
              <a:t>Respirator what is it ?</a:t>
            </a:r>
          </a:p>
        </p:txBody>
      </p:sp>
      <p:sp>
        <p:nvSpPr>
          <p:cNvPr id="3" name="Symbol zastępczy zawartości 2">
            <a:extLst>
              <a:ext uri="{FF2B5EF4-FFF2-40B4-BE49-F238E27FC236}">
                <a16:creationId xmlns:a16="http://schemas.microsoft.com/office/drawing/2014/main" id="{962BD134-D0E3-1A47-3F18-01B1B03876DE}"/>
              </a:ext>
            </a:extLst>
          </p:cNvPr>
          <p:cNvSpPr>
            <a:spLocks noGrp="1"/>
          </p:cNvSpPr>
          <p:nvPr>
            <p:ph idx="1"/>
          </p:nvPr>
        </p:nvSpPr>
        <p:spPr>
          <a:xfrm>
            <a:off x="2773599" y="1651518"/>
            <a:ext cx="7796540" cy="4398425"/>
          </a:xfrm>
        </p:spPr>
        <p:txBody>
          <a:bodyPr>
            <a:normAutofit fontScale="92500" lnSpcReduction="20000"/>
          </a:bodyPr>
          <a:lstStyle/>
          <a:p>
            <a:pPr marL="0" indent="0" algn="l" fontAlgn="base">
              <a:buNone/>
            </a:pPr>
            <a:r>
              <a:rPr lang="pl-PL" sz="2200" b="0" i="0" dirty="0">
                <a:effectLst/>
                <a:latin typeface="Times New Roman" panose="02020603050405020304" pitchFamily="18" charset="0"/>
                <a:cs typeface="Times New Roman" panose="02020603050405020304" pitchFamily="18" charset="0"/>
              </a:rPr>
              <a:t>A ventilator is a device that assists the lungs. It can be a life-saving machine if you suffer from a medical condition that makes it difficult to breathe </a:t>
            </a:r>
            <a:r>
              <a:rPr lang="pl-PL" sz="2200" b="0" i="0" strike="noStrike" dirty="0">
                <a:effectLst/>
                <a:latin typeface="Times New Roman" panose="02020603050405020304" pitchFamily="18" charset="0"/>
                <a:cs typeface="Times New Roman" panose="02020603050405020304" pitchFamily="18" charset="0"/>
              </a:rPr>
              <a:t>properly </a:t>
            </a:r>
            <a:r>
              <a:rPr lang="pl-PL" sz="2200" b="0" i="0" dirty="0">
                <a:effectLst/>
                <a:latin typeface="Times New Roman" panose="02020603050405020304" pitchFamily="18" charset="0"/>
                <a:cs typeface="Times New Roman" panose="02020603050405020304" pitchFamily="18" charset="0"/>
              </a:rPr>
              <a:t>or if you cannot breathe on your own at all.</a:t>
            </a:r>
          </a:p>
          <a:p>
            <a:pPr marL="0" indent="0" algn="l" fontAlgn="base">
              <a:buNone/>
            </a:pPr>
            <a:r>
              <a:rPr lang="pl-PL" sz="2200" b="0" i="0" dirty="0">
                <a:effectLst/>
                <a:latin typeface="Times New Roman" panose="02020603050405020304" pitchFamily="18" charset="0"/>
                <a:cs typeface="Times New Roman" panose="02020603050405020304" pitchFamily="18" charset="0"/>
              </a:rPr>
              <a:t>A ventilator helps force air in and out of the </a:t>
            </a:r>
            <a:r>
              <a:rPr lang="pl-PL" sz="2200" b="0" i="0" strike="noStrike" dirty="0">
                <a:effectLst/>
                <a:latin typeface="Times New Roman" panose="02020603050405020304" pitchFamily="18" charset="0"/>
                <a:cs typeface="Times New Roman" panose="02020603050405020304" pitchFamily="18" charset="0"/>
              </a:rPr>
              <a:t>lungs </a:t>
            </a:r>
            <a:r>
              <a:rPr lang="pl-PL" sz="2200" b="0" i="0" dirty="0">
                <a:effectLst/>
                <a:latin typeface="Times New Roman" panose="02020603050405020304" pitchFamily="18" charset="0"/>
                <a:cs typeface="Times New Roman" panose="02020603050405020304" pitchFamily="18" charset="0"/>
              </a:rPr>
              <a:t>so the body can get the oxygen it needs. A person who needs a ventilator may wear a fitted mask, which helps oxygen from the ventilator reach the lungs, or, if their condition is more serious, a breathing tube, which is inserted into the throat to supply the lungs with oxygen.</a:t>
            </a:r>
          </a:p>
          <a:p>
            <a:pPr marL="0" indent="0" algn="l" fontAlgn="base">
              <a:buNone/>
            </a:pPr>
            <a:r>
              <a:rPr lang="pl-PL" sz="2200" b="0" i="0" dirty="0">
                <a:effectLst/>
                <a:latin typeface="Times New Roman" panose="02020603050405020304" pitchFamily="18" charset="0"/>
                <a:cs typeface="Times New Roman" panose="02020603050405020304" pitchFamily="18" charset="0"/>
              </a:rPr>
              <a:t>Respirators are most commonly used in hospital settings. The doctor will control the amount of oxygen injected into the lungs by the ventilator. Another name for a ventilator is an "artificial lung."</a:t>
            </a:r>
          </a:p>
          <a:p>
            <a:pPr marL="0" indent="0">
              <a:lnSpc>
                <a:spcPct val="100000"/>
              </a:lnSpc>
              <a:buNone/>
            </a:pPr>
            <a:endParaRPr lang="pl-PL" dirty="0"/>
          </a:p>
        </p:txBody>
      </p:sp>
    </p:spTree>
    <p:extLst>
      <p:ext uri="{BB962C8B-B14F-4D97-AF65-F5344CB8AC3E}">
        <p14:creationId xmlns:p14="http://schemas.microsoft.com/office/powerpoint/2010/main" val="1001517805"/>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86B4AD-5EB9-0829-49B7-B738CA21C7B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B51F466D-7D36-3ABF-37C7-404553227B40}"/>
              </a:ext>
            </a:extLst>
          </p:cNvPr>
          <p:cNvSpPr>
            <a:spLocks noGrp="1"/>
          </p:cNvSpPr>
          <p:nvPr>
            <p:ph idx="1"/>
          </p:nvPr>
        </p:nvSpPr>
        <p:spPr>
          <a:xfrm>
            <a:off x="2773599" y="808056"/>
            <a:ext cx="7796540" cy="5241888"/>
          </a:xfrm>
        </p:spPr>
        <p:txBody>
          <a:bodyPr/>
          <a:lstStyle/>
          <a:p>
            <a:r>
              <a:rPr lang="pl-PL" b="1" i="0" dirty="0">
                <a:effectLst/>
                <a:latin typeface="Times New Roman" panose="02020603050405020304" pitchFamily="18" charset="0"/>
                <a:cs typeface="Times New Roman" panose="02020603050405020304" pitchFamily="18" charset="0"/>
              </a:rPr>
              <a:t>IMV </a:t>
            </a:r>
            <a:r>
              <a:rPr lang="pl-PL" b="0" i="0" dirty="0">
                <a:effectLst/>
                <a:latin typeface="Times New Roman" panose="02020603050405020304" pitchFamily="18" charset="0"/>
                <a:cs typeface="Times New Roman" panose="02020603050405020304" pitchFamily="18" charset="0"/>
              </a:rPr>
              <a:t>(</a:t>
            </a:r>
            <a:r>
              <a:rPr lang="pl-PL" b="0" i="0" dirty="0" err="1">
                <a:effectLst/>
                <a:latin typeface="Times New Roman" panose="02020603050405020304" pitchFamily="18" charset="0"/>
                <a:cs typeface="Times New Roman" panose="02020603050405020304" pitchFamily="18" charset="0"/>
              </a:rPr>
              <a:t>Intermittent </a:t>
            </a:r>
            <a:r>
              <a:rPr lang="pl-PL" b="0" i="0" dirty="0" err="1">
                <a:effectLst/>
                <a:latin typeface="Times New Roman" panose="02020603050405020304" pitchFamily="18" charset="0"/>
                <a:cs typeface="Times New Roman" panose="02020603050405020304" pitchFamily="18" charset="0"/>
              </a:rPr>
              <a:t>mandatory </a:t>
            </a:r>
            <a:r>
              <a:rPr lang="pl-PL" b="0" i="0" dirty="0">
                <a:effectLst/>
                <a:latin typeface="Times New Roman" panose="02020603050405020304" pitchFamily="18" charset="0"/>
                <a:cs typeface="Times New Roman" panose="02020603050405020304" pitchFamily="18" charset="0"/>
              </a:rPr>
              <a:t>ventilation), intermittent </a:t>
            </a:r>
            <a:r>
              <a:rPr lang="pl-PL" b="0" i="0" dirty="0" err="1">
                <a:effectLst/>
                <a:latin typeface="Times New Roman" panose="02020603050405020304" pitchFamily="18" charset="0"/>
                <a:cs typeface="Times New Roman" panose="02020603050405020304" pitchFamily="18" charset="0"/>
              </a:rPr>
              <a:t>mandatory </a:t>
            </a:r>
            <a:r>
              <a:rPr lang="pl-PL" b="0" i="0" dirty="0">
                <a:effectLst/>
                <a:latin typeface="Times New Roman" panose="02020603050405020304" pitchFamily="18" charset="0"/>
                <a:cs typeface="Times New Roman" panose="02020603050405020304" pitchFamily="18" charset="0"/>
              </a:rPr>
              <a:t>ventilation - this mode is usually used for </a:t>
            </a:r>
            <a:r>
              <a:rPr lang="pl-PL" b="0" i="0" u="none" strike="noStrike" dirty="0">
                <a:effectLst/>
                <a:latin typeface="Times New Roman" panose="02020603050405020304" pitchFamily="18" charset="0"/>
                <a:cs typeface="Times New Roman" panose="02020603050405020304" pitchFamily="18" charset="0"/>
              </a:rPr>
              <a:t>premature babies </a:t>
            </a:r>
            <a:r>
              <a:rPr lang="pl-PL" b="0" i="0" dirty="0">
                <a:effectLst/>
                <a:latin typeface="Times New Roman" panose="02020603050405020304" pitchFamily="18" charset="0"/>
                <a:cs typeface="Times New Roman" panose="02020603050405020304" pitchFamily="18" charset="0"/>
              </a:rPr>
              <a:t>and newborns. The principle of operation is that the ventilator performs part of the respirations, and between the mechanical action of the ventilator, the newborn can also breathe independently. However, it is very important that there is no conflict between self-breathing and the breaths performed by the ventilator. </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1106131"/>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81E330-31E7-8822-359F-36196C9B5C34}"/>
              </a:ext>
            </a:extLst>
          </p:cNvPr>
          <p:cNvSpPr>
            <a:spLocks noGrp="1"/>
          </p:cNvSpPr>
          <p:nvPr>
            <p:ph type="title"/>
          </p:nvPr>
        </p:nvSpPr>
        <p:spPr/>
        <p:txBody>
          <a:bodyPr>
            <a:normAutofit/>
          </a:bodyPr>
          <a:lstStyle/>
          <a:p>
            <a:pPr algn="ctr"/>
            <a:r>
              <a:rPr lang="pl-PL" sz="3200" b="1" i="0" dirty="0">
                <a:effectLst/>
                <a:latin typeface="Times New Roman" panose="02020603050405020304" pitchFamily="18" charset="0"/>
                <a:cs typeface="Times New Roman" panose="02020603050405020304" pitchFamily="18" charset="0"/>
              </a:rPr>
              <a:t>Indications for the use of a ventilator</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C88AC64C-8430-040E-C860-08F1BBCA8CAC}"/>
              </a:ext>
            </a:extLst>
          </p:cNvPr>
          <p:cNvSpPr>
            <a:spLocks noGrp="1"/>
          </p:cNvSpPr>
          <p:nvPr>
            <p:ph idx="1"/>
          </p:nvPr>
        </p:nvSpPr>
        <p:spPr/>
        <p:txBody>
          <a:bodyPr/>
          <a:lstStyle/>
          <a:p>
            <a:pPr marL="0" indent="0" algn="l" fontAlgn="base">
              <a:buNone/>
            </a:pPr>
            <a:r>
              <a:rPr lang="pl-PL" b="0" i="0" dirty="0">
                <a:effectLst/>
                <a:latin typeface="Times New Roman" panose="02020603050405020304" pitchFamily="18" charset="0"/>
                <a:cs typeface="Times New Roman" panose="02020603050405020304" pitchFamily="18" charset="0"/>
              </a:rPr>
              <a:t>The inability to breathe properly on its own is known as respiratory failure and is a life-threatening condition.</a:t>
            </a:r>
          </a:p>
          <a:p>
            <a:pPr marL="0" indent="0" algn="l" fontAlgn="base">
              <a:buNone/>
            </a:pPr>
            <a:r>
              <a:rPr lang="pl-PL" b="0" i="0" dirty="0">
                <a:effectLst/>
                <a:latin typeface="Times New Roman" panose="02020603050405020304" pitchFamily="18" charset="0"/>
                <a:cs typeface="Times New Roman" panose="02020603050405020304" pitchFamily="18" charset="0"/>
              </a:rPr>
              <a:t>If the </a:t>
            </a:r>
            <a:r>
              <a:rPr lang="pl-PL" b="0" i="0" u="none" strike="noStrike" dirty="0">
                <a:effectLst/>
                <a:latin typeface="Times New Roman" panose="02020603050405020304" pitchFamily="18" charset="0"/>
                <a:cs typeface="Times New Roman" panose="02020603050405020304" pitchFamily="18" charset="0"/>
              </a:rPr>
              <a:t>brain</a:t>
            </a:r>
            <a:r>
              <a:rPr lang="pl-PL" b="0" i="0" dirty="0">
                <a:effectLst/>
                <a:latin typeface="Times New Roman" panose="02020603050405020304" pitchFamily="18" charset="0"/>
                <a:cs typeface="Times New Roman" panose="02020603050405020304" pitchFamily="18" charset="0"/>
              </a:rPr>
              <a:t>, </a:t>
            </a:r>
            <a:r>
              <a:rPr lang="pl-PL" b="0" i="0" u="none" strike="noStrike" dirty="0">
                <a:effectLst/>
                <a:latin typeface="Times New Roman" panose="02020603050405020304" pitchFamily="18" charset="0"/>
                <a:cs typeface="Times New Roman" panose="02020603050405020304" pitchFamily="18" charset="0"/>
              </a:rPr>
              <a:t>heart</a:t>
            </a:r>
            <a:r>
              <a:rPr lang="pl-PL" b="0" i="0" dirty="0">
                <a:effectLst/>
                <a:latin typeface="Times New Roman" panose="02020603050405020304" pitchFamily="18" charset="0"/>
                <a:cs typeface="Times New Roman" panose="02020603050405020304" pitchFamily="18" charset="0"/>
              </a:rPr>
              <a:t>, </a:t>
            </a:r>
            <a:r>
              <a:rPr lang="pl-PL" b="0" i="0" u="none" strike="noStrike" dirty="0">
                <a:effectLst/>
                <a:latin typeface="Times New Roman" panose="02020603050405020304" pitchFamily="18" charset="0"/>
                <a:cs typeface="Times New Roman" panose="02020603050405020304" pitchFamily="18" charset="0"/>
              </a:rPr>
              <a:t>liver</a:t>
            </a:r>
            <a:r>
              <a:rPr lang="pl-PL" b="0" i="0" dirty="0">
                <a:effectLst/>
                <a:latin typeface="Times New Roman" panose="02020603050405020304" pitchFamily="18" charset="0"/>
                <a:cs typeface="Times New Roman" panose="02020603050405020304" pitchFamily="18" charset="0"/>
              </a:rPr>
              <a:t>, kidneys and other organs do not receive enough oxygen, they will not be able to function as they should. A ventilator can help the organs get the oxygen they need to function.</a:t>
            </a:r>
          </a:p>
          <a:p>
            <a:pPr marL="0" indent="0">
              <a:buNone/>
            </a:pPr>
            <a:endParaRPr lang="pl-PL" dirty="0"/>
          </a:p>
        </p:txBody>
      </p:sp>
    </p:spTree>
    <p:extLst>
      <p:ext uri="{BB962C8B-B14F-4D97-AF65-F5344CB8AC3E}">
        <p14:creationId xmlns:p14="http://schemas.microsoft.com/office/powerpoint/2010/main" val="1136799532"/>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E9534A-7EBB-0A77-5A3C-9191DAA7E850}"/>
              </a:ext>
            </a:extLst>
          </p:cNvPr>
          <p:cNvSpPr>
            <a:spLocks noGrp="1"/>
          </p:cNvSpPr>
          <p:nvPr>
            <p:ph type="title"/>
          </p:nvPr>
        </p:nvSpPr>
        <p:spPr/>
        <p:txBody>
          <a:bodyPr>
            <a:normAutofit fontScale="90000"/>
          </a:bodyPr>
          <a:lstStyle/>
          <a:p>
            <a:pPr algn="ctr"/>
            <a:r>
              <a:rPr lang="pl-PL" b="1" i="0" dirty="0">
                <a:effectLst/>
                <a:latin typeface="Times New Roman" panose="02020603050405020304" pitchFamily="18" charset="0"/>
                <a:cs typeface="Times New Roman" panose="02020603050405020304" pitchFamily="18" charset="0"/>
              </a:rPr>
              <a:t>How long should one be connected to a ventilator?</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9FC34392-A724-D29C-F96F-BCA5BF9E0250}"/>
              </a:ext>
            </a:extLst>
          </p:cNvPr>
          <p:cNvSpPr>
            <a:spLocks noGrp="1"/>
          </p:cNvSpPr>
          <p:nvPr>
            <p:ph idx="1"/>
          </p:nvPr>
        </p:nvSpPr>
        <p:spPr>
          <a:xfrm>
            <a:off x="2773599" y="1324947"/>
            <a:ext cx="7796540" cy="4724997"/>
          </a:xfrm>
        </p:spPr>
        <p:txBody>
          <a:bodyPr/>
          <a:lstStyle/>
          <a:p>
            <a:pPr marL="0" indent="0">
              <a:buNone/>
            </a:pPr>
            <a:r>
              <a:rPr lang="pl-PL" b="0" i="0" dirty="0">
                <a:effectLst/>
                <a:latin typeface="Times New Roman" panose="02020603050405020304" pitchFamily="18" charset="0"/>
                <a:cs typeface="Times New Roman" panose="02020603050405020304" pitchFamily="18" charset="0"/>
              </a:rPr>
              <a:t>A ventilator can save lives, but its use comes with risks. It does not solve the problem that led the person to need a ventilator; it simply helps the patient until other therapies become effective or the patient recovers on his or her own. Doctors always try to help patients disconnect from the ventilator as early as possible.</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6990879"/>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5A5164B-056E-77AA-C9B6-41FB829773C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3F83CD1-0AB5-8CDD-B006-A45BDBBDA67C}"/>
              </a:ext>
            </a:extLst>
          </p:cNvPr>
          <p:cNvSpPr>
            <a:spLocks noGrp="1"/>
          </p:cNvSpPr>
          <p:nvPr>
            <p:ph idx="1"/>
          </p:nvPr>
        </p:nvSpPr>
        <p:spPr>
          <a:xfrm>
            <a:off x="2773599" y="808056"/>
            <a:ext cx="7796540" cy="5241888"/>
          </a:xfrm>
        </p:spPr>
        <p:txBody>
          <a:bodyPr/>
          <a:lstStyle/>
          <a:p>
            <a:pPr marL="0" indent="0">
              <a:buNone/>
            </a:pPr>
            <a:r>
              <a:rPr lang="pl-PL" b="0" i="0" dirty="0">
                <a:effectLst/>
                <a:latin typeface="Times New Roman" panose="02020603050405020304" pitchFamily="18" charset="0"/>
                <a:cs typeface="Times New Roman" panose="02020603050405020304" pitchFamily="18" charset="0"/>
              </a:rPr>
              <a:t>"Weaning" refers to the process of disconnecting a patient from a ventilator. Some patients may only be on a ventilator for a few hours or days, while others may require a ventilator for longer. How long a patient needs to be connected to a ventilator depends on a number of factors. These may include overall strength, the condition of the lungs before the ventilator is turned on, and the number of other organs (such as the brain, heart and kidneys) involved. Some people's condition will never improve enough for them to be disconnected from the ventilator.</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5802121"/>
      </p:ext>
    </p:extLst>
  </p:cSld>
  <p:clrMapOvr>
    <a:masterClrMapping/>
  </p:clrMapOvr>
</p:sld>
</file>

<file path=ppt/slides/slide24.xml><?xml version="1.0" encoding="utf-8"?>
<p:sld xmlns:a16="http://schemas.microsoft.com/office/drawing/2014/main" xmlns:ahyp="http://schemas.microsoft.com/office/drawing/2018/hyperlinkcolor"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D3E0C8-E80C-A052-8C53-F86520702DE9}"/>
              </a:ext>
            </a:extLst>
          </p:cNvPr>
          <p:cNvSpPr>
            <a:spLocks noGrp="1"/>
          </p:cNvSpPr>
          <p:nvPr>
            <p:ph type="title"/>
          </p:nvPr>
        </p:nvSpPr>
        <p:spPr/>
        <p:txBody>
          <a:bodyPr>
            <a:normAutofit fontScale="90000"/>
          </a:bodyPr>
          <a:lstStyle/>
          <a:p>
            <a:pPr algn="ctr"/>
            <a:r>
              <a:rPr lang="pl-PL" b="1" i="0" dirty="0">
                <a:effectLst/>
                <a:latin typeface="Times New Roman" panose="02020603050405020304" pitchFamily="18" charset="0"/>
                <a:cs typeface="Times New Roman" panose="02020603050405020304" pitchFamily="18" charset="0"/>
              </a:rPr>
              <a:t>Respirator vs. patient condition monitoring</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B0377A87-3B39-C625-C706-F581EBDEB6C6}"/>
              </a:ext>
            </a:extLst>
          </p:cNvPr>
          <p:cNvSpPr>
            <a:spLocks noGrp="1"/>
          </p:cNvSpPr>
          <p:nvPr>
            <p:ph idx="1"/>
          </p:nvPr>
        </p:nvSpPr>
        <p:spPr>
          <a:xfrm>
            <a:off x="2773599" y="2052116"/>
            <a:ext cx="7796540" cy="4413998"/>
          </a:xfrm>
        </p:spPr>
        <p:txBody>
          <a:bodyPr>
            <a:normAutofit fontScale="92500"/>
          </a:bodyPr>
          <a:lstStyle/>
          <a:p>
            <a:pPr marL="0" indent="0" algn="l" fontAlgn="base">
              <a:buNone/>
            </a:pPr>
            <a:r>
              <a:rPr lang="pl-PL" sz="2200" b="0" i="0" dirty="0">
                <a:effectLst/>
                <a:latin typeface="Times New Roman" panose="02020603050405020304" pitchFamily="18" charset="0"/>
                <a:cs typeface="Times New Roman" panose="02020603050405020304" pitchFamily="18" charset="0"/>
              </a:rPr>
              <a:t>Most patients connected to a ventilator are monitored in the intensive care unit. Anyone on a ventilator in the intensive care unit will be connected to a monitor that measures heart rate, respiratory rate, </a:t>
            </a:r>
            <a:r>
              <a:rPr lang="pl-PL" sz="2200" b="0" i="0" u="none" strike="noStrike"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blood pressure </a:t>
            </a:r>
            <a:r>
              <a:rPr lang="pl-PL" sz="2200" b="0" i="0" dirty="0">
                <a:effectLst/>
                <a:latin typeface="Times New Roman" panose="02020603050405020304" pitchFamily="18" charset="0"/>
                <a:cs typeface="Times New Roman" panose="02020603050405020304" pitchFamily="18" charset="0"/>
              </a:rPr>
              <a:t>and </a:t>
            </a:r>
            <a:r>
              <a:rPr lang="pl-PL" sz="2200" b="0" i="0" dirty="0">
                <a:effectLst/>
                <a:latin typeface="Times New Roman" panose="02020603050405020304" pitchFamily="18" charset="0"/>
                <a:cs typeface="Times New Roman" panose="02020603050405020304" pitchFamily="18" charset="0"/>
              </a:rPr>
              <a:t>oxygen </a:t>
            </a:r>
            <a:r>
              <a:rPr lang="pl-PL" sz="2200" b="0" i="0" u="none" strike="noStrike" dirty="0">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saturation </a:t>
            </a:r>
            <a:r>
              <a:rPr lang="pl-PL" sz="2200" b="0" i="0" dirty="0">
                <a:effectLst/>
                <a:latin typeface="Times New Roman" panose="02020603050405020304" pitchFamily="18" charset="0"/>
                <a:cs typeface="Times New Roman" panose="02020603050405020304" pitchFamily="18" charset="0"/>
              </a:rPr>
              <a:t>("</a:t>
            </a:r>
            <a:r>
              <a:rPr lang="pl-PL" sz="2200" b="0" i="0" dirty="0" err="1">
                <a:effectLst/>
                <a:latin typeface="Times New Roman" panose="02020603050405020304" pitchFamily="18" charset="0"/>
                <a:cs typeface="Times New Roman" panose="02020603050405020304" pitchFamily="18" charset="0"/>
              </a:rPr>
              <a:t>sat </a:t>
            </a:r>
            <a:r>
              <a:rPr lang="pl-PL" sz="2200" b="0" i="0" dirty="0">
                <a:effectLst/>
                <a:latin typeface="Times New Roman" panose="02020603050405020304" pitchFamily="18" charset="0"/>
                <a:cs typeface="Times New Roman" panose="02020603050405020304" pitchFamily="18" charset="0"/>
              </a:rPr>
              <a:t>O2"). Other tests that may be performed include a chest x-ray and a blood draw to measure oxygen and carbon dioxide ("blood gases").</a:t>
            </a:r>
          </a:p>
          <a:p>
            <a:pPr marL="0" indent="0" algn="l" fontAlgn="base">
              <a:buNone/>
            </a:pPr>
            <a:r>
              <a:rPr lang="pl-PL" sz="2200" b="0" i="0" dirty="0">
                <a:effectLst/>
                <a:latin typeface="Times New Roman" panose="02020603050405020304" pitchFamily="18" charset="0"/>
                <a:cs typeface="Times New Roman" panose="02020603050405020304" pitchFamily="18" charset="0"/>
              </a:rPr>
              <a:t>Members of the healthcare team (including doctors, nurses) will use this information to assess the patient's condition and make adjustments to the ventilator if necessary.</a:t>
            </a:r>
          </a:p>
          <a:p>
            <a:pPr marL="0" indent="0">
              <a:buNone/>
            </a:pPr>
            <a:endParaRPr lang="pl-PL" dirty="0"/>
          </a:p>
        </p:txBody>
      </p:sp>
    </p:spTree>
    <p:extLst>
      <p:ext uri="{BB962C8B-B14F-4D97-AF65-F5344CB8AC3E}">
        <p14:creationId xmlns:p14="http://schemas.microsoft.com/office/powerpoint/2010/main" val="284806576"/>
      </p:ext>
    </p:extLst>
  </p:cSld>
  <p:clrMapOvr>
    <a:masterClrMapping/>
  </p:clrMapOvr>
</p:sld>
</file>

<file path=ppt/slides/slide2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B1E894E-4CC3-B042-787D-C0F582152E6A}"/>
              </a:ext>
            </a:extLst>
          </p:cNvPr>
          <p:cNvSpPr>
            <a:spLocks noGrp="1"/>
          </p:cNvSpPr>
          <p:nvPr>
            <p:ph type="title"/>
          </p:nvPr>
        </p:nvSpPr>
        <p:spPr/>
        <p:txBody>
          <a:bodyPr>
            <a:normAutofit fontScale="90000"/>
          </a:bodyPr>
          <a:lstStyle/>
          <a:p>
            <a:pPr algn="ctr"/>
            <a:r>
              <a:rPr lang="pl-PL" b="1" i="0" dirty="0">
                <a:effectLst/>
                <a:latin typeface="Times New Roman" panose="02020603050405020304" pitchFamily="18" charset="0"/>
                <a:cs typeface="Times New Roman" panose="02020603050405020304" pitchFamily="18" charset="0"/>
              </a:rPr>
              <a:t>Risks associated with connection to a ventilator</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133EDA8B-EC2A-34BF-7C4B-91BC77A44551}"/>
              </a:ext>
            </a:extLst>
          </p:cNvPr>
          <p:cNvSpPr>
            <a:spLocks noGrp="1"/>
          </p:cNvSpPr>
          <p:nvPr>
            <p:ph idx="1"/>
          </p:nvPr>
        </p:nvSpPr>
        <p:spPr/>
        <p:txBody>
          <a:bodyPr/>
          <a:lstStyle/>
          <a:p>
            <a:pPr marL="0" indent="0" algn="l" fontAlgn="base">
              <a:buNone/>
            </a:pPr>
            <a:r>
              <a:rPr lang="pl-PL" b="0" i="0" dirty="0">
                <a:effectLst/>
                <a:latin typeface="Times New Roman" panose="02020603050405020304" pitchFamily="18" charset="0"/>
                <a:cs typeface="Times New Roman" panose="02020603050405020304" pitchFamily="18" charset="0"/>
              </a:rPr>
              <a:t>A ventilator can save our lives. However, like other treatments, it can cause potential side effects. This is more common if we use a respirator for a long time.</a:t>
            </a:r>
          </a:p>
          <a:p>
            <a:pPr marL="0" indent="0" algn="l" fontAlgn="base">
              <a:buNone/>
            </a:pPr>
            <a:r>
              <a:rPr lang="pl-PL" b="0" i="0" dirty="0">
                <a:effectLst/>
                <a:latin typeface="Times New Roman" panose="02020603050405020304" pitchFamily="18" charset="0"/>
                <a:cs typeface="Times New Roman" panose="02020603050405020304" pitchFamily="18" charset="0"/>
              </a:rPr>
              <a:t>Some of the most common risks associated with being under a respirator include the following problems and ailments.</a:t>
            </a:r>
          </a:p>
          <a:p>
            <a:pPr marL="0" indent="0">
              <a:buNone/>
            </a:pPr>
            <a:endParaRPr lang="pl-PL" dirty="0"/>
          </a:p>
        </p:txBody>
      </p:sp>
    </p:spTree>
    <p:extLst>
      <p:ext uri="{BB962C8B-B14F-4D97-AF65-F5344CB8AC3E}">
        <p14:creationId xmlns:p14="http://schemas.microsoft.com/office/powerpoint/2010/main" val="2917295743"/>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C891F3-5429-C42A-A86C-1132A3B7AD3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9E4ABA6-5536-8E1A-09BF-13A02AA6DBCF}"/>
              </a:ext>
            </a:extLst>
          </p:cNvPr>
          <p:cNvSpPr>
            <a:spLocks noGrp="1"/>
          </p:cNvSpPr>
          <p:nvPr>
            <p:ph idx="1"/>
          </p:nvPr>
        </p:nvSpPr>
        <p:spPr>
          <a:xfrm>
            <a:off x="2773599" y="808056"/>
            <a:ext cx="7796540" cy="5241888"/>
          </a:xfrm>
        </p:spPr>
        <p:txBody>
          <a:bodyPr/>
          <a:lstStyle/>
          <a:p>
            <a:pPr fontAlgn="base"/>
            <a:br>
              <a:rPr lang="pl-PL" b="0" i="0" dirty="0">
                <a:solidFill>
                  <a:srgbClr val="000000"/>
                </a:solidFill>
                <a:effectLst/>
                <a:latin typeface="inherit"/>
              </a:rPr>
            </a:br>
            <a:r>
              <a:rPr lang="pl-PL" b="0" i="0" dirty="0">
                <a:effectLst/>
                <a:latin typeface="Times New Roman" panose="02020603050405020304" pitchFamily="18" charset="0"/>
                <a:cs typeface="Times New Roman" panose="02020603050405020304" pitchFamily="18" charset="0"/>
              </a:rPr>
              <a:t>Infection. This is one of the main risks associated with being on a ventilator with an endotracheal tube. The accumulation of fluids and mucus in the throat and trachea can allow germs to accumulate in the respiratory tract. These germs can then enter our lungs. This can increase the risk of developing pneumonia. Sinus infections are also common with an endotracheal tube. We may need </a:t>
            </a:r>
            <a:r>
              <a:rPr lang="pl-PL" b="0" i="0" u="none" strike="noStrike" dirty="0">
                <a:effectLst/>
                <a:latin typeface="Times New Roman" panose="02020603050405020304" pitchFamily="18" charset="0"/>
                <a:cs typeface="Times New Roman" panose="02020603050405020304" pitchFamily="18" charset="0"/>
              </a:rPr>
              <a:t>antibiotics </a:t>
            </a:r>
            <a:r>
              <a:rPr lang="pl-PL" b="0" i="0" dirty="0">
                <a:effectLst/>
                <a:latin typeface="Times New Roman" panose="02020603050405020304" pitchFamily="18" charset="0"/>
                <a:cs typeface="Times New Roman" panose="02020603050405020304" pitchFamily="18" charset="0"/>
              </a:rPr>
              <a:t>to treat pneumonia or sinus infections.</a:t>
            </a:r>
          </a:p>
          <a:p>
            <a:pPr fontAlgn="base"/>
            <a:r>
              <a:rPr lang="pl-PL" b="0" i="0" dirty="0">
                <a:effectLst/>
                <a:latin typeface="Times New Roman" panose="02020603050405020304" pitchFamily="18" charset="0"/>
                <a:cs typeface="Times New Roman" panose="02020603050405020304" pitchFamily="18" charset="0"/>
              </a:rPr>
              <a:t>Irritation. The respiratory tract can rub and irritate the throat or lungs. It can also make it difficult to cough, which helps rid the lungs of dust particles and irritants.</a:t>
            </a:r>
          </a:p>
        </p:txBody>
      </p:sp>
    </p:spTree>
    <p:extLst>
      <p:ext uri="{BB962C8B-B14F-4D97-AF65-F5344CB8AC3E}">
        <p14:creationId xmlns:p14="http://schemas.microsoft.com/office/powerpoint/2010/main" val="3466222616"/>
      </p:ext>
    </p:extLst>
  </p:cSld>
  <p:clrMapOvr>
    <a:masterClrMapping/>
  </p:clrMapOvr>
</p:sld>
</file>

<file path=ppt/slides/slide2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DBD55D-06D3-519B-6532-0A1395AB645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BE826A0C-40B7-44E9-2C70-2F55A4FD069C}"/>
              </a:ext>
            </a:extLst>
          </p:cNvPr>
          <p:cNvSpPr>
            <a:spLocks noGrp="1"/>
          </p:cNvSpPr>
          <p:nvPr>
            <p:ph idx="1"/>
          </p:nvPr>
        </p:nvSpPr>
        <p:spPr>
          <a:xfrm>
            <a:off x="2773599" y="808056"/>
            <a:ext cx="7796540" cy="5241888"/>
          </a:xfrm>
        </p:spPr>
        <p:txBody>
          <a:bodyPr/>
          <a:lstStyle/>
          <a:p>
            <a:r>
              <a:rPr lang="pl-PL" b="0" i="0" u="none" strike="noStrike" dirty="0">
                <a:effectLst/>
                <a:latin typeface="Times New Roman" panose="02020603050405020304" pitchFamily="18" charset="0"/>
                <a:cs typeface="Times New Roman" panose="02020603050405020304" pitchFamily="18" charset="0"/>
              </a:rPr>
              <a:t>Vocal cord </a:t>
            </a:r>
            <a:r>
              <a:rPr lang="pl-PL" b="0" i="0" dirty="0">
                <a:effectLst/>
                <a:latin typeface="Times New Roman" panose="02020603050405020304" pitchFamily="18" charset="0"/>
                <a:cs typeface="Times New Roman" panose="02020603050405020304" pitchFamily="18" charset="0"/>
              </a:rPr>
              <a:t>problems</a:t>
            </a:r>
            <a:r>
              <a:rPr lang="pl-PL" b="0" i="0" dirty="0">
                <a:effectLst/>
                <a:latin typeface="Times New Roman" panose="02020603050405020304" pitchFamily="18" charset="0"/>
                <a:cs typeface="Times New Roman" panose="02020603050405020304" pitchFamily="18" charset="0"/>
              </a:rPr>
              <a:t>. The endotracheal </a:t>
            </a:r>
            <a:r>
              <a:rPr lang="pl-PL" b="0" i="0" dirty="0">
                <a:effectLst/>
                <a:latin typeface="Times New Roman" panose="02020603050405020304" pitchFamily="18" charset="0"/>
                <a:cs typeface="Times New Roman" panose="02020603050405020304" pitchFamily="18" charset="0"/>
              </a:rPr>
              <a:t>tube passes through the </a:t>
            </a:r>
            <a:r>
              <a:rPr lang="pl-PL" b="0" i="0" u="none" strike="noStrike" dirty="0">
                <a:effectLst/>
                <a:latin typeface="Times New Roman" panose="02020603050405020304" pitchFamily="18" charset="0"/>
                <a:cs typeface="Times New Roman" panose="02020603050405020304" pitchFamily="18" charset="0"/>
              </a:rPr>
              <a:t>larynx, </a:t>
            </a:r>
            <a:r>
              <a:rPr lang="pl-PL" b="0" i="0" dirty="0">
                <a:effectLst/>
                <a:latin typeface="Times New Roman" panose="02020603050405020304" pitchFamily="18" charset="0"/>
                <a:cs typeface="Times New Roman" panose="02020603050405020304" pitchFamily="18" charset="0"/>
              </a:rPr>
              <a:t>where the vocal cords are located, which is the reason why you can't speak when using a ventilator. The endotracheal tube can damage the larynx.</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8035"/>
      </p:ext>
    </p:extLst>
  </p:cSld>
  <p:clrMapOvr>
    <a:masterClrMapping/>
  </p:clrMapOvr>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367F5D-3815-0CBE-168E-A33B0F0EA34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2B1DF0D-5BA2-6B70-7686-31903B915089}"/>
              </a:ext>
            </a:extLst>
          </p:cNvPr>
          <p:cNvSpPr>
            <a:spLocks noGrp="1"/>
          </p:cNvSpPr>
          <p:nvPr>
            <p:ph idx="1"/>
          </p:nvPr>
        </p:nvSpPr>
        <p:spPr>
          <a:xfrm>
            <a:off x="2773599" y="718457"/>
            <a:ext cx="7796540" cy="5331487"/>
          </a:xfrm>
        </p:spPr>
        <p:txBody>
          <a:bodyPr/>
          <a:lstStyle/>
          <a:p>
            <a:pPr fontAlgn="base"/>
            <a:r>
              <a:rPr lang="pl-PL" b="0" i="0" dirty="0">
                <a:effectLst/>
                <a:latin typeface="Times New Roman" panose="02020603050405020304" pitchFamily="18" charset="0"/>
                <a:cs typeface="Times New Roman" panose="02020603050405020304" pitchFamily="18" charset="0"/>
              </a:rPr>
              <a:t>Collapsed lung (</a:t>
            </a:r>
            <a:r>
              <a:rPr lang="pl-PL" b="0" i="0" u="none" strike="noStrike" dirty="0">
                <a:effectLst/>
                <a:latin typeface="Times New Roman" panose="02020603050405020304" pitchFamily="18" charset="0"/>
                <a:cs typeface="Times New Roman" panose="02020603050405020304" pitchFamily="18" charset="0"/>
              </a:rPr>
              <a:t>pneumothorax</a:t>
            </a:r>
            <a:r>
              <a:rPr lang="pl-PL" b="0" i="0" dirty="0">
                <a:effectLst/>
                <a:latin typeface="Times New Roman" panose="02020603050405020304" pitchFamily="18" charset="0"/>
                <a:cs typeface="Times New Roman" panose="02020603050405020304" pitchFamily="18" charset="0"/>
              </a:rPr>
              <a:t>). Sometimes part of the lung can be weakened, leading to a hole, allowing air to leak out and causing the lung to collapse. If the lung collapse is severe enough, it can cause death. To re-expand the lung, a tube should be placed in the chest to drain the leaking air. Once the lung has healed, the tube can be removed.</a:t>
            </a:r>
          </a:p>
          <a:p>
            <a:pPr fontAlgn="base"/>
            <a:r>
              <a:rPr lang="pl-PL" b="0" i="0" dirty="0">
                <a:effectLst/>
                <a:latin typeface="Times New Roman" panose="02020603050405020304" pitchFamily="18" charset="0"/>
                <a:cs typeface="Times New Roman" panose="02020603050405020304" pitchFamily="18" charset="0"/>
              </a:rPr>
              <a:t>Clots. Lying in the same position for long periods of time can increase the risk of blood clots.</a:t>
            </a:r>
          </a:p>
          <a:p>
            <a:endParaRPr lang="pl-PL" dirty="0"/>
          </a:p>
        </p:txBody>
      </p:sp>
    </p:spTree>
    <p:extLst>
      <p:ext uri="{BB962C8B-B14F-4D97-AF65-F5344CB8AC3E}">
        <p14:creationId xmlns:p14="http://schemas.microsoft.com/office/powerpoint/2010/main" val="3588074678"/>
      </p:ext>
    </p:extLst>
  </p:cSld>
  <p:clrMapOvr>
    <a:masterClrMapping/>
  </p:clrMapOvr>
</p:sld>
</file>

<file path=ppt/slides/slide2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56C78A8-3DFE-FD62-3091-C74EB1912DF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B99E141-FF32-AA88-0121-341527C9FC2F}"/>
              </a:ext>
            </a:extLst>
          </p:cNvPr>
          <p:cNvSpPr>
            <a:spLocks noGrp="1"/>
          </p:cNvSpPr>
          <p:nvPr>
            <p:ph idx="1"/>
          </p:nvPr>
        </p:nvSpPr>
        <p:spPr>
          <a:xfrm>
            <a:off x="2773599" y="808056"/>
            <a:ext cx="7796540" cy="5241888"/>
          </a:xfrm>
        </p:spPr>
        <p:txBody>
          <a:bodyPr>
            <a:normAutofit/>
          </a:bodyPr>
          <a:lstStyle/>
          <a:p>
            <a:r>
              <a:rPr lang="pl-PL" b="0" i="0" dirty="0">
                <a:effectLst/>
                <a:latin typeface="Times New Roman" panose="02020603050405020304" pitchFamily="18" charset="0"/>
                <a:cs typeface="Times New Roman" panose="02020603050405020304" pitchFamily="18" charset="0"/>
              </a:rPr>
              <a:t>Side effects of medications. Sedatives and painkillers can make a patient appear confused or delirious (side effects may continue to affect the patient after the drugs are discontinued). The health care team tries to adjust the right amount of medication for the individual. Different people will react differently to each medication. If a drug is needed to prevent muscle movement, muscles may be weak for a while after the drug is discontinued. This may improve over time. Unfortunately, in some cases, muscle weakness persists for weeks to months.</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4114764"/>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A4090B-6500-3DAF-1AE2-B18CDBAE4B30}"/>
              </a:ext>
            </a:extLst>
          </p:cNvPr>
          <p:cNvSpPr>
            <a:spLocks noGrp="1"/>
          </p:cNvSpPr>
          <p:nvPr>
            <p:ph type="title"/>
          </p:nvPr>
        </p:nvSpPr>
        <p:spPr>
          <a:xfrm>
            <a:off x="2611808" y="444162"/>
            <a:ext cx="7958331" cy="1077229"/>
          </a:xfrm>
        </p:spPr>
        <p:txBody>
          <a:bodyPr/>
          <a:lstStyle/>
          <a:p>
            <a:pPr algn="ctr"/>
            <a:r>
              <a:rPr lang="pl-PL" b="1" i="0" dirty="0">
                <a:effectLst/>
                <a:latin typeface="Times New Roman" panose="02020603050405020304" pitchFamily="18" charset="0"/>
                <a:cs typeface="Times New Roman" panose="02020603050405020304" pitchFamily="18" charset="0"/>
              </a:rPr>
              <a:t>How does the respirator work?</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AADB4C4B-36F5-362D-6139-B9CF0F8572D6}"/>
              </a:ext>
            </a:extLst>
          </p:cNvPr>
          <p:cNvSpPr>
            <a:spLocks noGrp="1"/>
          </p:cNvSpPr>
          <p:nvPr>
            <p:ph idx="1"/>
          </p:nvPr>
        </p:nvSpPr>
        <p:spPr>
          <a:xfrm>
            <a:off x="2773599" y="1138335"/>
            <a:ext cx="7796540" cy="4911609"/>
          </a:xfrm>
        </p:spPr>
        <p:txBody>
          <a:bodyPr>
            <a:noAutofit/>
          </a:bodyPr>
          <a:lstStyle/>
          <a:p>
            <a:pPr marL="0" indent="0">
              <a:buNone/>
            </a:pPr>
            <a:r>
              <a:rPr lang="pl-PL" b="0" i="0" dirty="0">
                <a:effectLst/>
                <a:latin typeface="Times New Roman" panose="02020603050405020304" pitchFamily="18" charset="0"/>
                <a:cs typeface="Times New Roman" panose="02020603050405020304" pitchFamily="18" charset="0"/>
              </a:rPr>
              <a:t>In its simplest form, a modern ventilator consists of a compressed air tank or turbine, air and oxygen sources, a set of valves and tubing, and a disposable or reusable "patient circuit." The air tank is pneumatically compressed several times a minute to deliver room air or, in most cases, an air/oxygen mixture to the patient. If a turbine is used, it pushes air through a ventilator equipped with a flow valve that regulates pressure to meet patient-specific parameters. Once the pressure is released, the patient will exhale passively due to the elasticity of the lungs, and the exhaled air is usually released through a one-way valve in the patient's circuit called the patient manifold.</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4338640"/>
      </p:ext>
    </p:extLst>
  </p:cSld>
  <p:clrMapOvr>
    <a:masterClrMapping/>
  </p:clrMapOvr>
</p:sld>
</file>

<file path=ppt/slides/slide3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EBD881-0FFD-1D5A-0B1E-94F45FBC959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CEB6598-A48B-19AE-0B1E-4A0C51D195F3}"/>
              </a:ext>
            </a:extLst>
          </p:cNvPr>
          <p:cNvSpPr>
            <a:spLocks noGrp="1"/>
          </p:cNvSpPr>
          <p:nvPr>
            <p:ph idx="1"/>
          </p:nvPr>
        </p:nvSpPr>
        <p:spPr>
          <a:xfrm>
            <a:off x="2773599" y="808056"/>
            <a:ext cx="7796540" cy="5241888"/>
          </a:xfrm>
        </p:spPr>
        <p:txBody>
          <a:bodyPr/>
          <a:lstStyle/>
          <a:p>
            <a:pPr fontAlgn="base"/>
            <a:r>
              <a:rPr lang="pl-PL" b="0" i="0" dirty="0">
                <a:effectLst/>
                <a:latin typeface="Times New Roman" panose="02020603050405020304" pitchFamily="18" charset="0"/>
                <a:cs typeface="Times New Roman" panose="02020603050405020304" pitchFamily="18" charset="0"/>
              </a:rPr>
              <a:t>Nerve and muscle damage. Lying motionless for days, using sedatives and not breathing on your own can result in nerve and muscle disorders.</a:t>
            </a:r>
          </a:p>
          <a:p>
            <a:pPr fontAlgn="base"/>
            <a:r>
              <a:rPr lang="pl-PL" b="0" i="0" dirty="0">
                <a:effectLst/>
                <a:latin typeface="Times New Roman" panose="02020603050405020304" pitchFamily="18" charset="0"/>
                <a:cs typeface="Times New Roman" panose="02020603050405020304" pitchFamily="18" charset="0"/>
              </a:rPr>
              <a:t>Fluid retention. Can be caused by continuous infusions, drug toxicity and kidney failure.</a:t>
            </a:r>
          </a:p>
          <a:p>
            <a:endParaRPr lang="pl-PL" dirty="0"/>
          </a:p>
        </p:txBody>
      </p:sp>
    </p:spTree>
    <p:extLst>
      <p:ext uri="{BB962C8B-B14F-4D97-AF65-F5344CB8AC3E}">
        <p14:creationId xmlns:p14="http://schemas.microsoft.com/office/powerpoint/2010/main" val="4257342947"/>
      </p:ext>
    </p:extLst>
  </p:cSld>
  <p:clrMapOvr>
    <a:masterClrMapping/>
  </p:clrMapOvr>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49146F-8C45-8B27-0074-EB0564AC7C78}"/>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CF5B888-E975-3557-8ACD-9926867C5EBB}"/>
              </a:ext>
            </a:extLst>
          </p:cNvPr>
          <p:cNvSpPr>
            <a:spLocks noGrp="1"/>
          </p:cNvSpPr>
          <p:nvPr>
            <p:ph idx="1"/>
          </p:nvPr>
        </p:nvSpPr>
        <p:spPr>
          <a:xfrm>
            <a:off x="2773599" y="808056"/>
            <a:ext cx="7796540" cy="5241888"/>
          </a:xfrm>
        </p:spPr>
        <p:txBody>
          <a:bodyPr>
            <a:normAutofit/>
          </a:bodyPr>
          <a:lstStyle/>
          <a:p>
            <a:r>
              <a:rPr lang="pl-PL" b="0" i="0" dirty="0">
                <a:effectLst/>
                <a:latin typeface="Times New Roman" panose="02020603050405020304" pitchFamily="18" charset="0"/>
                <a:cs typeface="Times New Roman" panose="02020603050405020304" pitchFamily="18" charset="0"/>
              </a:rPr>
              <a:t>Lung damage. The pressure of air introduced into the lungs via a ventilator can damage the lungs. Doctors try to minimize this risk by using the least amount of pressure needed. Very high levels of oxygen can also be harmful to the lungs. Doctors give only as much oxygen as needed to make sure the body gets enough to supply vital organs. Sometimes it is difficult to reduce this risk when the lungs are damaged. However, this damage can improve if a person is able to recover from a serious illness.</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2744189"/>
      </p:ext>
    </p:extLst>
  </p:cSld>
  <p:clrMapOvr>
    <a:masterClrMapping/>
  </p:clrMapOvr>
</p:sld>
</file>

<file path=ppt/slides/slide3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FE9A102-EAF5-0BCD-FEB4-DA886E47712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5DFBD2D-9C2C-A073-6DC2-76726A0085C4}"/>
              </a:ext>
            </a:extLst>
          </p:cNvPr>
          <p:cNvSpPr>
            <a:spLocks noGrp="1"/>
          </p:cNvSpPr>
          <p:nvPr>
            <p:ph idx="1"/>
          </p:nvPr>
        </p:nvSpPr>
        <p:spPr>
          <a:xfrm>
            <a:off x="2773599" y="808056"/>
            <a:ext cx="7796540" cy="5241888"/>
          </a:xfrm>
        </p:spPr>
        <p:txBody>
          <a:bodyPr>
            <a:normAutofit/>
          </a:bodyPr>
          <a:lstStyle/>
          <a:p>
            <a:r>
              <a:rPr lang="pl-PL" b="0" i="0" dirty="0">
                <a:effectLst/>
                <a:latin typeface="Times New Roman" panose="02020603050405020304" pitchFamily="18" charset="0"/>
                <a:cs typeface="Times New Roman" panose="02020603050405020304" pitchFamily="18" charset="0"/>
              </a:rPr>
              <a:t>Inability to be disconnected to a ventilator. Sometimes the disease that caused the patient to need a ventilator does not go away despite treatment. When this happens, the health care team will discuss treatment issues with continued use of the ventilator. Often, the health care team will have these discussions with family members or the patient, if the patient is able to participate. In situations where the patient is not recovering or is deteriorating, a decision may be made to stop using the ventilator and allow the patient to die.</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3626007"/>
      </p:ext>
    </p:extLst>
  </p:cSld>
  <p:clrMapOvr>
    <a:masterClrMapping/>
  </p:clrMapOvr>
</p:sld>
</file>

<file path=ppt/slides/slide3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9BFDCE-9760-0B4C-6277-2524B7EBB0BB}"/>
              </a:ext>
            </a:extLst>
          </p:cNvPr>
          <p:cNvSpPr>
            <a:spLocks noGrp="1"/>
          </p:cNvSpPr>
          <p:nvPr>
            <p:ph type="title"/>
          </p:nvPr>
        </p:nvSpPr>
        <p:spPr/>
        <p:txBody>
          <a:bodyPr/>
          <a:lstStyle/>
          <a:p>
            <a:pPr algn="ctr"/>
            <a:r>
              <a:rPr lang="pl-PL" dirty="0">
                <a:latin typeface="Times New Roman" panose="02020603050405020304" pitchFamily="18" charset="0"/>
                <a:cs typeface="Times New Roman" panose="02020603050405020304" pitchFamily="18" charset="0"/>
              </a:rPr>
              <a:t>Mammal what is it?</a:t>
            </a:r>
          </a:p>
        </p:txBody>
      </p:sp>
      <p:sp>
        <p:nvSpPr>
          <p:cNvPr id="3" name="Symbol zastępczy zawartości 2">
            <a:extLst>
              <a:ext uri="{FF2B5EF4-FFF2-40B4-BE49-F238E27FC236}">
                <a16:creationId xmlns:a16="http://schemas.microsoft.com/office/drawing/2014/main" id="{1BE79CD5-60B2-A4FB-01D9-158204B57F13}"/>
              </a:ext>
            </a:extLst>
          </p:cNvPr>
          <p:cNvSpPr>
            <a:spLocks noGrp="1"/>
          </p:cNvSpPr>
          <p:nvPr>
            <p:ph idx="1"/>
          </p:nvPr>
        </p:nvSpPr>
        <p:spPr/>
        <p:txBody>
          <a:bodyPr>
            <a:normAutofit/>
          </a:bodyPr>
          <a:lstStyle/>
          <a:p>
            <a:pPr marL="0" indent="0">
              <a:buNone/>
            </a:pPr>
            <a:r>
              <a:rPr lang="pl-PL" dirty="0">
                <a:latin typeface="Times New Roman" panose="02020603050405020304" pitchFamily="18" charset="0"/>
                <a:cs typeface="Times New Roman" panose="02020603050405020304" pitchFamily="18" charset="0"/>
              </a:rPr>
              <a:t>A medical suction machine is an indispensable device in modern healthcare, used for effective suction of biological fluids and tissue debris, such as blood, pus or respiratory secretions</a:t>
            </a:r>
            <a:r>
              <a:rPr lang="pl-PL" i="0" dirty="0">
                <a:effectLst/>
                <a:latin typeface="Times New Roman" panose="02020603050405020304" pitchFamily="18" charset="0"/>
                <a:cs typeface="Times New Roman" panose="02020603050405020304" pitchFamily="18" charset="0"/>
              </a:rPr>
              <a:t>. Its operation is based on a vacuum mechanism, which effectively sucks unwanted substances out of the patient's body by means of a pressure difference. </a:t>
            </a:r>
            <a:r>
              <a:rPr lang="pl-PL" dirty="0">
                <a:latin typeface="Times New Roman" panose="02020603050405020304" pitchFamily="18" charset="0"/>
                <a:cs typeface="Times New Roman" panose="02020603050405020304" pitchFamily="18" charset="0"/>
              </a:rPr>
              <a:t>Suction machines are widely used both in the hospital environment during surgical procedures and in home care - especially for intubated patients, those suffering from cystic fibrosis, those who have difficulty expectorating phlegm on their own or those using ventilators</a:t>
            </a:r>
            <a:r>
              <a:rPr lang="pl-PL" i="0" dirty="0">
                <a:effectLst/>
                <a:latin typeface="Times New Roman" panose="02020603050405020304" pitchFamily="18" charset="0"/>
                <a:cs typeface="Times New Roman" panose="02020603050405020304" pitchFamily="18" charset="0"/>
              </a:rPr>
              <a:t>.</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0834677"/>
      </p:ext>
    </p:extLst>
  </p:cSld>
  <p:clrMapOvr>
    <a:masterClrMapping/>
  </p:clrMapOvr>
</p:sld>
</file>

<file path=ppt/slides/slide3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9AD792F-66FF-5966-4C6D-DA33DB502E4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AF624D8F-1C3B-CAA1-7A74-AA660ED21BEC}"/>
              </a:ext>
            </a:extLst>
          </p:cNvPr>
          <p:cNvSpPr>
            <a:spLocks noGrp="1"/>
          </p:cNvSpPr>
          <p:nvPr>
            <p:ph idx="1"/>
          </p:nvPr>
        </p:nvSpPr>
        <p:spPr>
          <a:xfrm>
            <a:off x="2773599" y="808056"/>
            <a:ext cx="7796540" cy="5241888"/>
          </a:xfrm>
        </p:spPr>
        <p:txBody>
          <a:bodyPr/>
          <a:lstStyle/>
          <a:p>
            <a:pPr marL="0" indent="0" algn="l">
              <a:buNone/>
            </a:pPr>
            <a:r>
              <a:rPr lang="pl-PL" b="0" i="0" dirty="0">
                <a:effectLst/>
                <a:latin typeface="Times New Roman" panose="02020603050405020304" pitchFamily="18" charset="0"/>
                <a:cs typeface="Times New Roman" panose="02020603050405020304" pitchFamily="18" charset="0"/>
              </a:rPr>
              <a:t>This device is crucial for maintaining airway patency and providing comfort to patients requiring intensive care. Its simple yet effective operating principle makes the medical suction machine an indispensable helper in many medical scenarios, helping to improve the quality of care and patient safety.</a:t>
            </a:r>
          </a:p>
          <a:p>
            <a:pPr marL="0" indent="0" algn="l">
              <a:buNone/>
            </a:pPr>
            <a:r>
              <a:rPr lang="pl-PL" b="0" i="0" dirty="0">
                <a:effectLst/>
                <a:latin typeface="Times New Roman" panose="02020603050405020304" pitchFamily="18" charset="0"/>
                <a:cs typeface="Times New Roman" panose="02020603050405020304" pitchFamily="18" charset="0"/>
              </a:rPr>
              <a:t>Various types of medical suction units are available on the market to meet the diverse needs of patients and healthcare professionals. </a:t>
            </a:r>
          </a:p>
          <a:p>
            <a:pPr marL="0" indent="0">
              <a:buNone/>
            </a:pPr>
            <a:endParaRPr lang="pl-PL" dirty="0"/>
          </a:p>
        </p:txBody>
      </p:sp>
    </p:spTree>
    <p:extLst>
      <p:ext uri="{BB962C8B-B14F-4D97-AF65-F5344CB8AC3E}">
        <p14:creationId xmlns:p14="http://schemas.microsoft.com/office/powerpoint/2010/main" val="670558248"/>
      </p:ext>
    </p:extLst>
  </p:cSld>
  <p:clrMapOvr>
    <a:masterClrMapping/>
  </p:clrMapOvr>
</p:sld>
</file>

<file path=ppt/slides/slide3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E3BA2D-B6D2-8931-EE33-BFF2B3574DB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9693514-C33F-EC80-9F36-ECC9057316A6}"/>
              </a:ext>
            </a:extLst>
          </p:cNvPr>
          <p:cNvSpPr>
            <a:spLocks noGrp="1"/>
          </p:cNvSpPr>
          <p:nvPr>
            <p:ph idx="1"/>
          </p:nvPr>
        </p:nvSpPr>
        <p:spPr>
          <a:xfrm>
            <a:off x="2773599" y="808056"/>
            <a:ext cx="7796540" cy="5241888"/>
          </a:xfrm>
        </p:spPr>
        <p:txBody>
          <a:bodyPr>
            <a:normAutofit/>
          </a:bodyPr>
          <a:lstStyle/>
          <a:p>
            <a:pPr marL="0" indent="0" algn="l">
              <a:buNone/>
            </a:pPr>
            <a:r>
              <a:rPr lang="pl-PL" i="0" dirty="0">
                <a:effectLst/>
                <a:latin typeface="Times New Roman" panose="02020603050405020304" pitchFamily="18" charset="0"/>
                <a:cs typeface="Times New Roman" panose="02020603050405020304" pitchFamily="18" charset="0"/>
              </a:rPr>
              <a:t>Among them are:</a:t>
            </a:r>
          </a:p>
          <a:p>
            <a:pPr marL="0" indent="0" algn="l">
              <a:buNone/>
            </a:pPr>
            <a:r>
              <a:rPr lang="pl-PL" i="0" dirty="0">
                <a:effectLst/>
                <a:latin typeface="Times New Roman" panose="02020603050405020304" pitchFamily="18" charset="0"/>
                <a:cs typeface="Times New Roman" panose="02020603050405020304" pitchFamily="18" charset="0"/>
              </a:rPr>
              <a:t>Stationary electric suction machines: Powered directly from the mains, they are highly efficient and have a spare tank for extracted fluids. They are indispensable in operating rooms, treatment rooms and in home care of patients.</a:t>
            </a:r>
          </a:p>
          <a:p>
            <a:pPr marL="0" indent="0" algn="l">
              <a:buNone/>
            </a:pPr>
            <a:r>
              <a:rPr lang="pl-PL" i="0" dirty="0">
                <a:effectLst/>
                <a:latin typeface="Times New Roman" panose="02020603050405020304" pitchFamily="18" charset="0"/>
                <a:cs typeface="Times New Roman" panose="02020603050405020304" pitchFamily="18" charset="0"/>
              </a:rPr>
              <a:t>Portable rechargeable suction units: they do not require a permanent connection to a power source and are ideal for use in ambulances and when transporting patients, providing support in all conditions.</a:t>
            </a:r>
          </a:p>
          <a:p>
            <a:pPr marL="0" indent="0" algn="l">
              <a:buNone/>
            </a:pPr>
            <a:r>
              <a:rPr lang="pl-PL" i="0" dirty="0">
                <a:effectLst/>
                <a:latin typeface="Times New Roman" panose="02020603050405020304" pitchFamily="18" charset="0"/>
                <a:cs typeface="Times New Roman" panose="02020603050405020304" pitchFamily="18" charset="0"/>
              </a:rPr>
              <a:t>Handheld suction units: lightweight and easy to use, they are preferred by emergency medical teams during rescue operations.</a:t>
            </a:r>
          </a:p>
          <a:p>
            <a:pPr marL="0" indent="0">
              <a:buNone/>
            </a:pPr>
            <a:endParaRPr lang="pl-PL" dirty="0"/>
          </a:p>
        </p:txBody>
      </p:sp>
    </p:spTree>
    <p:extLst>
      <p:ext uri="{BB962C8B-B14F-4D97-AF65-F5344CB8AC3E}">
        <p14:creationId xmlns:p14="http://schemas.microsoft.com/office/powerpoint/2010/main" val="2417528298"/>
      </p:ext>
    </p:extLst>
  </p:cSld>
  <p:clrMapOvr>
    <a:masterClrMapping/>
  </p:clrMapOvr>
</p:sld>
</file>

<file path=ppt/slides/slide3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66DA038-6D1E-0036-7B06-0BD868AC0AC1}"/>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35ADC4D-03BC-5A56-806A-1922EB78A6B8}"/>
              </a:ext>
            </a:extLst>
          </p:cNvPr>
          <p:cNvSpPr>
            <a:spLocks noGrp="1"/>
          </p:cNvSpPr>
          <p:nvPr>
            <p:ph idx="1"/>
          </p:nvPr>
        </p:nvSpPr>
        <p:spPr>
          <a:xfrm>
            <a:off x="2773599" y="718457"/>
            <a:ext cx="7796540" cy="5331487"/>
          </a:xfrm>
        </p:spPr>
        <p:txBody>
          <a:bodyPr/>
          <a:lstStyle/>
          <a:p>
            <a:pPr marL="0" indent="0">
              <a:buNone/>
            </a:pPr>
            <a:r>
              <a:rPr lang="pl-PL" b="0" i="0" dirty="0">
                <a:effectLst/>
                <a:latin typeface="Times New Roman" panose="02020603050405020304" pitchFamily="18" charset="0"/>
                <a:cs typeface="Times New Roman" panose="02020603050405020304" pitchFamily="18" charset="0"/>
              </a:rPr>
              <a:t>It is worth noting that medical suction machines are not only used to remove fluids, but sometimes also gases and tissues. </a:t>
            </a:r>
            <a:r>
              <a:rPr lang="pl-PL" dirty="0">
                <a:latin typeface="Times New Roman" panose="02020603050405020304" pitchFamily="18" charset="0"/>
                <a:cs typeface="Times New Roman" panose="02020603050405020304" pitchFamily="18" charset="0"/>
              </a:rPr>
              <a:t>These devices must be reliable, durable, easy to clean, equipped with antibacterial filters and overfill protection</a:t>
            </a:r>
            <a:r>
              <a:rPr lang="pl-PL" b="0" i="0" dirty="0">
                <a:effectLst/>
                <a:latin typeface="Times New Roman" panose="02020603050405020304" pitchFamily="18" charset="0"/>
                <a:cs typeface="Times New Roman" panose="02020603050405020304" pitchFamily="18" charset="0"/>
              </a:rPr>
              <a:t>. They make possible the daily work of doctors performing simple procedures as well as complex surgeries.</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5844365"/>
      </p:ext>
    </p:extLst>
  </p:cSld>
  <p:clrMapOvr>
    <a:masterClrMapping/>
  </p:clrMapOvr>
</p:sld>
</file>

<file path=ppt/slides/slide3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1A19A9-B2A7-8091-9921-45C4FE043448}"/>
              </a:ext>
            </a:extLst>
          </p:cNvPr>
          <p:cNvSpPr>
            <a:spLocks noGrp="1"/>
          </p:cNvSpPr>
          <p:nvPr>
            <p:ph type="title"/>
          </p:nvPr>
        </p:nvSpPr>
        <p:spPr/>
        <p:txBody>
          <a:bodyPr/>
          <a:lstStyle/>
          <a:p>
            <a:pPr algn="ctr"/>
            <a:r>
              <a:rPr lang="pl-PL" dirty="0">
                <a:latin typeface="Times New Roman" panose="02020603050405020304" pitchFamily="18" charset="0"/>
                <a:cs typeface="Times New Roman" panose="02020603050405020304" pitchFamily="18" charset="0"/>
              </a:rPr>
              <a:t>Components of the suction system</a:t>
            </a:r>
          </a:p>
        </p:txBody>
      </p:sp>
      <p:sp>
        <p:nvSpPr>
          <p:cNvPr id="3" name="Symbol zastępczy zawartości 2">
            <a:extLst>
              <a:ext uri="{FF2B5EF4-FFF2-40B4-BE49-F238E27FC236}">
                <a16:creationId xmlns:a16="http://schemas.microsoft.com/office/drawing/2014/main" id="{9E8E59CC-3BD9-3C42-A62C-93AC4B51415B}"/>
              </a:ext>
            </a:extLst>
          </p:cNvPr>
          <p:cNvSpPr>
            <a:spLocks noGrp="1"/>
          </p:cNvSpPr>
          <p:nvPr>
            <p:ph idx="1"/>
          </p:nvPr>
        </p:nvSpPr>
        <p:spPr>
          <a:xfrm>
            <a:off x="2773599" y="1885284"/>
            <a:ext cx="7796540" cy="4164659"/>
          </a:xfrm>
        </p:spPr>
        <p:txBody>
          <a:bodyPr/>
          <a:lstStyle/>
          <a:p>
            <a:pPr algn="l">
              <a:buFont typeface="+mj-lt"/>
              <a:buAutoNum type="arabicPeriod"/>
            </a:pPr>
            <a:r>
              <a:rPr lang="pl-PL" b="1" i="0" dirty="0">
                <a:effectLst/>
                <a:latin typeface="Times New Roman" panose="02020603050405020304" pitchFamily="18" charset="0"/>
                <a:cs typeface="Times New Roman" panose="02020603050405020304" pitchFamily="18" charset="0"/>
              </a:rPr>
              <a:t>Vacuum regulator</a:t>
            </a:r>
            <a:r>
              <a:rPr lang="pl-PL" b="0" i="0" dirty="0">
                <a:effectLst/>
                <a:latin typeface="Times New Roman" panose="02020603050405020304" pitchFamily="18" charset="0"/>
                <a:cs typeface="Times New Roman" panose="02020603050405020304" pitchFamily="18" charset="0"/>
              </a:rPr>
              <a:t>: This item allows you to control the regulation of </a:t>
            </a:r>
            <a:r>
              <a:rPr lang="pl-PL" b="1" i="0" dirty="0">
                <a:effectLst/>
                <a:latin typeface="Times New Roman" panose="02020603050405020304" pitchFamily="18" charset="0"/>
                <a:cs typeface="Times New Roman" panose="02020603050405020304" pitchFamily="18" charset="0"/>
              </a:rPr>
              <a:t>vacuum</a:t>
            </a:r>
            <a:r>
              <a:rPr lang="pl-PL" b="0" i="0" dirty="0">
                <a:effectLst/>
                <a:latin typeface="Times New Roman" panose="02020603050405020304" pitchFamily="18" charset="0"/>
                <a:cs typeface="Times New Roman" panose="02020603050405020304" pitchFamily="18" charset="0"/>
              </a:rPr>
              <a:t>. It allows the surgeon to adjust the suction force according to the type of fluids, such as blood, lymph or secretions. </a:t>
            </a:r>
            <a:r>
              <a:rPr lang="pl-PL" dirty="0">
                <a:latin typeface="Times New Roman" panose="02020603050405020304" pitchFamily="18" charset="0"/>
                <a:cs typeface="Times New Roman" panose="02020603050405020304" pitchFamily="18" charset="0"/>
              </a:rPr>
              <a:t>The regulator ensures a dry surgical environment, which is essential for a good view of the patient's tissues and vessels</a:t>
            </a:r>
            <a:r>
              <a:rPr lang="pl-PL" b="0" i="0" dirty="0">
                <a:effectLst/>
                <a:latin typeface="Times New Roman" panose="02020603050405020304" pitchFamily="18" charset="0"/>
                <a:cs typeface="Times New Roman" panose="02020603050405020304" pitchFamily="18" charset="0"/>
              </a:rPr>
              <a:t>.</a:t>
            </a:r>
          </a:p>
          <a:p>
            <a:pPr algn="l">
              <a:buFont typeface="+mj-lt"/>
              <a:buAutoNum type="arabicPeriod"/>
            </a:pPr>
            <a:r>
              <a:rPr lang="pl-PL" b="1" i="0" dirty="0">
                <a:effectLst/>
                <a:latin typeface="Times New Roman" panose="02020603050405020304" pitchFamily="18" charset="0"/>
                <a:cs typeface="Times New Roman" panose="02020603050405020304" pitchFamily="18" charset="0"/>
              </a:rPr>
              <a:t>Collection container</a:t>
            </a:r>
            <a:r>
              <a:rPr lang="pl-PL" b="0" i="0" dirty="0">
                <a:effectLst/>
                <a:latin typeface="Times New Roman" panose="02020603050405020304" pitchFamily="18" charset="0"/>
                <a:cs typeface="Times New Roman" panose="02020603050405020304" pitchFamily="18" charset="0"/>
              </a:rPr>
              <a:t>: This is the place where collected secretions go. </a:t>
            </a:r>
            <a:r>
              <a:rPr lang="pl-PL" dirty="0">
                <a:latin typeface="Times New Roman" panose="02020603050405020304" pitchFamily="18" charset="0"/>
                <a:cs typeface="Times New Roman" panose="02020603050405020304" pitchFamily="18" charset="0"/>
              </a:rPr>
              <a:t>Modern mammals have systems to prevent overflow of the reservoirs, which is important for maintaining septic conditions during surgery</a:t>
            </a:r>
            <a:r>
              <a:rPr lang="pl-PL" b="0" i="0" dirty="0">
                <a:effectLst/>
                <a:latin typeface="Times New Roman" panose="02020603050405020304" pitchFamily="18" charset="0"/>
                <a:cs typeface="Times New Roman" panose="02020603050405020304" pitchFamily="18" charset="0"/>
              </a:rPr>
              <a:t>.</a:t>
            </a:r>
          </a:p>
          <a:p>
            <a:pPr marL="0" indent="0">
              <a:buNone/>
            </a:pPr>
            <a:endParaRPr lang="pl-PL" dirty="0"/>
          </a:p>
        </p:txBody>
      </p:sp>
    </p:spTree>
    <p:extLst>
      <p:ext uri="{BB962C8B-B14F-4D97-AF65-F5344CB8AC3E}">
        <p14:creationId xmlns:p14="http://schemas.microsoft.com/office/powerpoint/2010/main" val="1962194906"/>
      </p:ext>
    </p:extLst>
  </p:cSld>
  <p:clrMapOvr>
    <a:masterClrMapping/>
  </p:clrMapOvr>
</p:sld>
</file>

<file path=ppt/slides/slide3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F18E2E-BAD3-0A02-20CC-64355AF1129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F545400-D543-4289-D493-16D3BC756AF7}"/>
              </a:ext>
            </a:extLst>
          </p:cNvPr>
          <p:cNvSpPr>
            <a:spLocks noGrp="1"/>
          </p:cNvSpPr>
          <p:nvPr>
            <p:ph idx="1"/>
          </p:nvPr>
        </p:nvSpPr>
        <p:spPr>
          <a:xfrm>
            <a:off x="2773599" y="808056"/>
            <a:ext cx="7796540" cy="5241888"/>
          </a:xfrm>
        </p:spPr>
        <p:txBody>
          <a:bodyPr>
            <a:normAutofit/>
          </a:bodyPr>
          <a:lstStyle/>
          <a:p>
            <a:pPr marL="457200" indent="-457200" algn="l">
              <a:buFont typeface="+mj-lt"/>
              <a:buAutoNum type="arabicPeriod" startAt="3"/>
            </a:pPr>
            <a:r>
              <a:rPr lang="pl-PL" b="1" i="0" dirty="0">
                <a:effectLst/>
                <a:latin typeface="Times New Roman" panose="02020603050405020304" pitchFamily="18" charset="0"/>
                <a:cs typeface="Times New Roman" panose="02020603050405020304" pitchFamily="18" charset="0"/>
              </a:rPr>
              <a:t>Vacuum suction machines</a:t>
            </a:r>
            <a:r>
              <a:rPr lang="pl-PL" b="0" i="0" dirty="0">
                <a:effectLst/>
                <a:latin typeface="Times New Roman" panose="02020603050405020304" pitchFamily="18" charset="0"/>
                <a:cs typeface="Times New Roman" panose="02020603050405020304" pitchFamily="18" charset="0"/>
              </a:rPr>
              <a:t>: They are used to suction body fluids, tissues and gases. With them, the surgeon works in a dry environment and secretions do not back up into the surgical area. </a:t>
            </a:r>
            <a:r>
              <a:rPr lang="pl-PL" dirty="0">
                <a:latin typeface="Times New Roman" panose="02020603050405020304" pitchFamily="18" charset="0"/>
                <a:cs typeface="Times New Roman" panose="02020603050405020304" pitchFamily="18" charset="0"/>
              </a:rPr>
              <a:t>High-quality suction machines have special antibacterial filters and easily </a:t>
            </a:r>
            <a:r>
              <a:rPr lang="pl-PL" dirty="0" err="1">
                <a:latin typeface="Times New Roman" panose="02020603050405020304" pitchFamily="18" charset="0"/>
                <a:cs typeface="Times New Roman" panose="02020603050405020304" pitchFamily="18" charset="0"/>
              </a:rPr>
              <a:t>sterilizable </a:t>
            </a:r>
            <a:r>
              <a:rPr lang="pl-PL" dirty="0">
                <a:latin typeface="Times New Roman" panose="02020603050405020304" pitchFamily="18" charset="0"/>
                <a:cs typeface="Times New Roman" panose="02020603050405020304" pitchFamily="18" charset="0"/>
              </a:rPr>
              <a:t>reservoirs</a:t>
            </a:r>
            <a:r>
              <a:rPr lang="pl-PL" b="0" i="0" dirty="0">
                <a:effectLst/>
                <a:latin typeface="Times New Roman" panose="02020603050405020304" pitchFamily="18" charset="0"/>
                <a:cs typeface="Times New Roman" panose="02020603050405020304" pitchFamily="18" charset="0"/>
              </a:rPr>
              <a:t>.</a:t>
            </a:r>
          </a:p>
          <a:p>
            <a:pPr marL="457200" indent="-457200" algn="l">
              <a:buFont typeface="+mj-lt"/>
              <a:buAutoNum type="arabicPeriod" startAt="3"/>
            </a:pPr>
            <a:r>
              <a:rPr lang="pl-PL" b="1" i="0" dirty="0">
                <a:effectLst/>
                <a:latin typeface="Times New Roman" panose="02020603050405020304" pitchFamily="18" charset="0"/>
                <a:cs typeface="Times New Roman" panose="02020603050405020304" pitchFamily="18" charset="0"/>
              </a:rPr>
              <a:t>Injector suction</a:t>
            </a:r>
            <a:r>
              <a:rPr lang="pl-PL" b="0" i="0" dirty="0">
                <a:effectLst/>
                <a:latin typeface="Times New Roman" panose="02020603050405020304" pitchFamily="18" charset="0"/>
                <a:cs typeface="Times New Roman" panose="02020603050405020304" pitchFamily="18" charset="0"/>
              </a:rPr>
              <a:t>: In places where there is no access to a central vacuum system, injector suction devices are used. They work by the </a:t>
            </a:r>
            <a:r>
              <a:rPr lang="pl-PL" b="0" i="0" dirty="0" err="1">
                <a:effectLst/>
                <a:latin typeface="Times New Roman" panose="02020603050405020304" pitchFamily="18" charset="0"/>
                <a:cs typeface="Times New Roman" panose="02020603050405020304" pitchFamily="18" charset="0"/>
              </a:rPr>
              <a:t>Venturi </a:t>
            </a:r>
            <a:r>
              <a:rPr lang="pl-PL" b="0" i="0" dirty="0">
                <a:effectLst/>
                <a:latin typeface="Times New Roman" panose="02020603050405020304" pitchFamily="18" charset="0"/>
                <a:cs typeface="Times New Roman" panose="02020603050405020304" pitchFamily="18" charset="0"/>
              </a:rPr>
              <a:t>effect</a:t>
            </a:r>
            <a:r>
              <a:rPr lang="pl-PL" b="0" i="0" dirty="0">
                <a:effectLst/>
                <a:latin typeface="Times New Roman" panose="02020603050405020304" pitchFamily="18" charset="0"/>
                <a:cs typeface="Times New Roman" panose="02020603050405020304" pitchFamily="18" charset="0"/>
              </a:rPr>
              <a:t>, creating a pressure differential between the liquid and the discharge chamber. They </a:t>
            </a:r>
            <a:r>
              <a:rPr lang="pl-PL" dirty="0">
                <a:latin typeface="Times New Roman" panose="02020603050405020304" pitchFamily="18" charset="0"/>
                <a:cs typeface="Times New Roman" panose="02020603050405020304" pitchFamily="18" charset="0"/>
              </a:rPr>
              <a:t>can be stand-alone units or part of an integrated system</a:t>
            </a:r>
            <a:r>
              <a:rPr lang="pl-PL" b="0" i="0" dirty="0">
                <a:effectLst/>
                <a:latin typeface="Times New Roman" panose="02020603050405020304" pitchFamily="18" charset="0"/>
                <a:cs typeface="Times New Roman" panose="02020603050405020304" pitchFamily="18" charset="0"/>
              </a:rPr>
              <a:t>.</a:t>
            </a:r>
          </a:p>
          <a:p>
            <a:pPr marL="0" indent="0">
              <a:buNone/>
            </a:pPr>
            <a:endParaRPr lang="pl-PL" dirty="0"/>
          </a:p>
        </p:txBody>
      </p:sp>
    </p:spTree>
    <p:extLst>
      <p:ext uri="{BB962C8B-B14F-4D97-AF65-F5344CB8AC3E}">
        <p14:creationId xmlns:p14="http://schemas.microsoft.com/office/powerpoint/2010/main" val="3343409778"/>
      </p:ext>
    </p:extLst>
  </p:cSld>
  <p:clrMapOvr>
    <a:masterClrMapping/>
  </p:clrMapOvr>
</p:sld>
</file>

<file path=ppt/slides/slide3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31D441-C6B5-E2D3-3E55-6C2EE07431B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0B80C847-1E8F-69DD-2892-DB2B324619AA}"/>
              </a:ext>
            </a:extLst>
          </p:cNvPr>
          <p:cNvSpPr>
            <a:spLocks noGrp="1"/>
          </p:cNvSpPr>
          <p:nvPr>
            <p:ph idx="1"/>
          </p:nvPr>
        </p:nvSpPr>
        <p:spPr>
          <a:xfrm>
            <a:off x="2773599" y="808056"/>
            <a:ext cx="7796540" cy="5241888"/>
          </a:xfrm>
        </p:spPr>
        <p:txBody>
          <a:bodyPr>
            <a:normAutofit lnSpcReduction="10000"/>
          </a:bodyPr>
          <a:lstStyle/>
          <a:p>
            <a:r>
              <a:rPr lang="pl-PL" dirty="0">
                <a:latin typeface="Times New Roman" panose="02020603050405020304" pitchFamily="18" charset="0"/>
                <a:cs typeface="Times New Roman" panose="02020603050405020304" pitchFamily="18" charset="0"/>
              </a:rPr>
              <a:t>Vacuum </a:t>
            </a:r>
            <a:r>
              <a:rPr lang="pl-PL" dirty="0" err="1">
                <a:latin typeface="Times New Roman" panose="02020603050405020304" pitchFamily="18" charset="0"/>
                <a:cs typeface="Times New Roman" panose="02020603050405020304" pitchFamily="18" charset="0"/>
              </a:rPr>
              <a:t>regeneration </a:t>
            </a:r>
            <a:r>
              <a:rPr lang="pl-PL" dirty="0">
                <a:latin typeface="Times New Roman" panose="02020603050405020304" pitchFamily="18" charset="0"/>
                <a:cs typeface="Times New Roman" panose="02020603050405020304" pitchFamily="18" charset="0"/>
              </a:rPr>
              <a:t>pump</a:t>
            </a:r>
            <a:r>
              <a:rPr lang="pl-PL" dirty="0">
                <a:latin typeface="Times New Roman" panose="02020603050405020304" pitchFamily="18" charset="0"/>
                <a:cs typeface="Times New Roman" panose="02020603050405020304" pitchFamily="18" charset="0"/>
              </a:rPr>
              <a:t>. As a rule, central in the hospital. The yellow tubing system in the operating room is built so that it can't be short-circuited with a connector for any of the anesthetic gases. This suction system is connected to the main tank by a system of antimicrobial filters and a vacuum pump.</a:t>
            </a:r>
          </a:p>
          <a:p>
            <a:r>
              <a:rPr lang="pl-PL" dirty="0">
                <a:latin typeface="Times New Roman" panose="02020603050405020304" pitchFamily="18" charset="0"/>
                <a:cs typeface="Times New Roman" panose="02020603050405020304" pitchFamily="18" charset="0"/>
              </a:rPr>
              <a:t>A reservoir in the operating room that collects </a:t>
            </a:r>
            <a:r>
              <a:rPr lang="pl-PL" dirty="0" err="1">
                <a:latin typeface="Times New Roman" panose="02020603050405020304" pitchFamily="18" charset="0"/>
                <a:cs typeface="Times New Roman" panose="02020603050405020304" pitchFamily="18" charset="0"/>
              </a:rPr>
              <a:t>aspirated </a:t>
            </a:r>
            <a:r>
              <a:rPr lang="pl-PL" dirty="0">
                <a:latin typeface="Times New Roman" panose="02020603050405020304" pitchFamily="18" charset="0"/>
                <a:cs typeface="Times New Roman" panose="02020603050405020304" pitchFamily="18" charset="0"/>
              </a:rPr>
              <a:t>fluids. The </a:t>
            </a:r>
            <a:r>
              <a:rPr lang="pl-PL" dirty="0">
                <a:latin typeface="Times New Roman" panose="02020603050405020304" pitchFamily="18" charset="0"/>
                <a:cs typeface="Times New Roman" panose="02020603050405020304" pitchFamily="18" charset="0"/>
              </a:rPr>
              <a:t>tank system includes a filter with a valve float mechanism to prevent the pump from being flooded by </a:t>
            </a:r>
            <a:r>
              <a:rPr lang="pl-PL" dirty="0" err="1">
                <a:latin typeface="Times New Roman" panose="02020603050405020304" pitchFamily="18" charset="0"/>
                <a:cs typeface="Times New Roman" panose="02020603050405020304" pitchFamily="18" charset="0"/>
              </a:rPr>
              <a:t>the aspirated </a:t>
            </a:r>
            <a:r>
              <a:rPr lang="pl-PL" dirty="0">
                <a:latin typeface="Times New Roman" panose="02020603050405020304" pitchFamily="18" charset="0"/>
                <a:cs typeface="Times New Roman" panose="02020603050405020304" pitchFamily="18" charset="0"/>
              </a:rPr>
              <a:t>fluid.</a:t>
            </a:r>
          </a:p>
          <a:p>
            <a:r>
              <a:rPr lang="pl-PL" dirty="0">
                <a:latin typeface="Times New Roman" panose="02020603050405020304" pitchFamily="18" charset="0"/>
                <a:cs typeface="Times New Roman" panose="02020603050405020304" pitchFamily="18" charset="0"/>
              </a:rPr>
              <a:t>The tubing system connecting the reservoir to the suction catheter is soft or rigid (</a:t>
            </a:r>
            <a:r>
              <a:rPr lang="pl-PL" dirty="0" err="1">
                <a:latin typeface="Times New Roman" panose="02020603050405020304" pitchFamily="18" charset="0"/>
                <a:cs typeface="Times New Roman" panose="02020603050405020304" pitchFamily="18" charset="0"/>
              </a:rPr>
              <a:t>Yankauer</a:t>
            </a:r>
            <a:r>
              <a:rPr lang="pl-PL" dirty="0">
                <a:latin typeface="Times New Roman" panose="02020603050405020304" pitchFamily="18" charset="0"/>
                <a:cs typeface="Times New Roman" panose="02020603050405020304" pitchFamily="18" charset="0"/>
              </a:rPr>
              <a:t>). Tracheal suctioning should not be unduly prolonged, as this can cause lung drops and bradycardia.</a:t>
            </a:r>
          </a:p>
        </p:txBody>
      </p:sp>
    </p:spTree>
    <p:extLst>
      <p:ext uri="{BB962C8B-B14F-4D97-AF65-F5344CB8AC3E}">
        <p14:creationId xmlns:p14="http://schemas.microsoft.com/office/powerpoint/2010/main" val="1007717827"/>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FD50F7-B4B6-F96C-D7B4-FE435F9110C3}"/>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E9D76C0-CC5D-11C1-150F-06F8A7D28376}"/>
              </a:ext>
            </a:extLst>
          </p:cNvPr>
          <p:cNvSpPr>
            <a:spLocks noGrp="1"/>
          </p:cNvSpPr>
          <p:nvPr>
            <p:ph idx="1"/>
          </p:nvPr>
        </p:nvSpPr>
        <p:spPr>
          <a:xfrm>
            <a:off x="2773599" y="808056"/>
            <a:ext cx="7796540" cy="5241888"/>
          </a:xfrm>
        </p:spPr>
        <p:txBody>
          <a:bodyPr/>
          <a:lstStyle/>
          <a:p>
            <a:pPr marL="0" indent="0">
              <a:buNone/>
            </a:pPr>
            <a:r>
              <a:rPr lang="pl-PL" b="1" i="0" dirty="0">
                <a:effectLst/>
                <a:latin typeface="Times New Roman" panose="02020603050405020304" pitchFamily="18" charset="0"/>
                <a:cs typeface="Times New Roman" panose="02020603050405020304" pitchFamily="18" charset="0"/>
              </a:rPr>
              <a:t>Respirators can also be equipped with monitoring and alarm systems for patient-related parameters </a:t>
            </a:r>
            <a:r>
              <a:rPr lang="pl-PL" b="0" i="0" dirty="0">
                <a:effectLst/>
                <a:latin typeface="Times New Roman" panose="02020603050405020304" pitchFamily="18" charset="0"/>
                <a:cs typeface="Times New Roman" panose="02020603050405020304" pitchFamily="18" charset="0"/>
              </a:rPr>
              <a:t>(e.g., pressure, volume and flow) and ventilator functions (e.g., air leakage, power failure, mechanical failure), emergency power supply, oxygen tanks and remote control . The pneumatic system is now often replaced by a computer-controlled turbopump.</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9003025"/>
      </p:ext>
    </p:extLst>
  </p:cSld>
  <p:clrMapOvr>
    <a:masterClrMapping/>
  </p:clrMapOvr>
</p:sld>
</file>

<file path=ppt/slides/slide4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F0045D0-B168-7173-85D4-4F97ECCBA09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A0B1260E-8E99-04D4-0483-86824A17F04D}"/>
              </a:ext>
            </a:extLst>
          </p:cNvPr>
          <p:cNvSpPr>
            <a:spLocks noGrp="1"/>
          </p:cNvSpPr>
          <p:nvPr>
            <p:ph idx="1"/>
          </p:nvPr>
        </p:nvSpPr>
        <p:spPr>
          <a:xfrm>
            <a:off x="2773599" y="808056"/>
            <a:ext cx="7796540" cy="5241888"/>
          </a:xfrm>
        </p:spPr>
        <p:txBody>
          <a:bodyPr>
            <a:normAutofit/>
          </a:bodyPr>
          <a:lstStyle/>
          <a:p>
            <a:pPr marL="0" indent="0" algn="ctr">
              <a:buNone/>
            </a:pPr>
            <a:r>
              <a:rPr lang="pl-PL" sz="8000" dirty="0">
                <a:latin typeface="Times New Roman" panose="02020603050405020304" pitchFamily="18" charset="0"/>
                <a:cs typeface="Times New Roman" panose="02020603050405020304" pitchFamily="18" charset="0"/>
              </a:rPr>
              <a:t>Thank you for your attention </a:t>
            </a:r>
            <a:r>
              <a:rPr lang="pl-PL" sz="8000" dirty="0">
                <a:latin typeface="Times New Roman" panose="02020603050405020304" pitchFamily="18" charset="0"/>
                <a:cs typeface="Times New Roman" panose="02020603050405020304" pitchFamily="18" charset="0"/>
                <a:sym typeface="Wingdings" panose="05000000000000000000" pitchFamily="2" charset="2"/>
              </a:rPr>
              <a:t></a:t>
            </a:r>
            <a:endParaRPr lang="pl-PL"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2382407"/>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7D42FE-ECE2-2D88-4EC5-4CE3AA9B1AB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792FB65-8F85-63A7-F1AA-9CC16A365345}"/>
              </a:ext>
            </a:extLst>
          </p:cNvPr>
          <p:cNvSpPr>
            <a:spLocks noGrp="1"/>
          </p:cNvSpPr>
          <p:nvPr>
            <p:ph idx="1"/>
          </p:nvPr>
        </p:nvSpPr>
        <p:spPr>
          <a:xfrm>
            <a:off x="2773599" y="808056"/>
            <a:ext cx="7796540" cy="5241888"/>
          </a:xfrm>
        </p:spPr>
        <p:txBody>
          <a:bodyPr/>
          <a:lstStyle/>
          <a:p>
            <a:pPr marL="0" indent="0">
              <a:buNone/>
            </a:pPr>
            <a:r>
              <a:rPr lang="pl-PL" b="0" i="0" dirty="0">
                <a:effectLst/>
                <a:latin typeface="Times New Roman" panose="02020603050405020304" pitchFamily="18" charset="0"/>
                <a:cs typeface="Times New Roman" panose="02020603050405020304" pitchFamily="18" charset="0"/>
              </a:rPr>
              <a:t>Modern ventilators are electronically controlled by a small built-in system that allows the pressure and flow characteristics to be fine-tuned to the individual patient's needs. Fine-tuned ventilator settings also serve to make ventilation more bearable and comfortable for the patient. Depending on the type of ventilation needed, the end of the patient circuit can be non-invasive (mask) or invasive (tube).</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6046032"/>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0405D0-3011-1731-1E0C-9D492A3F8169}"/>
              </a:ext>
            </a:extLst>
          </p:cNvPr>
          <p:cNvSpPr>
            <a:spLocks noGrp="1"/>
          </p:cNvSpPr>
          <p:nvPr>
            <p:ph type="title"/>
          </p:nvPr>
        </p:nvSpPr>
        <p:spPr/>
        <p:txBody>
          <a:bodyPr/>
          <a:lstStyle/>
          <a:p>
            <a:pPr algn="ctr"/>
            <a:r>
              <a:rPr lang="pl-PL" b="1" i="0" dirty="0">
                <a:effectLst/>
                <a:latin typeface="Poppins" panose="00000500000000000000" pitchFamily="2" charset="-18"/>
              </a:rPr>
              <a:t>Respirator with face mask</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DAF72C59-E468-BF89-2187-FEF2DB42973B}"/>
              </a:ext>
            </a:extLst>
          </p:cNvPr>
          <p:cNvSpPr>
            <a:spLocks noGrp="1"/>
          </p:cNvSpPr>
          <p:nvPr>
            <p:ph idx="1"/>
          </p:nvPr>
        </p:nvSpPr>
        <p:spPr/>
        <p:txBody>
          <a:bodyPr/>
          <a:lstStyle/>
          <a:p>
            <a:pPr marL="0" indent="0" algn="l" fontAlgn="base">
              <a:buNone/>
            </a:pPr>
            <a:r>
              <a:rPr lang="pl-PL" b="0" i="0" dirty="0">
                <a:effectLst/>
                <a:latin typeface="Times New Roman" panose="02020603050405020304" pitchFamily="18" charset="0"/>
                <a:cs typeface="Times New Roman" panose="02020603050405020304" pitchFamily="18" charset="0"/>
              </a:rPr>
              <a:t>The use of a face mask to deliver oxygen to the lungs is known as non-invasive ventilation.</a:t>
            </a:r>
          </a:p>
          <a:p>
            <a:pPr marL="0" indent="0" algn="l" fontAlgn="base">
              <a:buNone/>
            </a:pPr>
            <a:r>
              <a:rPr lang="pl-PL" b="0" i="0" dirty="0">
                <a:effectLst/>
                <a:latin typeface="Times New Roman" panose="02020603050405020304" pitchFamily="18" charset="0"/>
                <a:cs typeface="Times New Roman" panose="02020603050405020304" pitchFamily="18" charset="0"/>
              </a:rPr>
              <a:t>With this type of ventilation, a fitted plastic mask is placed over the nose and mouth. A tube will be connected to the mask to force air into the lungs. This method is usually used in cases where breathing problems are less severe.</a:t>
            </a:r>
          </a:p>
          <a:p>
            <a:pPr marL="0" indent="0">
              <a:buNone/>
            </a:pPr>
            <a:endParaRPr lang="pl-PL" dirty="0"/>
          </a:p>
        </p:txBody>
      </p:sp>
    </p:spTree>
    <p:extLst>
      <p:ext uri="{BB962C8B-B14F-4D97-AF65-F5344CB8AC3E}">
        <p14:creationId xmlns:p14="http://schemas.microsoft.com/office/powerpoint/2010/main" val="1352622967"/>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E64B66B-348A-7DEA-5B7C-272228AFC8B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97644AB-0C0F-9CEC-78D0-722D5EACFF28}"/>
              </a:ext>
            </a:extLst>
          </p:cNvPr>
          <p:cNvSpPr>
            <a:spLocks noGrp="1"/>
          </p:cNvSpPr>
          <p:nvPr>
            <p:ph idx="1"/>
          </p:nvPr>
        </p:nvSpPr>
        <p:spPr>
          <a:xfrm>
            <a:off x="2773599" y="895739"/>
            <a:ext cx="7796540" cy="5154205"/>
          </a:xfrm>
        </p:spPr>
        <p:txBody>
          <a:bodyPr/>
          <a:lstStyle/>
          <a:p>
            <a:pPr algn="l" fontAlgn="base"/>
            <a:r>
              <a:rPr lang="pl-PL" b="0" i="0" dirty="0">
                <a:effectLst/>
                <a:latin typeface="Times New Roman" panose="02020603050405020304" pitchFamily="18" charset="0"/>
                <a:cs typeface="Times New Roman" panose="02020603050405020304" pitchFamily="18" charset="0"/>
              </a:rPr>
              <a:t>This method has several advantages.</a:t>
            </a:r>
          </a:p>
          <a:p>
            <a:pPr algn="l" fontAlgn="base">
              <a:buFont typeface="+mj-lt"/>
              <a:buAutoNum type="arabicPeriod"/>
            </a:pPr>
            <a:r>
              <a:rPr lang="pl-PL" b="0" i="0" dirty="0">
                <a:effectLst/>
                <a:latin typeface="Times New Roman" panose="02020603050405020304" pitchFamily="18" charset="0"/>
                <a:cs typeface="Times New Roman" panose="02020603050405020304" pitchFamily="18" charset="0"/>
              </a:rPr>
              <a:t>It is more convenient than using a tube that goes down the throat;</a:t>
            </a:r>
          </a:p>
          <a:p>
            <a:pPr algn="l" fontAlgn="base">
              <a:buFont typeface="+mj-lt"/>
              <a:buAutoNum type="arabicPeriod"/>
            </a:pPr>
            <a:r>
              <a:rPr lang="pl-PL" b="0" i="0" dirty="0">
                <a:effectLst/>
                <a:latin typeface="Times New Roman" panose="02020603050405020304" pitchFamily="18" charset="0"/>
                <a:cs typeface="Times New Roman" panose="02020603050405020304" pitchFamily="18" charset="0"/>
              </a:rPr>
              <a:t>It does not require </a:t>
            </a:r>
            <a:r>
              <a:rPr lang="pl-PL" b="0" i="0" u="none" strike="noStrike" dirty="0">
                <a:effectLst/>
                <a:latin typeface="Times New Roman" panose="02020603050405020304" pitchFamily="18" charset="0"/>
                <a:cs typeface="Times New Roman" panose="02020603050405020304" pitchFamily="18" charset="0"/>
              </a:rPr>
              <a:t>sedation</a:t>
            </a:r>
            <a:r>
              <a:rPr lang="pl-PL" b="0" i="0" dirty="0">
                <a:effectLst/>
                <a:latin typeface="Times New Roman" panose="02020603050405020304" pitchFamily="18" charset="0"/>
                <a:cs typeface="Times New Roman" panose="02020603050405020304" pitchFamily="18" charset="0"/>
              </a:rPr>
              <a:t>;</a:t>
            </a:r>
          </a:p>
          <a:p>
            <a:pPr algn="l" fontAlgn="base">
              <a:buFont typeface="+mj-lt"/>
              <a:buAutoNum type="arabicPeriod"/>
            </a:pPr>
            <a:r>
              <a:rPr lang="pl-PL" b="0" i="0" dirty="0">
                <a:effectLst/>
                <a:latin typeface="Times New Roman" panose="02020603050405020304" pitchFamily="18" charset="0"/>
                <a:cs typeface="Times New Roman" panose="02020603050405020304" pitchFamily="18" charset="0"/>
              </a:rPr>
              <a:t>It allows you to speak, swallow and </a:t>
            </a:r>
            <a:r>
              <a:rPr lang="pl-PL" b="0" i="0" u="none" strike="noStrike" dirty="0">
                <a:effectLst/>
                <a:latin typeface="Times New Roman" panose="02020603050405020304" pitchFamily="18" charset="0"/>
                <a:cs typeface="Times New Roman" panose="02020603050405020304" pitchFamily="18" charset="0"/>
              </a:rPr>
              <a:t>cough</a:t>
            </a:r>
            <a:r>
              <a:rPr lang="pl-PL" b="0" i="0" dirty="0">
                <a:effectLst/>
                <a:latin typeface="Times New Roman" panose="02020603050405020304" pitchFamily="18" charset="0"/>
                <a:cs typeface="Times New Roman" panose="02020603050405020304" pitchFamily="18" charset="0"/>
              </a:rPr>
              <a:t>;</a:t>
            </a:r>
          </a:p>
          <a:p>
            <a:pPr algn="l" fontAlgn="base">
              <a:buFont typeface="+mj-lt"/>
              <a:buAutoNum type="arabicPeriod"/>
            </a:pPr>
            <a:r>
              <a:rPr lang="pl-PL" b="0" i="0" dirty="0">
                <a:effectLst/>
                <a:latin typeface="Times New Roman" panose="02020603050405020304" pitchFamily="18" charset="0"/>
                <a:cs typeface="Times New Roman" panose="02020603050405020304" pitchFamily="18" charset="0"/>
              </a:rPr>
              <a:t>It can lower the risk of side effects and complications, such as infection and pneumonia, which are more common with endotracheal tube ventilation.</a:t>
            </a:r>
          </a:p>
          <a:p>
            <a:pPr marL="0" indent="0">
              <a:buNone/>
            </a:pPr>
            <a:endParaRPr lang="pl-PL" dirty="0"/>
          </a:p>
        </p:txBody>
      </p:sp>
    </p:spTree>
    <p:extLst>
      <p:ext uri="{BB962C8B-B14F-4D97-AF65-F5344CB8AC3E}">
        <p14:creationId xmlns:p14="http://schemas.microsoft.com/office/powerpoint/2010/main" val="4124857448"/>
      </p:ext>
    </p:extLst>
  </p:cSld>
  <p:clrMapOvr>
    <a:masterClrMapping/>
  </p:clrMapOvr>
</p:sld>
</file>

<file path=ppt/slides/slide8.xml><?xml version="1.0" encoding="utf-8"?>
<p:sld xmlns:a16="http://schemas.microsoft.com/office/drawing/2014/main" xmlns:ahyp="http://schemas.microsoft.com/office/drawing/2018/hyperlinkcolor"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14A2DA-E0E8-1446-BD15-97E7FC7AA317}"/>
              </a:ext>
            </a:extLst>
          </p:cNvPr>
          <p:cNvSpPr>
            <a:spLocks noGrp="1"/>
          </p:cNvSpPr>
          <p:nvPr>
            <p:ph type="title"/>
          </p:nvPr>
        </p:nvSpPr>
        <p:spPr/>
        <p:txBody>
          <a:bodyPr/>
          <a:lstStyle/>
          <a:p>
            <a:pPr algn="ctr"/>
            <a:r>
              <a:rPr lang="pl-PL" b="1" i="0" dirty="0">
                <a:effectLst/>
                <a:latin typeface="Times New Roman" panose="02020603050405020304" pitchFamily="18" charset="0"/>
                <a:cs typeface="Times New Roman" panose="02020603050405020304" pitchFamily="18" charset="0"/>
              </a:rPr>
              <a:t>Respirator with endotracheal tube</a:t>
            </a:r>
            <a:br>
              <a:rPr lang="pl-PL" b="1" i="0" dirty="0">
                <a:solidFill>
                  <a:srgbClr val="000000"/>
                </a:solidFill>
                <a:effectLst/>
                <a:latin typeface="Poppins" panose="00000500000000000000" pitchFamily="2" charset="-18"/>
              </a:rPr>
            </a:br>
            <a:endParaRPr lang="pl-PL" dirty="0"/>
          </a:p>
        </p:txBody>
      </p:sp>
      <p:sp>
        <p:nvSpPr>
          <p:cNvPr id="3" name="Symbol zastępczy zawartości 2">
            <a:extLst>
              <a:ext uri="{FF2B5EF4-FFF2-40B4-BE49-F238E27FC236}">
                <a16:creationId xmlns:a16="http://schemas.microsoft.com/office/drawing/2014/main" id="{E6169466-7809-842A-9DC5-D99BF87A0224}"/>
              </a:ext>
            </a:extLst>
          </p:cNvPr>
          <p:cNvSpPr>
            <a:spLocks noGrp="1"/>
          </p:cNvSpPr>
          <p:nvPr>
            <p:ph idx="1"/>
          </p:nvPr>
        </p:nvSpPr>
        <p:spPr>
          <a:xfrm>
            <a:off x="2773599" y="2034073"/>
            <a:ext cx="7796540" cy="4655975"/>
          </a:xfrm>
        </p:spPr>
        <p:txBody>
          <a:bodyPr>
            <a:normAutofit fontScale="70000" lnSpcReduction="20000"/>
          </a:bodyPr>
          <a:lstStyle/>
          <a:p>
            <a:pPr marL="0" indent="0" algn="l" fontAlgn="base">
              <a:buNone/>
            </a:pPr>
            <a:r>
              <a:rPr lang="pl-PL" sz="2900" b="0" i="0" dirty="0">
                <a:effectLst/>
                <a:latin typeface="Times New Roman" panose="02020603050405020304" pitchFamily="18" charset="0"/>
                <a:cs typeface="Times New Roman" panose="02020603050405020304" pitchFamily="18" charset="0"/>
              </a:rPr>
              <a:t>In more severe cases, the patient will need an </a:t>
            </a:r>
            <a:r>
              <a:rPr lang="pl-PL" sz="2900" b="0" i="0" u="none" strike="noStrike"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endotracheal</a:t>
            </a:r>
            <a:r>
              <a:rPr lang="pl-PL" sz="2900" b="0" i="0" dirty="0">
                <a:effectLst/>
                <a:latin typeface="Times New Roman" panose="02020603050405020304" pitchFamily="18" charset="0"/>
                <a:cs typeface="Times New Roman" panose="02020603050405020304" pitchFamily="18" charset="0"/>
              </a:rPr>
              <a:t> tube placed in the throat and </a:t>
            </a:r>
            <a:r>
              <a:rPr lang="pl-PL" sz="2900" b="0" i="0" u="none" strike="noStrike"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trachea</a:t>
            </a:r>
            <a:r>
              <a:rPr lang="pl-PL" sz="2900" b="0" i="0" dirty="0">
                <a:effectLst/>
                <a:latin typeface="Times New Roman" panose="02020603050405020304" pitchFamily="18" charset="0"/>
                <a:cs typeface="Times New Roman" panose="02020603050405020304" pitchFamily="18" charset="0"/>
              </a:rPr>
              <a:t>. This is called invasive ventilation. Usually, the patient will be sedated before this procedure is performed, as it can cause </a:t>
            </a:r>
            <a:r>
              <a:rPr lang="pl-PL" sz="2900" b="0" i="0" u="none" strike="noStrike" dirty="0">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pain </a:t>
            </a:r>
            <a:r>
              <a:rPr lang="pl-PL" sz="2900" b="0" i="0" dirty="0">
                <a:effectLst/>
                <a:latin typeface="Times New Roman" panose="02020603050405020304" pitchFamily="18" charset="0"/>
                <a:cs typeface="Times New Roman" panose="02020603050405020304" pitchFamily="18" charset="0"/>
              </a:rPr>
              <a:t>and discomfort.</a:t>
            </a:r>
          </a:p>
          <a:p>
            <a:pPr marL="0" indent="0" algn="l" fontAlgn="base">
              <a:buNone/>
            </a:pPr>
            <a:r>
              <a:rPr lang="pl-PL" sz="2900" b="0" i="0" dirty="0">
                <a:effectLst/>
                <a:latin typeface="Times New Roman" panose="02020603050405020304" pitchFamily="18" charset="0"/>
                <a:cs typeface="Times New Roman" panose="02020603050405020304" pitchFamily="18" charset="0"/>
              </a:rPr>
              <a:t>The endotracheal tube and ventilator perform different tasks. The ventilator forces a mixture of air and oxygen into the patient's lungs to deliver oxygen to the body. The ventilator can also maintain a constant low pressure, called </a:t>
            </a:r>
            <a:r>
              <a:rPr lang="pl-PL" sz="2900" b="0" i="0" dirty="0" err="1">
                <a:effectLst/>
                <a:latin typeface="Times New Roman" panose="02020603050405020304" pitchFamily="18" charset="0"/>
                <a:cs typeface="Times New Roman" panose="02020603050405020304" pitchFamily="18" charset="0"/>
              </a:rPr>
              <a:t>positive</a:t>
            </a:r>
            <a:r>
              <a:rPr lang="pl-PL" sz="2900" b="0" i="0" dirty="0">
                <a:effectLst/>
                <a:latin typeface="Times New Roman" panose="02020603050405020304" pitchFamily="18" charset="0"/>
                <a:cs typeface="Times New Roman" panose="02020603050405020304" pitchFamily="18" charset="0"/>
              </a:rPr>
              <a:t> </a:t>
            </a:r>
            <a:r>
              <a:rPr lang="pl-PL" sz="2900" b="0" i="0" dirty="0">
                <a:effectLst/>
                <a:latin typeface="Times New Roman" panose="02020603050405020304" pitchFamily="18" charset="0"/>
                <a:cs typeface="Times New Roman" panose="02020603050405020304" pitchFamily="18" charset="0"/>
              </a:rPr>
              <a:t>end </a:t>
            </a:r>
            <a:r>
              <a:rPr lang="pl-PL" sz="2900" b="0" i="0" dirty="0" err="1">
                <a:effectLst/>
                <a:latin typeface="Times New Roman" panose="02020603050405020304" pitchFamily="18" charset="0"/>
                <a:cs typeface="Times New Roman" panose="02020603050405020304" pitchFamily="18" charset="0"/>
              </a:rPr>
              <a:t>expiratory </a:t>
            </a:r>
            <a:r>
              <a:rPr lang="pl-PL" sz="2900" b="0" i="0" dirty="0" err="1">
                <a:effectLst/>
                <a:latin typeface="Times New Roman" panose="02020603050405020304" pitchFamily="18" charset="0"/>
                <a:cs typeface="Times New Roman" panose="02020603050405020304" pitchFamily="18" charset="0"/>
              </a:rPr>
              <a:t>pressure</a:t>
            </a:r>
            <a:r>
              <a:rPr lang="pl-PL" sz="2900" b="0" i="0" dirty="0">
                <a:effectLst/>
                <a:latin typeface="Times New Roman" panose="02020603050405020304" pitchFamily="18" charset="0"/>
                <a:cs typeface="Times New Roman" panose="02020603050405020304" pitchFamily="18" charset="0"/>
              </a:rPr>
              <a:t> (PEEP</a:t>
            </a:r>
            <a:r>
              <a:rPr lang="pl-PL" sz="2900" b="0" i="0" dirty="0">
                <a:effectLst/>
                <a:latin typeface="Times New Roman" panose="02020603050405020304" pitchFamily="18" charset="0"/>
                <a:cs typeface="Times New Roman" panose="02020603050405020304" pitchFamily="18" charset="0"/>
              </a:rPr>
              <a:t>), to prevent air bubbles from collapsing in the lungs. An endotracheal tube allows doctors and nurses to suction mucus from the trachea.</a:t>
            </a:r>
          </a:p>
          <a:p>
            <a:pPr marL="0" indent="0">
              <a:buNone/>
            </a:pPr>
            <a:endParaRPr lang="pl-PL" dirty="0"/>
          </a:p>
        </p:txBody>
      </p:sp>
    </p:spTree>
    <p:extLst>
      <p:ext uri="{BB962C8B-B14F-4D97-AF65-F5344CB8AC3E}">
        <p14:creationId xmlns:p14="http://schemas.microsoft.com/office/powerpoint/2010/main" val="1533933953"/>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C5CD90-DA74-5A3E-C68F-94EF8741CCB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D80AF41-ABD9-5FED-B479-5C673E076AA2}"/>
              </a:ext>
            </a:extLst>
          </p:cNvPr>
          <p:cNvSpPr>
            <a:spLocks noGrp="1"/>
          </p:cNvSpPr>
          <p:nvPr>
            <p:ph idx="1"/>
          </p:nvPr>
        </p:nvSpPr>
        <p:spPr>
          <a:xfrm>
            <a:off x="2773599" y="808056"/>
            <a:ext cx="7796540" cy="5241888"/>
          </a:xfrm>
        </p:spPr>
        <p:txBody>
          <a:bodyPr/>
          <a:lstStyle/>
          <a:p>
            <a:pPr marL="0" indent="0">
              <a:buNone/>
            </a:pPr>
            <a:r>
              <a:rPr lang="pl-PL" b="0" i="0" dirty="0">
                <a:effectLst/>
                <a:latin typeface="Times New Roman" panose="02020603050405020304" pitchFamily="18" charset="0"/>
                <a:cs typeface="Times New Roman" panose="02020603050405020304" pitchFamily="18" charset="0"/>
              </a:rPr>
              <a:t>The endotracheal tube and ventilator perform different tasks. The ventilator forces a mixture of air and oxygen into the patient's lungs to deliver oxygen to the body. The ventilator can also maintain a constant low pressure, called </a:t>
            </a:r>
            <a:r>
              <a:rPr lang="pl-PL" b="0" i="0" dirty="0" err="1">
                <a:effectLst/>
                <a:latin typeface="Times New Roman" panose="02020603050405020304" pitchFamily="18" charset="0"/>
                <a:cs typeface="Times New Roman" panose="02020603050405020304" pitchFamily="18" charset="0"/>
              </a:rPr>
              <a:t>positive</a:t>
            </a:r>
            <a:r>
              <a:rPr lang="pl-PL" b="0" i="0" dirty="0">
                <a:effectLst/>
                <a:latin typeface="Times New Roman" panose="02020603050405020304" pitchFamily="18" charset="0"/>
                <a:cs typeface="Times New Roman" panose="02020603050405020304" pitchFamily="18" charset="0"/>
              </a:rPr>
              <a:t> </a:t>
            </a:r>
            <a:r>
              <a:rPr lang="pl-PL" b="0" i="0" dirty="0">
                <a:effectLst/>
                <a:latin typeface="Times New Roman" panose="02020603050405020304" pitchFamily="18" charset="0"/>
                <a:cs typeface="Times New Roman" panose="02020603050405020304" pitchFamily="18" charset="0"/>
              </a:rPr>
              <a:t>end </a:t>
            </a:r>
            <a:r>
              <a:rPr lang="pl-PL" b="0" i="0" dirty="0" err="1">
                <a:effectLst/>
                <a:latin typeface="Times New Roman" panose="02020603050405020304" pitchFamily="18" charset="0"/>
                <a:cs typeface="Times New Roman" panose="02020603050405020304" pitchFamily="18" charset="0"/>
              </a:rPr>
              <a:t>expiratory </a:t>
            </a:r>
            <a:r>
              <a:rPr lang="pl-PL" b="0" i="0" dirty="0" err="1">
                <a:effectLst/>
                <a:latin typeface="Times New Roman" panose="02020603050405020304" pitchFamily="18" charset="0"/>
                <a:cs typeface="Times New Roman" panose="02020603050405020304" pitchFamily="18" charset="0"/>
              </a:rPr>
              <a:t>pressure</a:t>
            </a:r>
            <a:r>
              <a:rPr lang="pl-PL" b="0" i="0" dirty="0">
                <a:effectLst/>
                <a:latin typeface="Times New Roman" panose="02020603050405020304" pitchFamily="18" charset="0"/>
                <a:cs typeface="Times New Roman" panose="02020603050405020304" pitchFamily="18" charset="0"/>
              </a:rPr>
              <a:t> (PEEP</a:t>
            </a:r>
            <a:r>
              <a:rPr lang="pl-PL" b="0" i="0" dirty="0">
                <a:effectLst/>
                <a:latin typeface="Times New Roman" panose="02020603050405020304" pitchFamily="18" charset="0"/>
                <a:cs typeface="Times New Roman" panose="02020603050405020304" pitchFamily="18" charset="0"/>
              </a:rPr>
              <a:t>), to prevent air bubbles from collapsing in the lungs. An endotracheal tube allows doctors and nurses to suction mucus from the trachea.</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75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ap:Properties xmlns:vt="http://schemas.openxmlformats.org/officeDocument/2006/docPropsVTypes" xmlns:ap="http://schemas.openxmlformats.org/officeDocument/2006/extended-properties">
  <ap:Template>TM16401375[[fn=Madison]]</ap:Template>
  <ap:TotalTime>106</ap:TotalTime>
  <ap:Words>3065</ap:Words>
  <ap:Application>Microsoft Office PowerPoint</ap:Application>
  <ap:PresentationFormat>Panoramiczny</ap:PresentationFormat>
  <ap:Paragraphs>79</ap:Paragraphs>
  <ap:Slides>40</ap:Slides>
  <ap:Notes>0</ap:Notes>
  <ap:HiddenSlides>0</ap:HiddenSlides>
  <ap:MMClips>0</ap:MMClips>
  <ap:ScaleCrop>false</ap:ScaleCrop>
  <ap:HeadingPairs>
    <vt:vector baseType="variant" size="6">
      <vt:variant>
        <vt:lpstr>Używane czcionki</vt:lpstr>
      </vt:variant>
      <vt:variant>
        <vt:i4>7</vt:i4>
      </vt:variant>
      <vt:variant>
        <vt:lpstr>Motyw</vt:lpstr>
      </vt:variant>
      <vt:variant>
        <vt:i4>1</vt:i4>
      </vt:variant>
      <vt:variant>
        <vt:lpstr>Tytuły slajdów</vt:lpstr>
      </vt:variant>
      <vt:variant>
        <vt:i4>40</vt:i4>
      </vt:variant>
    </vt:vector>
  </ap:HeadingPairs>
  <ap:TitlesOfParts>
    <vt:vector baseType="lpstr" size="48">
      <vt:lpstr>Arial</vt:lpstr>
      <vt:lpstr>inherit</vt:lpstr>
      <vt:lpstr>MS Shell Dlg 2</vt:lpstr>
      <vt:lpstr>Poppins</vt:lpstr>
      <vt:lpstr>Times New Roman</vt:lpstr>
      <vt:lpstr>Wingdings</vt:lpstr>
      <vt:lpstr>Wingdings 3</vt:lpstr>
      <vt:lpstr>Madison</vt:lpstr>
      <vt:lpstr>Respiratory i pozostałe wyposażenie</vt:lpstr>
      <vt:lpstr>Respirator co to ?</vt:lpstr>
      <vt:lpstr>Jak działa respirator? </vt:lpstr>
      <vt:lpstr>Prezentacja programu PowerPoint</vt:lpstr>
      <vt:lpstr>Prezentacja programu PowerPoint</vt:lpstr>
      <vt:lpstr>Respirator z maską na twarz </vt:lpstr>
      <vt:lpstr>Prezentacja programu PowerPoint</vt:lpstr>
      <vt:lpstr>Respirator z rurką dotchawiczą </vt:lpstr>
      <vt:lpstr>Prezentacja programu PowerPoint</vt:lpstr>
      <vt:lpstr>Prezentacja programu PowerPoint</vt:lpstr>
      <vt:lpstr>Respiratory - rodzaje</vt:lpstr>
      <vt:lpstr>Prezentacja programu PowerPoint</vt:lpstr>
      <vt:lpstr>Respirator – tryby pracy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Wskazania do zastosowania respiratora </vt:lpstr>
      <vt:lpstr>Jak długo należy być podłączonym do respiratora? </vt:lpstr>
      <vt:lpstr>Prezentacja programu PowerPoint</vt:lpstr>
      <vt:lpstr>Respirator a monitorowanie stanu pacjenta </vt:lpstr>
      <vt:lpstr>Ryzyko związane z podłączeniem do respiratora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Ssak co to?</vt:lpstr>
      <vt:lpstr>Prezentacja programu PowerPoint</vt:lpstr>
      <vt:lpstr>Prezentacja programu PowerPoint</vt:lpstr>
      <vt:lpstr>Prezentacja programu PowerPoint</vt:lpstr>
      <vt:lpstr>Elementy układu ssaka</vt:lpstr>
      <vt:lpstr>Prezentacja programu PowerPoint</vt:lpstr>
      <vt:lpstr>Prezentacja programu PowerPoint</vt:lpstr>
      <vt:lpstr>Prezentacja programu PowerPoint</vt:lpstr>
    </vt:vector>
  </ap:TitlesOfParts>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Respiratory i pozostałe wyposażenie</dc:title>
  <dc:creator>Dawid Brzowski</dc:creator>
  <lastModifiedBy>lic. Mateusz Grądzki</lastModifiedBy>
  <revision>3</revision>
  <dcterms:created xsi:type="dcterms:W3CDTF">2024-03-22T17:46:12.0000000Z</dcterms:created>
  <dcterms:modified xsi:type="dcterms:W3CDTF">2024-05-17T09:56:23.0000000Z</dcterms:modified>
  <keywords>, docId:E731069196CD4435BA13749A67FB57A8</keywords>
</coreProperties>
</file>