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9BF862FE-F24C-4B7B-A974-4926ADB8660D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E3C88A8-B1E9-4D8B-8198-D0C869C052EC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4A54E53-F50B-4B95-8193-DD399D9F22DB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l-PL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F4324F8-335A-4C57-BF70-6E6916DCF889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B74517B-54AF-415D-A438-1740123264FC}" type="slidenum">
              <a:t>‹#›</a:t>
            </a:fld>
            <a:endParaRPr lang="pl-PL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72619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7B8006D-77DE-4607-A52E-D00ADF3D6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92197C5-2C88-424F-B7DC-E46CDCA1CF7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l-PL"/>
          </a:p>
        </p:txBody>
      </p:sp>
      <p:sp>
        <p:nvSpPr>
          <p:cNvPr id="4" name="Symbol zastępczy nagłówka 3">
            <a:extLst>
              <a:ext uri="{FF2B5EF4-FFF2-40B4-BE49-F238E27FC236}">
                <a16:creationId xmlns:a16="http://schemas.microsoft.com/office/drawing/2014/main" id="{F9B7B384-E4E5-4814-8D4F-0D9AA54C3E9F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32C5498-E8CA-4563-AE60-D4073A84C8AC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7747BBB-10D0-469C-B972-84281A5788C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7EB43FE-ACAB-412C-AD3A-3F8CBE32AD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l-PL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476BADBB-97B6-4BEC-9DC2-FE74E07AA0E2}" type="slidenum">
              <a:t>'#'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91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l-PL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3D0258-6E69-432E-BFEE-C85B7077D6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FB474D5-BA09-4E61-95E7-2F76AFF5603D}" type="slidenum">
              <a:t>1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5BD2748-2B47-4F6A-A8CE-BB1FA2F743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BBAD781-9E4F-4D42-BCBD-D950A9F7ADF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CEA4766-1F1B-4695-83FD-AC52A2BA76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AFC7819-1CB8-4A0F-A50E-0634E3E79758}" type="slidenum">
              <a:t>2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C4FC689-3352-42AC-8255-BD715881F86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884BDD6-C2FA-42C4-9A1C-C945C8E123B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7538661-4AC4-4438-8B65-92C7D61F0BF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AD2A3B9-E410-4D93-BE12-84090A05BC6F}" type="slidenum">
              <a:t>3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D0F7DC5-55B1-48B0-873A-B7CB4C26650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7000" y="812520"/>
            <a:ext cx="5345280" cy="400895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728CAA8-73ED-44B1-BAC5-90EFFB6E48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93F6950-A794-4C5D-92D3-DC1E7E518DA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D1565C0-94C9-4FBC-97DC-7115B9426B6E}" type="slidenum">
              <a:t>4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F9DE6D4-5245-406C-A775-4BBCB76B9AA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7000" y="812520"/>
            <a:ext cx="5345280" cy="400895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A51823F-C5CF-4E83-BC38-989D6EB2B3B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4C8283C-A784-4E34-BA3E-EB8CC807385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14F243E-64ED-4C6A-97F2-9FD2B7504603}" type="slidenum">
              <a:t>5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8BDBF41E-1A06-4B17-9540-2CD7DD23084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7000" y="812520"/>
            <a:ext cx="5345280" cy="400895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F34AEC8-2414-40F9-A0D1-576BF4F430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1F2A35C-6CB7-4F14-ABFB-EBC686BC2C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02FD592-ED1D-4BC9-B498-80E899B7C311}" type="slidenum">
              <a:t>6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88E97C2-EEBD-4903-ABC8-76AEF3D2C2A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7000" y="812520"/>
            <a:ext cx="5345280" cy="400895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37B71CF-82DC-41D2-9DCB-A833B9AE71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9389BF6-2A0E-4735-909A-B7CFB6766FD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C7FC98-8E7A-4268-B176-A44B36AA53DC}" type="slidenum">
              <a:t>7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EFD2FA3-1C3E-4A21-9766-544B4D59179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7000" y="812520"/>
            <a:ext cx="5345280" cy="400895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07F156A-378D-464B-B6A1-5A7ACE55DE9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4B1FBEE-A806-4494-963C-60C64130E35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68F73A5-BD73-4717-A0BA-74C411E7F698}" type="slidenum">
              <a:t>8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DE99513-3D32-44A2-8250-0986F96255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7000" y="812520"/>
            <a:ext cx="5345280" cy="400895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67550F8-AAFB-4706-946B-C5D1039E19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1C87492-C5E4-4CD1-9136-497234B5B5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580598E-3744-4D3A-BA72-C906DA66661F}" type="slidenum">
              <a:t>9</a:t>
            </a:fld>
            <a:endParaRPr lang="pl-PL"/>
          </a:p>
        </p:txBody>
      </p:sp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1C00ED6-D58E-4D7A-8073-5B86595002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7000" y="812520"/>
            <a:ext cx="5345280" cy="4008959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C0C360CC-AD17-448B-B6AF-3776904B9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A77744-5A09-4BDC-A9F1-86EA22E0D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0FC84C1-E3E8-4D09-8E36-7BF2C27C88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017DB9-FAA2-4D3E-93FA-3908F75D3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6CACAC-DF30-443C-8D1C-C65B30E0B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D9D781-1E21-44E3-8719-AD6392BB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37D377-48D8-4C40-A21C-4449F93EBF60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385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9D2599-4FE5-4B19-B44B-F07691361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26EE72B-C6E7-4E08-8B09-CC446693C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00E4FED-784C-4147-BC93-AA0D542DA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BD4E95E-150D-422A-AB53-B73818FD0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F6955A0-08DB-4F78-9D44-28A7E0B3A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BDD7EE-CB39-4825-A2B2-63933ABBD97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499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FBF9C37C-30A7-4A37-B0DE-61861974B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1604963"/>
            <a:ext cx="2057400" cy="3976687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5761479-0669-464E-98C9-0D5F3B743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9800" cy="397668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ED2ADA7-FF75-493B-B907-37A55CEBC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B383250-D73D-4E94-B84E-C128976AF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0BAF4C1-4A5A-439B-A557-77B41E79C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ACBD3E-F455-4D78-ADFF-7C8C225B875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7961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4976C5-02C4-48FC-A7E7-9756409FB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EB86169-D051-4A87-A98E-ACA70DB8B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30C2E6C-1D06-4486-B22A-9BA51612B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20834F-8DA3-4B7E-8BBD-C502BD30F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962065C-5FE0-46FE-9699-6ADD3804D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74506BA-A11A-404C-A377-1490DA75D92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4880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008990-B79B-4E8F-A270-9011FB6A8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B0B646-90F8-49B8-ABC0-6FCBA099C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55D989F-07D3-406B-B0BA-90015D4B8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3E9846E-19ED-42F8-8821-E75F5D0BE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04F35E8-145A-4947-A58C-8F52D263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DBB6F3-5506-4C6A-A204-4CD5102F92E0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3831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076677-EF63-4C47-A920-F016650AD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880A182-67D6-4062-86C9-48FB14150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723C7AB-0FFB-4839-82AD-AFDF6C7E5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4C34B61-27D6-48F1-8083-1ED377D2E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85E3261-255F-4AE2-9B83-26B58158A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CE1308-649A-4B49-812F-E1BA8F0A27F7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8499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E4108B-891A-4146-8171-FC6612D2E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4047D-D117-4D36-A714-A5303D3F1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2A4BDA1-7074-400A-9A1A-1CE2700C5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0EBDE43-6471-4A90-9B4F-4B1802BB3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14F2D36-16E3-4C3B-B600-203EDFBD3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A293B7F-3153-4E53-842C-74AEFD771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6CA8A3-E060-4650-B015-8B15700E18EC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1903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D8E7D6-B273-4F34-9D22-F29444D1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816AD34-F946-4CCB-B1F2-A07804C9A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529CF20-4DB5-4687-96DB-DDEE11591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5780B5B-D6ED-43C6-BACD-68D6F9010A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30208E8-C317-45A7-A8E8-0DD95C151B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B7084C5-24F5-4363-8F5A-D03931E91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22D7D7F6-D747-4436-83BB-1723DD118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2FC1E1B-05A2-4FC8-95C8-CF381A83B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EF2E476-CA75-4E4D-8C0D-4F43F5AF859F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41472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72B6F9-1D02-4A8D-A8A2-D22247913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37709CB-F65A-4568-A44C-1E3B2286D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3E9F50A-E23F-4284-8211-D7BE43FAA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E83B8A6-49E6-49D0-8DF4-0F09029D8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92EF39-37DB-4E96-914D-DD30890C761A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1483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7DE7431-67AC-440D-833C-264864750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6B982A2-699B-451D-A617-C59433C8B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E3D5479-7A29-4404-87FA-4E9E15FA3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D598E2-BDCB-4AE3-B1CF-1E560D311317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8246565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EB9253-85C4-4E28-B2C7-F5C9704DF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CE12C9-65C2-4552-879F-857BDBC25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818D36D-B01A-4366-AD94-34E5E50B5B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FD67239-60C9-4BA4-914D-41BFCEE86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1E17BD7-8920-4AAC-B29C-8F2BA2B7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4D7D645-685C-4249-91C0-3C561AF9D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BAF723-FF97-4F4D-A52E-1D4240891D9B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46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C3B483-D923-4378-827B-7064D6FE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CC93EC-27BC-4CD9-B973-1C7388A2D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AEE9E9-0F80-47D7-BCED-B6EC1C9A2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760C8E5-0FD6-43BA-9F95-755E17EE5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6FD46AD-7D07-46DA-8475-A38B0A8E8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80DC6BF-98A9-4DE1-8D04-01DC94F2FDE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38016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8B3EEA-6703-4C8B-BFAC-4933E1CAE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5C49358-AEB8-4295-B1E8-521B523FE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27B9294-DAB4-438E-A4BC-DFE43CB56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DAA855C-6E91-418A-840B-318F55D8A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B3F761B-861D-4835-9D70-0315A14C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28B34AE-6A28-4EBA-A94E-EFA577BF5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3B3BD0-C6AF-4255-AA9C-987013B79893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6455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324A6B-2C14-448C-9675-112EEEC1E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163CB95-8B96-466E-A80B-F56FD5068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090400C-37E3-4879-88B3-34785F182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F9AD739-7BB9-4B04-B1BE-17860842D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E9158F9-9773-44EF-B0A7-959531798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BDE58FA-974A-44A3-9386-F88EDAB7239F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9072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F339899-5106-4450-90A6-E16B0B207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E9E02D9-957C-45D8-9571-668E96E5F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E163EE4-E49A-43E5-9087-21DA10E8E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1DB113A-2C9B-4834-8BA1-E7C027B80AE3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E7EF76-7665-49A3-8209-FC4395D8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E93AD9-1519-49F4-BE7B-DE3F738D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137CD0-7198-4CA7-8A98-CEB96F5F1A7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79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60F5B1-C541-4715-84D9-14083B2A3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D8BC327-3F83-4C0E-9A09-028353515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0449747-FC4E-4118-94D1-18757BD83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8B85FE-F047-4438-A93B-3A1CD6107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1F485E1-76B6-449B-AAE1-675014F1F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426479A-8A76-4264-A084-A1125CAC4141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141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AD809E-E1C6-4ACD-8A38-48B9DD573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95E81A-124E-4EB6-9F55-5BD74066E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39766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4B16F77-BED7-49FE-80C4-E2368E9B1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39766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6F2116D-EF87-46CA-B25C-B43F7A1E8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B61C6D6-1352-433A-9050-B9B13203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6509DB2-1F22-4B57-9F36-C0B640F7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390CE6-574D-4374-8EAC-FCAC3E6BDB7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575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216F34-1E58-4D6A-935F-AA964DB3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C04D57A-564D-49A3-8A12-1F9054BA9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17B4EA8-365E-435A-89BC-85923728C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9EE4AA9-D722-4E0B-ACB6-6BC845073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0FDB190-4407-4E68-B529-BAE8EAD834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B5DCCE1-9A1E-4321-A519-BEF49AF4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F272DE0-A562-49AA-B4E8-97CB79242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9418680-C70E-4D0C-AA1A-0C2D11207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BD11E8-0420-4356-86DA-89DDE82D6CBB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500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29860D-AF9F-4AD0-8CA7-E3AD0FDFE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02EF29E-528B-4440-92B3-4C6E48FB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6CFB376-ADCD-4DE6-8F21-9B4C3C08B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D15D3F1-9078-49E8-9A4B-33FF5AF8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E0275A-0CD8-48C1-8C3D-D86918AF0329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150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393293BF-C568-4BCB-BEEB-5FC3B7DE5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39A9768-9CCC-419F-9EDE-28E6123A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8EF0233-B14F-4A82-9143-F1188CDE1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3C4D491-3D44-411E-ABA3-162DF546FC2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536595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CCABFB-FC01-41CE-8E4B-9234C8928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B87613-5928-47FC-9D14-B79E46E35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5AFEDD7-0DB2-46EB-A3E4-321AD9503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E560A32-958F-4776-8976-C975822E5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0E94252-A6AD-42B9-86E7-8983FAEF1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48B70ED-FDF4-4E88-9143-49AA41B23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DDCC862-360F-4660-8FCC-461F55165E0F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5267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44DADB-05D6-4BE9-BC4F-61EF60D7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10A30C4-F31F-4325-BEFA-E71CA99C92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49858A4-C688-44E1-B570-3BFBF4319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E418E4B-CF90-4C4B-B94E-9530853CE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621EEA-C7C1-4390-9398-5C4E8ED772AA}" type="datetime1">
              <a:rPr lang="pl-PL" smtClean="0"/>
              <a:pPr lvl="0"/>
              <a:t>16.05.2024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601047B-09DE-4FF9-9BA3-B97EC3618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8BBDC26-829A-4513-BA5B-75094BCF0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ED5C452-9C45-47C6-B5E4-0B7D626C800D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465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ED3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812BE6-B29C-49B6-8203-ADCF644B44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5799" y="2130480"/>
            <a:ext cx="7772039" cy="14695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/>
          <a:p>
            <a:pPr lvl="0"/>
            <a:r>
              <a:rPr lang="pl-PL"/>
              <a:t>Click to edit the style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A8912F2B-8B01-47C8-BEEC-91AE71C6B17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8B8B8B"/>
                </a:solidFill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74621EEA-C7C1-4390-9398-5C4E8ED772AA}" type="datetime1">
              <a:rPr lang="pl-PL"/>
              <a:t>2024/5/16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5ECFAFC0-C0F6-4BC6-A51B-BB6A1E69FF76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l-PL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D50A240B-5E6C-4F0C-8CFD-6F8BD392CA7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8B8B8B"/>
                </a:solidFill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8DFB77D1-A90D-480D-BDD7-243A3883C629}" type="slidenum">
              <a:t>'#'</a:t>
            </a:fld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5C4E95A0-E324-46FA-981D-8AA0295F67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pl-PL"/>
              <a:t>Click to edit text pattern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lvl="0" algn="ctr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l-PL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" pitchFamily="2"/>
        </a:defRPr>
      </a:lvl1pPr>
    </p:titleStyle>
    <p:bodyStyle>
      <a:lvl1pPr algn="l" rtl="0" hangingPunct="1">
        <a:lnSpc>
          <a:spcPct val="100000"/>
        </a:lnSpc>
        <a:spcBef>
          <a:spcPts val="1417"/>
        </a:spcBef>
        <a:spcAft>
          <a:spcPts val="0"/>
        </a:spcAft>
        <a:tabLst/>
        <a:defRPr lang="pl-PL" sz="32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ED3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4B33F9-13BB-4CB6-BAB9-763978C5E6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/>
          <a:p>
            <a:pPr lvl="0"/>
            <a:r>
              <a:rPr lang="pl-PL"/>
              <a:t>Click to edit the style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B36A4D-A265-4152-8684-00C0EB29D0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noAutofit/>
          </a:bodyPr>
          <a:lstStyle/>
          <a:p>
            <a:pPr lvl="0"/>
            <a:r>
              <a:rPr lang="pl-PL"/>
              <a:t>Click to edit text pattern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AA9BD81-ECE1-4D6C-93EC-409EF26DDA2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8B8B8B"/>
                </a:solidFill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31DB113A-2C9B-4834-8BA1-E7C027B80AE3}" type="datetime1">
              <a:rPr lang="pl-PL"/>
              <a:t>2024/5/16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8EFA71B-7C4B-46B7-844A-59DFD951902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079" y="6356520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l-PL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B3CF41E-47FD-424D-AFDC-AA1BEA4D2671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8B8B8B"/>
                </a:solidFill>
                <a:latin typeface="Calibri"/>
                <a:ea typeface="Segoe UI" pitchFamily="2"/>
                <a:cs typeface="Tahoma" pitchFamily="2"/>
              </a:defRPr>
            </a:lvl1pPr>
          </a:lstStyle>
          <a:p>
            <a:pPr lvl="0"/>
            <a:fld id="{EE53E95A-5142-4487-A6CE-A6037045D399}" type="slidenum">
              <a:t>'#'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lvl="0" algn="ctr" rtl="0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l-PL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" pitchFamily="2"/>
        </a:defRPr>
      </a:lvl1pPr>
    </p:titleStyle>
    <p:bodyStyle>
      <a:lvl1pPr marL="0" marR="0" lvl="0" indent="0" algn="l" rtl="0" hangingPunct="1">
        <a:lnSpc>
          <a:spcPct val="100000"/>
        </a:lnSpc>
        <a:spcBef>
          <a:spcPts val="64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pl-PL" sz="32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" pitchFamily="2"/>
        </a:defRPr>
      </a:lvl1pPr>
      <a:lvl2pPr marL="0" marR="0" lvl="1" indent="0" algn="l" rtl="0" hangingPunct="1">
        <a:lnSpc>
          <a:spcPct val="100000"/>
        </a:lnSpc>
        <a:spcBef>
          <a:spcPts val="561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pl-PL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" pitchFamily="2"/>
        </a:defRPr>
      </a:lvl2pPr>
      <a:lvl3pPr marL="0" marR="0" lvl="2" indent="0" algn="l" rtl="0" hangingPunct="1">
        <a:lnSpc>
          <a:spcPct val="100000"/>
        </a:lnSpc>
        <a:spcBef>
          <a:spcPts val="479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•"/>
        <a:tabLst/>
        <a:defRPr lang="pl-PL" sz="2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" pitchFamily="2"/>
        </a:defRPr>
      </a:lvl3pPr>
      <a:lvl4pPr marL="0" marR="0" lvl="3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–"/>
        <a:tabLst/>
        <a:defRPr lang="pl-PL" sz="20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" pitchFamily="2"/>
        </a:defRPr>
      </a:lvl4pPr>
      <a:lvl5pPr marL="0" marR="0" lvl="4" indent="0" algn="l" rtl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0000"/>
        </a:buClr>
        <a:buSzPct val="100000"/>
        <a:buFont typeface="Arial" pitchFamily="34"/>
        <a:buChar char="»"/>
        <a:tabLst/>
        <a:defRPr lang="pl-PL" sz="20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  <a:cs typeface="Arial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6BFD0A-DC48-42A9-881D-5728976E18A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5799" y="1412640"/>
            <a:ext cx="7772039" cy="1872000"/>
          </a:xfrm>
        </p:spPr>
        <p:txBody>
          <a:bodyPr/>
          <a:lstStyle/>
          <a:p>
            <a:pPr lvl="0"/>
            <a:r>
              <a:rPr lang="pl-PL"/>
              <a:t>Stress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80CB721-1059-438C-9008-41DA18DC458F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371599" y="3886200"/>
            <a:ext cx="6400440" cy="1752119"/>
          </a:xfrm>
        </p:spPr>
        <p:txBody>
          <a:bodyPr wrap="square" lIns="91440" tIns="45720" rIns="91440" bIns="45720" anchor="t">
            <a:noAutofit/>
          </a:bodyPr>
          <a:lstStyle/>
          <a:p>
            <a:pPr lvl="0" algn="ctr">
              <a:spcBef>
                <a:spcPts val="641"/>
              </a:spcBef>
              <a:tabLst>
                <a:tab pos="0" algn="l"/>
              </a:tabLst>
            </a:pPr>
            <a:r>
              <a:rPr lang="pl-PL">
                <a:solidFill>
                  <a:srgbClr val="8B8B8B"/>
                </a:solidFill>
                <a:latin typeface="Calibri" pitchFamily="18"/>
              </a:rPr>
              <a:t>Małgorzata Moczulska, M.Sc.</a:t>
            </a:r>
          </a:p>
          <a:p>
            <a:pPr lvl="0" algn="ctr">
              <a:spcBef>
                <a:spcPts val="641"/>
              </a:spcBef>
              <a:tabLst>
                <a:tab pos="0" algn="l"/>
              </a:tabLst>
            </a:pPr>
            <a:r>
              <a:rPr lang="pl-PL">
                <a:solidFill>
                  <a:srgbClr val="8B8B8B"/>
                </a:solidFill>
                <a:latin typeface="Calibri" pitchFamily="18"/>
              </a:rPr>
              <a:t>Powiślański University</a:t>
            </a:r>
          </a:p>
          <a:p>
            <a:pPr lvl="0" algn="ctr">
              <a:spcBef>
                <a:spcPts val="641"/>
              </a:spcBef>
              <a:tabLst>
                <a:tab pos="0" algn="l"/>
              </a:tabLst>
            </a:pPr>
            <a:r>
              <a:rPr lang="pl-PL">
                <a:solidFill>
                  <a:srgbClr val="8B8B8B"/>
                </a:solidFill>
                <a:latin typeface="Calibri" pitchFamily="18"/>
              </a:rPr>
              <a:t>Gdansk, winter sem. 2023 - 2024</a:t>
            </a:r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Czym jest stre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21D002-C5B8-4D0E-85D3-FA155B68B6F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pl-PL"/>
              <a:t>What is stress?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6836C0-61A1-4EA9-AC01-1865D77DE0C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lvl="0"/>
            <a:r>
              <a:rPr lang="pl-PL"/>
              <a:t>Stress is a state of the organism threatened by a loss of equilibrium under the influence of factors or conditions that put its homeostatic mechanisms at risk.</a:t>
            </a:r>
          </a:p>
          <a:p>
            <a:pPr lvl="0"/>
            <a:r>
              <a:rPr lang="pl-PL"/>
              <a:t>Stress is the body's reaction to a difficult situation in which a person finds himself. Types of difficult situations: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conflict situations, during which two or more opinions, concepts or ideas clash,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frustrating situations, during which we encounter an obstacle that prevents us from achieving our goal.</a:t>
            </a:r>
          </a:p>
          <a:p>
            <a:pPr lvl="0">
              <a:buNone/>
              <a:tabLst>
                <a:tab pos="0" algn="l"/>
              </a:tabLst>
            </a:pPr>
            <a:endParaRPr lang="pl-PL"/>
          </a:p>
          <a:p>
            <a:pPr marL="343080" lvl="0" indent="-342720">
              <a:buNone/>
              <a:tabLst>
                <a:tab pos="343080" algn="l"/>
              </a:tabLst>
            </a:pPr>
            <a:endParaRPr lang="pl-PL"/>
          </a:p>
          <a:p>
            <a:pPr marL="343080" lvl="0" indent="-342720">
              <a:buNone/>
              <a:tabLst>
                <a:tab pos="343080" algn="l"/>
              </a:tabLst>
            </a:pPr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Stres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33A0D8-74A1-435B-AA6F-0429E6FFF95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pl-PL"/>
              <a:t>Stressors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66275E-DEF2-40FB-9100-6A8D6D6189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	A threatening factor is called a stressor. Thus, we have stressors of origin: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physical (physical trauma, cold, heat)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chemical (poisons)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infectious (infections)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Psychological (positive and negative emotions).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	Stressors are subjective in nature.</a:t>
            </a:r>
          </a:p>
          <a:p>
            <a:pPr lvl="0">
              <a:buNone/>
              <a:tabLst>
                <a:tab pos="0" algn="l"/>
              </a:tabLst>
            </a:pPr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6 podstawowych grup emo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379272-5DE2-489A-B533-1549979CB3A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pl-PL"/>
              <a:t>6 basic groups of emotions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B1DAB6-A27E-420B-B4B6-C5E47CD507A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	1. love, gladness, joy;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	2. surprise;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	3. fear, suffering;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	4. anger, rage;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	5. distaste, revulsion;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	6. disregard and contempt.</a:t>
            </a:r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Symptomy występujące podczas reakcji stresowej&#10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D7ACDD-17F4-4F10-BF2E-FFBB101F22C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929960"/>
          </a:xfrm>
        </p:spPr>
        <p:txBody>
          <a:bodyPr>
            <a:normAutofit/>
          </a:bodyPr>
          <a:lstStyle/>
          <a:p>
            <a:pPr lvl="0"/>
            <a:r>
              <a:rPr lang="pl-PL"/>
              <a:t>Symptoms that occur during a stress reaction</a:t>
            </a:r>
            <a:br>
              <a:rPr lang="pl-PL"/>
            </a:br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80F170-A641-469F-900B-DC73D5283EE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Muscular symptoms: tense posture, hunched over, defensive posture, clasped hands, tense neck muscles, back muscles, facial muscles,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respiratory symptoms: rapid shallow breathing, sometimes "catching" air,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Symptoms from the digestive system: diarrhea or constipation, lack of appetite or excessive appetite,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Pain reactions: headaches, neck pain, back pain, stomach pain, chest pain, general hypersensitivity,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Other symptoms: skin redness, scratching, sweating, dry mouth, thick saliva.</a:t>
            </a:r>
          </a:p>
        </p:txBody>
      </p:sp>
    </p:spTree>
  </p:cSld>
  <p:clrMapOvr>
    <a:masterClrMapping/>
  </p:clrMapOvr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Skutki długotrwałego stre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2E54C9-A467-42BB-8CD3-4F8DEE49B9F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pl-PL"/>
              <a:t>Effects of prolonged stress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D9D20D-9096-4D3F-B696-58FAF69FE35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Peptic ulcers (stomach and duodenum),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spontaneous hypertension,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arrhythmia,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migraine,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bronchial asthma,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allergies,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skin diseases,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- Pain resulting from disorders of the musculoskeletal system.</a:t>
            </a:r>
          </a:p>
          <a:p>
            <a:pPr lvl="0">
              <a:buNone/>
              <a:tabLst>
                <a:tab pos="0" algn="l"/>
              </a:tabLst>
            </a:pP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Składniki odporności na st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F5B805-093D-4CA3-B4B0-A61D49F23C0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274680"/>
            <a:ext cx="8229240" cy="1497959"/>
          </a:xfrm>
        </p:spPr>
        <p:txBody>
          <a:bodyPr>
            <a:normAutofit/>
          </a:bodyPr>
          <a:lstStyle/>
          <a:p>
            <a:pPr lvl="0"/>
            <a:r>
              <a:rPr lang="pl-PL"/>
              <a:t>Components of stress resistance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3A8594-CE9D-4CC1-B325-48690F58CC0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lvl="0"/>
            <a:r>
              <a:rPr lang="pl-PL"/>
              <a:t>A high degree of commitment to work,</a:t>
            </a:r>
          </a:p>
          <a:p>
            <a:pPr lvl="0"/>
            <a:r>
              <a:rPr lang="pl-PL"/>
              <a:t>sense of control, how many percent do I feel that I influence what I achieve and how many: fate, chance or other people,</a:t>
            </a:r>
          </a:p>
          <a:p>
            <a:pPr lvl="0"/>
            <a:r>
              <a:rPr lang="pl-PL"/>
              <a:t>Reflectiveness, whether I can look at a given difficult situation from multiple perspectives, learn lessons for the future,</a:t>
            </a:r>
          </a:p>
          <a:p>
            <a:pPr lvl="0"/>
            <a:r>
              <a:rPr lang="pl-PL"/>
              <a:t>optimism-pessimism dimension,</a:t>
            </a:r>
          </a:p>
          <a:p>
            <a:pPr lvl="0"/>
            <a:r>
              <a:rPr lang="pl-PL"/>
              <a:t>Perceived self-efficacy, whether I think my actions are effective or not.</a:t>
            </a:r>
          </a:p>
          <a:p>
            <a:pPr marL="343080" lvl="0" indent="-342720">
              <a:buNone/>
              <a:tabLst>
                <a:tab pos="343080" algn="l"/>
              </a:tabLst>
            </a:pPr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3 obszary profilaktyki stresu szkodliwe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E71FC3-9CFA-4426-A412-250BF7885CF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lvl="0"/>
            <a:r>
              <a:rPr lang="pl-PL"/>
              <a:t>3 areas of harmful stress prevention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3B8D67-2A67-4B71-B42D-D55F38AC1D6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514439" lvl="0" indent="-514080">
              <a:buNone/>
              <a:tabLst>
                <a:tab pos="514439" algn="l"/>
              </a:tabLst>
            </a:pPr>
            <a:r>
              <a:rPr lang="pl-PL"/>
              <a:t>1. good relations with people in professional life</a:t>
            </a:r>
          </a:p>
          <a:p>
            <a:pPr marL="514439" lvl="0" indent="-514080">
              <a:buNone/>
              <a:tabLst>
                <a:tab pos="514439" algn="l"/>
              </a:tabLst>
            </a:pPr>
            <a:r>
              <a:rPr lang="pl-PL"/>
              <a:t>	and private = effective communication!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2. movement and diet.</a:t>
            </a:r>
          </a:p>
          <a:p>
            <a:pPr marL="343080" lvl="0" indent="-342720">
              <a:buNone/>
              <a:tabLst>
                <a:tab pos="343080" algn="l"/>
              </a:tabLst>
            </a:pPr>
            <a:r>
              <a:rPr lang="pl-PL"/>
              <a:t>3. developing knowledge of the mechanisms of human functioning, the possibility of influencing one's own emotions, and communication that shapes interpersonal relations - workshops, reading.</a:t>
            </a:r>
          </a:p>
        </p:txBody>
      </p:sp>
    </p:spTree>
  </p:cSld>
  <p:clrMapOvr>
    <a:masterClrMapping/>
  </p:clrMapOvr>
</p:sld>
</file>

<file path=ppt/slides/slide9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 name="Osoby wysoko- i niskoreaktyw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735CCF-2A53-4911-9A44-5A5DC9D3C90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pl-PL"/>
              <a:t>High- and low-reactive people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F7F554-B65F-4997-85E9-BCECA565EDD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pl-PL"/>
              <a:t>People differ in their performance threshold. This is the intensity of stress beyond which their efficiency decreases. For some it is low, for others it is high. People with a low performance threshold are called high-reactive, they are not very resistant to the stressor and are easily stimulated. People with a high performance threshold are called low-reactive, they are more resistant to the stressor and are difficult to stimulate.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jd tytuł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ytuł i zawartość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otalTime>326</ap:TotalTime>
  <ap:Words>525</ap:Words>
  <ap:Application>Microsoft Office PowerPoint</ap:Application>
  <ap:PresentationFormat>Panoramiczny</ap:PresentationFormat>
  <ap:Paragraphs>61</ap:Paragraphs>
  <ap:Slides>9</ap:Slides>
  <ap:Notes>9</ap:Notes>
  <ap:HiddenSlides>0</ap:HiddenSlides>
  <ap:MMClips>0</ap:MMClips>
  <ap:ScaleCrop>false</ap:ScaleCrop>
  <ap:HeadingPairs>
    <vt:vector baseType="variant" size="6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9</vt:i4>
      </vt:variant>
    </vt:vector>
  </ap:HeadingPairs>
  <ap:TitlesOfParts>
    <vt:vector baseType="lpstr" size="15">
      <vt:lpstr>Arial</vt:lpstr>
      <vt:lpstr>Calibri</vt:lpstr>
      <vt:lpstr>Liberation Sans</vt:lpstr>
      <vt:lpstr>Liberation Serif</vt:lpstr>
      <vt:lpstr>Slajd tytułowy</vt:lpstr>
      <vt:lpstr>Tytuł i zawartość</vt:lpstr>
      <vt:lpstr>Stres</vt:lpstr>
      <vt:lpstr>Czym jest stres?</vt:lpstr>
      <vt:lpstr>Stresory</vt:lpstr>
      <vt:lpstr>6 podstawowych grup emocji</vt:lpstr>
      <vt:lpstr>Symptomy występujące podczas reakcji stresowej </vt:lpstr>
      <vt:lpstr>Skutki długotrwałego stresu</vt:lpstr>
      <vt:lpstr>Składniki odporności na stres</vt:lpstr>
      <vt:lpstr>3 obszary profilaktyki stresu szkodliwego</vt:lpstr>
      <vt:lpstr>Osoby wysoko- i niskoreaktywne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Jak sobie radzić ze stresem  w pracy</dc:title>
  <dc:creator>oem</dc:creator>
  <lastModifiedBy>lic. Mateusz Grądzki</lastModifiedBy>
  <revision>39</revision>
  <dcterms:created xsi:type="dcterms:W3CDTF">2012-05-20T19:56:37.0000000Z</dcterms:created>
  <dcterms:modified xsi:type="dcterms:W3CDTF">2024-05-16T14:00:07.0000000Z</dcterms:modified>
  <keywords>, docId:A3AAA4EFEB015F9D9CBEE6596D9F78A6</keywords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Sygnity</vt:lpwstr>
  </property>
  <property fmtid="{D5CDD505-2E9C-101B-9397-08002B2CF9AE}" pid="4" name="PresentationFormat">
    <vt:lpwstr>Pokaz na ekranie (4:3)</vt:lpwstr>
  </property>
  <property fmtid="{D5CDD505-2E9C-101B-9397-08002B2CF9AE}" pid="5" name="Slides">
    <vt:r8>9</vt:r8>
  </property>
</Properties>
</file>