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43" name="PlaceHolder 2"/>
          <p:cNvSpPr>
            <a:spLocks noGrp="1"/>
          </p:cNvSpPr>
          <p:nvPr>
            <p:ph type="body"/>
          </p:nvPr>
        </p:nvSpPr>
        <p:spPr>
          <a:xfrm>
            <a:off x="457200" y="1600200"/>
            <a:ext cx="822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44" name="PlaceHolder 3"/>
          <p:cNvSpPr>
            <a:spLocks noGrp="1"/>
          </p:cNvSpPr>
          <p:nvPr>
            <p:ph type="body"/>
          </p:nvPr>
        </p:nvSpPr>
        <p:spPr>
          <a:xfrm>
            <a:off x="457200" y="3948480"/>
            <a:ext cx="822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46" name="PlaceHolder 2"/>
          <p:cNvSpPr>
            <a:spLocks noGrp="1"/>
          </p:cNvSpPr>
          <p:nvPr>
            <p:ph type="body"/>
          </p:nvPr>
        </p:nvSpPr>
        <p:spPr>
          <a:xfrm>
            <a:off x="45720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47" name="PlaceHolder 3"/>
          <p:cNvSpPr>
            <a:spLocks noGrp="1"/>
          </p:cNvSpPr>
          <p:nvPr>
            <p:ph type="body"/>
          </p:nvPr>
        </p:nvSpPr>
        <p:spPr>
          <a:xfrm>
            <a:off x="467424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48" name="PlaceHolder 4"/>
          <p:cNvSpPr>
            <a:spLocks noGrp="1"/>
          </p:cNvSpPr>
          <p:nvPr>
            <p:ph type="body"/>
          </p:nvPr>
        </p:nvSpPr>
        <p:spPr>
          <a:xfrm>
            <a:off x="457200" y="394848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49" name="PlaceHolder 5"/>
          <p:cNvSpPr>
            <a:spLocks noGrp="1"/>
          </p:cNvSpPr>
          <p:nvPr>
            <p:ph type="body"/>
          </p:nvPr>
        </p:nvSpPr>
        <p:spPr>
          <a:xfrm>
            <a:off x="4674240" y="394848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51" name="PlaceHolder 2"/>
          <p:cNvSpPr>
            <a:spLocks noGrp="1"/>
          </p:cNvSpPr>
          <p:nvPr>
            <p:ph type="body"/>
          </p:nvPr>
        </p:nvSpPr>
        <p:spPr>
          <a:xfrm>
            <a:off x="457200" y="160020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52" name="PlaceHolder 3"/>
          <p:cNvSpPr>
            <a:spLocks noGrp="1"/>
          </p:cNvSpPr>
          <p:nvPr>
            <p:ph type="body"/>
          </p:nvPr>
        </p:nvSpPr>
        <p:spPr>
          <a:xfrm>
            <a:off x="3239640" y="160020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53" name="PlaceHolder 4"/>
          <p:cNvSpPr>
            <a:spLocks noGrp="1"/>
          </p:cNvSpPr>
          <p:nvPr>
            <p:ph type="body"/>
          </p:nvPr>
        </p:nvSpPr>
        <p:spPr>
          <a:xfrm>
            <a:off x="6022080" y="160020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54" name="PlaceHolder 5"/>
          <p:cNvSpPr>
            <a:spLocks noGrp="1"/>
          </p:cNvSpPr>
          <p:nvPr>
            <p:ph type="body"/>
          </p:nvPr>
        </p:nvSpPr>
        <p:spPr>
          <a:xfrm>
            <a:off x="457200" y="394848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55" name="PlaceHolder 6"/>
          <p:cNvSpPr>
            <a:spLocks noGrp="1"/>
          </p:cNvSpPr>
          <p:nvPr>
            <p:ph type="body"/>
          </p:nvPr>
        </p:nvSpPr>
        <p:spPr>
          <a:xfrm>
            <a:off x="3239640" y="394848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56" name="PlaceHolder 7"/>
          <p:cNvSpPr>
            <a:spLocks noGrp="1"/>
          </p:cNvSpPr>
          <p:nvPr>
            <p:ph type="body"/>
          </p:nvPr>
        </p:nvSpPr>
        <p:spPr>
          <a:xfrm>
            <a:off x="6022080" y="394848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79" name="PlaceHolder 2"/>
          <p:cNvSpPr>
            <a:spLocks noGrp="1"/>
          </p:cNvSpPr>
          <p:nvPr>
            <p:ph type="subTitle"/>
          </p:nvPr>
        </p:nvSpPr>
        <p:spPr>
          <a:xfrm>
            <a:off x="457200" y="1600200"/>
            <a:ext cx="8229600" cy="449568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81" name="PlaceHolder 2"/>
          <p:cNvSpPr>
            <a:spLocks noGrp="1"/>
          </p:cNvSpPr>
          <p:nvPr>
            <p:ph type="body"/>
          </p:nvPr>
        </p:nvSpPr>
        <p:spPr>
          <a:xfrm>
            <a:off x="457200" y="1600200"/>
            <a:ext cx="82296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83" name="PlaceHolder 2"/>
          <p:cNvSpPr>
            <a:spLocks noGrp="1"/>
          </p:cNvSpPr>
          <p:nvPr>
            <p:ph type="body"/>
          </p:nvPr>
        </p:nvSpPr>
        <p:spPr>
          <a:xfrm>
            <a:off x="457200" y="1600200"/>
            <a:ext cx="40158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84" name="PlaceHolder 3"/>
          <p:cNvSpPr>
            <a:spLocks noGrp="1"/>
          </p:cNvSpPr>
          <p:nvPr>
            <p:ph type="body"/>
          </p:nvPr>
        </p:nvSpPr>
        <p:spPr>
          <a:xfrm>
            <a:off x="4674240" y="1600200"/>
            <a:ext cx="40158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88" name="PlaceHolder 2"/>
          <p:cNvSpPr>
            <a:spLocks noGrp="1"/>
          </p:cNvSpPr>
          <p:nvPr>
            <p:ph type="body"/>
          </p:nvPr>
        </p:nvSpPr>
        <p:spPr>
          <a:xfrm>
            <a:off x="45720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89" name="PlaceHolder 3"/>
          <p:cNvSpPr>
            <a:spLocks noGrp="1"/>
          </p:cNvSpPr>
          <p:nvPr>
            <p:ph type="body"/>
          </p:nvPr>
        </p:nvSpPr>
        <p:spPr>
          <a:xfrm>
            <a:off x="4674240" y="1600200"/>
            <a:ext cx="40158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90" name="PlaceHolder 4"/>
          <p:cNvSpPr>
            <a:spLocks noGrp="1"/>
          </p:cNvSpPr>
          <p:nvPr>
            <p:ph type="body"/>
          </p:nvPr>
        </p:nvSpPr>
        <p:spPr>
          <a:xfrm>
            <a:off x="457200" y="394848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22" name="PlaceHolder 2"/>
          <p:cNvSpPr>
            <a:spLocks noGrp="1"/>
          </p:cNvSpPr>
          <p:nvPr>
            <p:ph type="subTitle"/>
          </p:nvPr>
        </p:nvSpPr>
        <p:spPr>
          <a:xfrm>
            <a:off x="457200" y="1600200"/>
            <a:ext cx="8229600" cy="449568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92" name="PlaceHolder 2"/>
          <p:cNvSpPr>
            <a:spLocks noGrp="1"/>
          </p:cNvSpPr>
          <p:nvPr>
            <p:ph type="body"/>
          </p:nvPr>
        </p:nvSpPr>
        <p:spPr>
          <a:xfrm>
            <a:off x="457200" y="1600200"/>
            <a:ext cx="40158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93" name="PlaceHolder 3"/>
          <p:cNvSpPr>
            <a:spLocks noGrp="1"/>
          </p:cNvSpPr>
          <p:nvPr>
            <p:ph type="body"/>
          </p:nvPr>
        </p:nvSpPr>
        <p:spPr>
          <a:xfrm>
            <a:off x="467424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94" name="PlaceHolder 4"/>
          <p:cNvSpPr>
            <a:spLocks noGrp="1"/>
          </p:cNvSpPr>
          <p:nvPr>
            <p:ph type="body"/>
          </p:nvPr>
        </p:nvSpPr>
        <p:spPr>
          <a:xfrm>
            <a:off x="4674240" y="394848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96" name="PlaceHolder 2"/>
          <p:cNvSpPr>
            <a:spLocks noGrp="1"/>
          </p:cNvSpPr>
          <p:nvPr>
            <p:ph type="body"/>
          </p:nvPr>
        </p:nvSpPr>
        <p:spPr>
          <a:xfrm>
            <a:off x="45720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97" name="PlaceHolder 3"/>
          <p:cNvSpPr>
            <a:spLocks noGrp="1"/>
          </p:cNvSpPr>
          <p:nvPr>
            <p:ph type="body"/>
          </p:nvPr>
        </p:nvSpPr>
        <p:spPr>
          <a:xfrm>
            <a:off x="467424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98" name="PlaceHolder 4"/>
          <p:cNvSpPr>
            <a:spLocks noGrp="1"/>
          </p:cNvSpPr>
          <p:nvPr>
            <p:ph type="body"/>
          </p:nvPr>
        </p:nvSpPr>
        <p:spPr>
          <a:xfrm>
            <a:off x="457200" y="3948480"/>
            <a:ext cx="822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100" name="PlaceHolder 2"/>
          <p:cNvSpPr>
            <a:spLocks noGrp="1"/>
          </p:cNvSpPr>
          <p:nvPr>
            <p:ph type="body"/>
          </p:nvPr>
        </p:nvSpPr>
        <p:spPr>
          <a:xfrm>
            <a:off x="457200" y="1600200"/>
            <a:ext cx="822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101" name="PlaceHolder 3"/>
          <p:cNvSpPr>
            <a:spLocks noGrp="1"/>
          </p:cNvSpPr>
          <p:nvPr>
            <p:ph type="body"/>
          </p:nvPr>
        </p:nvSpPr>
        <p:spPr>
          <a:xfrm>
            <a:off x="457200" y="3948480"/>
            <a:ext cx="822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103" name="PlaceHolder 2"/>
          <p:cNvSpPr>
            <a:spLocks noGrp="1"/>
          </p:cNvSpPr>
          <p:nvPr>
            <p:ph type="body"/>
          </p:nvPr>
        </p:nvSpPr>
        <p:spPr>
          <a:xfrm>
            <a:off x="45720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104" name="PlaceHolder 3"/>
          <p:cNvSpPr>
            <a:spLocks noGrp="1"/>
          </p:cNvSpPr>
          <p:nvPr>
            <p:ph type="body"/>
          </p:nvPr>
        </p:nvSpPr>
        <p:spPr>
          <a:xfrm>
            <a:off x="467424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105" name="PlaceHolder 4"/>
          <p:cNvSpPr>
            <a:spLocks noGrp="1"/>
          </p:cNvSpPr>
          <p:nvPr>
            <p:ph type="body"/>
          </p:nvPr>
        </p:nvSpPr>
        <p:spPr>
          <a:xfrm>
            <a:off x="457200" y="394848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106" name="PlaceHolder 5"/>
          <p:cNvSpPr>
            <a:spLocks noGrp="1"/>
          </p:cNvSpPr>
          <p:nvPr>
            <p:ph type="body"/>
          </p:nvPr>
        </p:nvSpPr>
        <p:spPr>
          <a:xfrm>
            <a:off x="4674240" y="394848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108" name="PlaceHolder 2"/>
          <p:cNvSpPr>
            <a:spLocks noGrp="1"/>
          </p:cNvSpPr>
          <p:nvPr>
            <p:ph type="body"/>
          </p:nvPr>
        </p:nvSpPr>
        <p:spPr>
          <a:xfrm>
            <a:off x="457200" y="160020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109" name="PlaceHolder 3"/>
          <p:cNvSpPr>
            <a:spLocks noGrp="1"/>
          </p:cNvSpPr>
          <p:nvPr>
            <p:ph type="body"/>
          </p:nvPr>
        </p:nvSpPr>
        <p:spPr>
          <a:xfrm>
            <a:off x="3239640" y="160020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110" name="PlaceHolder 4"/>
          <p:cNvSpPr>
            <a:spLocks noGrp="1"/>
          </p:cNvSpPr>
          <p:nvPr>
            <p:ph type="body"/>
          </p:nvPr>
        </p:nvSpPr>
        <p:spPr>
          <a:xfrm>
            <a:off x="6022080" y="160020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111" name="PlaceHolder 5"/>
          <p:cNvSpPr>
            <a:spLocks noGrp="1"/>
          </p:cNvSpPr>
          <p:nvPr>
            <p:ph type="body"/>
          </p:nvPr>
        </p:nvSpPr>
        <p:spPr>
          <a:xfrm>
            <a:off x="457200" y="394848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112" name="PlaceHolder 6"/>
          <p:cNvSpPr>
            <a:spLocks noGrp="1"/>
          </p:cNvSpPr>
          <p:nvPr>
            <p:ph type="body"/>
          </p:nvPr>
        </p:nvSpPr>
        <p:spPr>
          <a:xfrm>
            <a:off x="3239640" y="394848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113" name="PlaceHolder 7"/>
          <p:cNvSpPr>
            <a:spLocks noGrp="1"/>
          </p:cNvSpPr>
          <p:nvPr>
            <p:ph type="body"/>
          </p:nvPr>
        </p:nvSpPr>
        <p:spPr>
          <a:xfrm>
            <a:off x="6022080" y="3948480"/>
            <a:ext cx="264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24" name="PlaceHolder 2"/>
          <p:cNvSpPr>
            <a:spLocks noGrp="1"/>
          </p:cNvSpPr>
          <p:nvPr>
            <p:ph type="body"/>
          </p:nvPr>
        </p:nvSpPr>
        <p:spPr>
          <a:xfrm>
            <a:off x="457200" y="1600200"/>
            <a:ext cx="82296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26" name="PlaceHolder 2"/>
          <p:cNvSpPr>
            <a:spLocks noGrp="1"/>
          </p:cNvSpPr>
          <p:nvPr>
            <p:ph type="body"/>
          </p:nvPr>
        </p:nvSpPr>
        <p:spPr>
          <a:xfrm>
            <a:off x="457200" y="1600200"/>
            <a:ext cx="40158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27" name="PlaceHolder 3"/>
          <p:cNvSpPr>
            <a:spLocks noGrp="1"/>
          </p:cNvSpPr>
          <p:nvPr>
            <p:ph type="body"/>
          </p:nvPr>
        </p:nvSpPr>
        <p:spPr>
          <a:xfrm>
            <a:off x="4674240" y="1600200"/>
            <a:ext cx="40158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31" name="PlaceHolder 2"/>
          <p:cNvSpPr>
            <a:spLocks noGrp="1"/>
          </p:cNvSpPr>
          <p:nvPr>
            <p:ph type="body"/>
          </p:nvPr>
        </p:nvSpPr>
        <p:spPr>
          <a:xfrm>
            <a:off x="45720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32" name="PlaceHolder 3"/>
          <p:cNvSpPr>
            <a:spLocks noGrp="1"/>
          </p:cNvSpPr>
          <p:nvPr>
            <p:ph type="body"/>
          </p:nvPr>
        </p:nvSpPr>
        <p:spPr>
          <a:xfrm>
            <a:off x="4674240" y="1600200"/>
            <a:ext cx="40158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33" name="PlaceHolder 4"/>
          <p:cNvSpPr>
            <a:spLocks noGrp="1"/>
          </p:cNvSpPr>
          <p:nvPr>
            <p:ph type="body"/>
          </p:nvPr>
        </p:nvSpPr>
        <p:spPr>
          <a:xfrm>
            <a:off x="457200" y="394848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35" name="PlaceHolder 2"/>
          <p:cNvSpPr>
            <a:spLocks noGrp="1"/>
          </p:cNvSpPr>
          <p:nvPr>
            <p:ph type="body"/>
          </p:nvPr>
        </p:nvSpPr>
        <p:spPr>
          <a:xfrm>
            <a:off x="457200" y="1600200"/>
            <a:ext cx="4015800" cy="449568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36" name="PlaceHolder 3"/>
          <p:cNvSpPr>
            <a:spLocks noGrp="1"/>
          </p:cNvSpPr>
          <p:nvPr>
            <p:ph type="body"/>
          </p:nvPr>
        </p:nvSpPr>
        <p:spPr>
          <a:xfrm>
            <a:off x="467424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37" name="PlaceHolder 4"/>
          <p:cNvSpPr>
            <a:spLocks noGrp="1"/>
          </p:cNvSpPr>
          <p:nvPr>
            <p:ph type="body"/>
          </p:nvPr>
        </p:nvSpPr>
        <p:spPr>
          <a:xfrm>
            <a:off x="4674240" y="394848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39" name="PlaceHolder 2"/>
          <p:cNvSpPr>
            <a:spLocks noGrp="1"/>
          </p:cNvSpPr>
          <p:nvPr>
            <p:ph type="body"/>
          </p:nvPr>
        </p:nvSpPr>
        <p:spPr>
          <a:xfrm>
            <a:off x="45720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40" name="PlaceHolder 3"/>
          <p:cNvSpPr>
            <a:spLocks noGrp="1"/>
          </p:cNvSpPr>
          <p:nvPr>
            <p:ph type="body"/>
          </p:nvPr>
        </p:nvSpPr>
        <p:spPr>
          <a:xfrm>
            <a:off x="4674240" y="1600200"/>
            <a:ext cx="40158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
        <p:nvSpPr>
          <p:cNvPr id="41" name="PlaceHolder 4"/>
          <p:cNvSpPr>
            <a:spLocks noGrp="1"/>
          </p:cNvSpPr>
          <p:nvPr>
            <p:ph type="body"/>
          </p:nvPr>
        </p:nvSpPr>
        <p:spPr>
          <a:xfrm>
            <a:off x="457200" y="3948480"/>
            <a:ext cx="8229600" cy="2144160"/>
          </a:xfrm>
          <a:prstGeom prst="rect">
            <a:avLst/>
          </a:prstGeom>
        </p:spPr>
        <p:txBody>
          <a:bodyPr lIns="90000" tIns="46800" rIns="90000" bIns="46800">
            <a:normAutofit/>
          </a:bodyPr>
          <a:lstStyle/>
          <a:p>
            <a:endParaRPr lang="en-US" sz="3200" b="0" strike="noStrike" spc="-1">
              <a:solidFill>
                <a:srgbClr val="FFFFFF"/>
              </a:solidFill>
              <a:latin typeface="Garamon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a:blipFill>
        <a:effectLst/>
      </p:bgPr>
    </p:bg>
    <p:spTree>
      <p:nvGrpSpPr>
        <p:cNvPr id="1" name=""/>
        <p:cNvGrpSpPr/>
        <p:nvPr/>
      </p:nvGrpSpPr>
      <p:grpSpPr>
        <a:xfrm>
          <a:off x="0" y="0"/>
          <a:ext cx="0" cy="0"/>
          <a:chOff x="0" y="0"/>
          <a:chExt cx="0" cy="0"/>
        </a:xfrm>
      </p:grpSpPr>
      <p:grpSp>
        <p:nvGrpSpPr>
          <p:cNvPr id="21" name="Group 1"/>
          <p:cNvGrpSpPr/>
          <p:nvPr/>
        </p:nvGrpSpPr>
        <p:grpSpPr>
          <a:xfrm>
            <a:off x="0" y="2438280"/>
            <a:ext cx="9144000" cy="4046760"/>
            <a:chOff x="0" y="2438280"/>
            <a:chExt cx="9144000" cy="4046760"/>
          </a:xfrm>
        </p:grpSpPr>
        <p:sp>
          <p:nvSpPr>
            <p:cNvPr id="22" name="CustomShape 2"/>
            <p:cNvSpPr/>
            <p:nvPr/>
          </p:nvSpPr>
          <p:spPr>
            <a:xfrm rot="20175000">
              <a:off x="3367080" y="4114440"/>
              <a:ext cx="4876920" cy="609480"/>
            </a:xfrm>
            <a:prstGeom prst="rect">
              <a:avLst/>
            </a:prstGeom>
            <a:gradFill rotWithShape="0">
              <a:gsLst>
                <a:gs pos="0">
                  <a:srgbClr val="006060"/>
                </a:gs>
                <a:gs pos="50000">
                  <a:srgbClr val="006666"/>
                </a:gs>
                <a:gs pos="100000">
                  <a:srgbClr val="006060"/>
                </a:gs>
              </a:gsLst>
              <a:lin ang="18900000"/>
            </a:gradFill>
            <a:ln w="0">
              <a:noFill/>
            </a:ln>
          </p:spPr>
          <p:style>
            <a:lnRef idx="0">
              <a:scrgbClr r="0" g="0" b="0"/>
            </a:lnRef>
            <a:fillRef idx="0">
              <a:scrgbClr r="0" g="0" b="0"/>
            </a:fillRef>
            <a:effectRef idx="0">
              <a:scrgbClr r="0" g="0" b="0"/>
            </a:effectRef>
            <a:fontRef idx="minor"/>
          </p:style>
        </p:sp>
        <p:sp>
          <p:nvSpPr>
            <p:cNvPr id="2" name="CustomShape 3"/>
            <p:cNvSpPr/>
            <p:nvPr/>
          </p:nvSpPr>
          <p:spPr>
            <a:xfrm>
              <a:off x="0" y="4229280"/>
              <a:ext cx="4267080" cy="1942920"/>
            </a:xfrm>
            <a:custGeom>
              <a:avLst/>
              <a:gdLst/>
              <a:ahLst/>
              <a:cxnLst/>
              <a:rect l="l" t="t"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rgbClr val="006E6B"/>
            </a:solidFill>
            <a:ln w="0">
              <a:noFill/>
            </a:ln>
          </p:spPr>
          <p:style>
            <a:lnRef idx="0">
              <a:scrgbClr r="0" g="0" b="0"/>
            </a:lnRef>
            <a:fillRef idx="0">
              <a:scrgbClr r="0" g="0" b="0"/>
            </a:fillRef>
            <a:effectRef idx="0">
              <a:scrgbClr r="0" g="0" b="0"/>
            </a:effectRef>
            <a:fontRef idx="minor"/>
          </p:style>
        </p:sp>
        <p:sp>
          <p:nvSpPr>
            <p:cNvPr id="3" name="CustomShape 4"/>
            <p:cNvSpPr/>
            <p:nvPr/>
          </p:nvSpPr>
          <p:spPr>
            <a:xfrm>
              <a:off x="5332320" y="2438280"/>
              <a:ext cx="3811680" cy="1955880"/>
            </a:xfrm>
            <a:custGeom>
              <a:avLst/>
              <a:gdLst/>
              <a:ahLst/>
              <a:cxnLst/>
              <a:rect l="l" t="t"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rgbClr val="006E6B"/>
            </a:solidFill>
            <a:ln w="0">
              <a:noFill/>
            </a:ln>
          </p:spPr>
          <p:style>
            <a:lnRef idx="0">
              <a:scrgbClr r="0" g="0" b="0"/>
            </a:lnRef>
            <a:fillRef idx="0">
              <a:scrgbClr r="0" g="0" b="0"/>
            </a:fillRef>
            <a:effectRef idx="0">
              <a:scrgbClr r="0" g="0" b="0"/>
            </a:effectRef>
            <a:fontRef idx="minor"/>
          </p:style>
        </p:sp>
        <p:sp>
          <p:nvSpPr>
            <p:cNvPr id="4" name="CustomShape 5"/>
            <p:cNvSpPr/>
            <p:nvPr/>
          </p:nvSpPr>
          <p:spPr>
            <a:xfrm>
              <a:off x="6019920" y="2438280"/>
              <a:ext cx="3124080" cy="1209960"/>
            </a:xfrm>
            <a:custGeom>
              <a:avLst/>
              <a:gdLst/>
              <a:ahLst/>
              <a:cxnLst/>
              <a:rect l="l" t="t"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rgbClr val="2E8886"/>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5" name="CustomShape 6"/>
            <p:cNvSpPr/>
            <p:nvPr/>
          </p:nvSpPr>
          <p:spPr>
            <a:xfrm>
              <a:off x="5713560" y="3932280"/>
              <a:ext cx="295200" cy="190440"/>
            </a:xfrm>
            <a:custGeom>
              <a:avLst/>
              <a:gdLst/>
              <a:ahLst/>
              <a:cxnLst/>
              <a:rect l="l" t="t"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6" name="CustomShape 7"/>
            <p:cNvSpPr/>
            <p:nvPr/>
          </p:nvSpPr>
          <p:spPr>
            <a:xfrm>
              <a:off x="5999040" y="3798720"/>
              <a:ext cx="293760" cy="190800"/>
            </a:xfrm>
            <a:custGeom>
              <a:avLst/>
              <a:gdLst/>
              <a:ahLst/>
              <a:cxnLst/>
              <a:rect l="l" t="t"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7" name="CustomShape 8"/>
            <p:cNvSpPr/>
            <p:nvPr/>
          </p:nvSpPr>
          <p:spPr>
            <a:xfrm>
              <a:off x="6094440" y="2914560"/>
              <a:ext cx="838080" cy="436680"/>
            </a:xfrm>
            <a:custGeom>
              <a:avLst/>
              <a:gdLst/>
              <a:ahLst/>
              <a:cxnLst/>
              <a:rect l="l" t="t"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8" name="CustomShape 9"/>
            <p:cNvSpPr/>
            <p:nvPr/>
          </p:nvSpPr>
          <p:spPr>
            <a:xfrm>
              <a:off x="5835600" y="3198960"/>
              <a:ext cx="1144800" cy="485640"/>
            </a:xfrm>
            <a:custGeom>
              <a:avLst/>
              <a:gdLst/>
              <a:ahLst/>
              <a:cxnLst/>
              <a:rect l="l" t="t"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9" name="CustomShape 10"/>
            <p:cNvSpPr/>
            <p:nvPr/>
          </p:nvSpPr>
          <p:spPr>
            <a:xfrm>
              <a:off x="5330880" y="3000240"/>
              <a:ext cx="3809880" cy="1398600"/>
            </a:xfrm>
            <a:custGeom>
              <a:avLst/>
              <a:gdLst/>
              <a:ahLst/>
              <a:cxnLst/>
              <a:rect l="l" t="t"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10" name="CustomShape 11"/>
            <p:cNvSpPr/>
            <p:nvPr/>
          </p:nvSpPr>
          <p:spPr>
            <a:xfrm>
              <a:off x="6094440" y="2943360"/>
              <a:ext cx="915840" cy="409320"/>
            </a:xfrm>
            <a:custGeom>
              <a:avLst/>
              <a:gdLst/>
              <a:ahLst/>
              <a:cxnLst/>
              <a:rect l="l" t="t"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rgbClr val="0F7774"/>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11" name="CustomShape 12"/>
            <p:cNvSpPr/>
            <p:nvPr/>
          </p:nvSpPr>
          <p:spPr>
            <a:xfrm>
              <a:off x="8456760" y="2606760"/>
              <a:ext cx="7920" cy="1440"/>
            </a:xfrm>
            <a:custGeom>
              <a:avLst/>
              <a:gdLst/>
              <a:ahLst/>
              <a:cxnLst/>
              <a:rect l="l" t="t" r="r" b="b"/>
              <a:pathLst>
                <a:path w="5">
                  <a:moveTo>
                    <a:pt x="0" y="0"/>
                  </a:moveTo>
                  <a:lnTo>
                    <a:pt x="5" y="0"/>
                  </a:lnTo>
                  <a:lnTo>
                    <a:pt x="0" y="0"/>
                  </a:lnTo>
                  <a:lnTo>
                    <a:pt x="0" y="0"/>
                  </a:lnTo>
                  <a:close/>
                </a:path>
              </a:pathLst>
            </a:custGeom>
            <a:solidFill>
              <a:srgbClr val="FED1AD"/>
            </a:solidFill>
            <a:ln w="0">
              <a:noFill/>
            </a:ln>
          </p:spPr>
          <p:style>
            <a:lnRef idx="0">
              <a:scrgbClr r="0" g="0" b="0"/>
            </a:lnRef>
            <a:fillRef idx="0">
              <a:scrgbClr r="0" g="0" b="0"/>
            </a:fillRef>
            <a:effectRef idx="0">
              <a:scrgbClr r="0" g="0" b="0"/>
            </a:effectRef>
            <a:fontRef idx="minor"/>
          </p:style>
        </p:sp>
        <p:sp>
          <p:nvSpPr>
            <p:cNvPr id="12" name="CustomShape 13"/>
            <p:cNvSpPr/>
            <p:nvPr/>
          </p:nvSpPr>
          <p:spPr>
            <a:xfrm>
              <a:off x="6094440" y="2743200"/>
              <a:ext cx="1136520" cy="608040"/>
            </a:xfrm>
            <a:custGeom>
              <a:avLst/>
              <a:gdLst/>
              <a:ahLst/>
              <a:cxnLst/>
              <a:rect l="l" t="t"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rgbClr val="0F7774"/>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13" name="CustomShape 14"/>
            <p:cNvSpPr/>
            <p:nvPr/>
          </p:nvSpPr>
          <p:spPr>
            <a:xfrm>
              <a:off x="5481720" y="3605040"/>
              <a:ext cx="504720" cy="357480"/>
            </a:xfrm>
            <a:custGeom>
              <a:avLst/>
              <a:gdLst/>
              <a:ahLst/>
              <a:cxnLst/>
              <a:rect l="l" t="t" r="r" b="b"/>
              <a:pathLst>
                <a:path w="318" h="225">
                  <a:moveTo>
                    <a:pt x="6" y="225"/>
                  </a:moveTo>
                  <a:lnTo>
                    <a:pt x="0" y="195"/>
                  </a:lnTo>
                  <a:lnTo>
                    <a:pt x="315" y="0"/>
                  </a:lnTo>
                  <a:lnTo>
                    <a:pt x="303" y="27"/>
                  </a:lnTo>
                  <a:lnTo>
                    <a:pt x="318" y="42"/>
                  </a:lnTo>
                </a:path>
              </a:pathLst>
            </a:custGeom>
            <a:gradFill rotWithShape="0">
              <a:gsLst>
                <a:gs pos="0">
                  <a:srgbClr val="0F7774"/>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14" name="CustomShape 15"/>
            <p:cNvSpPr/>
            <p:nvPr/>
          </p:nvSpPr>
          <p:spPr>
            <a:xfrm>
              <a:off x="0" y="4219560"/>
              <a:ext cx="4119480" cy="1481040"/>
            </a:xfrm>
            <a:custGeom>
              <a:avLst/>
              <a:gdLst/>
              <a:ahLst/>
              <a:cxnLst/>
              <a:rect l="l" t="t"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rgbClr val="2E8886"/>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15" name="CustomShape 16"/>
            <p:cNvSpPr/>
            <p:nvPr/>
          </p:nvSpPr>
          <p:spPr>
            <a:xfrm>
              <a:off x="0" y="4753080"/>
              <a:ext cx="4322880" cy="1731960"/>
            </a:xfrm>
            <a:custGeom>
              <a:avLst/>
              <a:gdLst/>
              <a:ahLst/>
              <a:cxnLst/>
              <a:rect l="l" t="t"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rgbClr val="006666"/>
            </a:solidFill>
            <a:ln w="0">
              <a:noFill/>
            </a:ln>
          </p:spPr>
          <p:style>
            <a:lnRef idx="0">
              <a:scrgbClr r="0" g="0" b="0"/>
            </a:lnRef>
            <a:fillRef idx="0">
              <a:scrgbClr r="0" g="0" b="0"/>
            </a:fillRef>
            <a:effectRef idx="0">
              <a:scrgbClr r="0" g="0" b="0"/>
            </a:effectRef>
            <a:fontRef idx="minor"/>
          </p:style>
        </p:sp>
      </p:grpSp>
      <p:sp>
        <p:nvSpPr>
          <p:cNvPr id="16" name="PlaceHolder 17"/>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B9EFEE"/>
                </a:solidFill>
                <a:latin typeface="Garamond"/>
              </a:rPr>
              <a:t>Click to edit the title text format</a:t>
            </a:r>
          </a:p>
        </p:txBody>
      </p:sp>
      <p:sp>
        <p:nvSpPr>
          <p:cNvPr id="17" name="PlaceHolder 18"/>
          <p:cNvSpPr>
            <a:spLocks noGrp="1"/>
          </p:cNvSpPr>
          <p:nvPr>
            <p:ph type="dt"/>
          </p:nvPr>
        </p:nvSpPr>
        <p:spPr>
          <a:xfrm>
            <a:off x="456840" y="6248520"/>
            <a:ext cx="2133720" cy="45720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FFFFFF"/>
              </a:solidFill>
              <a:latin typeface="Garamond"/>
            </a:endParaRPr>
          </a:p>
        </p:txBody>
      </p:sp>
      <p:sp>
        <p:nvSpPr>
          <p:cNvPr id="18" name="PlaceHolder 19"/>
          <p:cNvSpPr>
            <a:spLocks noGrp="1"/>
          </p:cNvSpPr>
          <p:nvPr>
            <p:ph type="ftr"/>
          </p:nvPr>
        </p:nvSpPr>
        <p:spPr>
          <a:xfrm>
            <a:off x="3124080" y="6248520"/>
            <a:ext cx="2895840" cy="45720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FFFFFF"/>
              </a:solidFill>
              <a:latin typeface="Garamond"/>
            </a:endParaRPr>
          </a:p>
        </p:txBody>
      </p:sp>
      <p:sp>
        <p:nvSpPr>
          <p:cNvPr id="19" name="PlaceHolder 20"/>
          <p:cNvSpPr>
            <a:spLocks noGrp="1"/>
          </p:cNvSpPr>
          <p:nvPr>
            <p:ph type="sldNum"/>
          </p:nvPr>
        </p:nvSpPr>
        <p:spPr>
          <a:xfrm>
            <a:off x="6552720" y="6248520"/>
            <a:ext cx="2133720" cy="457200"/>
          </a:xfrm>
          <a:prstGeom prst="rect">
            <a:avLst/>
          </a:prstGeom>
        </p:spPr>
        <p:txBody>
          <a:bodyPr lIns="90000" tIns="46800" rIns="90000" bIns="46800" anchor="b">
            <a:noAutofit/>
          </a:bodyPr>
          <a:lstStyle/>
          <a:p>
            <a:pPr marL="216000" indent="-216000" algn="r">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A6AE8B-B5A6-4AF2-BB6C-4DA38BEB4D80}" type="slidenum">
              <a:rPr lang="pl-PL" sz="1200" b="0" strike="noStrike" spc="-1">
                <a:latin typeface="Times New Roman"/>
              </a:rPr>
              <a:t>‹#›</a:t>
            </a:fld>
            <a:endParaRPr lang="en-US" sz="1200" b="0" strike="noStrike" spc="-1">
              <a:latin typeface="Times New Roman"/>
            </a:endParaRPr>
          </a:p>
        </p:txBody>
      </p:sp>
      <p:sp>
        <p:nvSpPr>
          <p:cNvPr id="20" name="PlaceHolder 21"/>
          <p:cNvSpPr>
            <a:spLocks noGrp="1"/>
          </p:cNvSpPr>
          <p:nvPr>
            <p:ph type="body"/>
          </p:nvPr>
        </p:nvSpPr>
        <p:spPr>
          <a:xfrm>
            <a:off x="457200" y="1600200"/>
            <a:ext cx="8229600" cy="4495680"/>
          </a:xfrm>
          <a:prstGeom prst="rect">
            <a:avLst/>
          </a:prstGeom>
        </p:spPr>
        <p:txBody>
          <a:bodyPr lIns="90000" tIns="46800" rIns="90000" bIns="46800">
            <a:normAutofit/>
          </a:bodyPr>
          <a:lstStyle/>
          <a:p>
            <a:pPr marL="342720" indent="-34272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Click to edit the outline text format</a:t>
            </a:r>
          </a:p>
          <a:p>
            <a:pPr marL="742680" lvl="1" indent="-285480">
              <a:spcBef>
                <a:spcPts val="799"/>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Second Outline Level</a:t>
            </a:r>
          </a:p>
          <a:p>
            <a:pPr marL="1143000" lvl="2" indent="-228600">
              <a:spcBef>
                <a:spcPts val="799"/>
              </a:spcBef>
              <a:buClr>
                <a:srgbClr val="B9EFEE"/>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Third Outline Level</a:t>
            </a:r>
          </a:p>
          <a:p>
            <a:pPr marL="1600200" lvl="3" indent="-228600">
              <a:spcBef>
                <a:spcPts val="799"/>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Fourth Outline Level</a:t>
            </a:r>
          </a:p>
          <a:p>
            <a:pPr marL="2057400" lvl="4" indent="-228600">
              <a:spcBef>
                <a:spcPts val="799"/>
              </a:spcBef>
              <a:buClr>
                <a:srgbClr val="CCFF66"/>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Fifth Outline Level</a:t>
            </a:r>
          </a:p>
          <a:p>
            <a:pPr marL="2057400" lvl="5" indent="-228600">
              <a:spcBef>
                <a:spcPts val="799"/>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Sixth Outline Level</a:t>
            </a:r>
          </a:p>
          <a:p>
            <a:pPr marL="2057400" lvl="6" indent="-228600">
              <a:spcBef>
                <a:spcPts val="799"/>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a:blipFill>
        <a:effectLst/>
      </p:bgPr>
    </p:bg>
    <p:spTree>
      <p:nvGrpSpPr>
        <p:cNvPr id="1" name=""/>
        <p:cNvGrpSpPr/>
        <p:nvPr/>
      </p:nvGrpSpPr>
      <p:grpSpPr>
        <a:xfrm>
          <a:off x="0" y="0"/>
          <a:ext cx="0" cy="0"/>
          <a:chOff x="0" y="0"/>
          <a:chExt cx="0" cy="0"/>
        </a:xfrm>
      </p:grpSpPr>
      <p:grpSp>
        <p:nvGrpSpPr>
          <p:cNvPr id="57" name="Group 1"/>
          <p:cNvGrpSpPr/>
          <p:nvPr/>
        </p:nvGrpSpPr>
        <p:grpSpPr>
          <a:xfrm>
            <a:off x="0" y="2438280"/>
            <a:ext cx="9144000" cy="4046760"/>
            <a:chOff x="0" y="2438280"/>
            <a:chExt cx="9144000" cy="4046760"/>
          </a:xfrm>
        </p:grpSpPr>
        <p:sp>
          <p:nvSpPr>
            <p:cNvPr id="58" name="CustomShape 2"/>
            <p:cNvSpPr/>
            <p:nvPr/>
          </p:nvSpPr>
          <p:spPr>
            <a:xfrm rot="20175000">
              <a:off x="3367080" y="4114440"/>
              <a:ext cx="4876920" cy="609480"/>
            </a:xfrm>
            <a:prstGeom prst="rect">
              <a:avLst/>
            </a:prstGeom>
            <a:gradFill rotWithShape="0">
              <a:gsLst>
                <a:gs pos="0">
                  <a:srgbClr val="006060"/>
                </a:gs>
                <a:gs pos="50000">
                  <a:srgbClr val="006666"/>
                </a:gs>
                <a:gs pos="100000">
                  <a:srgbClr val="006060"/>
                </a:gs>
              </a:gsLst>
              <a:lin ang="18900000"/>
            </a:gradFill>
            <a:ln w="0">
              <a:noFill/>
            </a:ln>
          </p:spPr>
          <p:style>
            <a:lnRef idx="0">
              <a:scrgbClr r="0" g="0" b="0"/>
            </a:lnRef>
            <a:fillRef idx="0">
              <a:scrgbClr r="0" g="0" b="0"/>
            </a:fillRef>
            <a:effectRef idx="0">
              <a:scrgbClr r="0" g="0" b="0"/>
            </a:effectRef>
            <a:fontRef idx="minor"/>
          </p:style>
        </p:sp>
        <p:sp>
          <p:nvSpPr>
            <p:cNvPr id="59" name="CustomShape 3"/>
            <p:cNvSpPr/>
            <p:nvPr/>
          </p:nvSpPr>
          <p:spPr>
            <a:xfrm>
              <a:off x="0" y="4229280"/>
              <a:ext cx="4267080" cy="1942920"/>
            </a:xfrm>
            <a:custGeom>
              <a:avLst/>
              <a:gdLst/>
              <a:ahLst/>
              <a:cxnLst/>
              <a:rect l="l" t="t"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rgbClr val="006E6B"/>
            </a:solidFill>
            <a:ln w="0">
              <a:noFill/>
            </a:ln>
          </p:spPr>
          <p:style>
            <a:lnRef idx="0">
              <a:scrgbClr r="0" g="0" b="0"/>
            </a:lnRef>
            <a:fillRef idx="0">
              <a:scrgbClr r="0" g="0" b="0"/>
            </a:fillRef>
            <a:effectRef idx="0">
              <a:scrgbClr r="0" g="0" b="0"/>
            </a:effectRef>
            <a:fontRef idx="minor"/>
          </p:style>
        </p:sp>
        <p:sp>
          <p:nvSpPr>
            <p:cNvPr id="60" name="CustomShape 4"/>
            <p:cNvSpPr/>
            <p:nvPr/>
          </p:nvSpPr>
          <p:spPr>
            <a:xfrm>
              <a:off x="5332320" y="2438280"/>
              <a:ext cx="3811680" cy="1955880"/>
            </a:xfrm>
            <a:custGeom>
              <a:avLst/>
              <a:gdLst/>
              <a:ahLst/>
              <a:cxnLst/>
              <a:rect l="l" t="t"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rgbClr val="006E6B"/>
            </a:solidFill>
            <a:ln w="0">
              <a:noFill/>
            </a:ln>
          </p:spPr>
          <p:style>
            <a:lnRef idx="0">
              <a:scrgbClr r="0" g="0" b="0"/>
            </a:lnRef>
            <a:fillRef idx="0">
              <a:scrgbClr r="0" g="0" b="0"/>
            </a:fillRef>
            <a:effectRef idx="0">
              <a:scrgbClr r="0" g="0" b="0"/>
            </a:effectRef>
            <a:fontRef idx="minor"/>
          </p:style>
        </p:sp>
        <p:sp>
          <p:nvSpPr>
            <p:cNvPr id="61" name="CustomShape 5"/>
            <p:cNvSpPr/>
            <p:nvPr/>
          </p:nvSpPr>
          <p:spPr>
            <a:xfrm>
              <a:off x="6019920" y="2438280"/>
              <a:ext cx="3124080" cy="1209960"/>
            </a:xfrm>
            <a:custGeom>
              <a:avLst/>
              <a:gdLst/>
              <a:ahLst/>
              <a:cxnLst/>
              <a:rect l="l" t="t"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rgbClr val="2E8886"/>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62" name="CustomShape 6"/>
            <p:cNvSpPr/>
            <p:nvPr/>
          </p:nvSpPr>
          <p:spPr>
            <a:xfrm>
              <a:off x="5713560" y="3932280"/>
              <a:ext cx="295200" cy="190440"/>
            </a:xfrm>
            <a:custGeom>
              <a:avLst/>
              <a:gdLst/>
              <a:ahLst/>
              <a:cxnLst/>
              <a:rect l="l" t="t"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63" name="CustomShape 7"/>
            <p:cNvSpPr/>
            <p:nvPr/>
          </p:nvSpPr>
          <p:spPr>
            <a:xfrm>
              <a:off x="5999040" y="3798720"/>
              <a:ext cx="293760" cy="190800"/>
            </a:xfrm>
            <a:custGeom>
              <a:avLst/>
              <a:gdLst/>
              <a:ahLst/>
              <a:cxnLst/>
              <a:rect l="l" t="t"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64" name="CustomShape 8"/>
            <p:cNvSpPr/>
            <p:nvPr/>
          </p:nvSpPr>
          <p:spPr>
            <a:xfrm>
              <a:off x="6094440" y="2914560"/>
              <a:ext cx="838080" cy="436680"/>
            </a:xfrm>
            <a:custGeom>
              <a:avLst/>
              <a:gdLst/>
              <a:ahLst/>
              <a:cxnLst/>
              <a:rect l="l" t="t"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65" name="CustomShape 9"/>
            <p:cNvSpPr/>
            <p:nvPr/>
          </p:nvSpPr>
          <p:spPr>
            <a:xfrm>
              <a:off x="5835600" y="3198960"/>
              <a:ext cx="1144800" cy="485640"/>
            </a:xfrm>
            <a:custGeom>
              <a:avLst/>
              <a:gdLst/>
              <a:ahLst/>
              <a:cxnLst/>
              <a:rect l="l" t="t"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66" name="CustomShape 10"/>
            <p:cNvSpPr/>
            <p:nvPr/>
          </p:nvSpPr>
          <p:spPr>
            <a:xfrm>
              <a:off x="5330880" y="3000240"/>
              <a:ext cx="3809880" cy="1398600"/>
            </a:xfrm>
            <a:custGeom>
              <a:avLst/>
              <a:gdLst/>
              <a:ahLst/>
              <a:cxnLst/>
              <a:rect l="l" t="t"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rgbClr val="006666"/>
            </a:solidFill>
            <a:ln w="0">
              <a:noFill/>
            </a:ln>
          </p:spPr>
          <p:style>
            <a:lnRef idx="0">
              <a:scrgbClr r="0" g="0" b="0"/>
            </a:lnRef>
            <a:fillRef idx="0">
              <a:scrgbClr r="0" g="0" b="0"/>
            </a:fillRef>
            <a:effectRef idx="0">
              <a:scrgbClr r="0" g="0" b="0"/>
            </a:effectRef>
            <a:fontRef idx="minor"/>
          </p:style>
        </p:sp>
        <p:sp>
          <p:nvSpPr>
            <p:cNvPr id="67" name="CustomShape 11"/>
            <p:cNvSpPr/>
            <p:nvPr/>
          </p:nvSpPr>
          <p:spPr>
            <a:xfrm>
              <a:off x="6094440" y="2943360"/>
              <a:ext cx="915840" cy="409320"/>
            </a:xfrm>
            <a:custGeom>
              <a:avLst/>
              <a:gdLst/>
              <a:ahLst/>
              <a:cxnLst/>
              <a:rect l="l" t="t"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rgbClr val="0F7774"/>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68" name="CustomShape 12"/>
            <p:cNvSpPr/>
            <p:nvPr/>
          </p:nvSpPr>
          <p:spPr>
            <a:xfrm>
              <a:off x="8456760" y="2606760"/>
              <a:ext cx="7920" cy="1440"/>
            </a:xfrm>
            <a:custGeom>
              <a:avLst/>
              <a:gdLst/>
              <a:ahLst/>
              <a:cxnLst/>
              <a:rect l="l" t="t" r="r" b="b"/>
              <a:pathLst>
                <a:path w="5">
                  <a:moveTo>
                    <a:pt x="0" y="0"/>
                  </a:moveTo>
                  <a:lnTo>
                    <a:pt x="5" y="0"/>
                  </a:lnTo>
                  <a:lnTo>
                    <a:pt x="0" y="0"/>
                  </a:lnTo>
                  <a:lnTo>
                    <a:pt x="0" y="0"/>
                  </a:lnTo>
                  <a:close/>
                </a:path>
              </a:pathLst>
            </a:custGeom>
            <a:solidFill>
              <a:srgbClr val="FED1AD"/>
            </a:solidFill>
            <a:ln w="0">
              <a:noFill/>
            </a:ln>
          </p:spPr>
          <p:style>
            <a:lnRef idx="0">
              <a:scrgbClr r="0" g="0" b="0"/>
            </a:lnRef>
            <a:fillRef idx="0">
              <a:scrgbClr r="0" g="0" b="0"/>
            </a:fillRef>
            <a:effectRef idx="0">
              <a:scrgbClr r="0" g="0" b="0"/>
            </a:effectRef>
            <a:fontRef idx="minor"/>
          </p:style>
        </p:sp>
        <p:sp>
          <p:nvSpPr>
            <p:cNvPr id="69" name="CustomShape 13"/>
            <p:cNvSpPr/>
            <p:nvPr/>
          </p:nvSpPr>
          <p:spPr>
            <a:xfrm>
              <a:off x="6094440" y="2743200"/>
              <a:ext cx="1136520" cy="608040"/>
            </a:xfrm>
            <a:custGeom>
              <a:avLst/>
              <a:gdLst/>
              <a:ahLst/>
              <a:cxnLst/>
              <a:rect l="l" t="t"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rgbClr val="0F7774"/>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70" name="CustomShape 14"/>
            <p:cNvSpPr/>
            <p:nvPr/>
          </p:nvSpPr>
          <p:spPr>
            <a:xfrm>
              <a:off x="5481720" y="3605040"/>
              <a:ext cx="504720" cy="357480"/>
            </a:xfrm>
            <a:custGeom>
              <a:avLst/>
              <a:gdLst/>
              <a:ahLst/>
              <a:cxnLst/>
              <a:rect l="l" t="t" r="r" b="b"/>
              <a:pathLst>
                <a:path w="318" h="225">
                  <a:moveTo>
                    <a:pt x="6" y="225"/>
                  </a:moveTo>
                  <a:lnTo>
                    <a:pt x="0" y="195"/>
                  </a:lnTo>
                  <a:lnTo>
                    <a:pt x="315" y="0"/>
                  </a:lnTo>
                  <a:lnTo>
                    <a:pt x="303" y="27"/>
                  </a:lnTo>
                  <a:lnTo>
                    <a:pt x="318" y="42"/>
                  </a:lnTo>
                </a:path>
              </a:pathLst>
            </a:custGeom>
            <a:gradFill rotWithShape="0">
              <a:gsLst>
                <a:gs pos="0">
                  <a:srgbClr val="0F7774"/>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71" name="CustomShape 15"/>
            <p:cNvSpPr/>
            <p:nvPr/>
          </p:nvSpPr>
          <p:spPr>
            <a:xfrm>
              <a:off x="0" y="4219560"/>
              <a:ext cx="4119480" cy="1481040"/>
            </a:xfrm>
            <a:custGeom>
              <a:avLst/>
              <a:gdLst/>
              <a:ahLst/>
              <a:cxnLst/>
              <a:rect l="l" t="t"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rgbClr val="2E8886"/>
                </a:gs>
                <a:gs pos="100000">
                  <a:srgbClr val="006E6B"/>
                </a:gs>
              </a:gsLst>
              <a:lin ang="2700000"/>
            </a:gradFill>
            <a:ln w="0">
              <a:noFill/>
            </a:ln>
          </p:spPr>
          <p:style>
            <a:lnRef idx="0">
              <a:scrgbClr r="0" g="0" b="0"/>
            </a:lnRef>
            <a:fillRef idx="0">
              <a:scrgbClr r="0" g="0" b="0"/>
            </a:fillRef>
            <a:effectRef idx="0">
              <a:scrgbClr r="0" g="0" b="0"/>
            </a:effectRef>
            <a:fontRef idx="minor"/>
          </p:style>
        </p:sp>
        <p:sp>
          <p:nvSpPr>
            <p:cNvPr id="72" name="CustomShape 16"/>
            <p:cNvSpPr/>
            <p:nvPr/>
          </p:nvSpPr>
          <p:spPr>
            <a:xfrm>
              <a:off x="0" y="4753080"/>
              <a:ext cx="4322880" cy="1731960"/>
            </a:xfrm>
            <a:custGeom>
              <a:avLst/>
              <a:gdLst/>
              <a:ahLst/>
              <a:cxnLst/>
              <a:rect l="l" t="t"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rgbClr val="006666"/>
            </a:solidFill>
            <a:ln w="0">
              <a:noFill/>
            </a:ln>
          </p:spPr>
          <p:style>
            <a:lnRef idx="0">
              <a:scrgbClr r="0" g="0" b="0"/>
            </a:lnRef>
            <a:fillRef idx="0">
              <a:scrgbClr r="0" g="0" b="0"/>
            </a:fillRef>
            <a:effectRef idx="0">
              <a:scrgbClr r="0" g="0" b="0"/>
            </a:effectRef>
            <a:fontRef idx="minor"/>
          </p:style>
        </p:sp>
      </p:grpSp>
      <p:sp>
        <p:nvSpPr>
          <p:cNvPr id="73" name="PlaceHolder 17"/>
          <p:cNvSpPr>
            <a:spLocks noGrp="1"/>
          </p:cNvSpPr>
          <p:nvPr>
            <p:ph type="title"/>
          </p:nvPr>
        </p:nvSpPr>
        <p:spPr>
          <a:xfrm>
            <a:off x="457200" y="274320"/>
            <a:ext cx="8229600" cy="1143000"/>
          </a:xfrm>
          <a:prstGeom prst="rect">
            <a:avLst/>
          </a:prstGeom>
        </p:spPr>
        <p:txBody>
          <a:bodyPr lIns="90000" tIns="46800" rIns="90000" bIns="46800" anchor="ctr" anchorCtr="1">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strike="noStrike" spc="-1">
                <a:solidFill>
                  <a:srgbClr val="B9EFEE"/>
                </a:solidFill>
                <a:latin typeface="Garamond"/>
              </a:rPr>
              <a:t>Click to edit the title text format</a:t>
            </a:r>
          </a:p>
        </p:txBody>
      </p:sp>
      <p:sp>
        <p:nvSpPr>
          <p:cNvPr id="74" name="PlaceHolder 18"/>
          <p:cNvSpPr>
            <a:spLocks noGrp="1"/>
          </p:cNvSpPr>
          <p:nvPr>
            <p:ph type="body"/>
          </p:nvPr>
        </p:nvSpPr>
        <p:spPr>
          <a:xfrm>
            <a:off x="457200" y="1600200"/>
            <a:ext cx="8229600" cy="4495680"/>
          </a:xfrm>
          <a:prstGeom prst="rect">
            <a:avLst/>
          </a:prstGeom>
        </p:spPr>
        <p:txBody>
          <a:bodyPr lIns="90000" tIns="46800" rIns="90000" bIns="46800">
            <a:normAutofit/>
          </a:bodyPr>
          <a:lstStyle/>
          <a:p>
            <a:pPr marL="342720" indent="-34272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Click to edit the outline text format</a:t>
            </a:r>
          </a:p>
          <a:p>
            <a:pPr marL="742680" lvl="1" indent="-285480">
              <a:spcBef>
                <a:spcPts val="799"/>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Second Outline Level</a:t>
            </a:r>
          </a:p>
          <a:p>
            <a:pPr marL="1143000" lvl="2" indent="-228600">
              <a:spcBef>
                <a:spcPts val="799"/>
              </a:spcBef>
              <a:buClr>
                <a:srgbClr val="B9EFEE"/>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Third Outline Level</a:t>
            </a:r>
          </a:p>
          <a:p>
            <a:pPr marL="1600200" lvl="3" indent="-228600">
              <a:spcBef>
                <a:spcPts val="799"/>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Fourth Outline Level</a:t>
            </a:r>
          </a:p>
          <a:p>
            <a:pPr marL="2057400" lvl="4" indent="-228600">
              <a:spcBef>
                <a:spcPts val="799"/>
              </a:spcBef>
              <a:buClr>
                <a:srgbClr val="CCFF66"/>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Fifth Outline Level</a:t>
            </a:r>
          </a:p>
          <a:p>
            <a:pPr marL="2057400" lvl="5" indent="-228600">
              <a:spcBef>
                <a:spcPts val="799"/>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Sixth Outline Level</a:t>
            </a:r>
          </a:p>
          <a:p>
            <a:pPr marL="2057400" lvl="6" indent="-228600">
              <a:spcBef>
                <a:spcPts val="799"/>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FFFFFF"/>
                </a:solidFill>
                <a:latin typeface="Garamond"/>
              </a:rPr>
              <a:t>Seventh Outline Level</a:t>
            </a:r>
          </a:p>
        </p:txBody>
      </p:sp>
      <p:sp>
        <p:nvSpPr>
          <p:cNvPr id="75" name="PlaceHolder 19"/>
          <p:cNvSpPr>
            <a:spLocks noGrp="1"/>
          </p:cNvSpPr>
          <p:nvPr>
            <p:ph type="dt"/>
          </p:nvPr>
        </p:nvSpPr>
        <p:spPr>
          <a:xfrm>
            <a:off x="456840" y="6248520"/>
            <a:ext cx="2133720" cy="45720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FFFFFF"/>
              </a:solidFill>
              <a:latin typeface="Garamond"/>
            </a:endParaRPr>
          </a:p>
        </p:txBody>
      </p:sp>
      <p:sp>
        <p:nvSpPr>
          <p:cNvPr id="76" name="PlaceHolder 20"/>
          <p:cNvSpPr>
            <a:spLocks noGrp="1"/>
          </p:cNvSpPr>
          <p:nvPr>
            <p:ph type="ftr"/>
          </p:nvPr>
        </p:nvSpPr>
        <p:spPr>
          <a:xfrm>
            <a:off x="3124080" y="6248520"/>
            <a:ext cx="2895840" cy="45720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FFFFFF"/>
              </a:solidFill>
              <a:latin typeface="Garamond"/>
            </a:endParaRPr>
          </a:p>
        </p:txBody>
      </p:sp>
      <p:sp>
        <p:nvSpPr>
          <p:cNvPr id="77" name="PlaceHolder 21"/>
          <p:cNvSpPr>
            <a:spLocks noGrp="1"/>
          </p:cNvSpPr>
          <p:nvPr>
            <p:ph type="sldNum"/>
          </p:nvPr>
        </p:nvSpPr>
        <p:spPr>
          <a:xfrm>
            <a:off x="6552720" y="6248520"/>
            <a:ext cx="2133720" cy="457200"/>
          </a:xfrm>
          <a:prstGeom prst="rect">
            <a:avLst/>
          </a:prstGeom>
        </p:spPr>
        <p:txBody>
          <a:bodyPr lIns="90000" tIns="46800" rIns="90000" bIns="46800" anchor="b">
            <a:noAutofit/>
          </a:bodyPr>
          <a:lstStyle/>
          <a:p>
            <a:pPr marL="216000" indent="-216000" algn="r">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8B11A1D-75A9-4CB0-ADBD-C56AEC802E0C}" type="slidenum">
              <a:rPr lang="pl-PL" sz="1200" b="0" strike="noStrike" spc="-1">
                <a:solidFill>
                  <a:srgbClr val="FFFFFF"/>
                </a:solidFill>
                <a:latin typeface="Times New Roman"/>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onlinedoctranslator.com/en/?utm_source=onlinedoctranslator&amp;utm_medium=ppt&amp;utm_campaign=attribution"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642960" y="571320"/>
            <a:ext cx="7858080" cy="4087800"/>
          </a:xfrm>
          <a:prstGeom prst="rect">
            <a:avLst/>
          </a:prstGeom>
          <a:noFill/>
          <a:ln w="0">
            <a:noFill/>
          </a:ln>
        </p:spPr>
        <p:txBody>
          <a:bodyPr anchor="b" anchorCtr="1">
            <a:no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i="1" strike="noStrike" spc="-1">
                <a:solidFill>
                  <a:srgbClr val="B9EFEE"/>
                </a:solidFill>
                <a:latin typeface="바탕"/>
              </a:rPr>
              <a:t>Diagnostic methods and therapy for people with mental disorders. Nurse's participation in diagnosis</a:t>
            </a:r>
            <a:br/>
            <a:r>
              <a:rPr lang="pl-PL" sz="4400" b="1" i="1" strike="noStrike" spc="-1">
                <a:solidFill>
                  <a:srgbClr val="B9EFEE"/>
                </a:solidFill>
                <a:latin typeface="바탕"/>
              </a:rPr>
              <a:t>and consultative research.</a:t>
            </a:r>
            <a:endParaRPr lang="en-US" sz="4400" b="1" strike="noStrike" spc="-1">
              <a:solidFill>
                <a:srgbClr val="B9EFEE"/>
              </a:solidFill>
              <a:latin typeface="Garamond"/>
            </a:endParaRPr>
          </a:p>
        </p:txBody>
      </p:sp>
      <p:sp>
        <p:nvSpPr>
          <p:cNvPr id="115" name="TextShape 2"/>
          <p:cNvSpPr txBox="1"/>
          <p:nvPr/>
        </p:nvSpPr>
        <p:spPr>
          <a:xfrm>
            <a:off x="1371600" y="4714920"/>
            <a:ext cx="6400800" cy="923760"/>
          </a:xfrm>
          <a:prstGeom prst="rect">
            <a:avLst/>
          </a:prstGeom>
          <a:noFill/>
          <a:ln w="0">
            <a:noFill/>
          </a:ln>
        </p:spPr>
        <p:txBody>
          <a:bodyPr>
            <a:noAutofit/>
          </a:bodyPr>
          <a:lstStyle/>
          <a:p>
            <a:pPr algn="ctr" rtl="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Zofia Kawczyńska, M.A</a:t>
            </a:r>
            <a:endParaRPr lang="en-US" sz="3200" b="0" strike="noStrike" spc="-1">
              <a:solidFill>
                <a:srgbClr val="FFFFFF"/>
              </a:solidFill>
              <a:latin typeface="Garamond"/>
            </a:endParaRPr>
          </a:p>
        </p:txBody>
      </p: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Polish to English - </a:t>
            </a:r>
            <a:r>
              <a:rPr lang="en-US" sz="1000" u="sng" dirty="0">
                <a:solidFill>
                  <a:srgbClr val="0F2B46"/>
                </a:solidFill>
                <a:effectLst/>
                <a:latin typeface="Roboto" panose="02000000000000000000" pitchFamily="2" charset="0"/>
                <a:hlinkClick r:id="rId2"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5">
                                            <p:txEl>
                                              <p:pRg st="0" end="0"/>
                                            </p:txEl>
                                          </p:spTgt>
                                        </p:tgtEl>
                                        <p:attrNameLst>
                                          <p:attrName>style.visibility</p:attrName>
                                        </p:attrNameLst>
                                      </p:cBhvr>
                                      <p:to>
                                        <p:strVal val="visible"/>
                                      </p:to>
                                    </p:set>
                                    <p:animEffect transition="in" filter="wipe(left)">
                                      <p:cBhvr additive="repl">
                                        <p:cTn id="11"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457200" y="274680"/>
            <a:ext cx="8229600" cy="79704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Rehabilitation process</a:t>
            </a:r>
            <a:endParaRPr lang="en-US" sz="4400" b="1" strike="noStrike" spc="-1">
              <a:solidFill>
                <a:srgbClr val="B9EFEE"/>
              </a:solidFill>
              <a:latin typeface="Garamond"/>
            </a:endParaRPr>
          </a:p>
        </p:txBody>
      </p:sp>
      <p:sp>
        <p:nvSpPr>
          <p:cNvPr id="133" name="TextShape 2"/>
          <p:cNvSpPr txBox="1"/>
          <p:nvPr/>
        </p:nvSpPr>
        <p:spPr>
          <a:xfrm>
            <a:off x="457200" y="1071720"/>
            <a:ext cx="8229600" cy="5024160"/>
          </a:xfrm>
          <a:prstGeom prst="rect">
            <a:avLst/>
          </a:prstGeom>
          <a:noFill/>
          <a:ln w="0">
            <a:noFill/>
          </a:ln>
        </p:spPr>
        <p:txBody>
          <a:bodyPr>
            <a:normAutofit fontScale="48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It should start as early as possible, by getting the patient interested in his or her own appearance and personal hygiene, and by encouraging him or her to participate in activities organized in the department. Classes should be simple, but not monotonous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nurse reinforces desired behaviors in the patient through operant conditioning - immediate positive reinforcement. Rewarding the patient (e.g. approval) for being active, cooperating, taking care of personal hygiene, etc.</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3">
                                            <p:txEl>
                                              <p:pRg st="0" end="0"/>
                                            </p:txEl>
                                          </p:spTgt>
                                        </p:tgtEl>
                                        <p:attrNameLst>
                                          <p:attrName>style.visibility</p:attrName>
                                        </p:attrNameLst>
                                      </p:cBhvr>
                                      <p:to>
                                        <p:strVal val="visible"/>
                                      </p:to>
                                    </p:set>
                                    <p:animEffect transition="in" filter="wipe(left)">
                                      <p:cBhvr additive="repl">
                                        <p:cTn id="11" dur="500"/>
                                        <p:tgtEl>
                                          <p:spTgt spid="13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3">
                                            <p:txEl>
                                              <p:pRg st="1" end="1"/>
                                            </p:txEl>
                                          </p:spTgt>
                                        </p:tgtEl>
                                        <p:attrNameLst>
                                          <p:attrName>style.visibility</p:attrName>
                                        </p:attrNameLst>
                                      </p:cBhvr>
                                      <p:to>
                                        <p:strVal val="visible"/>
                                      </p:to>
                                    </p:set>
                                    <p:animEffect transition="in" filter="wipe(left)">
                                      <p:cBhvr additive="repl">
                                        <p:cTn id="16" dur="500"/>
                                        <p:tgtEl>
                                          <p:spTgt spid="1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Social skills training</a:t>
            </a:r>
            <a:endParaRPr lang="en-US" sz="4400" b="1" strike="noStrike" spc="-1">
              <a:solidFill>
                <a:srgbClr val="B9EFEE"/>
              </a:solidFill>
              <a:latin typeface="Garamond"/>
            </a:endParaRPr>
          </a:p>
        </p:txBody>
      </p:sp>
      <p:sp>
        <p:nvSpPr>
          <p:cNvPr id="135"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For example, in the field of communication, training in verbal and non-verbal skills in dealing with others, e.g. assertiveness training</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It helps the patient cope with critical situations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5">
                                            <p:txEl>
                                              <p:pRg st="0" end="0"/>
                                            </p:txEl>
                                          </p:spTgt>
                                        </p:tgtEl>
                                        <p:attrNameLst>
                                          <p:attrName>style.visibility</p:attrName>
                                        </p:attrNameLst>
                                      </p:cBhvr>
                                      <p:to>
                                        <p:strVal val="visible"/>
                                      </p:to>
                                    </p:set>
                                    <p:animEffect transition="in" filter="wipe(left)">
                                      <p:cBhvr additive="repl">
                                        <p:cTn id="11" dur="500"/>
                                        <p:tgtEl>
                                          <p:spTgt spid="1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5">
                                            <p:txEl>
                                              <p:pRg st="1" end="1"/>
                                            </p:txEl>
                                          </p:spTgt>
                                        </p:tgtEl>
                                        <p:attrNameLst>
                                          <p:attrName>style.visibility</p:attrName>
                                        </p:attrNameLst>
                                      </p:cBhvr>
                                      <p:to>
                                        <p:strVal val="visible"/>
                                      </p:to>
                                    </p:set>
                                    <p:animEffect transition="in" filter="wipe(left)">
                                      <p:cBhvr additive="repl">
                                        <p:cTn id="16" dur="500"/>
                                        <p:tgtEl>
                                          <p:spTgt spid="1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Lowering anxiety</a:t>
            </a:r>
            <a:endParaRPr lang="en-US" sz="4400" b="1" strike="noStrike" spc="-1">
              <a:solidFill>
                <a:srgbClr val="B9EFEE"/>
              </a:solidFill>
              <a:latin typeface="Garamond"/>
            </a:endParaRPr>
          </a:p>
        </p:txBody>
      </p:sp>
      <p:sp>
        <p:nvSpPr>
          <p:cNvPr id="137"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It occurs through: observing the patient, showing care and empathy, teaching how to cope with psychotic symptoms, using relaxation, painting and other stress reduction methods/techniques, encouraging the patient to gradually become accustomed to the situation causing anxiety</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wipe(left)">
                                      <p:cBhvr additive="repl">
                                        <p:cTn id="11" dur="500"/>
                                        <p:tgtEl>
                                          <p:spTgt spid="1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Lowering autism</a:t>
            </a:r>
            <a:endParaRPr lang="en-US" sz="4400" b="1" strike="noStrike" spc="-1">
              <a:solidFill>
                <a:srgbClr val="B9EFEE"/>
              </a:solidFill>
              <a:latin typeface="Garamond"/>
            </a:endParaRPr>
          </a:p>
        </p:txBody>
      </p:sp>
      <p:sp>
        <p:nvSpPr>
          <p:cNvPr id="139" name="TextShape 2"/>
          <p:cNvSpPr txBox="1"/>
          <p:nvPr/>
        </p:nvSpPr>
        <p:spPr>
          <a:xfrm>
            <a:off x="457200" y="1285560"/>
            <a:ext cx="8229600" cy="4809960"/>
          </a:xfrm>
          <a:prstGeom prst="rect">
            <a:avLst/>
          </a:prstGeom>
          <a:noFill/>
          <a:ln w="0">
            <a:noFill/>
          </a:ln>
        </p:spPr>
        <p:txBody>
          <a:bodyPr>
            <a:normAutofit fontScale="61000"/>
          </a:bodyPr>
          <a:lstStyle/>
          <a:p>
            <a:pPr marL="342720" indent="-342720" algn="l" rtl="0">
              <a:spcBef>
                <a:spcPts val="697"/>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the nurse demonstrates empathy, encourages and facilitates contact with other people, includes the patient and the therapeutic team in activities (occupational therapy, trips, etc.), psychotherapy, music therapy, relaxation, recognizes with the patient those activities and entertainment that previously gave him satisfaction and Together with him, he plans to undertake these activities on a regular basis, e.g. reading, walking, painting, etc. As a result of these activities, the patient establishes contact with other people, having a reduced sense of alienation from the outside world.</a:t>
            </a:r>
            <a:endParaRPr lang="en-US" sz="2800" b="0" strike="noStrike" spc="-1">
              <a:solidFill>
                <a:srgbClr val="FFFFFF"/>
              </a:solidFill>
              <a:latin typeface="Garamond"/>
            </a:endParaRPr>
          </a:p>
          <a:p>
            <a:pPr marL="342720" indent="-342720" algn="l" rtl="0">
              <a:spcBef>
                <a:spcPts val="697"/>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9">
                                            <p:txEl>
                                              <p:pRg st="0" end="0"/>
                                            </p:txEl>
                                          </p:spTgt>
                                        </p:tgtEl>
                                        <p:attrNameLst>
                                          <p:attrName>style.visibility</p:attrName>
                                        </p:attrNameLst>
                                      </p:cBhvr>
                                      <p:to>
                                        <p:strVal val="visible"/>
                                      </p:to>
                                    </p:set>
                                    <p:animEffect transition="in" filter="wipe(left)">
                                      <p:cBhvr additive="repl">
                                        <p:cTn id="11" dur="500"/>
                                        <p:tgtEl>
                                          <p:spTgt spid="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Effective communication</a:t>
            </a:r>
            <a:endParaRPr lang="en-US" sz="4400" b="1" strike="noStrike" spc="-1">
              <a:solidFill>
                <a:srgbClr val="B9EFEE"/>
              </a:solidFill>
              <a:latin typeface="Garamond"/>
            </a:endParaRPr>
          </a:p>
        </p:txBody>
      </p:sp>
      <p:sp>
        <p:nvSpPr>
          <p:cNvPr id="141" name="TextShape 2"/>
          <p:cNvSpPr txBox="1"/>
          <p:nvPr/>
        </p:nvSpPr>
        <p:spPr>
          <a:xfrm>
            <a:off x="457200" y="1600200"/>
            <a:ext cx="8229600" cy="4495680"/>
          </a:xfrm>
          <a:prstGeom prst="rect">
            <a:avLst/>
          </a:prstGeom>
          <a:noFill/>
          <a:ln w="0">
            <a:noFill/>
          </a:ln>
        </p:spPr>
        <p:txBody>
          <a:bodyPr>
            <a:normAutofit fontScale="64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showing interest, acceptance, empathy to the patient, listening carefully to the patient, maintaining eye contact with the patient, the nurse speaks in the first person, in a calm voice, in short sentences, expresses himself clearly and specifically, asks the patient questions if he does not understand what the patient feels or thinks, focuses on one topic, gets to know the patient's point of view and needs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1">
                                            <p:txEl>
                                              <p:pRg st="0" end="0"/>
                                            </p:txEl>
                                          </p:spTgt>
                                        </p:tgtEl>
                                        <p:attrNameLst>
                                          <p:attrName>style.visibility</p:attrName>
                                        </p:attrNameLst>
                                      </p:cBhvr>
                                      <p:to>
                                        <p:strVal val="visible"/>
                                      </p:to>
                                    </p:set>
                                    <p:animEffect transition="in" filter="wipe(left)">
                                      <p:cBhvr additive="repl">
                                        <p:cTn id="11" dur="50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Eliminating psychotic symptoms</a:t>
            </a:r>
            <a:endParaRPr lang="en-US" sz="4400" b="1" strike="noStrike" spc="-1">
              <a:solidFill>
                <a:srgbClr val="B9EFEE"/>
              </a:solidFill>
              <a:latin typeface="Garamond"/>
            </a:endParaRPr>
          </a:p>
        </p:txBody>
      </p:sp>
      <p:sp>
        <p:nvSpPr>
          <p:cNvPr id="143"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nurse listens carefully to the patient talking about his or her delusions, shows understanding and concern, focuses on the patient's feelings and not on beliefs about the truthfulness of the experienced experiences, teaches the patient strategies for dealing with psychotic symptoms of schizophrenia</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3">
                                            <p:txEl>
                                              <p:pRg st="0" end="0"/>
                                            </p:txEl>
                                          </p:spTgt>
                                        </p:tgtEl>
                                        <p:attrNameLst>
                                          <p:attrName>style.visibility</p:attrName>
                                        </p:attrNameLst>
                                      </p:cBhvr>
                                      <p:to>
                                        <p:strVal val="visible"/>
                                      </p:to>
                                    </p:set>
                                    <p:animEffect transition="in" filter="wipe(left)">
                                      <p:cBhvr additive="repl">
                                        <p:cTn id="11" dur="500"/>
                                        <p:tgtEl>
                                          <p:spTgt spid="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5400"/>
            <a:ext cx="8229600" cy="764280"/>
          </a:xfrm>
          <a:prstGeom prst="rect">
            <a:avLst/>
          </a:prstGeom>
          <a:noFill/>
          <a:ln w="0">
            <a:noFill/>
          </a:ln>
        </p:spPr>
        <p:txBody>
          <a:bodyPr lIns="90000" tIns="46800" rIns="90000" bIns="46800"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145" name="TextShape 2"/>
          <p:cNvSpPr txBox="1"/>
          <p:nvPr/>
        </p:nvSpPr>
        <p:spPr>
          <a:xfrm>
            <a:off x="457200" y="785880"/>
            <a:ext cx="8229600" cy="5310000"/>
          </a:xfrm>
          <a:prstGeom prst="rect">
            <a:avLst/>
          </a:prstGeom>
          <a:noFill/>
          <a:ln w="0">
            <a:noFill/>
          </a:ln>
        </p:spPr>
        <p:txBody>
          <a:bodyPr>
            <a:normAutofit fontScale="66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Exercises that are worth doing with the patient include: changing the level of arousal through gymnastic exercises, listening to music, participating in conversations, social games, relaxation exercises, mainly breathing exercises, blocking the ears or closing the eyes, shifting the patient's attention, talking positively about oneself, ignoring the symptoms, the patient's acceptance of symptoms that cannot be reduced</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wipe(left)">
                                      <p:cBhvr additive="repl">
                                        <p:cTn id="7" dur="500"/>
                                        <p:tgtEl>
                                          <p:spTgt spid="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74320"/>
            <a:ext cx="8229600" cy="1143000"/>
          </a:xfrm>
          <a:prstGeom prst="rect">
            <a:avLst/>
          </a:prstGeom>
          <a:noFill/>
          <a:ln w="0">
            <a:noFill/>
          </a:ln>
        </p:spPr>
        <p:txBody>
          <a:bodyPr lIns="90000" tIns="46800" rIns="90000" bIns="46800"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strike="noStrike" spc="-1">
              <a:solidFill>
                <a:srgbClr val="B9EFEE"/>
              </a:solidFill>
              <a:latin typeface="Garamond"/>
            </a:endParaRPr>
          </a:p>
        </p:txBody>
      </p:sp>
      <p:sp>
        <p:nvSpPr>
          <p:cNvPr id="147"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As a result of such nursing activities, the patient should not show disturbances in the content of thinking and perception, or they should be less severe, occur less frequently, and the patient should have a sense of reality.</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wipe(left)">
                                      <p:cBhvr additive="repl">
                                        <p:cTn id="7" dur="500"/>
                                        <p:tgtEl>
                                          <p:spTgt spid="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It is also important</a:t>
            </a:r>
            <a:endParaRPr lang="en-US" sz="4400" b="1" strike="noStrike" spc="-1">
              <a:solidFill>
                <a:srgbClr val="B9EFEE"/>
              </a:solidFill>
              <a:latin typeface="Garamond"/>
            </a:endParaRPr>
          </a:p>
        </p:txBody>
      </p:sp>
      <p:sp>
        <p:nvSpPr>
          <p:cNvPr id="149"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Nurse's participation in supportive psychotherapy</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Nurse's participation in psychoeducation of the patient and his family</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9">
                                            <p:txEl>
                                              <p:pRg st="0" end="0"/>
                                            </p:txEl>
                                          </p:spTgt>
                                        </p:tgtEl>
                                        <p:attrNameLst>
                                          <p:attrName>style.visibility</p:attrName>
                                        </p:attrNameLst>
                                      </p:cBhvr>
                                      <p:to>
                                        <p:strVal val="visible"/>
                                      </p:to>
                                    </p:set>
                                    <p:animEffect transition="in" filter="wipe(left)">
                                      <p:cBhvr additive="repl">
                                        <p:cTn id="11" dur="500"/>
                                        <p:tgtEl>
                                          <p:spTgt spid="14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9">
                                            <p:txEl>
                                              <p:pRg st="1" end="1"/>
                                            </p:txEl>
                                          </p:spTgt>
                                        </p:tgtEl>
                                        <p:attrNameLst>
                                          <p:attrName>style.visibility</p:attrName>
                                        </p:attrNameLst>
                                      </p:cBhvr>
                                      <p:to>
                                        <p:strVal val="visible"/>
                                      </p:to>
                                    </p:set>
                                    <p:animEffect transition="in" filter="wipe(left)">
                                      <p:cBhvr additive="repl">
                                        <p:cTn id="16" dur="500"/>
                                        <p:tgtEl>
                                          <p:spTgt spid="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a:solidFill>
                  <a:srgbClr val="B9EFEE"/>
                </a:solidFill>
                <a:latin typeface="Garamond"/>
              </a:rPr>
              <a:t>Institutions of social support - legal powers</a:t>
            </a:r>
            <a:endParaRPr lang="en-US" sz="4000" b="1" strike="noStrike" spc="-1">
              <a:solidFill>
                <a:srgbClr val="B9EFEE"/>
              </a:solidFill>
              <a:latin typeface="Garamond"/>
            </a:endParaRPr>
          </a:p>
        </p:txBody>
      </p:sp>
      <p:sp>
        <p:nvSpPr>
          <p:cNvPr id="151" name="TextShape 2"/>
          <p:cNvSpPr txBox="1"/>
          <p:nvPr/>
        </p:nvSpPr>
        <p:spPr>
          <a:xfrm>
            <a:off x="457200" y="1600200"/>
            <a:ext cx="8229600" cy="4495680"/>
          </a:xfrm>
          <a:prstGeom prst="rect">
            <a:avLst/>
          </a:prstGeom>
          <a:noFill/>
          <a:ln w="0">
            <a:noFill/>
          </a:ln>
        </p:spPr>
        <p:txBody>
          <a:bodyPr>
            <a:normAutofit fontScale="67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Until the 1990s - only sheltered workshops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Act on vocational rehabilitation and employment of disabled people</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Mental Health Protection Act</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Regulation of the Minister of Labor and Social Policy on the creation, operation and financing of Occupational Therapy Workshops</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1">
                                            <p:txEl>
                                              <p:pRg st="0" end="0"/>
                                            </p:txEl>
                                          </p:spTgt>
                                        </p:tgtEl>
                                        <p:attrNameLst>
                                          <p:attrName>style.visibility</p:attrName>
                                        </p:attrNameLst>
                                      </p:cBhvr>
                                      <p:to>
                                        <p:strVal val="visible"/>
                                      </p:to>
                                    </p:set>
                                    <p:animEffect transition="in" filter="wipe(left)">
                                      <p:cBhvr additive="repl">
                                        <p:cTn id="11" dur="500"/>
                                        <p:tgtEl>
                                          <p:spTgt spid="15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1">
                                            <p:txEl>
                                              <p:pRg st="1" end="1"/>
                                            </p:txEl>
                                          </p:spTgt>
                                        </p:tgtEl>
                                        <p:attrNameLst>
                                          <p:attrName>style.visibility</p:attrName>
                                        </p:attrNameLst>
                                      </p:cBhvr>
                                      <p:to>
                                        <p:strVal val="visible"/>
                                      </p:to>
                                    </p:set>
                                    <p:animEffect transition="in" filter="wipe(left)">
                                      <p:cBhvr additive="repl">
                                        <p:cTn id="16" dur="500"/>
                                        <p:tgtEl>
                                          <p:spTgt spid="1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1">
                                            <p:txEl>
                                              <p:pRg st="2" end="2"/>
                                            </p:txEl>
                                          </p:spTgt>
                                        </p:tgtEl>
                                        <p:attrNameLst>
                                          <p:attrName>style.visibility</p:attrName>
                                        </p:attrNameLst>
                                      </p:cBhvr>
                                      <p:to>
                                        <p:strVal val="visible"/>
                                      </p:to>
                                    </p:set>
                                    <p:animEffect transition="in" filter="wipe(left)">
                                      <p:cBhvr additive="repl">
                                        <p:cTn id="21" dur="500"/>
                                        <p:tgtEl>
                                          <p:spTgt spid="15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1">
                                            <p:txEl>
                                              <p:pRg st="3" end="3"/>
                                            </p:txEl>
                                          </p:spTgt>
                                        </p:tgtEl>
                                        <p:attrNameLst>
                                          <p:attrName>style.visibility</p:attrName>
                                        </p:attrNameLst>
                                      </p:cBhvr>
                                      <p:to>
                                        <p:strVal val="visible"/>
                                      </p:to>
                                    </p:set>
                                    <p:animEffect transition="in" filter="wipe(left)">
                                      <p:cBhvr additive="repl">
                                        <p:cTn id="26" dur="500"/>
                                        <p:tgtEl>
                                          <p:spTgt spid="1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Diagnostic methods</a:t>
            </a:r>
            <a:endParaRPr lang="en-US" sz="4400" b="1" strike="noStrike" spc="-1">
              <a:solidFill>
                <a:srgbClr val="B9EFEE"/>
              </a:solidFill>
              <a:latin typeface="Garamond"/>
            </a:endParaRPr>
          </a:p>
        </p:txBody>
      </p:sp>
      <p:sp>
        <p:nvSpPr>
          <p:cNvPr id="117"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Basic laboratory tests:</a:t>
            </a:r>
            <a:endParaRPr lang="en-US" sz="32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Urine – general examination and testing for psychoactive substances</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Blood – morphology, sugar level, thyroid hormone levels, B vitamins</a:t>
            </a:r>
            <a:r>
              <a:rPr lang="pl-PL" sz="2800" b="0" strike="noStrike" spc="-1" baseline="-25000">
                <a:solidFill>
                  <a:srgbClr val="FFFFFF"/>
                </a:solidFill>
                <a:latin typeface="Garamond"/>
              </a:rPr>
              <a:t>12,</a:t>
            </a:r>
            <a:r>
              <a:rPr lang="pl-PL" sz="2800" b="0" strike="noStrike" spc="-1">
                <a:solidFill>
                  <a:srgbClr val="FFFFFF"/>
                </a:solidFill>
                <a:latin typeface="Garamond"/>
              </a:rPr>
              <a:t>iron etc.</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Standard EEG or during sleep</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Computed tomography</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Magnetic resonance imaging</a:t>
            </a:r>
            <a:endParaRPr lang="en-US" sz="28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animEffect transition="in" filter="wipe(left)">
                                      <p:cBhvr additive="repl">
                                        <p:cTn id="11" dur="500"/>
                                        <p:tgtEl>
                                          <p:spTgt spid="1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7">
                                            <p:txEl>
                                              <p:pRg st="1" end="1"/>
                                            </p:txEl>
                                          </p:spTgt>
                                        </p:tgtEl>
                                        <p:attrNameLst>
                                          <p:attrName>style.visibility</p:attrName>
                                        </p:attrNameLst>
                                      </p:cBhvr>
                                      <p:to>
                                        <p:strVal val="visible"/>
                                      </p:to>
                                    </p:set>
                                    <p:animEffect transition="in" filter="wipe(left)">
                                      <p:cBhvr additive="repl">
                                        <p:cTn id="16" dur="500"/>
                                        <p:tgtEl>
                                          <p:spTgt spid="117">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animEffect transition="in" filter="wipe(left)">
                                      <p:cBhvr additive="repl">
                                        <p:cTn id="19" dur="500"/>
                                        <p:tgtEl>
                                          <p:spTgt spid="117">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wipe(left)">
                                      <p:cBhvr additive="repl">
                                        <p:cTn id="22" dur="500"/>
                                        <p:tgtEl>
                                          <p:spTgt spid="117">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17">
                                            <p:txEl>
                                              <p:pRg st="4" end="4"/>
                                            </p:txEl>
                                          </p:spTgt>
                                        </p:tgtEl>
                                        <p:attrNameLst>
                                          <p:attrName>style.visibility</p:attrName>
                                        </p:attrNameLst>
                                      </p:cBhvr>
                                      <p:to>
                                        <p:strVal val="visible"/>
                                      </p:to>
                                    </p:set>
                                    <p:animEffect transition="in" filter="wipe(left)">
                                      <p:cBhvr additive="repl">
                                        <p:cTn id="25" dur="500"/>
                                        <p:tgtEl>
                                          <p:spTgt spid="117">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17">
                                            <p:txEl>
                                              <p:pRg st="5" end="5"/>
                                            </p:txEl>
                                          </p:spTgt>
                                        </p:tgtEl>
                                        <p:attrNameLst>
                                          <p:attrName>style.visibility</p:attrName>
                                        </p:attrNameLst>
                                      </p:cBhvr>
                                      <p:to>
                                        <p:strVal val="visible"/>
                                      </p:to>
                                    </p:set>
                                    <p:animEffect transition="in" filter="wipe(left)">
                                      <p:cBhvr additive="repl">
                                        <p:cTn id="28" dur="500"/>
                                        <p:tgtEl>
                                          <p:spTgt spid="1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Institutions of social support</a:t>
            </a:r>
            <a:endParaRPr lang="en-US" sz="4400" b="1" strike="noStrike" spc="-1">
              <a:solidFill>
                <a:srgbClr val="B9EFEE"/>
              </a:solidFill>
              <a:latin typeface="Garamond"/>
            </a:endParaRPr>
          </a:p>
        </p:txBody>
      </p:sp>
      <p:sp>
        <p:nvSpPr>
          <p:cNvPr id="153" name="TextShape 2"/>
          <p:cNvSpPr txBox="1"/>
          <p:nvPr/>
        </p:nvSpPr>
        <p:spPr>
          <a:xfrm>
            <a:off x="457200" y="1600200"/>
            <a:ext cx="8229600" cy="4495680"/>
          </a:xfrm>
          <a:prstGeom prst="rect">
            <a:avLst/>
          </a:prstGeom>
          <a:noFill/>
          <a:ln w="0">
            <a:noFill/>
          </a:ln>
        </p:spPr>
        <p:txBody>
          <a:bodyPr>
            <a:normAutofit fontScale="73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Community Self-Help Homes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Occupational Therapy Workshops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Vocational Activation Facilities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Mutual Support Association</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National Program for Changing Attitudes Towards Psychiatry "Find Yourself"</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Numerous websites (self-help groups)</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3">
                                            <p:txEl>
                                              <p:pRg st="0" end="0"/>
                                            </p:txEl>
                                          </p:spTgt>
                                        </p:tgtEl>
                                        <p:attrNameLst>
                                          <p:attrName>style.visibility</p:attrName>
                                        </p:attrNameLst>
                                      </p:cBhvr>
                                      <p:to>
                                        <p:strVal val="visible"/>
                                      </p:to>
                                    </p:set>
                                    <p:animEffect transition="in" filter="wipe(left)">
                                      <p:cBhvr additive="repl">
                                        <p:cTn id="11" dur="500"/>
                                        <p:tgtEl>
                                          <p:spTgt spid="15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3">
                                            <p:txEl>
                                              <p:pRg st="1" end="1"/>
                                            </p:txEl>
                                          </p:spTgt>
                                        </p:tgtEl>
                                        <p:attrNameLst>
                                          <p:attrName>style.visibility</p:attrName>
                                        </p:attrNameLst>
                                      </p:cBhvr>
                                      <p:to>
                                        <p:strVal val="visible"/>
                                      </p:to>
                                    </p:set>
                                    <p:animEffect transition="in" filter="wipe(left)">
                                      <p:cBhvr additive="repl">
                                        <p:cTn id="16" dur="500"/>
                                        <p:tgtEl>
                                          <p:spTgt spid="15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3">
                                            <p:txEl>
                                              <p:pRg st="2" end="2"/>
                                            </p:txEl>
                                          </p:spTgt>
                                        </p:tgtEl>
                                        <p:attrNameLst>
                                          <p:attrName>style.visibility</p:attrName>
                                        </p:attrNameLst>
                                      </p:cBhvr>
                                      <p:to>
                                        <p:strVal val="visible"/>
                                      </p:to>
                                    </p:set>
                                    <p:animEffect transition="in" filter="wipe(left)">
                                      <p:cBhvr additive="repl">
                                        <p:cTn id="21" dur="500"/>
                                        <p:tgtEl>
                                          <p:spTgt spid="15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3">
                                            <p:txEl>
                                              <p:pRg st="3" end="3"/>
                                            </p:txEl>
                                          </p:spTgt>
                                        </p:tgtEl>
                                        <p:attrNameLst>
                                          <p:attrName>style.visibility</p:attrName>
                                        </p:attrNameLst>
                                      </p:cBhvr>
                                      <p:to>
                                        <p:strVal val="visible"/>
                                      </p:to>
                                    </p:set>
                                    <p:animEffect transition="in" filter="wipe(left)">
                                      <p:cBhvr additive="repl">
                                        <p:cTn id="26" dur="500"/>
                                        <p:tgtEl>
                                          <p:spTgt spid="15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animEffect transition="in" filter="wipe(left)">
                                      <p:cBhvr additive="repl">
                                        <p:cTn id="31" dur="500"/>
                                        <p:tgtEl>
                                          <p:spTgt spid="15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3">
                                            <p:txEl>
                                              <p:pRg st="5" end="5"/>
                                            </p:txEl>
                                          </p:spTgt>
                                        </p:tgtEl>
                                        <p:attrNameLst>
                                          <p:attrName>style.visibility</p:attrName>
                                        </p:attrNameLst>
                                      </p:cBhvr>
                                      <p:to>
                                        <p:strVal val="visible"/>
                                      </p:to>
                                    </p:set>
                                    <p:animEffect transition="in" filter="wipe(left)">
                                      <p:cBhvr additive="repl">
                                        <p:cTn id="36" dur="500"/>
                                        <p:tgtEl>
                                          <p:spTgt spid="1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a:solidFill>
                  <a:srgbClr val="B9EFEE"/>
                </a:solidFill>
                <a:latin typeface="Garamond"/>
              </a:rPr>
              <a:t>Therapeutic relationship between nurse and patient</a:t>
            </a:r>
            <a:endParaRPr lang="en-US" sz="4000" b="1" strike="noStrike" spc="-1">
              <a:solidFill>
                <a:srgbClr val="B9EFEE"/>
              </a:solidFill>
              <a:latin typeface="Garamond"/>
            </a:endParaRPr>
          </a:p>
        </p:txBody>
      </p:sp>
      <p:sp>
        <p:nvSpPr>
          <p:cNvPr id="155" name="TextShape 2"/>
          <p:cNvSpPr txBox="1"/>
          <p:nvPr/>
        </p:nvSpPr>
        <p:spPr>
          <a:xfrm>
            <a:off x="457200" y="1600200"/>
            <a:ext cx="8229600" cy="4495680"/>
          </a:xfrm>
          <a:prstGeom prst="rect">
            <a:avLst/>
          </a:prstGeom>
          <a:noFill/>
          <a:ln w="0">
            <a:noFill/>
          </a:ln>
        </p:spPr>
        <p:txBody>
          <a:bodyPr>
            <a:normAutofit fontScale="67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Correct attitude of the nurse towards the patient</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Acceptance, empathy, trust, authenticity, ensuring safety, assertiveness, active listening, giving explanations, advice</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Correct performance of professional functions as a nurse in the rehabilitation process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Providing mental support</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5">
                                            <p:txEl>
                                              <p:pRg st="0" end="0"/>
                                            </p:txEl>
                                          </p:spTgt>
                                        </p:tgtEl>
                                        <p:attrNameLst>
                                          <p:attrName>style.visibility</p:attrName>
                                        </p:attrNameLst>
                                      </p:cBhvr>
                                      <p:to>
                                        <p:strVal val="visible"/>
                                      </p:to>
                                    </p:set>
                                    <p:animEffect transition="in" filter="wipe(left)">
                                      <p:cBhvr additive="repl">
                                        <p:cTn id="11" dur="500"/>
                                        <p:tgtEl>
                                          <p:spTgt spid="1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5">
                                            <p:txEl>
                                              <p:pRg st="1" end="1"/>
                                            </p:txEl>
                                          </p:spTgt>
                                        </p:tgtEl>
                                        <p:attrNameLst>
                                          <p:attrName>style.visibility</p:attrName>
                                        </p:attrNameLst>
                                      </p:cBhvr>
                                      <p:to>
                                        <p:strVal val="visible"/>
                                      </p:to>
                                    </p:set>
                                    <p:animEffect transition="in" filter="wipe(left)">
                                      <p:cBhvr additive="repl">
                                        <p:cTn id="16" dur="500"/>
                                        <p:tgtEl>
                                          <p:spTgt spid="1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5">
                                            <p:txEl>
                                              <p:pRg st="2" end="2"/>
                                            </p:txEl>
                                          </p:spTgt>
                                        </p:tgtEl>
                                        <p:attrNameLst>
                                          <p:attrName>style.visibility</p:attrName>
                                        </p:attrNameLst>
                                      </p:cBhvr>
                                      <p:to>
                                        <p:strVal val="visible"/>
                                      </p:to>
                                    </p:set>
                                    <p:animEffect transition="in" filter="wipe(left)">
                                      <p:cBhvr additive="repl">
                                        <p:cTn id="21" dur="500"/>
                                        <p:tgtEl>
                                          <p:spTgt spid="15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5">
                                            <p:txEl>
                                              <p:pRg st="3" end="3"/>
                                            </p:txEl>
                                          </p:spTgt>
                                        </p:tgtEl>
                                        <p:attrNameLst>
                                          <p:attrName>style.visibility</p:attrName>
                                        </p:attrNameLst>
                                      </p:cBhvr>
                                      <p:to>
                                        <p:strVal val="visible"/>
                                      </p:to>
                                    </p:set>
                                    <p:animEffect transition="in" filter="wipe(left)">
                                      <p:cBhvr additive="repl">
                                        <p:cTn id="26" dur="500"/>
                                        <p:tgtEl>
                                          <p:spTgt spid="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a:solidFill>
                  <a:srgbClr val="B9EFEE"/>
                </a:solidFill>
                <a:latin typeface="Garamond"/>
              </a:rPr>
              <a:t>Elements of supportive psychotherapy in the nurse-patient relationship</a:t>
            </a:r>
            <a:endParaRPr lang="en-US" sz="4000" b="1" strike="noStrike" spc="-1">
              <a:solidFill>
                <a:srgbClr val="B9EFEE"/>
              </a:solidFill>
              <a:latin typeface="Garamond"/>
            </a:endParaRPr>
          </a:p>
        </p:txBody>
      </p:sp>
      <p:sp>
        <p:nvSpPr>
          <p:cNvPr id="157" name="TextShape 2"/>
          <p:cNvSpPr txBox="1"/>
          <p:nvPr/>
        </p:nvSpPr>
        <p:spPr>
          <a:xfrm>
            <a:off x="457200" y="1916280"/>
            <a:ext cx="8229600" cy="4179600"/>
          </a:xfrm>
          <a:prstGeom prst="rect">
            <a:avLst/>
          </a:prstGeom>
          <a:noFill/>
          <a:ln w="0">
            <a:noFill/>
          </a:ln>
        </p:spPr>
        <p:txBody>
          <a:bodyPr>
            <a:normAutofit fontScale="63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Creating a climate of warmth and closeness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Showing acceptance and respect to the patient</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Providing physical and mental support</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Authenticity</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Purposefulness of behavior</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Openness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Empathy</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7">
                                            <p:txEl>
                                              <p:pRg st="0" end="0"/>
                                            </p:txEl>
                                          </p:spTgt>
                                        </p:tgtEl>
                                        <p:attrNameLst>
                                          <p:attrName>style.visibility</p:attrName>
                                        </p:attrNameLst>
                                      </p:cBhvr>
                                      <p:to>
                                        <p:strVal val="visible"/>
                                      </p:to>
                                    </p:set>
                                    <p:animEffect transition="in" filter="wipe(left)">
                                      <p:cBhvr additive="repl">
                                        <p:cTn id="11" dur="500"/>
                                        <p:tgtEl>
                                          <p:spTgt spid="15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7">
                                            <p:txEl>
                                              <p:pRg st="1" end="1"/>
                                            </p:txEl>
                                          </p:spTgt>
                                        </p:tgtEl>
                                        <p:attrNameLst>
                                          <p:attrName>style.visibility</p:attrName>
                                        </p:attrNameLst>
                                      </p:cBhvr>
                                      <p:to>
                                        <p:strVal val="visible"/>
                                      </p:to>
                                    </p:set>
                                    <p:animEffect transition="in" filter="wipe(left)">
                                      <p:cBhvr additive="repl">
                                        <p:cTn id="16" dur="500"/>
                                        <p:tgtEl>
                                          <p:spTgt spid="15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7">
                                            <p:txEl>
                                              <p:pRg st="2" end="2"/>
                                            </p:txEl>
                                          </p:spTgt>
                                        </p:tgtEl>
                                        <p:attrNameLst>
                                          <p:attrName>style.visibility</p:attrName>
                                        </p:attrNameLst>
                                      </p:cBhvr>
                                      <p:to>
                                        <p:strVal val="visible"/>
                                      </p:to>
                                    </p:set>
                                    <p:animEffect transition="in" filter="wipe(left)">
                                      <p:cBhvr additive="repl">
                                        <p:cTn id="21" dur="500"/>
                                        <p:tgtEl>
                                          <p:spTgt spid="15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7">
                                            <p:txEl>
                                              <p:pRg st="3" end="3"/>
                                            </p:txEl>
                                          </p:spTgt>
                                        </p:tgtEl>
                                        <p:attrNameLst>
                                          <p:attrName>style.visibility</p:attrName>
                                        </p:attrNameLst>
                                      </p:cBhvr>
                                      <p:to>
                                        <p:strVal val="visible"/>
                                      </p:to>
                                    </p:set>
                                    <p:animEffect transition="in" filter="wipe(left)">
                                      <p:cBhvr additive="repl">
                                        <p:cTn id="26" dur="500"/>
                                        <p:tgtEl>
                                          <p:spTgt spid="15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7">
                                            <p:txEl>
                                              <p:pRg st="4" end="4"/>
                                            </p:txEl>
                                          </p:spTgt>
                                        </p:tgtEl>
                                        <p:attrNameLst>
                                          <p:attrName>style.visibility</p:attrName>
                                        </p:attrNameLst>
                                      </p:cBhvr>
                                      <p:to>
                                        <p:strVal val="visible"/>
                                      </p:to>
                                    </p:set>
                                    <p:animEffect transition="in" filter="wipe(left)">
                                      <p:cBhvr additive="repl">
                                        <p:cTn id="31" dur="500"/>
                                        <p:tgtEl>
                                          <p:spTgt spid="15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7">
                                            <p:txEl>
                                              <p:pRg st="5" end="5"/>
                                            </p:txEl>
                                          </p:spTgt>
                                        </p:tgtEl>
                                        <p:attrNameLst>
                                          <p:attrName>style.visibility</p:attrName>
                                        </p:attrNameLst>
                                      </p:cBhvr>
                                      <p:to>
                                        <p:strVal val="visible"/>
                                      </p:to>
                                    </p:set>
                                    <p:animEffect transition="in" filter="wipe(left)">
                                      <p:cBhvr additive="repl">
                                        <p:cTn id="36" dur="500"/>
                                        <p:tgtEl>
                                          <p:spTgt spid="15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57">
                                            <p:txEl>
                                              <p:pRg st="6" end="6"/>
                                            </p:txEl>
                                          </p:spTgt>
                                        </p:tgtEl>
                                        <p:attrNameLst>
                                          <p:attrName>style.visibility</p:attrName>
                                        </p:attrNameLst>
                                      </p:cBhvr>
                                      <p:to>
                                        <p:strVal val="visible"/>
                                      </p:to>
                                    </p:set>
                                    <p:animEffect transition="in" filter="wipe(left)">
                                      <p:cBhvr additive="repl">
                                        <p:cTn id="41" dur="500"/>
                                        <p:tgtEl>
                                          <p:spTgt spid="1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a:solidFill>
                  <a:srgbClr val="B9EFEE"/>
                </a:solidFill>
                <a:latin typeface="Garamond"/>
              </a:rPr>
              <a:t>Inappropriateness and errors in communicating with the patient</a:t>
            </a:r>
            <a:endParaRPr lang="en-US" sz="4000" b="1" strike="noStrike" spc="-1">
              <a:solidFill>
                <a:srgbClr val="B9EFEE"/>
              </a:solidFill>
              <a:latin typeface="Garamond"/>
            </a:endParaRPr>
          </a:p>
        </p:txBody>
      </p:sp>
      <p:sp>
        <p:nvSpPr>
          <p:cNvPr id="159" name="TextShape 2"/>
          <p:cNvSpPr txBox="1"/>
          <p:nvPr/>
        </p:nvSpPr>
        <p:spPr>
          <a:xfrm>
            <a:off x="457200" y="1600200"/>
            <a:ext cx="8229600" cy="4495680"/>
          </a:xfrm>
          <a:prstGeom prst="rect">
            <a:avLst/>
          </a:prstGeom>
          <a:noFill/>
          <a:ln w="0">
            <a:noFill/>
          </a:ln>
        </p:spPr>
        <p:txBody>
          <a:bodyPr>
            <a:normAutofit fontScale="91000"/>
          </a:bodyPr>
          <a:lstStyle/>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Defending yourself</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Advising</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False assurance</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Scolding</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Dead silence</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Moralizing</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Inappropriate questioning</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Assessment</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9">
                                            <p:txEl>
                                              <p:pRg st="0" end="0"/>
                                            </p:txEl>
                                          </p:spTgt>
                                        </p:tgtEl>
                                        <p:attrNameLst>
                                          <p:attrName>style.visibility</p:attrName>
                                        </p:attrNameLst>
                                      </p:cBhvr>
                                      <p:to>
                                        <p:strVal val="visible"/>
                                      </p:to>
                                    </p:set>
                                    <p:animEffect transition="in" filter="wipe(left)">
                                      <p:cBhvr additive="repl">
                                        <p:cTn id="11" dur="500"/>
                                        <p:tgtEl>
                                          <p:spTgt spid="15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9">
                                            <p:txEl>
                                              <p:pRg st="1" end="1"/>
                                            </p:txEl>
                                          </p:spTgt>
                                        </p:tgtEl>
                                        <p:attrNameLst>
                                          <p:attrName>style.visibility</p:attrName>
                                        </p:attrNameLst>
                                      </p:cBhvr>
                                      <p:to>
                                        <p:strVal val="visible"/>
                                      </p:to>
                                    </p:set>
                                    <p:animEffect transition="in" filter="wipe(left)">
                                      <p:cBhvr additive="repl">
                                        <p:cTn id="16" dur="500"/>
                                        <p:tgtEl>
                                          <p:spTgt spid="1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9">
                                            <p:txEl>
                                              <p:pRg st="2" end="2"/>
                                            </p:txEl>
                                          </p:spTgt>
                                        </p:tgtEl>
                                        <p:attrNameLst>
                                          <p:attrName>style.visibility</p:attrName>
                                        </p:attrNameLst>
                                      </p:cBhvr>
                                      <p:to>
                                        <p:strVal val="visible"/>
                                      </p:to>
                                    </p:set>
                                    <p:animEffect transition="in" filter="wipe(left)">
                                      <p:cBhvr additive="repl">
                                        <p:cTn id="21" dur="500"/>
                                        <p:tgtEl>
                                          <p:spTgt spid="15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9">
                                            <p:txEl>
                                              <p:pRg st="3" end="3"/>
                                            </p:txEl>
                                          </p:spTgt>
                                        </p:tgtEl>
                                        <p:attrNameLst>
                                          <p:attrName>style.visibility</p:attrName>
                                        </p:attrNameLst>
                                      </p:cBhvr>
                                      <p:to>
                                        <p:strVal val="visible"/>
                                      </p:to>
                                    </p:set>
                                    <p:animEffect transition="in" filter="wipe(left)">
                                      <p:cBhvr additive="repl">
                                        <p:cTn id="26" dur="500"/>
                                        <p:tgtEl>
                                          <p:spTgt spid="15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9">
                                            <p:txEl>
                                              <p:pRg st="4" end="4"/>
                                            </p:txEl>
                                          </p:spTgt>
                                        </p:tgtEl>
                                        <p:attrNameLst>
                                          <p:attrName>style.visibility</p:attrName>
                                        </p:attrNameLst>
                                      </p:cBhvr>
                                      <p:to>
                                        <p:strVal val="visible"/>
                                      </p:to>
                                    </p:set>
                                    <p:animEffect transition="in" filter="wipe(left)">
                                      <p:cBhvr additive="repl">
                                        <p:cTn id="31" dur="500"/>
                                        <p:tgtEl>
                                          <p:spTgt spid="15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9">
                                            <p:txEl>
                                              <p:pRg st="5" end="5"/>
                                            </p:txEl>
                                          </p:spTgt>
                                        </p:tgtEl>
                                        <p:attrNameLst>
                                          <p:attrName>style.visibility</p:attrName>
                                        </p:attrNameLst>
                                      </p:cBhvr>
                                      <p:to>
                                        <p:strVal val="visible"/>
                                      </p:to>
                                    </p:set>
                                    <p:animEffect transition="in" filter="wipe(left)">
                                      <p:cBhvr additive="repl">
                                        <p:cTn id="36" dur="500"/>
                                        <p:tgtEl>
                                          <p:spTgt spid="15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59">
                                            <p:txEl>
                                              <p:pRg st="6" end="6"/>
                                            </p:txEl>
                                          </p:spTgt>
                                        </p:tgtEl>
                                        <p:attrNameLst>
                                          <p:attrName>style.visibility</p:attrName>
                                        </p:attrNameLst>
                                      </p:cBhvr>
                                      <p:to>
                                        <p:strVal val="visible"/>
                                      </p:to>
                                    </p:set>
                                    <p:animEffect transition="in" filter="wipe(left)">
                                      <p:cBhvr additive="repl">
                                        <p:cTn id="41" dur="500"/>
                                        <p:tgtEl>
                                          <p:spTgt spid="15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59">
                                            <p:txEl>
                                              <p:pRg st="7" end="7"/>
                                            </p:txEl>
                                          </p:spTgt>
                                        </p:tgtEl>
                                        <p:attrNameLst>
                                          <p:attrName>style.visibility</p:attrName>
                                        </p:attrNameLst>
                                      </p:cBhvr>
                                      <p:to>
                                        <p:strVal val="visible"/>
                                      </p:to>
                                    </p:set>
                                    <p:animEffect transition="in" filter="wipe(left)">
                                      <p:cBhvr additive="repl">
                                        <p:cTn id="46" dur="500"/>
                                        <p:tgtEl>
                                          <p:spTgt spid="1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a:solidFill>
                  <a:srgbClr val="B9EFEE"/>
                </a:solidFill>
                <a:latin typeface="Garamond"/>
              </a:rPr>
              <a:t>Inappropriateness and errors in communicating with the patient continued</a:t>
            </a:r>
            <a:endParaRPr lang="en-US" sz="4000" b="1" strike="noStrike" spc="-1">
              <a:solidFill>
                <a:srgbClr val="B9EFEE"/>
              </a:solidFill>
              <a:latin typeface="Garamond"/>
            </a:endParaRPr>
          </a:p>
        </p:txBody>
      </p:sp>
      <p:sp>
        <p:nvSpPr>
          <p:cNvPr id="161"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Patronage</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Rationalizing feelings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Suggesting an answer</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Changing the subject</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61">
                                            <p:txEl>
                                              <p:pRg st="0" end="0"/>
                                            </p:txEl>
                                          </p:spTgt>
                                        </p:tgtEl>
                                        <p:attrNameLst>
                                          <p:attrName>style.visibility</p:attrName>
                                        </p:attrNameLst>
                                      </p:cBhvr>
                                      <p:to>
                                        <p:strVal val="visible"/>
                                      </p:to>
                                    </p:set>
                                    <p:animEffect transition="in" filter="wipe(left)">
                                      <p:cBhvr additive="repl">
                                        <p:cTn id="11" dur="500"/>
                                        <p:tgtEl>
                                          <p:spTgt spid="16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1">
                                            <p:txEl>
                                              <p:pRg st="1" end="1"/>
                                            </p:txEl>
                                          </p:spTgt>
                                        </p:tgtEl>
                                        <p:attrNameLst>
                                          <p:attrName>style.visibility</p:attrName>
                                        </p:attrNameLst>
                                      </p:cBhvr>
                                      <p:to>
                                        <p:strVal val="visible"/>
                                      </p:to>
                                    </p:set>
                                    <p:animEffect transition="in" filter="wipe(left)">
                                      <p:cBhvr additive="repl">
                                        <p:cTn id="16" dur="500"/>
                                        <p:tgtEl>
                                          <p:spTgt spid="16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1">
                                            <p:txEl>
                                              <p:pRg st="2" end="2"/>
                                            </p:txEl>
                                          </p:spTgt>
                                        </p:tgtEl>
                                        <p:attrNameLst>
                                          <p:attrName>style.visibility</p:attrName>
                                        </p:attrNameLst>
                                      </p:cBhvr>
                                      <p:to>
                                        <p:strVal val="visible"/>
                                      </p:to>
                                    </p:set>
                                    <p:animEffect transition="in" filter="wipe(left)">
                                      <p:cBhvr additive="repl">
                                        <p:cTn id="21" dur="500"/>
                                        <p:tgtEl>
                                          <p:spTgt spid="16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1">
                                            <p:txEl>
                                              <p:pRg st="3" end="3"/>
                                            </p:txEl>
                                          </p:spTgt>
                                        </p:tgtEl>
                                        <p:attrNameLst>
                                          <p:attrName>style.visibility</p:attrName>
                                        </p:attrNameLst>
                                      </p:cBhvr>
                                      <p:to>
                                        <p:strVal val="visible"/>
                                      </p:to>
                                    </p:set>
                                    <p:animEffect transition="in" filter="wipe(left)">
                                      <p:cBhvr additive="repl">
                                        <p:cTn id="26" dur="500"/>
                                        <p:tgtEl>
                                          <p:spTgt spid="1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Own experiences</a:t>
            </a:r>
            <a:endParaRPr lang="en-US" sz="4400" b="1" strike="noStrike" spc="-1">
              <a:solidFill>
                <a:srgbClr val="B9EFEE"/>
              </a:solidFill>
              <a:latin typeface="Garamond"/>
            </a:endParaRPr>
          </a:p>
        </p:txBody>
      </p:sp>
      <p:sp>
        <p:nvSpPr>
          <p:cNvPr id="163" name="TextShape 2"/>
          <p:cNvSpPr txBox="1"/>
          <p:nvPr/>
        </p:nvSpPr>
        <p:spPr>
          <a:xfrm>
            <a:off x="457200" y="1600200"/>
            <a:ext cx="8229600" cy="4495680"/>
          </a:xfrm>
          <a:prstGeom prst="rect">
            <a:avLst/>
          </a:prstGeom>
          <a:noFill/>
          <a:ln w="0">
            <a:noFill/>
          </a:ln>
        </p:spPr>
        <p:txBody>
          <a:bodyPr>
            <a:normAutofit fontScale="61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Community Care Team at the Psychiatric Day Ward in Grudziądz</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Conducting training sessions</a:t>
            </a:r>
            <a:endParaRPr lang="en-US" sz="3200" b="0" strike="noStrike" spc="-1">
              <a:solidFill>
                <a:srgbClr val="FFFFFF"/>
              </a:solidFill>
              <a:latin typeface="Garamond"/>
            </a:endParaRPr>
          </a:p>
          <a:p>
            <a:pPr marL="742680" lvl="1" indent="-285480" algn="l" rtl="0">
              <a:spcBef>
                <a:spcPts val="697"/>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Social training once a week (10 – 15 people)</a:t>
            </a:r>
            <a:endParaRPr lang="en-US" sz="2800" b="0" strike="noStrike" spc="-1">
              <a:solidFill>
                <a:srgbClr val="FFFFFF"/>
              </a:solidFill>
              <a:latin typeface="Garamond"/>
            </a:endParaRPr>
          </a:p>
          <a:p>
            <a:pPr marL="742680" lvl="1" indent="-285480" algn="l" rtl="0">
              <a:spcBef>
                <a:spcPts val="697"/>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Club meetings once a month (20 – 30 people)</a:t>
            </a:r>
            <a:endParaRPr lang="en-US" sz="28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Once a year, a one-day trip (about 50 people) - introducing patients to interesting towns in the area</a:t>
            </a:r>
            <a:endParaRPr lang="en-US" sz="3200" b="0" strike="noStrike" spc="-1">
              <a:solidFill>
                <a:srgbClr val="FFFFFF"/>
              </a:solidFill>
              <a:latin typeface="Garamond"/>
            </a:endParaRPr>
          </a:p>
          <a:p>
            <a:pPr marL="742680" lvl="1" indent="-285480" algn="l" rtl="0">
              <a:spcBef>
                <a:spcPts val="697"/>
              </a:spcBef>
              <a:buClr>
                <a:srgbClr val="FFFFFF"/>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63">
                                            <p:txEl>
                                              <p:pRg st="0" end="0"/>
                                            </p:txEl>
                                          </p:spTgt>
                                        </p:tgtEl>
                                        <p:attrNameLst>
                                          <p:attrName>style.visibility</p:attrName>
                                        </p:attrNameLst>
                                      </p:cBhvr>
                                      <p:to>
                                        <p:strVal val="visible"/>
                                      </p:to>
                                    </p:set>
                                    <p:animEffect transition="in" filter="wipe(left)">
                                      <p:cBhvr additive="repl">
                                        <p:cTn id="11" dur="500"/>
                                        <p:tgtEl>
                                          <p:spTgt spid="1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3">
                                            <p:txEl>
                                              <p:pRg st="1" end="1"/>
                                            </p:txEl>
                                          </p:spTgt>
                                        </p:tgtEl>
                                        <p:attrNameLst>
                                          <p:attrName>style.visibility</p:attrName>
                                        </p:attrNameLst>
                                      </p:cBhvr>
                                      <p:to>
                                        <p:strVal val="visible"/>
                                      </p:to>
                                    </p:set>
                                    <p:animEffect transition="in" filter="wipe(left)">
                                      <p:cBhvr additive="repl">
                                        <p:cTn id="16" dur="500"/>
                                        <p:tgtEl>
                                          <p:spTgt spid="16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63">
                                            <p:txEl>
                                              <p:pRg st="2" end="2"/>
                                            </p:txEl>
                                          </p:spTgt>
                                        </p:tgtEl>
                                        <p:attrNameLst>
                                          <p:attrName>style.visibility</p:attrName>
                                        </p:attrNameLst>
                                      </p:cBhvr>
                                      <p:to>
                                        <p:strVal val="visible"/>
                                      </p:to>
                                    </p:set>
                                    <p:animEffect transition="in" filter="wipe(left)">
                                      <p:cBhvr additive="repl">
                                        <p:cTn id="19" dur="500"/>
                                        <p:tgtEl>
                                          <p:spTgt spid="163">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63">
                                            <p:txEl>
                                              <p:pRg st="3" end="3"/>
                                            </p:txEl>
                                          </p:spTgt>
                                        </p:tgtEl>
                                        <p:attrNameLst>
                                          <p:attrName>style.visibility</p:attrName>
                                        </p:attrNameLst>
                                      </p:cBhvr>
                                      <p:to>
                                        <p:strVal val="visible"/>
                                      </p:to>
                                    </p:set>
                                    <p:animEffect transition="in" filter="wipe(left)">
                                      <p:cBhvr additive="repl">
                                        <p:cTn id="22" dur="500"/>
                                        <p:tgtEl>
                                          <p:spTgt spid="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3">
                                            <p:txEl>
                                              <p:pRg st="4" end="4"/>
                                            </p:txEl>
                                          </p:spTgt>
                                        </p:tgtEl>
                                        <p:attrNameLst>
                                          <p:attrName>style.visibility</p:attrName>
                                        </p:attrNameLst>
                                      </p:cBhvr>
                                      <p:to>
                                        <p:strVal val="visible"/>
                                      </p:to>
                                    </p:set>
                                    <p:animEffect transition="in" filter="wipe(left)">
                                      <p:cBhvr additive="repl">
                                        <p:cTn id="27" dur="500"/>
                                        <p:tgtEl>
                                          <p:spTgt spid="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Chełmno</a:t>
            </a:r>
            <a:endParaRPr lang="en-US" sz="4400" b="1" strike="noStrike" spc="-1">
              <a:solidFill>
                <a:srgbClr val="B9EFEE"/>
              </a:solidFill>
              <a:latin typeface="Garamond"/>
            </a:endParaRPr>
          </a:p>
        </p:txBody>
      </p:sp>
      <p:pic>
        <p:nvPicPr>
          <p:cNvPr id="165" name="Picture 5" descr="16"/>
          <p:cNvPicPr/>
          <p:nvPr/>
        </p:nvPicPr>
        <p:blipFill>
          <a:blip r:embed="rId2"/>
          <a:stretch/>
        </p:blipFill>
        <p:spPr>
          <a:xfrm>
            <a:off x="324000" y="1125360"/>
            <a:ext cx="8569080" cy="54723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animEffect transition="in" filter="wipe(left)">
                                      <p:cBhvr additive="repl">
                                        <p:cTn id="1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Golub – Dobrzyń</a:t>
            </a:r>
            <a:endParaRPr lang="en-US" sz="4400" b="1" strike="noStrike" spc="-1">
              <a:solidFill>
                <a:srgbClr val="B9EFEE"/>
              </a:solidFill>
              <a:latin typeface="Garamond"/>
            </a:endParaRPr>
          </a:p>
        </p:txBody>
      </p:sp>
      <p:pic>
        <p:nvPicPr>
          <p:cNvPr id="167" name="Picture 6"/>
          <p:cNvPicPr/>
          <p:nvPr/>
        </p:nvPicPr>
        <p:blipFill>
          <a:blip r:embed="rId2"/>
          <a:stretch/>
        </p:blipFill>
        <p:spPr>
          <a:xfrm>
            <a:off x="457200" y="1125360"/>
            <a:ext cx="8229600" cy="5543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wipe(left)">
                                      <p:cBhvr additive="repl">
                                        <p:cTn id="11"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Ciechocinek</a:t>
            </a:r>
            <a:endParaRPr lang="en-US" sz="4400" b="1" strike="noStrike" spc="-1">
              <a:solidFill>
                <a:srgbClr val="B9EFEE"/>
              </a:solidFill>
              <a:latin typeface="Garamond"/>
            </a:endParaRPr>
          </a:p>
        </p:txBody>
      </p:sp>
      <p:pic>
        <p:nvPicPr>
          <p:cNvPr id="169" name="Picture 4"/>
          <p:cNvPicPr/>
          <p:nvPr/>
        </p:nvPicPr>
        <p:blipFill>
          <a:blip r:embed="rId2"/>
          <a:stretch/>
        </p:blipFill>
        <p:spPr>
          <a:xfrm>
            <a:off x="457200" y="1052640"/>
            <a:ext cx="8229600" cy="55450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animEffect transition="in" filter="wipe(left)">
                                      <p:cBhvr additive="repl">
                                        <p:cTn id="1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Stegna</a:t>
            </a:r>
            <a:endParaRPr lang="en-US" sz="4400" b="1" strike="noStrike" spc="-1">
              <a:solidFill>
                <a:srgbClr val="B9EFEE"/>
              </a:solidFill>
              <a:latin typeface="Garamond"/>
            </a:endParaRPr>
          </a:p>
        </p:txBody>
      </p:sp>
      <p:pic>
        <p:nvPicPr>
          <p:cNvPr id="171" name="Picture 6"/>
          <p:cNvPicPr/>
          <p:nvPr/>
        </p:nvPicPr>
        <p:blipFill>
          <a:blip r:embed="rId2"/>
          <a:stretch/>
        </p:blipFill>
        <p:spPr>
          <a:xfrm>
            <a:off x="457200" y="1197000"/>
            <a:ext cx="8229600" cy="54007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animEffect transition="in" filter="wipe(left)">
                                      <p:cBhvr additive="repl">
                                        <p:cTn id="1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Consultations with specialists</a:t>
            </a:r>
            <a:endParaRPr lang="en-US" sz="4400" b="1" strike="noStrike" spc="-1">
              <a:solidFill>
                <a:srgbClr val="B9EFEE"/>
              </a:solidFill>
              <a:latin typeface="Garamond"/>
            </a:endParaRPr>
          </a:p>
        </p:txBody>
      </p:sp>
      <p:sp>
        <p:nvSpPr>
          <p:cNvPr id="119" name="TextShape 2"/>
          <p:cNvSpPr txBox="1"/>
          <p:nvPr/>
        </p:nvSpPr>
        <p:spPr>
          <a:xfrm>
            <a:off x="457200" y="1600200"/>
            <a:ext cx="8229600" cy="4495680"/>
          </a:xfrm>
          <a:prstGeom prst="rect">
            <a:avLst/>
          </a:prstGeom>
          <a:noFill/>
          <a:ln w="0">
            <a:noFill/>
          </a:ln>
        </p:spPr>
        <p:txBody>
          <a:bodyPr>
            <a:normAutofit fontScale="82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Depending on the patient's individual needs, he or she should be referred to a specialist (neurologist, internist, endocrinologist, etc.).</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Information about the medications taken by the patient in connection with somatic diseases is extremely important for the psychiatrist.</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9">
                                            <p:txEl>
                                              <p:pRg st="0" end="0"/>
                                            </p:txEl>
                                          </p:spTgt>
                                        </p:tgtEl>
                                        <p:attrNameLst>
                                          <p:attrName>style.visibility</p:attrName>
                                        </p:attrNameLst>
                                      </p:cBhvr>
                                      <p:to>
                                        <p:strVal val="visible"/>
                                      </p:to>
                                    </p:set>
                                    <p:animEffect transition="in" filter="wipe(left)">
                                      <p:cBhvr additive="repl">
                                        <p:cTn id="11" dur="500"/>
                                        <p:tgtEl>
                                          <p:spTgt spid="1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9">
                                            <p:txEl>
                                              <p:pRg st="1" end="1"/>
                                            </p:txEl>
                                          </p:spTgt>
                                        </p:tgtEl>
                                        <p:attrNameLst>
                                          <p:attrName>style.visibility</p:attrName>
                                        </p:attrNameLst>
                                      </p:cBhvr>
                                      <p:to>
                                        <p:strVal val="visible"/>
                                      </p:to>
                                    </p:set>
                                    <p:animEffect transition="in" filter="wipe(left)">
                                      <p:cBhvr additive="repl">
                                        <p:cTn id="16" dur="500"/>
                                        <p:tgtEl>
                                          <p:spTgt spid="1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Club meetings</a:t>
            </a:r>
            <a:endParaRPr lang="en-US" sz="4400" b="1" strike="noStrike" spc="-1">
              <a:solidFill>
                <a:srgbClr val="B9EFEE"/>
              </a:solidFill>
              <a:latin typeface="Garamond"/>
            </a:endParaRPr>
          </a:p>
        </p:txBody>
      </p:sp>
      <p:pic>
        <p:nvPicPr>
          <p:cNvPr id="173" name="Picture 5" descr="06"/>
          <p:cNvPicPr/>
          <p:nvPr/>
        </p:nvPicPr>
        <p:blipFill>
          <a:blip r:embed="rId2"/>
          <a:stretch/>
        </p:blipFill>
        <p:spPr>
          <a:xfrm>
            <a:off x="324000" y="1268280"/>
            <a:ext cx="8496000" cy="53294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wipe(left)">
                                      <p:cBhvr additive="repl">
                                        <p:cTn id="11"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Club meetings</a:t>
            </a:r>
            <a:endParaRPr lang="en-US" sz="4400" b="1" strike="noStrike" spc="-1">
              <a:solidFill>
                <a:srgbClr val="B9EFEE"/>
              </a:solidFill>
              <a:latin typeface="Garamond"/>
            </a:endParaRPr>
          </a:p>
        </p:txBody>
      </p:sp>
      <p:pic>
        <p:nvPicPr>
          <p:cNvPr id="175" name="Picture 5" descr="09"/>
          <p:cNvPicPr/>
          <p:nvPr/>
        </p:nvPicPr>
        <p:blipFill>
          <a:blip r:embed="rId2"/>
          <a:stretch/>
        </p:blipFill>
        <p:spPr>
          <a:xfrm>
            <a:off x="324000" y="1125360"/>
            <a:ext cx="8424720" cy="5732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wipe(left)">
                                      <p:cBhvr additive="repl">
                                        <p:cTn id="1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Schizophrenia "Open the Door"</a:t>
            </a:r>
            <a:endParaRPr lang="en-US" sz="4400" b="1" strike="noStrike" spc="-1">
              <a:solidFill>
                <a:srgbClr val="B9EFEE"/>
              </a:solidFill>
              <a:latin typeface="Garamond"/>
            </a:endParaRPr>
          </a:p>
        </p:txBody>
      </p:sp>
      <p:sp>
        <p:nvSpPr>
          <p:cNvPr id="177" name="TextShape 2"/>
          <p:cNvSpPr txBox="1"/>
          <p:nvPr/>
        </p:nvSpPr>
        <p:spPr>
          <a:xfrm>
            <a:off x="457200" y="1600200"/>
            <a:ext cx="8229600" cy="4495680"/>
          </a:xfrm>
          <a:prstGeom prst="rect">
            <a:avLst/>
          </a:prstGeom>
          <a:noFill/>
          <a:ln w="0">
            <a:noFill/>
          </a:ln>
        </p:spPr>
        <p:txBody>
          <a:bodyPr>
            <a:normAutofit fontScale="80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Global Schizophrenia Program "Open the Door" has been running around the world since 1997</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Psychiatric Day Ward takes an active part in its celebrations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Goal - integration of communities related to the treatment of schizophrenia, learning about the experiences of patients and their families, information campaign</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7">
                                            <p:txEl>
                                              <p:pRg st="0" end="0"/>
                                            </p:txEl>
                                          </p:spTgt>
                                        </p:tgtEl>
                                        <p:attrNameLst>
                                          <p:attrName>style.visibility</p:attrName>
                                        </p:attrNameLst>
                                      </p:cBhvr>
                                      <p:to>
                                        <p:strVal val="visible"/>
                                      </p:to>
                                    </p:set>
                                    <p:animEffect transition="in" filter="wipe(left)">
                                      <p:cBhvr additive="repl">
                                        <p:cTn id="11" dur="500"/>
                                        <p:tgtEl>
                                          <p:spTgt spid="17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7">
                                            <p:txEl>
                                              <p:pRg st="1" end="1"/>
                                            </p:txEl>
                                          </p:spTgt>
                                        </p:tgtEl>
                                        <p:attrNameLst>
                                          <p:attrName>style.visibility</p:attrName>
                                        </p:attrNameLst>
                                      </p:cBhvr>
                                      <p:to>
                                        <p:strVal val="visible"/>
                                      </p:to>
                                    </p:set>
                                    <p:animEffect transition="in" filter="wipe(left)">
                                      <p:cBhvr additive="repl">
                                        <p:cTn id="16" dur="500"/>
                                        <p:tgtEl>
                                          <p:spTgt spid="17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7">
                                            <p:txEl>
                                              <p:pRg st="2" end="2"/>
                                            </p:txEl>
                                          </p:spTgt>
                                        </p:tgtEl>
                                        <p:attrNameLst>
                                          <p:attrName>style.visibility</p:attrName>
                                        </p:attrNameLst>
                                      </p:cBhvr>
                                      <p:to>
                                        <p:strVal val="visible"/>
                                      </p:to>
                                    </p:set>
                                    <p:animEffect transition="in" filter="wipe(left)">
                                      <p:cBhvr additive="repl">
                                        <p:cTn id="21" dur="500"/>
                                        <p:tgtEl>
                                          <p:spTgt spid="1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a:solidFill>
                  <a:srgbClr val="B9EFEE"/>
                </a:solidFill>
                <a:latin typeface="Garamond"/>
              </a:rPr>
              <a:t>Schizophrenia "Open the Door" cont</a:t>
            </a:r>
            <a:endParaRPr lang="en-US" sz="4000" b="1" strike="noStrike" spc="-1">
              <a:solidFill>
                <a:srgbClr val="B9EFEE"/>
              </a:solidFill>
              <a:latin typeface="Garamond"/>
            </a:endParaRPr>
          </a:p>
        </p:txBody>
      </p:sp>
      <p:sp>
        <p:nvSpPr>
          <p:cNvPr id="179" name="TextShape 2"/>
          <p:cNvSpPr txBox="1"/>
          <p:nvPr/>
        </p:nvSpPr>
        <p:spPr>
          <a:xfrm>
            <a:off x="457200" y="1600200"/>
            <a:ext cx="8229600" cy="4495680"/>
          </a:xfrm>
          <a:prstGeom prst="rect">
            <a:avLst/>
          </a:prstGeom>
          <a:noFill/>
          <a:ln w="0">
            <a:noFill/>
          </a:ln>
        </p:spPr>
        <p:txBody>
          <a:bodyPr>
            <a:normAutofit fontScale="76000"/>
          </a:bodyPr>
          <a:lstStyle/>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Friendly musicians prepare artistic performances</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Competitions for children are organized</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guests of honor are the city authorities and the director of the hospital in Grudziądz</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Every year the number of festival participants increases</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There is a growing public interest in the problem of schizophrenia</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9">
                                            <p:txEl>
                                              <p:pRg st="0" end="0"/>
                                            </p:txEl>
                                          </p:spTgt>
                                        </p:tgtEl>
                                        <p:attrNameLst>
                                          <p:attrName>style.visibility</p:attrName>
                                        </p:attrNameLst>
                                      </p:cBhvr>
                                      <p:to>
                                        <p:strVal val="visible"/>
                                      </p:to>
                                    </p:set>
                                    <p:animEffect transition="in" filter="wipe(left)">
                                      <p:cBhvr additive="repl">
                                        <p:cTn id="11" dur="500"/>
                                        <p:tgtEl>
                                          <p:spTgt spid="1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9">
                                            <p:txEl>
                                              <p:pRg st="1" end="1"/>
                                            </p:txEl>
                                          </p:spTgt>
                                        </p:tgtEl>
                                        <p:attrNameLst>
                                          <p:attrName>style.visibility</p:attrName>
                                        </p:attrNameLst>
                                      </p:cBhvr>
                                      <p:to>
                                        <p:strVal val="visible"/>
                                      </p:to>
                                    </p:set>
                                    <p:animEffect transition="in" filter="wipe(left)">
                                      <p:cBhvr additive="repl">
                                        <p:cTn id="16" dur="500"/>
                                        <p:tgtEl>
                                          <p:spTgt spid="1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9">
                                            <p:txEl>
                                              <p:pRg st="2" end="2"/>
                                            </p:txEl>
                                          </p:spTgt>
                                        </p:tgtEl>
                                        <p:attrNameLst>
                                          <p:attrName>style.visibility</p:attrName>
                                        </p:attrNameLst>
                                      </p:cBhvr>
                                      <p:to>
                                        <p:strVal val="visible"/>
                                      </p:to>
                                    </p:set>
                                    <p:animEffect transition="in" filter="wipe(left)">
                                      <p:cBhvr additive="repl">
                                        <p:cTn id="21" dur="500"/>
                                        <p:tgtEl>
                                          <p:spTgt spid="17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9">
                                            <p:txEl>
                                              <p:pRg st="3" end="3"/>
                                            </p:txEl>
                                          </p:spTgt>
                                        </p:tgtEl>
                                        <p:attrNameLst>
                                          <p:attrName>style.visibility</p:attrName>
                                        </p:attrNameLst>
                                      </p:cBhvr>
                                      <p:to>
                                        <p:strVal val="visible"/>
                                      </p:to>
                                    </p:set>
                                    <p:animEffect transition="in" filter="wipe(left)">
                                      <p:cBhvr additive="repl">
                                        <p:cTn id="26" dur="500"/>
                                        <p:tgtEl>
                                          <p:spTgt spid="17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9">
                                            <p:txEl>
                                              <p:pRg st="4" end="4"/>
                                            </p:txEl>
                                          </p:spTgt>
                                        </p:tgtEl>
                                        <p:attrNameLst>
                                          <p:attrName>style.visibility</p:attrName>
                                        </p:attrNameLst>
                                      </p:cBhvr>
                                      <p:to>
                                        <p:strVal val="visible"/>
                                      </p:to>
                                    </p:set>
                                    <p:animEffect transition="in" filter="wipe(left)">
                                      <p:cBhvr additive="repl">
                                        <p:cTn id="31" dur="500"/>
                                        <p:tgtEl>
                                          <p:spTgt spid="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207390" y="54000"/>
            <a:ext cx="872922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dirty="0" err="1">
                <a:solidFill>
                  <a:srgbClr val="B9EFEE"/>
                </a:solidFill>
                <a:latin typeface="Garamond"/>
              </a:rPr>
              <a:t>Schizophrenia</a:t>
            </a:r>
            <a:r>
              <a:rPr lang="pl-PL" sz="4000" b="1" strike="noStrike" spc="-1" dirty="0">
                <a:solidFill>
                  <a:srgbClr val="B9EFEE"/>
                </a:solidFill>
                <a:latin typeface="Garamond"/>
              </a:rPr>
              <a:t> "Open the </a:t>
            </a:r>
            <a:r>
              <a:rPr lang="pl-PL" sz="4000" b="1" strike="noStrike" spc="-1" dirty="0" err="1">
                <a:solidFill>
                  <a:srgbClr val="B9EFEE"/>
                </a:solidFill>
                <a:latin typeface="Garamond"/>
              </a:rPr>
              <a:t>Door</a:t>
            </a:r>
            <a:r>
              <a:rPr lang="pl-PL" sz="4000" b="1" strike="noStrike" spc="-1" dirty="0">
                <a:solidFill>
                  <a:srgbClr val="B9EFEE"/>
                </a:solidFill>
                <a:latin typeface="Garamond"/>
              </a:rPr>
              <a:t>" </a:t>
            </a:r>
            <a:r>
              <a:rPr lang="pl-PL" sz="4000" b="1" strike="noStrike" spc="-1" dirty="0" err="1">
                <a:solidFill>
                  <a:srgbClr val="B9EFEE"/>
                </a:solidFill>
                <a:latin typeface="Garamond"/>
              </a:rPr>
              <a:t>cont</a:t>
            </a:r>
            <a:endParaRPr lang="en-US" sz="4000" b="1" strike="noStrike" spc="-1" dirty="0">
              <a:solidFill>
                <a:srgbClr val="B9EFEE"/>
              </a:solidFill>
              <a:latin typeface="Garamond"/>
            </a:endParaRPr>
          </a:p>
        </p:txBody>
      </p:sp>
      <p:pic>
        <p:nvPicPr>
          <p:cNvPr id="181" name="Picture 5" descr="07"/>
          <p:cNvPicPr/>
          <p:nvPr/>
        </p:nvPicPr>
        <p:blipFill>
          <a:blip r:embed="rId2"/>
          <a:stretch/>
        </p:blipFill>
        <p:spPr>
          <a:xfrm>
            <a:off x="2340000" y="1197000"/>
            <a:ext cx="4176720" cy="5661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wipe(left)">
                                      <p:cBhvr additive="repl">
                                        <p:cTn id="11"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257400" y="54000"/>
            <a:ext cx="86292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dirty="0" err="1">
                <a:solidFill>
                  <a:srgbClr val="B9EFEE"/>
                </a:solidFill>
                <a:latin typeface="Garamond"/>
              </a:rPr>
              <a:t>Schizophrenia</a:t>
            </a:r>
            <a:r>
              <a:rPr lang="pl-PL" sz="4000" b="1" strike="noStrike" spc="-1" dirty="0">
                <a:solidFill>
                  <a:srgbClr val="B9EFEE"/>
                </a:solidFill>
                <a:latin typeface="Garamond"/>
              </a:rPr>
              <a:t> "Open the </a:t>
            </a:r>
            <a:r>
              <a:rPr lang="pl-PL" sz="4000" b="1" strike="noStrike" spc="-1" dirty="0" err="1">
                <a:solidFill>
                  <a:srgbClr val="B9EFEE"/>
                </a:solidFill>
                <a:latin typeface="Garamond"/>
              </a:rPr>
              <a:t>Door</a:t>
            </a:r>
            <a:r>
              <a:rPr lang="pl-PL" sz="4000" b="1" strike="noStrike" spc="-1" dirty="0">
                <a:solidFill>
                  <a:srgbClr val="B9EFEE"/>
                </a:solidFill>
                <a:latin typeface="Garamond"/>
              </a:rPr>
              <a:t>" </a:t>
            </a:r>
            <a:r>
              <a:rPr lang="pl-PL" sz="4000" b="1" strike="noStrike" spc="-1" dirty="0" err="1">
                <a:solidFill>
                  <a:srgbClr val="B9EFEE"/>
                </a:solidFill>
                <a:latin typeface="Garamond"/>
              </a:rPr>
              <a:t>cont</a:t>
            </a:r>
            <a:endParaRPr lang="en-US" sz="4000" b="1" strike="noStrike" spc="-1" dirty="0">
              <a:solidFill>
                <a:srgbClr val="B9EFEE"/>
              </a:solidFill>
              <a:latin typeface="Garamond"/>
            </a:endParaRPr>
          </a:p>
        </p:txBody>
      </p:sp>
      <p:pic>
        <p:nvPicPr>
          <p:cNvPr id="183" name="Picture 5" descr="08"/>
          <p:cNvPicPr/>
          <p:nvPr/>
        </p:nvPicPr>
        <p:blipFill>
          <a:blip r:embed="rId2"/>
          <a:stretch/>
        </p:blipFill>
        <p:spPr>
          <a:xfrm>
            <a:off x="324000" y="1197000"/>
            <a:ext cx="8496000" cy="54007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83"/>
                                        </p:tgtEl>
                                        <p:attrNameLst>
                                          <p:attrName>style.visibility</p:attrName>
                                        </p:attrNameLst>
                                      </p:cBhvr>
                                      <p:to>
                                        <p:strVal val="visible"/>
                                      </p:to>
                                    </p:set>
                                    <p:animEffect transition="in" filter="wipe(left)">
                                      <p:cBhvr additive="repl">
                                        <p:cTn id="11"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Charity concert</a:t>
            </a:r>
            <a:endParaRPr lang="en-US" sz="4400" b="1" strike="noStrike" spc="-1">
              <a:solidFill>
                <a:srgbClr val="B9EFEE"/>
              </a:solidFill>
              <a:latin typeface="Garamond"/>
            </a:endParaRPr>
          </a:p>
        </p:txBody>
      </p:sp>
      <p:pic>
        <p:nvPicPr>
          <p:cNvPr id="185" name="Picture 6"/>
          <p:cNvPicPr/>
          <p:nvPr/>
        </p:nvPicPr>
        <p:blipFill>
          <a:blip r:embed="rId2"/>
          <a:stretch/>
        </p:blipFill>
        <p:spPr>
          <a:xfrm>
            <a:off x="457200" y="1197000"/>
            <a:ext cx="8229600" cy="5327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wipe(left)">
                                      <p:cBhvr additive="repl">
                                        <p:cTn id="11"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Fair</a:t>
            </a:r>
            <a:endParaRPr lang="en-US" sz="4400" b="1" strike="noStrike" spc="-1">
              <a:solidFill>
                <a:srgbClr val="B9EFEE"/>
              </a:solidFill>
              <a:latin typeface="Garamond"/>
            </a:endParaRPr>
          </a:p>
        </p:txBody>
      </p:sp>
      <p:pic>
        <p:nvPicPr>
          <p:cNvPr id="187" name="Picture 5" descr="03"/>
          <p:cNvPicPr/>
          <p:nvPr/>
        </p:nvPicPr>
        <p:blipFill>
          <a:blip r:embed="rId2"/>
          <a:stretch/>
        </p:blipFill>
        <p:spPr>
          <a:xfrm>
            <a:off x="179280" y="1197000"/>
            <a:ext cx="8640720" cy="5472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animEffect transition="in" filter="wipe(left)">
                                      <p:cBhvr additive="repl">
                                        <p:cTn id="1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a:solidFill>
                  <a:srgbClr val="B9EFEE"/>
                </a:solidFill>
                <a:latin typeface="Garamond"/>
              </a:rPr>
              <a:t>Training cycles conducted in the department</a:t>
            </a:r>
            <a:endParaRPr lang="en-US" sz="4000" b="1" strike="noStrike" spc="-1">
              <a:solidFill>
                <a:srgbClr val="B9EFEE"/>
              </a:solidFill>
              <a:latin typeface="Garamond"/>
            </a:endParaRPr>
          </a:p>
        </p:txBody>
      </p:sp>
      <p:sp>
        <p:nvSpPr>
          <p:cNvPr id="189"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Conversation training</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Budget training</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Hygiene training</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Psychoeducation</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Training for active participation in your own pharmacological treatment</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Culinary training</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89">
                                            <p:txEl>
                                              <p:pRg st="0" end="0"/>
                                            </p:txEl>
                                          </p:spTgt>
                                        </p:tgtEl>
                                        <p:attrNameLst>
                                          <p:attrName>style.visibility</p:attrName>
                                        </p:attrNameLst>
                                      </p:cBhvr>
                                      <p:to>
                                        <p:strVal val="visible"/>
                                      </p:to>
                                    </p:set>
                                    <p:animEffect transition="in" filter="wipe(left)">
                                      <p:cBhvr additive="repl">
                                        <p:cTn id="11" dur="500"/>
                                        <p:tgtEl>
                                          <p:spTgt spid="18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9">
                                            <p:txEl>
                                              <p:pRg st="1" end="1"/>
                                            </p:txEl>
                                          </p:spTgt>
                                        </p:tgtEl>
                                        <p:attrNameLst>
                                          <p:attrName>style.visibility</p:attrName>
                                        </p:attrNameLst>
                                      </p:cBhvr>
                                      <p:to>
                                        <p:strVal val="visible"/>
                                      </p:to>
                                    </p:set>
                                    <p:animEffect transition="in" filter="wipe(left)">
                                      <p:cBhvr additive="repl">
                                        <p:cTn id="16" dur="500"/>
                                        <p:tgtEl>
                                          <p:spTgt spid="18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9">
                                            <p:txEl>
                                              <p:pRg st="2" end="2"/>
                                            </p:txEl>
                                          </p:spTgt>
                                        </p:tgtEl>
                                        <p:attrNameLst>
                                          <p:attrName>style.visibility</p:attrName>
                                        </p:attrNameLst>
                                      </p:cBhvr>
                                      <p:to>
                                        <p:strVal val="visible"/>
                                      </p:to>
                                    </p:set>
                                    <p:animEffect transition="in" filter="wipe(left)">
                                      <p:cBhvr additive="repl">
                                        <p:cTn id="21" dur="500"/>
                                        <p:tgtEl>
                                          <p:spTgt spid="18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9">
                                            <p:txEl>
                                              <p:pRg st="3" end="3"/>
                                            </p:txEl>
                                          </p:spTgt>
                                        </p:tgtEl>
                                        <p:attrNameLst>
                                          <p:attrName>style.visibility</p:attrName>
                                        </p:attrNameLst>
                                      </p:cBhvr>
                                      <p:to>
                                        <p:strVal val="visible"/>
                                      </p:to>
                                    </p:set>
                                    <p:animEffect transition="in" filter="wipe(left)">
                                      <p:cBhvr additive="repl">
                                        <p:cTn id="26" dur="500"/>
                                        <p:tgtEl>
                                          <p:spTgt spid="18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9">
                                            <p:txEl>
                                              <p:pRg st="4" end="4"/>
                                            </p:txEl>
                                          </p:spTgt>
                                        </p:tgtEl>
                                        <p:attrNameLst>
                                          <p:attrName>style.visibility</p:attrName>
                                        </p:attrNameLst>
                                      </p:cBhvr>
                                      <p:to>
                                        <p:strVal val="visible"/>
                                      </p:to>
                                    </p:set>
                                    <p:animEffect transition="in" filter="wipe(left)">
                                      <p:cBhvr additive="repl">
                                        <p:cTn id="31" dur="500"/>
                                        <p:tgtEl>
                                          <p:spTgt spid="18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9">
                                            <p:txEl>
                                              <p:pRg st="5" end="5"/>
                                            </p:txEl>
                                          </p:spTgt>
                                        </p:tgtEl>
                                        <p:attrNameLst>
                                          <p:attrName>style.visibility</p:attrName>
                                        </p:attrNameLst>
                                      </p:cBhvr>
                                      <p:to>
                                        <p:strVal val="visible"/>
                                      </p:to>
                                    </p:set>
                                    <p:animEffect transition="in" filter="wipe(left)">
                                      <p:cBhvr additive="repl">
                                        <p:cTn id="36" dur="500"/>
                                        <p:tgtEl>
                                          <p:spTgt spid="1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Culinary training</a:t>
            </a:r>
            <a:endParaRPr lang="en-US" sz="4400" b="1" strike="noStrike" spc="-1">
              <a:solidFill>
                <a:srgbClr val="B9EFEE"/>
              </a:solidFill>
              <a:latin typeface="Garamond"/>
            </a:endParaRPr>
          </a:p>
        </p:txBody>
      </p:sp>
      <p:pic>
        <p:nvPicPr>
          <p:cNvPr id="191" name="Picture 5" descr="02"/>
          <p:cNvPicPr/>
          <p:nvPr/>
        </p:nvPicPr>
        <p:blipFill>
          <a:blip r:embed="rId2"/>
          <a:stretch/>
        </p:blipFill>
        <p:spPr>
          <a:xfrm>
            <a:off x="2916360" y="1197000"/>
            <a:ext cx="3600360" cy="5327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wipe(left)">
                                      <p:cBhvr additive="repl">
                                        <p:cTn id="11"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a:solidFill>
                  <a:srgbClr val="B9EFEE"/>
                </a:solidFill>
                <a:latin typeface="Garamond"/>
              </a:rPr>
              <a:t>Rehabilitation as a form of treatment for people suffering from schizophrenia</a:t>
            </a:r>
            <a:endParaRPr lang="en-US" sz="4000" b="1" strike="noStrike" spc="-1">
              <a:solidFill>
                <a:srgbClr val="B9EFEE"/>
              </a:solidFill>
              <a:latin typeface="Garamond"/>
            </a:endParaRPr>
          </a:p>
        </p:txBody>
      </p:sp>
      <p:sp>
        <p:nvSpPr>
          <p:cNvPr id="121"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concept of rehabilitation</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Types of rehabilitation – social, therapeutic, vocational, early, late</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Indications for the development of rehabilitation programs (setting the program based on the patient's needs and deficits)</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1">
                                            <p:txEl>
                                              <p:pRg st="0" end="0"/>
                                            </p:txEl>
                                          </p:spTgt>
                                        </p:tgtEl>
                                        <p:attrNameLst>
                                          <p:attrName>style.visibility</p:attrName>
                                        </p:attrNameLst>
                                      </p:cBhvr>
                                      <p:to>
                                        <p:strVal val="visible"/>
                                      </p:to>
                                    </p:set>
                                    <p:animEffect transition="in" filter="wipe(left)">
                                      <p:cBhvr additive="repl">
                                        <p:cTn id="11" dur="500"/>
                                        <p:tgtEl>
                                          <p:spTgt spid="12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1">
                                            <p:txEl>
                                              <p:pRg st="1" end="1"/>
                                            </p:txEl>
                                          </p:spTgt>
                                        </p:tgtEl>
                                        <p:attrNameLst>
                                          <p:attrName>style.visibility</p:attrName>
                                        </p:attrNameLst>
                                      </p:cBhvr>
                                      <p:to>
                                        <p:strVal val="visible"/>
                                      </p:to>
                                    </p:set>
                                    <p:animEffect transition="in" filter="wipe(left)">
                                      <p:cBhvr additive="repl">
                                        <p:cTn id="16" dur="500"/>
                                        <p:tgtEl>
                                          <p:spTgt spid="1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1">
                                            <p:txEl>
                                              <p:pRg st="2" end="2"/>
                                            </p:txEl>
                                          </p:spTgt>
                                        </p:tgtEl>
                                        <p:attrNameLst>
                                          <p:attrName>style.visibility</p:attrName>
                                        </p:attrNameLst>
                                      </p:cBhvr>
                                      <p:to>
                                        <p:strVal val="visible"/>
                                      </p:to>
                                    </p:set>
                                    <p:animEffect transition="in" filter="wipe(left)">
                                      <p:cBhvr additive="repl">
                                        <p:cTn id="21" dur="500"/>
                                        <p:tgtEl>
                                          <p:spTgt spid="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Culinary training cont</a:t>
            </a:r>
            <a:endParaRPr lang="en-US" sz="4400" b="1" strike="noStrike" spc="-1">
              <a:solidFill>
                <a:srgbClr val="B9EFEE"/>
              </a:solidFill>
              <a:latin typeface="Garamond"/>
            </a:endParaRPr>
          </a:p>
        </p:txBody>
      </p:sp>
      <p:pic>
        <p:nvPicPr>
          <p:cNvPr id="193" name="Picture 5" descr="04"/>
          <p:cNvPicPr/>
          <p:nvPr/>
        </p:nvPicPr>
        <p:blipFill>
          <a:blip r:embed="rId2"/>
          <a:stretch/>
        </p:blipFill>
        <p:spPr>
          <a:xfrm>
            <a:off x="826920" y="1197000"/>
            <a:ext cx="7561440" cy="5472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left)">
                                      <p:cBhvr additive="repl">
                                        <p:cTn id="11"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Conclusions</a:t>
            </a:r>
            <a:endParaRPr lang="en-US" sz="4400" b="1" strike="noStrike" spc="-1">
              <a:solidFill>
                <a:srgbClr val="B9EFEE"/>
              </a:solidFill>
              <a:latin typeface="Garamond"/>
            </a:endParaRPr>
          </a:p>
        </p:txBody>
      </p:sp>
      <p:sp>
        <p:nvSpPr>
          <p:cNvPr id="195" name="TextShape 2"/>
          <p:cNvSpPr txBox="1"/>
          <p:nvPr/>
        </p:nvSpPr>
        <p:spPr>
          <a:xfrm>
            <a:off x="457200" y="1600200"/>
            <a:ext cx="8229600" cy="4495680"/>
          </a:xfrm>
          <a:prstGeom prst="rect">
            <a:avLst/>
          </a:prstGeom>
          <a:noFill/>
          <a:ln w="0">
            <a:noFill/>
          </a:ln>
        </p:spPr>
        <p:txBody>
          <a:bodyPr>
            <a:normAutofit fontScale="69000"/>
          </a:bodyPr>
          <a:lstStyle/>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Schizophrenia begins at a young age and can last for life</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Decisions made in early rehabilitation affect the patient's entire future</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Stationary treatment should be intensive and as short as possible</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In early rehabilitation, pharmacological treatment is more important, in late rehabilitation - non-pharmacological forms of influence</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5">
                                            <p:txEl>
                                              <p:pRg st="0" end="0"/>
                                            </p:txEl>
                                          </p:spTgt>
                                        </p:tgtEl>
                                        <p:attrNameLst>
                                          <p:attrName>style.visibility</p:attrName>
                                        </p:attrNameLst>
                                      </p:cBhvr>
                                      <p:to>
                                        <p:strVal val="visible"/>
                                      </p:to>
                                    </p:set>
                                    <p:animEffect transition="in" filter="wipe(left)">
                                      <p:cBhvr additive="repl">
                                        <p:cTn id="11" dur="500"/>
                                        <p:tgtEl>
                                          <p:spTgt spid="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5">
                                            <p:txEl>
                                              <p:pRg st="1" end="1"/>
                                            </p:txEl>
                                          </p:spTgt>
                                        </p:tgtEl>
                                        <p:attrNameLst>
                                          <p:attrName>style.visibility</p:attrName>
                                        </p:attrNameLst>
                                      </p:cBhvr>
                                      <p:to>
                                        <p:strVal val="visible"/>
                                      </p:to>
                                    </p:set>
                                    <p:animEffect transition="in" filter="wipe(left)">
                                      <p:cBhvr additive="repl">
                                        <p:cTn id="16" dur="500"/>
                                        <p:tgtEl>
                                          <p:spTgt spid="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5">
                                            <p:txEl>
                                              <p:pRg st="2" end="2"/>
                                            </p:txEl>
                                          </p:spTgt>
                                        </p:tgtEl>
                                        <p:attrNameLst>
                                          <p:attrName>style.visibility</p:attrName>
                                        </p:attrNameLst>
                                      </p:cBhvr>
                                      <p:to>
                                        <p:strVal val="visible"/>
                                      </p:to>
                                    </p:set>
                                    <p:animEffect transition="in" filter="wipe(left)">
                                      <p:cBhvr additive="repl">
                                        <p:cTn id="21" dur="500"/>
                                        <p:tgtEl>
                                          <p:spTgt spid="19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5">
                                            <p:txEl>
                                              <p:pRg st="3" end="3"/>
                                            </p:txEl>
                                          </p:spTgt>
                                        </p:tgtEl>
                                        <p:attrNameLst>
                                          <p:attrName>style.visibility</p:attrName>
                                        </p:attrNameLst>
                                      </p:cBhvr>
                                      <p:to>
                                        <p:strVal val="visible"/>
                                      </p:to>
                                    </p:set>
                                    <p:animEffect transition="in" filter="wipe(left)">
                                      <p:cBhvr additive="repl">
                                        <p:cTn id="26" dur="500"/>
                                        <p:tgtEl>
                                          <p:spTgt spid="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Conclusions continued</a:t>
            </a:r>
            <a:endParaRPr lang="en-US" sz="4400" b="1" strike="noStrike" spc="-1">
              <a:solidFill>
                <a:srgbClr val="B9EFEE"/>
              </a:solidFill>
              <a:latin typeface="Garamond"/>
            </a:endParaRPr>
          </a:p>
        </p:txBody>
      </p:sp>
      <p:sp>
        <p:nvSpPr>
          <p:cNvPr id="197" name="TextShape 2"/>
          <p:cNvSpPr txBox="1"/>
          <p:nvPr/>
        </p:nvSpPr>
        <p:spPr>
          <a:xfrm>
            <a:off x="457200" y="1600200"/>
            <a:ext cx="8229600" cy="4495680"/>
          </a:xfrm>
          <a:prstGeom prst="rect">
            <a:avLst/>
          </a:prstGeom>
          <a:noFill/>
          <a:ln w="0">
            <a:noFill/>
          </a:ln>
        </p:spPr>
        <p:txBody>
          <a:bodyPr>
            <a:normAutofit fontScale="82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Rehabilitation can be provided by psychiatric hospitals, mental health clinics, community therapy, occupational therapy workshops and support groups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With proper treatment and rehabilitation, disease exacerbations are less frequent, their course is milder, and the hospitalization period is shorter (lower costs).</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7">
                                            <p:txEl>
                                              <p:pRg st="0" end="0"/>
                                            </p:txEl>
                                          </p:spTgt>
                                        </p:tgtEl>
                                        <p:attrNameLst>
                                          <p:attrName>style.visibility</p:attrName>
                                        </p:attrNameLst>
                                      </p:cBhvr>
                                      <p:to>
                                        <p:strVal val="visible"/>
                                      </p:to>
                                    </p:set>
                                    <p:animEffect transition="in" filter="wipe(left)">
                                      <p:cBhvr additive="repl">
                                        <p:cTn id="11" dur="500"/>
                                        <p:tgtEl>
                                          <p:spTgt spid="19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7">
                                            <p:txEl>
                                              <p:pRg st="1" end="1"/>
                                            </p:txEl>
                                          </p:spTgt>
                                        </p:tgtEl>
                                        <p:attrNameLst>
                                          <p:attrName>style.visibility</p:attrName>
                                        </p:attrNameLst>
                                      </p:cBhvr>
                                      <p:to>
                                        <p:strVal val="visible"/>
                                      </p:to>
                                    </p:set>
                                    <p:animEffect transition="in" filter="wipe(left)">
                                      <p:cBhvr additive="repl">
                                        <p:cTn id="16" dur="500"/>
                                        <p:tgtEl>
                                          <p:spTgt spid="1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685800" y="1767960"/>
            <a:ext cx="7772400" cy="1737000"/>
          </a:xfrm>
          <a:prstGeom prst="rect">
            <a:avLst/>
          </a:prstGeom>
          <a:noFill/>
          <a:ln w="0">
            <a:noFill/>
          </a:ln>
        </p:spPr>
        <p:txBody>
          <a:bodyPr anchor="b"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5400" b="1" strike="noStrike" spc="-1">
                <a:solidFill>
                  <a:srgbClr val="B9EFEE"/>
                </a:solidFill>
                <a:latin typeface="Garamond"/>
              </a:rPr>
              <a:t>Thank you for your attention.</a:t>
            </a:r>
            <a:endParaRPr lang="en-US" sz="5400" b="1" strike="noStrike" spc="-1">
              <a:solidFill>
                <a:srgbClr val="B9EFEE"/>
              </a:solidFill>
              <a:latin typeface="Garamond"/>
            </a:endParaRPr>
          </a:p>
        </p:txBody>
      </p:sp>
      <p:sp>
        <p:nvSpPr>
          <p:cNvPr id="199" name="TextShape 2"/>
          <p:cNvSpPr txBox="1"/>
          <p:nvPr/>
        </p:nvSpPr>
        <p:spPr>
          <a:xfrm>
            <a:off x="1371600" y="3886200"/>
            <a:ext cx="6400800" cy="1752480"/>
          </a:xfrm>
          <a:prstGeom prst="rect">
            <a:avLst/>
          </a:prstGeom>
          <a:noFill/>
          <a:ln w="0">
            <a:noFill/>
          </a:ln>
        </p:spPr>
        <p:txBody>
          <a:bodyPr lIns="0" tIns="0" rIns="0" bIns="0">
            <a:noAutofit/>
          </a:bodyPr>
          <a:lstStyle/>
          <a:p>
            <a:pPr algn="ctr" rtl="0">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000" b="1" strike="noStrike" spc="-1">
                <a:solidFill>
                  <a:srgbClr val="B9EFEE"/>
                </a:solidFill>
                <a:latin typeface="Garamond"/>
              </a:rPr>
              <a:t>Principles of rehabilitation procedures</a:t>
            </a:r>
            <a:endParaRPr lang="en-US" sz="4000" b="1" strike="noStrike" spc="-1">
              <a:solidFill>
                <a:srgbClr val="B9EFEE"/>
              </a:solidFill>
              <a:latin typeface="Garamond"/>
            </a:endParaRPr>
          </a:p>
        </p:txBody>
      </p:sp>
      <p:sp>
        <p:nvSpPr>
          <p:cNvPr id="123" name="TextShape 2"/>
          <p:cNvSpPr txBox="1"/>
          <p:nvPr/>
        </p:nvSpPr>
        <p:spPr>
          <a:xfrm>
            <a:off x="457200" y="1600200"/>
            <a:ext cx="8229600" cy="4495680"/>
          </a:xfrm>
          <a:prstGeom prst="rect">
            <a:avLst/>
          </a:prstGeom>
          <a:noFill/>
          <a:ln w="0">
            <a:noFill/>
          </a:ln>
        </p:spPr>
        <p:txBody>
          <a:bodyPr>
            <a:normAutofit fontScale="97000"/>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principle of partnership</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principle of multilateral influence</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principle of grading difficulty</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principle of repetition of interactions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principle of compatibility of biological and psychosocial methods of influence</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The principle of optimal stimulation</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3">
                                            <p:txEl>
                                              <p:pRg st="0" end="0"/>
                                            </p:txEl>
                                          </p:spTgt>
                                        </p:tgtEl>
                                        <p:attrNameLst>
                                          <p:attrName>style.visibility</p:attrName>
                                        </p:attrNameLst>
                                      </p:cBhvr>
                                      <p:to>
                                        <p:strVal val="visible"/>
                                      </p:to>
                                    </p:set>
                                    <p:animEffect transition="in" filter="wipe(left)">
                                      <p:cBhvr additive="repl">
                                        <p:cTn id="11" dur="500"/>
                                        <p:tgtEl>
                                          <p:spTgt spid="1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3">
                                            <p:txEl>
                                              <p:pRg st="1" end="1"/>
                                            </p:txEl>
                                          </p:spTgt>
                                        </p:tgtEl>
                                        <p:attrNameLst>
                                          <p:attrName>style.visibility</p:attrName>
                                        </p:attrNameLst>
                                      </p:cBhvr>
                                      <p:to>
                                        <p:strVal val="visible"/>
                                      </p:to>
                                    </p:set>
                                    <p:animEffect transition="in" filter="wipe(left)">
                                      <p:cBhvr additive="repl">
                                        <p:cTn id="16" dur="500"/>
                                        <p:tgtEl>
                                          <p:spTgt spid="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3">
                                            <p:txEl>
                                              <p:pRg st="2" end="2"/>
                                            </p:txEl>
                                          </p:spTgt>
                                        </p:tgtEl>
                                        <p:attrNameLst>
                                          <p:attrName>style.visibility</p:attrName>
                                        </p:attrNameLst>
                                      </p:cBhvr>
                                      <p:to>
                                        <p:strVal val="visible"/>
                                      </p:to>
                                    </p:set>
                                    <p:animEffect transition="in" filter="wipe(left)">
                                      <p:cBhvr additive="repl">
                                        <p:cTn id="21" dur="500"/>
                                        <p:tgtEl>
                                          <p:spTgt spid="1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3">
                                            <p:txEl>
                                              <p:pRg st="3" end="3"/>
                                            </p:txEl>
                                          </p:spTgt>
                                        </p:tgtEl>
                                        <p:attrNameLst>
                                          <p:attrName>style.visibility</p:attrName>
                                        </p:attrNameLst>
                                      </p:cBhvr>
                                      <p:to>
                                        <p:strVal val="visible"/>
                                      </p:to>
                                    </p:set>
                                    <p:animEffect transition="in" filter="wipe(left)">
                                      <p:cBhvr additive="repl">
                                        <p:cTn id="26" dur="500"/>
                                        <p:tgtEl>
                                          <p:spTgt spid="12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3">
                                            <p:txEl>
                                              <p:pRg st="4" end="4"/>
                                            </p:txEl>
                                          </p:spTgt>
                                        </p:tgtEl>
                                        <p:attrNameLst>
                                          <p:attrName>style.visibility</p:attrName>
                                        </p:attrNameLst>
                                      </p:cBhvr>
                                      <p:to>
                                        <p:strVal val="visible"/>
                                      </p:to>
                                    </p:set>
                                    <p:animEffect transition="in" filter="wipe(left)">
                                      <p:cBhvr additive="repl">
                                        <p:cTn id="31" dur="500"/>
                                        <p:tgtEl>
                                          <p:spTgt spid="12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3">
                                            <p:txEl>
                                              <p:pRg st="5" end="5"/>
                                            </p:txEl>
                                          </p:spTgt>
                                        </p:tgtEl>
                                        <p:attrNameLst>
                                          <p:attrName>style.visibility</p:attrName>
                                        </p:attrNameLst>
                                      </p:cBhvr>
                                      <p:to>
                                        <p:strVal val="visible"/>
                                      </p:to>
                                    </p:set>
                                    <p:animEffect transition="in" filter="wipe(left)">
                                      <p:cBhvr additive="repl">
                                        <p:cTn id="36" dur="500"/>
                                        <p:tgtEl>
                                          <p:spTgt spid="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Rehabilitation methods</a:t>
            </a:r>
            <a:endParaRPr lang="en-US" sz="4400" b="1" strike="noStrike" spc="-1">
              <a:solidFill>
                <a:srgbClr val="B9EFEE"/>
              </a:solidFill>
              <a:latin typeface="Garamond"/>
            </a:endParaRPr>
          </a:p>
        </p:txBody>
      </p:sp>
      <p:sp>
        <p:nvSpPr>
          <p:cNvPr id="125"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u="sng" strike="noStrike" spc="-1">
                <a:solidFill>
                  <a:srgbClr val="FFFFFF"/>
                </a:solidFill>
                <a:uFillTx/>
                <a:latin typeface="Garamond"/>
              </a:rPr>
              <a:t>Social skills training</a:t>
            </a:r>
            <a:endParaRPr lang="en-US" sz="32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problem-solving training in difficult interpersonal situations,</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training in recognizing early symptoms of the disease,</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training basic conversation skills</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training in appearance and personal hygiene</a:t>
            </a:r>
            <a:endParaRPr lang="en-US" sz="28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5">
                                            <p:txEl>
                                              <p:pRg st="0" end="0"/>
                                            </p:txEl>
                                          </p:spTgt>
                                        </p:tgtEl>
                                        <p:attrNameLst>
                                          <p:attrName>style.visibility</p:attrName>
                                        </p:attrNameLst>
                                      </p:cBhvr>
                                      <p:to>
                                        <p:strVal val="visible"/>
                                      </p:to>
                                    </p:set>
                                    <p:animEffect transition="in" filter="wipe(left)">
                                      <p:cBhvr additive="repl">
                                        <p:cTn id="11" dur="500"/>
                                        <p:tgtEl>
                                          <p:spTgt spid="1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5">
                                            <p:txEl>
                                              <p:pRg st="1" end="1"/>
                                            </p:txEl>
                                          </p:spTgt>
                                        </p:tgtEl>
                                        <p:attrNameLst>
                                          <p:attrName>style.visibility</p:attrName>
                                        </p:attrNameLst>
                                      </p:cBhvr>
                                      <p:to>
                                        <p:strVal val="visible"/>
                                      </p:to>
                                    </p:set>
                                    <p:animEffect transition="in" filter="wipe(left)">
                                      <p:cBhvr additive="repl">
                                        <p:cTn id="16" dur="500"/>
                                        <p:tgtEl>
                                          <p:spTgt spid="125">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5">
                                            <p:txEl>
                                              <p:pRg st="2" end="2"/>
                                            </p:txEl>
                                          </p:spTgt>
                                        </p:tgtEl>
                                        <p:attrNameLst>
                                          <p:attrName>style.visibility</p:attrName>
                                        </p:attrNameLst>
                                      </p:cBhvr>
                                      <p:to>
                                        <p:strVal val="visible"/>
                                      </p:to>
                                    </p:set>
                                    <p:animEffect transition="in" filter="wipe(left)">
                                      <p:cBhvr additive="repl">
                                        <p:cTn id="19" dur="500"/>
                                        <p:tgtEl>
                                          <p:spTgt spid="125">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wipe(left)">
                                      <p:cBhvr additive="repl">
                                        <p:cTn id="22" dur="500"/>
                                        <p:tgtEl>
                                          <p:spTgt spid="125">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25">
                                            <p:txEl>
                                              <p:pRg st="4" end="4"/>
                                            </p:txEl>
                                          </p:spTgt>
                                        </p:tgtEl>
                                        <p:attrNameLst>
                                          <p:attrName>style.visibility</p:attrName>
                                        </p:attrNameLst>
                                      </p:cBhvr>
                                      <p:to>
                                        <p:strVal val="visible"/>
                                      </p:to>
                                    </p:set>
                                    <p:animEffect transition="in" filter="wipe(left)">
                                      <p:cBhvr additive="repl">
                                        <p:cTn id="25" dur="500"/>
                                        <p:tgtEl>
                                          <p:spTgt spid="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Rehabilitation methods continued</a:t>
            </a:r>
            <a:endParaRPr lang="en-US" sz="4400" b="1" strike="noStrike" spc="-1">
              <a:solidFill>
                <a:srgbClr val="B9EFEE"/>
              </a:solidFill>
              <a:latin typeface="Garamond"/>
            </a:endParaRPr>
          </a:p>
        </p:txBody>
      </p:sp>
      <p:sp>
        <p:nvSpPr>
          <p:cNvPr id="127" name="TextShape 2"/>
          <p:cNvSpPr txBox="1"/>
          <p:nvPr/>
        </p:nvSpPr>
        <p:spPr>
          <a:xfrm>
            <a:off x="468360" y="1700280"/>
            <a:ext cx="8229600" cy="4424400"/>
          </a:xfrm>
          <a:prstGeom prst="rect">
            <a:avLst/>
          </a:prstGeom>
          <a:noFill/>
          <a:ln w="0">
            <a:noFill/>
          </a:ln>
        </p:spPr>
        <p:txBody>
          <a:bodyPr>
            <a:normAutofit/>
          </a:bodyPr>
          <a:lstStyle/>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culinary training,</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budget training,</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technical training,</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practical skills training,</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preparation for work,</a:t>
            </a:r>
            <a:endParaRPr lang="en-US" sz="2800" b="0" strike="noStrike" spc="-1">
              <a:solidFill>
                <a:srgbClr val="FFFFFF"/>
              </a:solidFill>
              <a:latin typeface="Garamond"/>
            </a:endParaRPr>
          </a:p>
          <a:p>
            <a:pPr marL="742680" lvl="1" indent="-285480" algn="l" rtl="0">
              <a:spcBef>
                <a:spcPts val="697"/>
              </a:spcBef>
              <a:buClr>
                <a:srgbClr val="FFFFFF"/>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FFFFFF"/>
                </a:solidFill>
                <a:latin typeface="Garamond"/>
              </a:rPr>
              <a:t>active participation of patients in pharmacological treatment</a:t>
            </a:r>
            <a:endParaRPr lang="en-US" sz="28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7">
                                            <p:txEl>
                                              <p:pRg st="0" end="0"/>
                                            </p:txEl>
                                          </p:spTgt>
                                        </p:tgtEl>
                                        <p:attrNameLst>
                                          <p:attrName>style.visibility</p:attrName>
                                        </p:attrNameLst>
                                      </p:cBhvr>
                                      <p:to>
                                        <p:strVal val="visible"/>
                                      </p:to>
                                    </p:set>
                                    <p:animEffect transition="in" filter="wipe(left)">
                                      <p:cBhvr additive="repl">
                                        <p:cTn id="11" dur="500"/>
                                        <p:tgtEl>
                                          <p:spTgt spid="1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7">
                                            <p:txEl>
                                              <p:pRg st="1" end="1"/>
                                            </p:txEl>
                                          </p:spTgt>
                                        </p:tgtEl>
                                        <p:attrNameLst>
                                          <p:attrName>style.visibility</p:attrName>
                                        </p:attrNameLst>
                                      </p:cBhvr>
                                      <p:to>
                                        <p:strVal val="visible"/>
                                      </p:to>
                                    </p:set>
                                    <p:animEffect transition="in" filter="wipe(left)">
                                      <p:cBhvr additive="repl">
                                        <p:cTn id="16" dur="500"/>
                                        <p:tgtEl>
                                          <p:spTgt spid="127">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7">
                                            <p:txEl>
                                              <p:pRg st="2" end="2"/>
                                            </p:txEl>
                                          </p:spTgt>
                                        </p:tgtEl>
                                        <p:attrNameLst>
                                          <p:attrName>style.visibility</p:attrName>
                                        </p:attrNameLst>
                                      </p:cBhvr>
                                      <p:to>
                                        <p:strVal val="visible"/>
                                      </p:to>
                                    </p:set>
                                    <p:animEffect transition="in" filter="wipe(left)">
                                      <p:cBhvr additive="repl">
                                        <p:cTn id="19" dur="500"/>
                                        <p:tgtEl>
                                          <p:spTgt spid="127">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wipe(left)">
                                      <p:cBhvr additive="repl">
                                        <p:cTn id="22" dur="500"/>
                                        <p:tgtEl>
                                          <p:spTgt spid="127">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27">
                                            <p:txEl>
                                              <p:pRg st="4" end="4"/>
                                            </p:txEl>
                                          </p:spTgt>
                                        </p:tgtEl>
                                        <p:attrNameLst>
                                          <p:attrName>style.visibility</p:attrName>
                                        </p:attrNameLst>
                                      </p:cBhvr>
                                      <p:to>
                                        <p:strVal val="visible"/>
                                      </p:to>
                                    </p:set>
                                    <p:animEffect transition="in" filter="wipe(left)">
                                      <p:cBhvr additive="repl">
                                        <p:cTn id="25" dur="500"/>
                                        <p:tgtEl>
                                          <p:spTgt spid="127">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27">
                                            <p:txEl>
                                              <p:pRg st="5" end="5"/>
                                            </p:txEl>
                                          </p:spTgt>
                                        </p:tgtEl>
                                        <p:attrNameLst>
                                          <p:attrName>style.visibility</p:attrName>
                                        </p:attrNameLst>
                                      </p:cBhvr>
                                      <p:to>
                                        <p:strVal val="visible"/>
                                      </p:to>
                                    </p:set>
                                    <p:animEffect transition="in" filter="wipe(left)">
                                      <p:cBhvr additive="repl">
                                        <p:cTn id="28" dur="500"/>
                                        <p:tgtEl>
                                          <p:spTgt spid="1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Rehabilitation methods continued</a:t>
            </a:r>
            <a:endParaRPr lang="en-US" sz="4400" b="1" strike="noStrike" spc="-1">
              <a:solidFill>
                <a:srgbClr val="B9EFEE"/>
              </a:solidFill>
              <a:latin typeface="Garamond"/>
            </a:endParaRPr>
          </a:p>
        </p:txBody>
      </p:sp>
      <p:sp>
        <p:nvSpPr>
          <p:cNvPr id="129" name="TextShape 2"/>
          <p:cNvSpPr txBox="1"/>
          <p:nvPr/>
        </p:nvSpPr>
        <p:spPr>
          <a:xfrm>
            <a:off x="457200" y="1600200"/>
            <a:ext cx="8229600" cy="4495680"/>
          </a:xfrm>
          <a:prstGeom prst="rect">
            <a:avLst/>
          </a:prstGeom>
          <a:noFill/>
          <a:ln w="0">
            <a:noFill/>
          </a:ln>
        </p:spPr>
        <p:txBody>
          <a:bodyPr>
            <a:normAutofit/>
          </a:bodyPr>
          <a:lstStyle/>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u="sng" strike="noStrike" spc="-1">
                <a:solidFill>
                  <a:srgbClr val="FFFFFF"/>
                </a:solidFill>
                <a:uFillTx/>
                <a:latin typeface="Garamond"/>
              </a:rPr>
              <a:t>Psychoeducation</a:t>
            </a:r>
            <a:r>
              <a:rPr lang="pl-PL" sz="3200" b="0" strike="noStrike" spc="-1">
                <a:solidFill>
                  <a:srgbClr val="FFFFFF"/>
                </a:solidFill>
                <a:latin typeface="Garamond"/>
              </a:rPr>
              <a:t>– goals and assumptions of psychoeducational programs, various types of psychoeducational interactions</a:t>
            </a:r>
            <a:endParaRPr lang="en-US" sz="3200" b="0" strike="noStrike" spc="-1">
              <a:solidFill>
                <a:srgbClr val="FFFFFF"/>
              </a:solidFill>
              <a:latin typeface="Garamond"/>
            </a:endParaRPr>
          </a:p>
          <a:p>
            <a:pPr marL="342720" indent="-342720" algn="l" rtl="0">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u="sng" strike="noStrike" spc="-1">
                <a:solidFill>
                  <a:srgbClr val="FFFFFF"/>
                </a:solidFill>
                <a:uFillTx/>
                <a:latin typeface="Garamond"/>
              </a:rPr>
              <a:t>Occupational therapy</a:t>
            </a:r>
            <a:r>
              <a:rPr lang="pl-PL" sz="3200" b="0" strike="noStrike" spc="-1">
                <a:solidFill>
                  <a:srgbClr val="FFFFFF"/>
                </a:solidFill>
                <a:latin typeface="Garamond"/>
              </a:rPr>
              <a:t>– tasks of the therapist, goals and forms of therapy, assessing the patient's activity</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9">
                                            <p:txEl>
                                              <p:pRg st="0" end="0"/>
                                            </p:txEl>
                                          </p:spTgt>
                                        </p:tgtEl>
                                        <p:attrNameLst>
                                          <p:attrName>style.visibility</p:attrName>
                                        </p:attrNameLst>
                                      </p:cBhvr>
                                      <p:to>
                                        <p:strVal val="visible"/>
                                      </p:to>
                                    </p:set>
                                    <p:animEffect transition="in" filter="wipe(left)">
                                      <p:cBhvr additive="repl">
                                        <p:cTn id="11" dur="500"/>
                                        <p:tgtEl>
                                          <p:spTgt spid="1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9">
                                            <p:txEl>
                                              <p:pRg st="1" end="1"/>
                                            </p:txEl>
                                          </p:spTgt>
                                        </p:tgtEl>
                                        <p:attrNameLst>
                                          <p:attrName>style.visibility</p:attrName>
                                        </p:attrNameLst>
                                      </p:cBhvr>
                                      <p:to>
                                        <p:strVal val="visible"/>
                                      </p:to>
                                    </p:set>
                                    <p:animEffect transition="in" filter="wipe(left)">
                                      <p:cBhvr additive="repl">
                                        <p:cTn id="16" dur="500"/>
                                        <p:tgtEl>
                                          <p:spTgt spid="1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320"/>
            <a:ext cx="8229600" cy="1143000"/>
          </a:xfrm>
          <a:prstGeom prst="rect">
            <a:avLst/>
          </a:prstGeom>
          <a:noFill/>
          <a:ln w="0">
            <a:noFill/>
          </a:ln>
        </p:spPr>
        <p:txBody>
          <a:bodyPr anchor="ctr" anchorCtr="1">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1" strike="noStrike" spc="-1">
                <a:solidFill>
                  <a:srgbClr val="B9EFEE"/>
                </a:solidFill>
                <a:latin typeface="Garamond"/>
              </a:rPr>
              <a:t>Rehabilitation methods continued</a:t>
            </a:r>
            <a:endParaRPr lang="en-US" sz="4400" b="1" strike="noStrike" spc="-1">
              <a:solidFill>
                <a:srgbClr val="B9EFEE"/>
              </a:solidFill>
              <a:latin typeface="Garamond"/>
            </a:endParaRPr>
          </a:p>
        </p:txBody>
      </p:sp>
      <p:sp>
        <p:nvSpPr>
          <p:cNvPr id="131" name="TextShape 2"/>
          <p:cNvSpPr txBox="1"/>
          <p:nvPr/>
        </p:nvSpPr>
        <p:spPr>
          <a:xfrm>
            <a:off x="457200" y="1600200"/>
            <a:ext cx="8229600" cy="4495680"/>
          </a:xfrm>
          <a:prstGeom prst="rect">
            <a:avLst/>
          </a:prstGeom>
          <a:noFill/>
          <a:ln w="0">
            <a:noFill/>
          </a:ln>
        </p:spPr>
        <p:txBody>
          <a:bodyPr>
            <a:normAutofit/>
          </a:bodyPr>
          <a:lstStyle/>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Music therapy</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Kinesiotherapy</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Choreotherapy</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Psychotherapeutic drawing</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Psychodrama</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Art therapy</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Bibliotherapy</a:t>
            </a:r>
            <a:endParaRPr lang="en-US" sz="3200" b="0" strike="noStrike" spc="-1">
              <a:solidFill>
                <a:srgbClr val="FFFFFF"/>
              </a:solidFill>
              <a:latin typeface="Garamond"/>
            </a:endParaRPr>
          </a:p>
          <a:p>
            <a:pPr marL="342720" indent="-342720" algn="l" rtl="0">
              <a:lnSpc>
                <a:spcPct val="90000"/>
              </a:lnSpc>
              <a:spcBef>
                <a:spcPts val="799"/>
              </a:spcBef>
              <a:buClr>
                <a:srgbClr val="00FF99"/>
              </a:buClr>
              <a:buFont typeface="Garamond"/>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3200" b="0" strike="noStrike" spc="-1">
                <a:solidFill>
                  <a:srgbClr val="FFFFFF"/>
                </a:solidFill>
                <a:latin typeface="Garamond"/>
              </a:rPr>
              <a:t>Psychotherapy</a:t>
            </a:r>
            <a:endParaRPr lang="en-US" sz="3200" b="0" strike="noStrike" spc="-1">
              <a:solidFill>
                <a:srgbClr val="FFFFFF"/>
              </a:solidFill>
              <a:latin typeface="Garamond"/>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1">
                                            <p:txEl>
                                              <p:pRg st="0" end="0"/>
                                            </p:txEl>
                                          </p:spTgt>
                                        </p:tgtEl>
                                        <p:attrNameLst>
                                          <p:attrName>style.visibility</p:attrName>
                                        </p:attrNameLst>
                                      </p:cBhvr>
                                      <p:to>
                                        <p:strVal val="visible"/>
                                      </p:to>
                                    </p:set>
                                    <p:animEffect transition="in" filter="wipe(left)">
                                      <p:cBhvr additive="repl">
                                        <p:cTn id="11" dur="500"/>
                                        <p:tgtEl>
                                          <p:spTgt spid="1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1">
                                            <p:txEl>
                                              <p:pRg st="1" end="1"/>
                                            </p:txEl>
                                          </p:spTgt>
                                        </p:tgtEl>
                                        <p:attrNameLst>
                                          <p:attrName>style.visibility</p:attrName>
                                        </p:attrNameLst>
                                      </p:cBhvr>
                                      <p:to>
                                        <p:strVal val="visible"/>
                                      </p:to>
                                    </p:set>
                                    <p:animEffect transition="in" filter="wipe(left)">
                                      <p:cBhvr additive="repl">
                                        <p:cTn id="16" dur="500"/>
                                        <p:tgtEl>
                                          <p:spTgt spid="1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1">
                                            <p:txEl>
                                              <p:pRg st="2" end="2"/>
                                            </p:txEl>
                                          </p:spTgt>
                                        </p:tgtEl>
                                        <p:attrNameLst>
                                          <p:attrName>style.visibility</p:attrName>
                                        </p:attrNameLst>
                                      </p:cBhvr>
                                      <p:to>
                                        <p:strVal val="visible"/>
                                      </p:to>
                                    </p:set>
                                    <p:animEffect transition="in" filter="wipe(left)">
                                      <p:cBhvr additive="repl">
                                        <p:cTn id="21" dur="500"/>
                                        <p:tgtEl>
                                          <p:spTgt spid="1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1">
                                            <p:txEl>
                                              <p:pRg st="3" end="3"/>
                                            </p:txEl>
                                          </p:spTgt>
                                        </p:tgtEl>
                                        <p:attrNameLst>
                                          <p:attrName>style.visibility</p:attrName>
                                        </p:attrNameLst>
                                      </p:cBhvr>
                                      <p:to>
                                        <p:strVal val="visible"/>
                                      </p:to>
                                    </p:set>
                                    <p:animEffect transition="in" filter="wipe(left)">
                                      <p:cBhvr additive="repl">
                                        <p:cTn id="26" dur="500"/>
                                        <p:tgtEl>
                                          <p:spTgt spid="13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1">
                                            <p:txEl>
                                              <p:pRg st="4" end="4"/>
                                            </p:txEl>
                                          </p:spTgt>
                                        </p:tgtEl>
                                        <p:attrNameLst>
                                          <p:attrName>style.visibility</p:attrName>
                                        </p:attrNameLst>
                                      </p:cBhvr>
                                      <p:to>
                                        <p:strVal val="visible"/>
                                      </p:to>
                                    </p:set>
                                    <p:animEffect transition="in" filter="wipe(left)">
                                      <p:cBhvr additive="repl">
                                        <p:cTn id="31" dur="500"/>
                                        <p:tgtEl>
                                          <p:spTgt spid="13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1">
                                            <p:txEl>
                                              <p:pRg st="5" end="5"/>
                                            </p:txEl>
                                          </p:spTgt>
                                        </p:tgtEl>
                                        <p:attrNameLst>
                                          <p:attrName>style.visibility</p:attrName>
                                        </p:attrNameLst>
                                      </p:cBhvr>
                                      <p:to>
                                        <p:strVal val="visible"/>
                                      </p:to>
                                    </p:set>
                                    <p:animEffect transition="in" filter="wipe(left)">
                                      <p:cBhvr additive="repl">
                                        <p:cTn id="36" dur="500"/>
                                        <p:tgtEl>
                                          <p:spTgt spid="13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1">
                                            <p:txEl>
                                              <p:pRg st="6" end="6"/>
                                            </p:txEl>
                                          </p:spTgt>
                                        </p:tgtEl>
                                        <p:attrNameLst>
                                          <p:attrName>style.visibility</p:attrName>
                                        </p:attrNameLst>
                                      </p:cBhvr>
                                      <p:to>
                                        <p:strVal val="visible"/>
                                      </p:to>
                                    </p:set>
                                    <p:animEffect transition="in" filter="wipe(left)">
                                      <p:cBhvr additive="repl">
                                        <p:cTn id="41" dur="500"/>
                                        <p:tgtEl>
                                          <p:spTgt spid="13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1">
                                            <p:txEl>
                                              <p:pRg st="7" end="7"/>
                                            </p:txEl>
                                          </p:spTgt>
                                        </p:tgtEl>
                                        <p:attrNameLst>
                                          <p:attrName>style.visibility</p:attrName>
                                        </p:attrNameLst>
                                      </p:cBhvr>
                                      <p:to>
                                        <p:strVal val="visible"/>
                                      </p:to>
                                    </p:set>
                                    <p:animEffect transition="in" filter="wipe(left)">
                                      <p:cBhvr additive="repl">
                                        <p:cTn id="46" dur="500"/>
                                        <p:tgtEl>
                                          <p:spTgt spid="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751C0A7B2C194E8C05439E83269EDC" ma:contentTypeVersion="13" ma:contentTypeDescription="Create a new document." ma:contentTypeScope="" ma:versionID="3fe4503a0766e27595953878abf11314">
  <xsd:schema xmlns:xsd="http://www.w3.org/2001/XMLSchema" xmlns:xs="http://www.w3.org/2001/XMLSchema" xmlns:p="http://schemas.microsoft.com/office/2006/metadata/properties" xmlns:ns2="d36b86fe-e085-42e5-b47e-4ddeda701da6" xmlns:ns3="fc9f4437-6dca-46c1-af3c-a35f917b15c4" targetNamespace="http://schemas.microsoft.com/office/2006/metadata/properties" ma:root="true" ma:fieldsID="1c4906597077cfbbc3b27822ebcee6d3" ns2:_="" ns3:_="">
    <xsd:import namespace="d36b86fe-e085-42e5-b47e-4ddeda701da6"/>
    <xsd:import namespace="fc9f4437-6dca-46c1-af3c-a35f917b15c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6b86fe-e085-42e5-b47e-4ddeda701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ea40342-74c2-48e6-9e58-97ed8d9bdee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9f4437-6dca-46c1-af3c-a35f917b15c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bf71fc-79bf-407f-aaef-13a8c3708b82}" ma:internalName="TaxCatchAll" ma:showField="CatchAllData" ma:web="fc9f4437-6dca-46c1-af3c-a35f917b1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36b86fe-e085-42e5-b47e-4ddeda701da6">
      <Terms xmlns="http://schemas.microsoft.com/office/infopath/2007/PartnerControls"/>
    </lcf76f155ced4ddcb4097134ff3c332f>
    <TaxCatchAll xmlns="fc9f4437-6dca-46c1-af3c-a35f917b15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88B89-01A8-4541-96C1-D036B55B71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6b86fe-e085-42e5-b47e-4ddeda701da6"/>
    <ds:schemaRef ds:uri="fc9f4437-6dca-46c1-af3c-a35f917b1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870690-04CC-40B1-BE0D-FC48BE5B4739}">
  <ds:schemaRefs>
    <ds:schemaRef ds:uri="http://schemas.microsoft.com/office/2006/metadata/properties"/>
    <ds:schemaRef ds:uri="http://schemas.microsoft.com/office/infopath/2007/PartnerControls"/>
    <ds:schemaRef ds:uri="d36b86fe-e085-42e5-b47e-4ddeda701da6"/>
    <ds:schemaRef ds:uri="fc9f4437-6dca-46c1-af3c-a35f917b15c4"/>
  </ds:schemaRefs>
</ds:datastoreItem>
</file>

<file path=customXml/itemProps3.xml><?xml version="1.0" encoding="utf-8"?>
<ds:datastoreItem xmlns:ds="http://schemas.openxmlformats.org/officeDocument/2006/customXml" ds:itemID="{9C4EEF38-438D-4493-B74B-D9D2D82712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249</TotalTime>
  <Words>1387</Words>
  <Application>Microsoft Office PowerPoint</Application>
  <PresentationFormat>Pokaz na ekranie (4:3)</PresentationFormat>
  <Paragraphs>151</Paragraphs>
  <Slides>43</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43</vt:i4>
      </vt:variant>
    </vt:vector>
  </HeadingPairs>
  <TitlesOfParts>
    <vt:vector size="51" baseType="lpstr">
      <vt:lpstr>바탕</vt:lpstr>
      <vt:lpstr>Arial</vt:lpstr>
      <vt:lpstr>Garamond</vt:lpstr>
      <vt:lpstr>Roboto</vt:lpstr>
      <vt:lpstr>Times New Roman</vt:lpstr>
      <vt:lpstr>Wingdings</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Rehabilitacja społeczna osób chorych na schizofrenię</dc:title>
  <dc:subject/>
  <dc:creator>oem</dc:creator>
  <dc:description/>
  <cp:lastModifiedBy>lic. Mateusz Grądzki</cp:lastModifiedBy>
  <cp:revision>29</cp:revision>
  <dcterms:created xsi:type="dcterms:W3CDTF">2005-07-15T10:48:50Z</dcterms:created>
  <dcterms:modified xsi:type="dcterms:W3CDTF">2024-05-14T13:33:42Z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0x01010083751C0A7B2C194E8C05439E83269EDC</vt:lpwstr>
  </property>
</Properties>
</file>