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6"/>
  </p:notesMasterIdLst>
  <p:sldIdLst>
    <p:sldId id="256" r:id="rId5"/>
    <p:sldId id="322" r:id="rId6"/>
    <p:sldId id="323" r:id="rId7"/>
    <p:sldId id="324" r:id="rId8"/>
    <p:sldId id="328" r:id="rId9"/>
    <p:sldId id="327" r:id="rId10"/>
    <p:sldId id="510" r:id="rId11"/>
    <p:sldId id="329" r:id="rId12"/>
    <p:sldId id="513" r:id="rId13"/>
    <p:sldId id="481" r:id="rId14"/>
    <p:sldId id="514" r:id="rId15"/>
    <p:sldId id="482" r:id="rId16"/>
    <p:sldId id="483" r:id="rId17"/>
    <p:sldId id="485" r:id="rId18"/>
    <p:sldId id="486" r:id="rId19"/>
    <p:sldId id="484" r:id="rId20"/>
    <p:sldId id="488" r:id="rId21"/>
    <p:sldId id="506" r:id="rId22"/>
    <p:sldId id="489" r:id="rId23"/>
    <p:sldId id="487" r:id="rId24"/>
    <p:sldId id="505" r:id="rId25"/>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463424-1A54-4B6D-A4B4-0E3A31680A1B}" v="1" dt="2023-11-05T20:52:03.932"/>
    <p1510:client id="{580EE450-11F2-4654-B347-1EAE28FDD1E8}" v="1" dt="2023-11-28T10:57:32.643"/>
    <p1510:client id="{83824278-65E6-46C3-B317-E5598E9A884D}" v="1" dt="2023-12-03T11:07:50.513"/>
    <p1510:client id="{AB4EB9BE-5C42-4B2B-8827-35CDA9B60A3E}" v="4" dt="2023-11-29T17:06:25.323"/>
    <p1510:client id="{D5ACC4B5-D03A-4477-9023-E12BEC0EB2F0}" v="1" dt="2023-12-02T19:13:15.947"/>
    <p1510:client id="{E845D456-A449-4A22-80AA-D4FAFAC90834}" v="3" dt="2023-11-09T16:50:11.540"/>
    <p1510:client id="{EBF10A6B-057A-47C5-8307-7F050B5D676A}" v="1" dt="2023-11-09T21:37:42.802"/>
    <p1510:client id="{F39FD052-3D7F-488E-9227-B6A0C4D10229}" v="1" dt="2023-11-09T15:20:13.964"/>
    <p1510:client id="{F9B34A23-1BB9-410C-9372-6F92F9D1F959}" v="1" dt="2023-12-02T17:38:20.7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84" autoAdjust="0"/>
    <p:restoredTop sz="94684"/>
  </p:normalViewPr>
  <p:slideViewPr>
    <p:cSldViewPr>
      <p:cViewPr varScale="1">
        <p:scale>
          <a:sx n="81" d="100"/>
          <a:sy n="81" d="100"/>
        </p:scale>
        <p:origin x="605"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yna Usarek" userId="S::l.usarek@psw-studia.pl::ded5bf39-a67a-4c7a-8e5a-51a25177e191" providerId="AD" clId="Web-{F39FD052-3D7F-488E-9227-B6A0C4D10229}"/>
    <pc:docChg chg="sldOrd">
      <pc:chgData name="Lucyna Usarek" userId="S::l.usarek@psw-studia.pl::ded5bf39-a67a-4c7a-8e5a-51a25177e191" providerId="AD" clId="Web-{F39FD052-3D7F-488E-9227-B6A0C4D10229}" dt="2023-11-09T15:20:13.964" v="0"/>
      <pc:docMkLst>
        <pc:docMk/>
      </pc:docMkLst>
      <pc:sldChg chg="ord">
        <pc:chgData name="Lucyna Usarek" userId="S::l.usarek@psw-studia.pl::ded5bf39-a67a-4c7a-8e5a-51a25177e191" providerId="AD" clId="Web-{F39FD052-3D7F-488E-9227-B6A0C4D10229}" dt="2023-11-09T15:20:13.964" v="0"/>
        <pc:sldMkLst>
          <pc:docMk/>
          <pc:sldMk cId="0" sldId="514"/>
        </pc:sldMkLst>
      </pc:sldChg>
    </pc:docChg>
  </pc:docChgLst>
  <pc:docChgLst>
    <pc:chgData name="Hanna Mucha" userId="S::h.mucha@psw-studia.pl::228972f6-519b-44d9-aebc-d2fce50a046a" providerId="AD" clId="Web-{580EE450-11F2-4654-B347-1EAE28FDD1E8}"/>
    <pc:docChg chg="sldOrd">
      <pc:chgData name="Hanna Mucha" userId="S::h.mucha@psw-studia.pl::228972f6-519b-44d9-aebc-d2fce50a046a" providerId="AD" clId="Web-{580EE450-11F2-4654-B347-1EAE28FDD1E8}" dt="2023-11-28T10:57:32.643" v="0"/>
      <pc:docMkLst>
        <pc:docMk/>
      </pc:docMkLst>
      <pc:sldChg chg="ord">
        <pc:chgData name="Hanna Mucha" userId="S::h.mucha@psw-studia.pl::228972f6-519b-44d9-aebc-d2fce50a046a" providerId="AD" clId="Web-{580EE450-11F2-4654-B347-1EAE28FDD1E8}" dt="2023-11-28T10:57:32.643" v="0"/>
        <pc:sldMkLst>
          <pc:docMk/>
          <pc:sldMk cId="0" sldId="329"/>
        </pc:sldMkLst>
      </pc:sldChg>
    </pc:docChg>
  </pc:docChgLst>
  <pc:docChgLst>
    <pc:chgData name="Anetta Szczepanek" userId="S::a.szczepanek1@psw-studia.pl::8818abe3-2ee7-465e-b724-7627513bab17" providerId="AD" clId="Web-{83824278-65E6-46C3-B317-E5598E9A884D}"/>
    <pc:docChg chg="sldOrd">
      <pc:chgData name="Anetta Szczepanek" userId="S::a.szczepanek1@psw-studia.pl::8818abe3-2ee7-465e-b724-7627513bab17" providerId="AD" clId="Web-{83824278-65E6-46C3-B317-E5598E9A884D}" dt="2023-12-03T11:07:50.513" v="0"/>
      <pc:docMkLst>
        <pc:docMk/>
      </pc:docMkLst>
      <pc:sldChg chg="ord">
        <pc:chgData name="Anetta Szczepanek" userId="S::a.szczepanek1@psw-studia.pl::8818abe3-2ee7-465e-b724-7627513bab17" providerId="AD" clId="Web-{83824278-65E6-46C3-B317-E5598E9A884D}" dt="2023-12-03T11:07:50.513" v="0"/>
        <pc:sldMkLst>
          <pc:docMk/>
          <pc:sldMk cId="0" sldId="486"/>
        </pc:sldMkLst>
      </pc:sldChg>
    </pc:docChg>
  </pc:docChgLst>
  <pc:docChgLst>
    <pc:chgData name="Agnieszka Raro" userId="S::a.raro@psw-studia.pl::ddaca141-0fa4-4ca0-b188-c9b495d48805" providerId="AD" clId="Web-{F9B34A23-1BB9-410C-9372-6F92F9D1F959}"/>
    <pc:docChg chg="modSld">
      <pc:chgData name="Agnieszka Raro" userId="S::a.raro@psw-studia.pl::ddaca141-0fa4-4ca0-b188-c9b495d48805" providerId="AD" clId="Web-{F9B34A23-1BB9-410C-9372-6F92F9D1F959}" dt="2023-12-02T17:38:20.740" v="0" actId="14100"/>
      <pc:docMkLst>
        <pc:docMk/>
      </pc:docMkLst>
      <pc:sldChg chg="modSp">
        <pc:chgData name="Agnieszka Raro" userId="S::a.raro@psw-studia.pl::ddaca141-0fa4-4ca0-b188-c9b495d48805" providerId="AD" clId="Web-{F9B34A23-1BB9-410C-9372-6F92F9D1F959}" dt="2023-12-02T17:38:20.740" v="0" actId="14100"/>
        <pc:sldMkLst>
          <pc:docMk/>
          <pc:sldMk cId="0" sldId="489"/>
        </pc:sldMkLst>
        <pc:spChg chg="mod">
          <ac:chgData name="Agnieszka Raro" userId="S::a.raro@psw-studia.pl::ddaca141-0fa4-4ca0-b188-c9b495d48805" providerId="AD" clId="Web-{F9B34A23-1BB9-410C-9372-6F92F9D1F959}" dt="2023-12-02T17:38:20.740" v="0" actId="14100"/>
          <ac:spMkLst>
            <pc:docMk/>
            <pc:sldMk cId="0" sldId="489"/>
            <ac:spMk id="3" creationId="{00000000-0000-0000-0000-000000000000}"/>
          </ac:spMkLst>
        </pc:spChg>
      </pc:sldChg>
    </pc:docChg>
  </pc:docChgLst>
  <pc:docChgLst>
    <pc:chgData name="Beata Błaszkowska" userId="S::b.blaszkowska@psw-studia.pl::811bfad0-3edc-44fa-bea3-a0270f84e6cb" providerId="AD" clId="Web-{05463424-1A54-4B6D-A4B4-0E3A31680A1B}"/>
    <pc:docChg chg="sldOrd">
      <pc:chgData name="Beata Błaszkowska" userId="S::b.blaszkowska@psw-studia.pl::811bfad0-3edc-44fa-bea3-a0270f84e6cb" providerId="AD" clId="Web-{05463424-1A54-4B6D-A4B4-0E3A31680A1B}" dt="2023-11-05T20:52:03.932" v="0"/>
      <pc:docMkLst>
        <pc:docMk/>
      </pc:docMkLst>
      <pc:sldChg chg="ord">
        <pc:chgData name="Beata Błaszkowska" userId="S::b.blaszkowska@psw-studia.pl::811bfad0-3edc-44fa-bea3-a0270f84e6cb" providerId="AD" clId="Web-{05463424-1A54-4B6D-A4B4-0E3A31680A1B}" dt="2023-11-05T20:52:03.932" v="0"/>
        <pc:sldMkLst>
          <pc:docMk/>
          <pc:sldMk cId="0" sldId="256"/>
        </pc:sldMkLst>
      </pc:sldChg>
    </pc:docChg>
  </pc:docChgLst>
  <pc:docChgLst>
    <pc:chgData name="Lucyna Usarek" userId="S::l.usarek@psw-studia.pl::ded5bf39-a67a-4c7a-8e5a-51a25177e191" providerId="AD" clId="Web-{AB4EB9BE-5C42-4B2B-8827-35CDA9B60A3E}"/>
    <pc:docChg chg="sldOrd">
      <pc:chgData name="Lucyna Usarek" userId="S::l.usarek@psw-studia.pl::ded5bf39-a67a-4c7a-8e5a-51a25177e191" providerId="AD" clId="Web-{AB4EB9BE-5C42-4B2B-8827-35CDA9B60A3E}" dt="2023-11-29T17:06:25.323" v="3"/>
      <pc:docMkLst>
        <pc:docMk/>
      </pc:docMkLst>
      <pc:sldChg chg="ord">
        <pc:chgData name="Lucyna Usarek" userId="S::l.usarek@psw-studia.pl::ded5bf39-a67a-4c7a-8e5a-51a25177e191" providerId="AD" clId="Web-{AB4EB9BE-5C42-4B2B-8827-35CDA9B60A3E}" dt="2023-11-29T16:55:45.989" v="1"/>
        <pc:sldMkLst>
          <pc:docMk/>
          <pc:sldMk cId="0" sldId="485"/>
        </pc:sldMkLst>
      </pc:sldChg>
      <pc:sldChg chg="ord">
        <pc:chgData name="Lucyna Usarek" userId="S::l.usarek@psw-studia.pl::ded5bf39-a67a-4c7a-8e5a-51a25177e191" providerId="AD" clId="Web-{AB4EB9BE-5C42-4B2B-8827-35CDA9B60A3E}" dt="2023-11-29T17:06:25.323" v="3"/>
        <pc:sldMkLst>
          <pc:docMk/>
          <pc:sldMk cId="0" sldId="487"/>
        </pc:sldMkLst>
      </pc:sldChg>
      <pc:sldChg chg="ord">
        <pc:chgData name="Lucyna Usarek" userId="S::l.usarek@psw-studia.pl::ded5bf39-a67a-4c7a-8e5a-51a25177e191" providerId="AD" clId="Web-{AB4EB9BE-5C42-4B2B-8827-35CDA9B60A3E}" dt="2023-11-29T16:44:44.545" v="0"/>
        <pc:sldMkLst>
          <pc:docMk/>
          <pc:sldMk cId="0" sldId="512"/>
        </pc:sldMkLst>
      </pc:sldChg>
    </pc:docChg>
  </pc:docChgLst>
  <pc:docChgLst>
    <pc:chgData name="Wioletta Kaczmarek-Szymczuk" userId="S::w.kaczmarek-szymczuk@psw-studia.pl::31642642-a9eb-4fc7-be3d-3e03000e91b4" providerId="AD" clId="Web-{D5ACC4B5-D03A-4477-9023-E12BEC0EB2F0}"/>
    <pc:docChg chg="sldOrd">
      <pc:chgData name="Wioletta Kaczmarek-Szymczuk" userId="S::w.kaczmarek-szymczuk@psw-studia.pl::31642642-a9eb-4fc7-be3d-3e03000e91b4" providerId="AD" clId="Web-{D5ACC4B5-D03A-4477-9023-E12BEC0EB2F0}" dt="2023-12-02T19:13:15.947" v="0"/>
      <pc:docMkLst>
        <pc:docMk/>
      </pc:docMkLst>
      <pc:sldChg chg="ord">
        <pc:chgData name="Wioletta Kaczmarek-Szymczuk" userId="S::w.kaczmarek-szymczuk@psw-studia.pl::31642642-a9eb-4fc7-be3d-3e03000e91b4" providerId="AD" clId="Web-{D5ACC4B5-D03A-4477-9023-E12BEC0EB2F0}" dt="2023-12-02T19:13:15.947" v="0"/>
        <pc:sldMkLst>
          <pc:docMk/>
          <pc:sldMk cId="0" sldId="327"/>
        </pc:sldMkLst>
      </pc:sldChg>
    </pc:docChg>
  </pc:docChgLst>
  <pc:docChgLst>
    <pc:chgData name="Dorota Masiak" userId="S::d.masiak@psw-studia.pl::08cefa64-8513-49d4-bcc3-17a358a01fcb" providerId="AD" clId="Web-{E845D456-A449-4A22-80AA-D4FAFAC90834}"/>
    <pc:docChg chg="sldOrd">
      <pc:chgData name="Dorota Masiak" userId="S::d.masiak@psw-studia.pl::08cefa64-8513-49d4-bcc3-17a358a01fcb" providerId="AD" clId="Web-{E845D456-A449-4A22-80AA-D4FAFAC90834}" dt="2023-11-09T16:50:11.540" v="2"/>
      <pc:docMkLst>
        <pc:docMk/>
      </pc:docMkLst>
      <pc:sldChg chg="ord">
        <pc:chgData name="Dorota Masiak" userId="S::d.masiak@psw-studia.pl::08cefa64-8513-49d4-bcc3-17a358a01fcb" providerId="AD" clId="Web-{E845D456-A449-4A22-80AA-D4FAFAC90834}" dt="2023-11-09T16:50:11.540" v="2"/>
        <pc:sldMkLst>
          <pc:docMk/>
          <pc:sldMk cId="0" sldId="484"/>
        </pc:sldMkLst>
      </pc:sldChg>
      <pc:sldChg chg="ord">
        <pc:chgData name="Dorota Masiak" userId="S::d.masiak@psw-studia.pl::08cefa64-8513-49d4-bcc3-17a358a01fcb" providerId="AD" clId="Web-{E845D456-A449-4A22-80AA-D4FAFAC90834}" dt="2023-11-09T16:49:55.774" v="1"/>
        <pc:sldMkLst>
          <pc:docMk/>
          <pc:sldMk cId="0" sldId="488"/>
        </pc:sldMkLst>
      </pc:sldChg>
      <pc:sldChg chg="ord">
        <pc:chgData name="Dorota Masiak" userId="S::d.masiak@psw-studia.pl::08cefa64-8513-49d4-bcc3-17a358a01fcb" providerId="AD" clId="Web-{E845D456-A449-4A22-80AA-D4FAFAC90834}" dt="2023-11-09T16:49:50.134" v="0"/>
        <pc:sldMkLst>
          <pc:docMk/>
          <pc:sldMk cId="0" sldId="506"/>
        </pc:sldMkLst>
      </pc:sldChg>
    </pc:docChg>
  </pc:docChgLst>
  <pc:docChgLst>
    <pc:chgData name="Małgorzata Nowak" userId="S::m.nowak1@psw-studia.pl::1d6a0608-9764-45f8-9379-bb0c7d67da7c" providerId="AD" clId="Web-{EBF10A6B-057A-47C5-8307-7F050B5D676A}"/>
    <pc:docChg chg="modSld">
      <pc:chgData name="Małgorzata Nowak" userId="S::m.nowak1@psw-studia.pl::1d6a0608-9764-45f8-9379-bb0c7d67da7c" providerId="AD" clId="Web-{EBF10A6B-057A-47C5-8307-7F050B5D676A}" dt="2023-11-09T21:37:42.802" v="0" actId="1076"/>
      <pc:docMkLst>
        <pc:docMk/>
      </pc:docMkLst>
      <pc:sldChg chg="modSp">
        <pc:chgData name="Małgorzata Nowak" userId="S::m.nowak1@psw-studia.pl::1d6a0608-9764-45f8-9379-bb0c7d67da7c" providerId="AD" clId="Web-{EBF10A6B-057A-47C5-8307-7F050B5D676A}" dt="2023-11-09T21:37:42.802" v="0" actId="1076"/>
        <pc:sldMkLst>
          <pc:docMk/>
          <pc:sldMk cId="0" sldId="256"/>
        </pc:sldMkLst>
        <pc:spChg chg="mod">
          <ac:chgData name="Małgorzata Nowak" userId="S::m.nowak1@psw-studia.pl::1d6a0608-9764-45f8-9379-bb0c7d67da7c" providerId="AD" clId="Web-{EBF10A6B-057A-47C5-8307-7F050B5D676A}" dt="2023-11-09T21:37:42.802" v="0" actId="1076"/>
          <ac:spMkLst>
            <pc:docMk/>
            <pc:sldMk cId="0" sldId="256"/>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A28917-5D5A-4E28-ABBA-60853AB28D40}" type="datetimeFigureOut">
              <a:rPr lang="pl-PL" smtClean="0"/>
              <a:pPr/>
              <a:t>17.05.2024</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A1C828-AEF4-40ED-9F9A-9438042BFCFE}" type="slidenum">
              <a:rPr lang="pl-PL" smtClean="0"/>
              <a:pPr/>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23" name="Prostokąt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Prostokąt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Prostokąt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Prostokąt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Prostokąt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Prostokąt zaokrąglony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Prostokąt zaokrąglony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Prostokąt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stokąt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rostokąt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Prostokąt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ytuł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pl-PL"/>
              <a:t>Kliknij, aby edytować styl</a:t>
            </a:r>
            <a:endParaRPr kumimoji="0" lang="en-US"/>
          </a:p>
        </p:txBody>
      </p:sp>
      <p:sp>
        <p:nvSpPr>
          <p:cNvPr id="9" name="Podtytuł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a:t>Kliknij, aby edytować styl wzorca podtytułu</a:t>
            </a:r>
            <a:endParaRPr kumimoji="0" lang="en-US"/>
          </a:p>
        </p:txBody>
      </p:sp>
      <p:sp>
        <p:nvSpPr>
          <p:cNvPr id="28" name="Symbol zastępczy daty 27"/>
          <p:cNvSpPr>
            <a:spLocks noGrp="1"/>
          </p:cNvSpPr>
          <p:nvPr>
            <p:ph type="dt" sz="half" idx="10"/>
          </p:nvPr>
        </p:nvSpPr>
        <p:spPr>
          <a:xfrm>
            <a:off x="6705600" y="4206240"/>
            <a:ext cx="960120" cy="457200"/>
          </a:xfrm>
        </p:spPr>
        <p:txBody>
          <a:bodyPr/>
          <a:lstStyle/>
          <a:p>
            <a:fld id="{1ADE72DD-EF50-416E-A282-1B058F6BA145}" type="datetime1">
              <a:rPr lang="pl-PL" smtClean="0"/>
              <a:pPr/>
              <a:t>17.05.2024</a:t>
            </a:fld>
            <a:endParaRPr lang="pl-PL"/>
          </a:p>
        </p:txBody>
      </p:sp>
      <p:sp>
        <p:nvSpPr>
          <p:cNvPr id="17" name="Symbol zastępczy stopki 16"/>
          <p:cNvSpPr>
            <a:spLocks noGrp="1"/>
          </p:cNvSpPr>
          <p:nvPr>
            <p:ph type="ftr" sz="quarter" idx="11"/>
          </p:nvPr>
        </p:nvSpPr>
        <p:spPr>
          <a:xfrm>
            <a:off x="5410200" y="4205288"/>
            <a:ext cx="1295400" cy="457200"/>
          </a:xfrm>
        </p:spPr>
        <p:txBody>
          <a:bodyPr/>
          <a:lstStyle/>
          <a:p>
            <a:endParaRPr lang="pl-PL"/>
          </a:p>
        </p:txBody>
      </p:sp>
      <p:sp>
        <p:nvSpPr>
          <p:cNvPr id="29" name="Symbol zastępczy numeru slajdu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5788333A-1776-4AD4-8D0D-8CD6822F23A9}"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p:txBody>
          <a:bodyPr/>
          <a:lstStyle/>
          <a:p>
            <a:fld id="{D4FB43F1-3E44-418D-B6F6-43E69320916E}" type="datetime1">
              <a:rPr lang="pl-PL" smtClean="0"/>
              <a:pPr/>
              <a:t>17.05.2024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788333A-1776-4AD4-8D0D-8CD6822F23A9}"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781800" y="1143000"/>
            <a:ext cx="1905000" cy="5486400"/>
          </a:xfrm>
        </p:spPr>
        <p:txBody>
          <a:bodyPr vert="eaVert"/>
          <a:lstStyle/>
          <a:p>
            <a:r>
              <a:rPr kumimoji="0" lang="pl-PL"/>
              <a:t>Kliknij, aby edytować styl</a:t>
            </a:r>
            <a:endParaRPr kumimoji="0" lang="en-US"/>
          </a:p>
        </p:txBody>
      </p:sp>
      <p:sp>
        <p:nvSpPr>
          <p:cNvPr id="3" name="Symbol zastępczy tytułu pionowego 2"/>
          <p:cNvSpPr>
            <a:spLocks noGrp="1"/>
          </p:cNvSpPr>
          <p:nvPr>
            <p:ph type="body" orient="vert" idx="1"/>
          </p:nvPr>
        </p:nvSpPr>
        <p:spPr>
          <a:xfrm>
            <a:off x="457200" y="1143000"/>
            <a:ext cx="6248400" cy="5486400"/>
          </a:xfrm>
        </p:spPr>
        <p:txBody>
          <a:bodyPr vert="eaVer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p:txBody>
          <a:bodyPr/>
          <a:lstStyle/>
          <a:p>
            <a:fld id="{51FAE4CD-1EA1-41C9-8526-3249830A2DC1}" type="datetime1">
              <a:rPr lang="pl-PL" smtClean="0"/>
              <a:pPr/>
              <a:t>17.05.2024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788333A-1776-4AD4-8D0D-8CD6822F23A9}"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a:t>Kliknij, aby edytować styl</a:t>
            </a:r>
            <a:endParaRPr kumimoji="0" lang="en-US"/>
          </a:p>
        </p:txBody>
      </p:sp>
      <p:sp>
        <p:nvSpPr>
          <p:cNvPr id="3" name="Symbol zastępczy zawartości 2"/>
          <p:cNvSpPr>
            <a:spLocks noGrp="1"/>
          </p:cNvSpPr>
          <p:nvPr>
            <p:ph idx="1"/>
          </p:nvPr>
        </p:nvSpPr>
        <p:spPr/>
        <p:txBody>
          <a:body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p:txBody>
          <a:bodyPr/>
          <a:lstStyle/>
          <a:p>
            <a:fld id="{4969E6FF-FD53-47E5-B328-46DFCFE5F564}" type="datetime1">
              <a:rPr lang="pl-PL" smtClean="0"/>
              <a:pPr/>
              <a:t>17.05.2024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788333A-1776-4AD4-8D0D-8CD6822F23A9}"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pl-PL"/>
              <a:t>Kliknij, aby edytować styl</a:t>
            </a:r>
            <a:endParaRPr kumimoji="0" lang="en-US"/>
          </a:p>
        </p:txBody>
      </p:sp>
      <p:sp>
        <p:nvSpPr>
          <p:cNvPr id="3" name="Symbol zastępczy tekstu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a:t>Kliknij, aby edytować style wzorca tekstu</a:t>
            </a:r>
          </a:p>
        </p:txBody>
      </p:sp>
      <p:sp>
        <p:nvSpPr>
          <p:cNvPr id="4" name="Symbol zastępczy daty 3"/>
          <p:cNvSpPr>
            <a:spLocks noGrp="1"/>
          </p:cNvSpPr>
          <p:nvPr>
            <p:ph type="dt" sz="half" idx="10"/>
          </p:nvPr>
        </p:nvSpPr>
        <p:spPr/>
        <p:txBody>
          <a:bodyPr/>
          <a:lstStyle/>
          <a:p>
            <a:fld id="{AEAB5A33-F78C-40C2-8478-FAFF9729B373}" type="datetime1">
              <a:rPr lang="pl-PL" smtClean="0"/>
              <a:pPr/>
              <a:t>17.05.2024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788333A-1776-4AD4-8D0D-8CD6822F23A9}"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a:t>Kliknij, aby edytować styl</a:t>
            </a:r>
            <a:endParaRPr kumimoji="0" lang="en-US"/>
          </a:p>
        </p:txBody>
      </p:sp>
      <p:sp>
        <p:nvSpPr>
          <p:cNvPr id="3" name="Symbol zastępczy zawartości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zawartości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5" name="Symbol zastępczy daty 4"/>
          <p:cNvSpPr>
            <a:spLocks noGrp="1"/>
          </p:cNvSpPr>
          <p:nvPr>
            <p:ph type="dt" sz="half" idx="10"/>
          </p:nvPr>
        </p:nvSpPr>
        <p:spPr/>
        <p:txBody>
          <a:bodyPr/>
          <a:lstStyle/>
          <a:p>
            <a:fld id="{4059499E-24C6-40C3-B1EE-7258ACBA47C0}" type="datetime1">
              <a:rPr lang="pl-PL" smtClean="0"/>
              <a:pPr/>
              <a:t>17.05.2024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788333A-1776-4AD4-8D0D-8CD6822F23A9}"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381000" y="1143000"/>
            <a:ext cx="8382000" cy="1069848"/>
          </a:xfrm>
        </p:spPr>
        <p:txBody>
          <a:bodyPr anchor="ctr"/>
          <a:lstStyle>
            <a:lvl1pPr>
              <a:defRPr sz="4000" b="0" i="0" cap="none" baseline="0"/>
            </a:lvl1pPr>
          </a:lstStyle>
          <a:p>
            <a:r>
              <a:rPr kumimoji="0" lang="pl-PL"/>
              <a:t>Kliknij, aby edytować styl</a:t>
            </a:r>
            <a:endParaRPr kumimoji="0" lang="en-US"/>
          </a:p>
        </p:txBody>
      </p:sp>
      <p:sp>
        <p:nvSpPr>
          <p:cNvPr id="3" name="Symbol zastępczy tekstu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a:t>Kliknij, aby edytować style wzorca tekstu</a:t>
            </a:r>
          </a:p>
        </p:txBody>
      </p:sp>
      <p:sp>
        <p:nvSpPr>
          <p:cNvPr id="4" name="Symbol zastępczy tekstu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a:t>Kliknij, aby edytować style wzorca tekstu</a:t>
            </a:r>
          </a:p>
        </p:txBody>
      </p:sp>
      <p:sp>
        <p:nvSpPr>
          <p:cNvPr id="5" name="Symbol zastępczy zawartości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6" name="Symbol zastępczy zawartości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26" name="Symbol zastępczy daty 25"/>
          <p:cNvSpPr>
            <a:spLocks noGrp="1"/>
          </p:cNvSpPr>
          <p:nvPr>
            <p:ph type="dt" sz="half" idx="10"/>
          </p:nvPr>
        </p:nvSpPr>
        <p:spPr/>
        <p:txBody>
          <a:bodyPr rtlCol="0"/>
          <a:lstStyle/>
          <a:p>
            <a:fld id="{E08FE817-5E1B-43CB-9E11-50AF6B118863}" type="datetime1">
              <a:rPr lang="pl-PL" smtClean="0"/>
              <a:pPr/>
              <a:t>17.05.2024</a:t>
            </a:fld>
            <a:endParaRPr lang="pl-PL"/>
          </a:p>
        </p:txBody>
      </p:sp>
      <p:sp>
        <p:nvSpPr>
          <p:cNvPr id="27" name="Symbol zastępczy numeru slajdu 26"/>
          <p:cNvSpPr>
            <a:spLocks noGrp="1"/>
          </p:cNvSpPr>
          <p:nvPr>
            <p:ph type="sldNum" sz="quarter" idx="11"/>
          </p:nvPr>
        </p:nvSpPr>
        <p:spPr/>
        <p:txBody>
          <a:bodyPr rtlCol="0"/>
          <a:lstStyle/>
          <a:p>
            <a:fld id="{5788333A-1776-4AD4-8D0D-8CD6822F23A9}" type="slidenum">
              <a:rPr lang="pl-PL" smtClean="0"/>
              <a:pPr/>
              <a:t>‹#›</a:t>
            </a:fld>
            <a:endParaRPr lang="pl-PL"/>
          </a:p>
        </p:txBody>
      </p:sp>
      <p:sp>
        <p:nvSpPr>
          <p:cNvPr id="28" name="Symbol zastępczy stopki 27"/>
          <p:cNvSpPr>
            <a:spLocks noGrp="1"/>
          </p:cNvSpPr>
          <p:nvPr>
            <p:ph type="ftr" sz="quarter" idx="12"/>
          </p:nvPr>
        </p:nvSpPr>
        <p:spPr/>
        <p:txBody>
          <a:bodyPr rtlCol="0"/>
          <a:lstStyle/>
          <a:p>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pl-PL"/>
              <a:t>Kliknij, aby edytować styl</a:t>
            </a:r>
            <a:endParaRPr kumimoji="0" lang="en-US"/>
          </a:p>
        </p:txBody>
      </p:sp>
      <p:sp>
        <p:nvSpPr>
          <p:cNvPr id="3" name="Symbol zastępczy daty 2"/>
          <p:cNvSpPr>
            <a:spLocks noGrp="1"/>
          </p:cNvSpPr>
          <p:nvPr>
            <p:ph type="dt" sz="half" idx="10"/>
          </p:nvPr>
        </p:nvSpPr>
        <p:spPr>
          <a:xfrm>
            <a:off x="6583680" y="612648"/>
            <a:ext cx="957264" cy="457200"/>
          </a:xfrm>
        </p:spPr>
        <p:txBody>
          <a:bodyPr/>
          <a:lstStyle/>
          <a:p>
            <a:fld id="{ED9AE948-512B-4519-8BFB-533DDEF2AB7E}" type="datetime1">
              <a:rPr lang="pl-PL" smtClean="0"/>
              <a:pPr/>
              <a:t>17.05.2024</a:t>
            </a:fld>
            <a:endParaRPr lang="pl-PL"/>
          </a:p>
        </p:txBody>
      </p:sp>
      <p:sp>
        <p:nvSpPr>
          <p:cNvPr id="4" name="Symbol zastępczy stopki 3"/>
          <p:cNvSpPr>
            <a:spLocks noGrp="1"/>
          </p:cNvSpPr>
          <p:nvPr>
            <p:ph type="ftr" sz="quarter" idx="11"/>
          </p:nvPr>
        </p:nvSpPr>
        <p:spPr>
          <a:xfrm>
            <a:off x="5257800" y="612648"/>
            <a:ext cx="1325880" cy="457200"/>
          </a:xfrm>
        </p:spPr>
        <p:txBody>
          <a:bodyPr/>
          <a:lstStyle/>
          <a:p>
            <a:endParaRPr lang="pl-PL"/>
          </a:p>
        </p:txBody>
      </p:sp>
      <p:sp>
        <p:nvSpPr>
          <p:cNvPr id="5" name="Symbol zastępczy numeru slajdu 4"/>
          <p:cNvSpPr>
            <a:spLocks noGrp="1"/>
          </p:cNvSpPr>
          <p:nvPr>
            <p:ph type="sldNum" sz="quarter" idx="12"/>
          </p:nvPr>
        </p:nvSpPr>
        <p:spPr>
          <a:xfrm>
            <a:off x="8174736" y="2272"/>
            <a:ext cx="762000" cy="365760"/>
          </a:xfrm>
        </p:spPr>
        <p:txBody>
          <a:bodyPr/>
          <a:lstStyle/>
          <a:p>
            <a:fld id="{5788333A-1776-4AD4-8D0D-8CD6822F23A9}"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B73612B8-F4E4-43AB-89D9-083D9E3C98B3}" type="datetime1">
              <a:rPr lang="pl-PL" smtClean="0"/>
              <a:pPr/>
              <a:t>17.05.2024</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788333A-1776-4AD4-8D0D-8CD6822F23A9}"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5353496" y="1101970"/>
            <a:ext cx="3383280" cy="877824"/>
          </a:xfrm>
        </p:spPr>
        <p:txBody>
          <a:bodyPr anchor="b"/>
          <a:lstStyle>
            <a:lvl1pPr algn="l">
              <a:buNone/>
              <a:defRPr sz="1800" b="1"/>
            </a:lvl1pPr>
          </a:lstStyle>
          <a:p>
            <a:r>
              <a:rPr kumimoji="0" lang="pl-PL"/>
              <a:t>Kliknij, aby edytować styl</a:t>
            </a:r>
            <a:endParaRPr kumimoji="0" lang="en-US"/>
          </a:p>
        </p:txBody>
      </p:sp>
      <p:sp>
        <p:nvSpPr>
          <p:cNvPr id="3" name="Symbol zastępczy tekstu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pl-PL"/>
              <a:t>Kliknij, aby edytować style wzorca tekstu</a:t>
            </a:r>
          </a:p>
        </p:txBody>
      </p:sp>
      <p:sp>
        <p:nvSpPr>
          <p:cNvPr id="4" name="Symbol zastępczy zawartości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5" name="Symbol zastępczy daty 4"/>
          <p:cNvSpPr>
            <a:spLocks noGrp="1"/>
          </p:cNvSpPr>
          <p:nvPr>
            <p:ph type="dt" sz="half" idx="10"/>
          </p:nvPr>
        </p:nvSpPr>
        <p:spPr/>
        <p:txBody>
          <a:bodyPr/>
          <a:lstStyle/>
          <a:p>
            <a:fld id="{B3CA4249-4E83-40E1-8993-3E491AF405A3}" type="datetime1">
              <a:rPr lang="pl-PL" smtClean="0"/>
              <a:pPr/>
              <a:t>17.05.2024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788333A-1776-4AD4-8D0D-8CD6822F23A9}"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pl-PL"/>
              <a:t>Kliknij, aby edytować styl</a:t>
            </a:r>
            <a:endParaRPr kumimoji="0" lang="en-US"/>
          </a:p>
        </p:txBody>
      </p:sp>
      <p:sp>
        <p:nvSpPr>
          <p:cNvPr id="3" name="Symbol zastępczy obrazu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pl-PL"/>
              <a:t>Kliknij ikonę, aby dodać obraz</a:t>
            </a:r>
            <a:endParaRPr kumimoji="0" lang="en-US" dirty="0"/>
          </a:p>
        </p:txBody>
      </p:sp>
      <p:sp>
        <p:nvSpPr>
          <p:cNvPr id="4" name="Symbol zastępczy tekstu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l-PL"/>
              <a:t>Kliknij, aby edytować style wzorca tekstu</a:t>
            </a:r>
          </a:p>
        </p:txBody>
      </p:sp>
      <p:sp>
        <p:nvSpPr>
          <p:cNvPr id="5" name="Symbol zastępczy daty 4"/>
          <p:cNvSpPr>
            <a:spLocks noGrp="1"/>
          </p:cNvSpPr>
          <p:nvPr>
            <p:ph type="dt" sz="half" idx="10"/>
          </p:nvPr>
        </p:nvSpPr>
        <p:spPr/>
        <p:txBody>
          <a:bodyPr/>
          <a:lstStyle/>
          <a:p>
            <a:fld id="{0FDF2648-5BE9-406F-9BB5-EE0DB815D208}" type="datetime1">
              <a:rPr lang="pl-PL" smtClean="0"/>
              <a:pPr/>
              <a:t>17.05.2024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788333A-1776-4AD4-8D0D-8CD6822F23A9}"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Prostokąt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Prostokąt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Prostokąt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Prostokąt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Prostokąt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Prostokąt zaokrąglony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Prostokąt zaokrąglony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Prostokąt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Prostokąt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Prostokąt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Prostokąt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Prostokąt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Prostokąt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Symbol zastępczy tytułu 21"/>
          <p:cNvSpPr>
            <a:spLocks noGrp="1"/>
          </p:cNvSpPr>
          <p:nvPr>
            <p:ph type="title"/>
          </p:nvPr>
        </p:nvSpPr>
        <p:spPr>
          <a:xfrm>
            <a:off x="457200" y="1143000"/>
            <a:ext cx="8229600" cy="1066800"/>
          </a:xfrm>
          <a:prstGeom prst="rect">
            <a:avLst/>
          </a:prstGeom>
        </p:spPr>
        <p:txBody>
          <a:bodyPr vert="horz" anchor="ctr">
            <a:normAutofit/>
          </a:bodyPr>
          <a:lstStyle/>
          <a:p>
            <a:r>
              <a:rPr kumimoji="0" lang="pl-PL"/>
              <a:t>Kliknij, aby edytować styl</a:t>
            </a:r>
            <a:endParaRPr kumimoji="0" lang="en-US"/>
          </a:p>
        </p:txBody>
      </p:sp>
      <p:sp>
        <p:nvSpPr>
          <p:cNvPr id="13" name="Symbol zastępczy tekstu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pl-PL"/>
              <a:t>Kliknij, aby edytować style wzorca tekstu</a:t>
            </a:r>
          </a:p>
          <a:p>
            <a:pPr lvl="1" eaLnBrk="1" latinLnBrk="0" hangingPunct="1"/>
            <a:r>
              <a:rPr kumimoji="0" lang="pl-PL"/>
              <a:t>Drugi poziom</a:t>
            </a:r>
          </a:p>
          <a:p>
            <a:pPr lvl="2" eaLnBrk="1" latinLnBrk="0" hangingPunct="1"/>
            <a:r>
              <a:rPr kumimoji="0" lang="pl-PL"/>
              <a:t>Trzeci poziom</a:t>
            </a:r>
          </a:p>
          <a:p>
            <a:pPr lvl="3" eaLnBrk="1" latinLnBrk="0" hangingPunct="1"/>
            <a:r>
              <a:rPr kumimoji="0" lang="pl-PL"/>
              <a:t>Czwarty poziom</a:t>
            </a:r>
          </a:p>
          <a:p>
            <a:pPr lvl="4" eaLnBrk="1" latinLnBrk="0" hangingPunct="1"/>
            <a:r>
              <a:rPr kumimoji="0" lang="pl-PL"/>
              <a:t>Piąty poziom</a:t>
            </a:r>
            <a:endParaRPr kumimoji="0" lang="en-US"/>
          </a:p>
        </p:txBody>
      </p:sp>
      <p:sp>
        <p:nvSpPr>
          <p:cNvPr id="14" name="Symbol zastępczy daty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804E4299-FE71-44A7-A4EE-64F2FBA5BCA9}" type="datetime1">
              <a:rPr lang="pl-PL" smtClean="0"/>
              <a:pPr/>
              <a:t>17.05.2024</a:t>
            </a:fld>
            <a:endParaRPr lang="pl-PL"/>
          </a:p>
        </p:txBody>
      </p:sp>
      <p:sp>
        <p:nvSpPr>
          <p:cNvPr id="3" name="Symbol zastępczy stopki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pl-PL"/>
          </a:p>
        </p:txBody>
      </p:sp>
      <p:sp>
        <p:nvSpPr>
          <p:cNvPr id="23" name="Symbol zastępczy numeru slajdu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5788333A-1776-4AD4-8D0D-8CD6822F23A9}"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a:p>
        </p:txBody>
      </p:sp>
      <p:sp>
        <p:nvSpPr>
          <p:cNvPr id="5" name="Prostokąt 4"/>
          <p:cNvSpPr/>
          <p:nvPr/>
        </p:nvSpPr>
        <p:spPr>
          <a:xfrm>
            <a:off x="251520" y="476672"/>
            <a:ext cx="8424936" cy="954107"/>
          </a:xfrm>
          <a:prstGeom prst="rect">
            <a:avLst/>
          </a:prstGeom>
        </p:spPr>
        <p:txBody>
          <a:bodyPr wrap="square">
            <a:spAutoFit/>
          </a:bodyPr>
          <a:lstStyle/>
          <a:p>
            <a:r>
              <a:rPr lang="en-US" sz="2800" b="1" dirty="0">
                <a:solidFill>
                  <a:schemeClr val="bg1"/>
                </a:solidFill>
              </a:rPr>
              <a:t>LECTURE ON MICROBIOLOGY AND PARASITOLOGY</a:t>
            </a:r>
            <a:endParaRPr lang="pl-PL" sz="2800" b="1" dirty="0">
              <a:solidFill>
                <a:schemeClr val="bg1"/>
              </a:solidFill>
            </a:endParaRPr>
          </a:p>
        </p:txBody>
      </p:sp>
      <p:sp>
        <p:nvSpPr>
          <p:cNvPr id="6" name="Symbol zastępczy numeru slajdu 5"/>
          <p:cNvSpPr>
            <a:spLocks noGrp="1"/>
          </p:cNvSpPr>
          <p:nvPr>
            <p:ph type="sldNum" sz="quarter" idx="12"/>
          </p:nvPr>
        </p:nvSpPr>
        <p:spPr/>
        <p:txBody>
          <a:bodyPr/>
          <a:lstStyle/>
          <a:p>
            <a:fld id="{5788333A-1776-4AD4-8D0D-8CD6822F23A9}" type="slidenum">
              <a:rPr lang="pl-PL" smtClean="0">
                <a:solidFill>
                  <a:schemeClr val="tx1"/>
                </a:solidFill>
              </a:rPr>
              <a:pPr/>
              <a:t>1</a:t>
            </a:fld>
            <a:endParaRPr lang="pl-PL"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564904"/>
            <a:ext cx="8229600" cy="1066800"/>
          </a:xfrm>
        </p:spPr>
        <p:txBody>
          <a:bodyPr/>
          <a:lstStyle/>
          <a:p>
            <a:pPr algn="ctr"/>
            <a:r>
              <a:rPr lang="pl-PL" b="1" dirty="0"/>
              <a:t>HACOMIAL INFECTIONS</a:t>
            </a:r>
          </a:p>
        </p:txBody>
      </p:sp>
      <p:sp>
        <p:nvSpPr>
          <p:cNvPr id="4" name="Symbol zastępczy numeru slajdu 3"/>
          <p:cNvSpPr>
            <a:spLocks noGrp="1"/>
          </p:cNvSpPr>
          <p:nvPr>
            <p:ph type="sldNum" sz="quarter" idx="12"/>
          </p:nvPr>
        </p:nvSpPr>
        <p:spPr/>
        <p:txBody>
          <a:bodyPr/>
          <a:lstStyle/>
          <a:p>
            <a:fld id="{5788333A-1776-4AD4-8D0D-8CD6822F23A9}" type="slidenum">
              <a:rPr lang="pl-PL" smtClean="0"/>
              <a:pPr/>
              <a:t>10</a:t>
            </a:fld>
            <a:endParaRPr lang="pl-PL"/>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79512" y="476672"/>
            <a:ext cx="8229600" cy="1066800"/>
          </a:xfrm>
        </p:spPr>
        <p:txBody>
          <a:bodyPr>
            <a:normAutofit/>
          </a:bodyPr>
          <a:lstStyle/>
          <a:p>
            <a:r>
              <a:rPr lang="pl-PL" sz="3200" dirty="0" err="1"/>
              <a:t>Types</a:t>
            </a:r>
            <a:r>
              <a:rPr lang="pl-PL" sz="3200" dirty="0"/>
              <a:t> of </a:t>
            </a:r>
            <a:r>
              <a:rPr lang="pl-PL" sz="3200" dirty="0" err="1"/>
              <a:t>immunization</a:t>
            </a:r>
            <a:endParaRPr lang="pl-PL" sz="3200" dirty="0"/>
          </a:p>
        </p:txBody>
      </p:sp>
      <p:sp>
        <p:nvSpPr>
          <p:cNvPr id="3" name="Symbol zastępczy zawartości 2"/>
          <p:cNvSpPr>
            <a:spLocks noGrp="1"/>
          </p:cNvSpPr>
          <p:nvPr>
            <p:ph idx="1"/>
          </p:nvPr>
        </p:nvSpPr>
        <p:spPr>
          <a:xfrm>
            <a:off x="179512" y="1556792"/>
            <a:ext cx="8229600" cy="4325112"/>
          </a:xfrm>
        </p:spPr>
        <p:txBody>
          <a:bodyPr>
            <a:normAutofit/>
          </a:bodyPr>
          <a:lstStyle/>
          <a:p>
            <a:pPr>
              <a:buNone/>
            </a:pPr>
            <a:r>
              <a:rPr lang="en-US" sz="2000" b="1" dirty="0">
                <a:solidFill>
                  <a:srgbClr val="7030A0"/>
                </a:solidFill>
              </a:rPr>
              <a:t>Passive immunization can be used in the following ways:</a:t>
            </a:r>
            <a:endParaRPr lang="pl-PL" sz="2000" b="1" dirty="0">
              <a:solidFill>
                <a:srgbClr val="7030A0"/>
              </a:solidFill>
            </a:endParaRPr>
          </a:p>
          <a:p>
            <a:pPr>
              <a:buNone/>
            </a:pPr>
            <a:r>
              <a:rPr lang="pl-PL" sz="2000" dirty="0"/>
              <a:t>Do zapobiegania wystąpieniu choroby po znanej ekspozycji (np. rana po igle z krwią, która była zanieczyszczona wirusem zapalenia wątroby typu B)</a:t>
            </a:r>
          </a:p>
          <a:p>
            <a:pPr marL="566928" indent="-457200">
              <a:buAutoNum type="arabicPeriod"/>
            </a:pPr>
            <a:r>
              <a:rPr lang="pl-PL" sz="2000" dirty="0"/>
              <a:t> </a:t>
            </a:r>
            <a:r>
              <a:rPr lang="en-US" sz="2000" dirty="0"/>
              <a:t>To reduce the symptoms of an ongoing disease
For the protection of people with immune deficiency
To protect against diseases caused by bacterial toxins by blocking the action of these toxins</a:t>
            </a:r>
            <a:endParaRPr lang="pl-PL" sz="2000" dirty="0"/>
          </a:p>
        </p:txBody>
      </p:sp>
      <p:sp>
        <p:nvSpPr>
          <p:cNvPr id="4" name="Symbol zastępczy numeru slajdu 3"/>
          <p:cNvSpPr>
            <a:spLocks noGrp="1"/>
          </p:cNvSpPr>
          <p:nvPr>
            <p:ph type="sldNum" sz="quarter" idx="12"/>
          </p:nvPr>
        </p:nvSpPr>
        <p:spPr/>
        <p:txBody>
          <a:bodyPr/>
          <a:lstStyle/>
          <a:p>
            <a:fld id="{5788333A-1776-4AD4-8D0D-8CD6822F23A9}" type="slidenum">
              <a:rPr lang="pl-PL" smtClean="0"/>
              <a:pPr/>
              <a:t>11</a:t>
            </a:fld>
            <a:endParaRPr lang="pl-PL"/>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476672"/>
            <a:ext cx="8229600" cy="1066800"/>
          </a:xfrm>
        </p:spPr>
        <p:txBody>
          <a:bodyPr>
            <a:normAutofit/>
          </a:bodyPr>
          <a:lstStyle/>
          <a:p>
            <a:r>
              <a:rPr lang="pl-PL" sz="3200" dirty="0"/>
              <a:t>Definition:</a:t>
            </a:r>
          </a:p>
        </p:txBody>
      </p:sp>
      <p:sp>
        <p:nvSpPr>
          <p:cNvPr id="3" name="Symbol zastępczy zawartości 2"/>
          <p:cNvSpPr>
            <a:spLocks noGrp="1"/>
          </p:cNvSpPr>
          <p:nvPr>
            <p:ph idx="1"/>
          </p:nvPr>
        </p:nvSpPr>
        <p:spPr>
          <a:xfrm>
            <a:off x="395536" y="1340768"/>
            <a:ext cx="8229600" cy="4325112"/>
          </a:xfrm>
        </p:spPr>
        <p:txBody>
          <a:bodyPr>
            <a:normAutofit/>
          </a:bodyPr>
          <a:lstStyle/>
          <a:p>
            <a:pPr>
              <a:buNone/>
            </a:pPr>
            <a:r>
              <a:rPr lang="en-US" sz="2400" dirty="0"/>
              <a:t>According to the definition of the World Health Organization, a nosocomial infection is one that occurred as a result of treatment in hospital or in connection with a hospital stay, secondary to the patient's condition before hospitalization.</a:t>
            </a:r>
            <a:endParaRPr lang="pl-PL" sz="2400" dirty="0"/>
          </a:p>
        </p:txBody>
      </p:sp>
      <p:sp>
        <p:nvSpPr>
          <p:cNvPr id="4" name="Symbol zastępczy numeru slajdu 3"/>
          <p:cNvSpPr>
            <a:spLocks noGrp="1"/>
          </p:cNvSpPr>
          <p:nvPr>
            <p:ph type="sldNum" sz="quarter" idx="12"/>
          </p:nvPr>
        </p:nvSpPr>
        <p:spPr/>
        <p:txBody>
          <a:bodyPr/>
          <a:lstStyle/>
          <a:p>
            <a:fld id="{5788333A-1776-4AD4-8D0D-8CD6822F23A9}" type="slidenum">
              <a:rPr lang="pl-PL" smtClean="0"/>
              <a:pPr/>
              <a:t>12</a:t>
            </a:fld>
            <a:endParaRPr lang="pl-PL"/>
          </a:p>
        </p:txBody>
      </p:sp>
      <p:sp>
        <p:nvSpPr>
          <p:cNvPr id="5" name="Prostokąt 4"/>
          <p:cNvSpPr/>
          <p:nvPr/>
        </p:nvSpPr>
        <p:spPr>
          <a:xfrm>
            <a:off x="251520" y="4725144"/>
            <a:ext cx="8712968" cy="646331"/>
          </a:xfrm>
          <a:prstGeom prst="rect">
            <a:avLst/>
          </a:prstGeom>
        </p:spPr>
        <p:txBody>
          <a:bodyPr wrap="square">
            <a:spAutoFit/>
          </a:bodyPr>
          <a:lstStyle/>
          <a:p>
            <a:r>
              <a:rPr lang="en-US" dirty="0"/>
              <a:t>According to PTZS (Polish Society of Hospital Infections), 5-10 people per 100 hospitalized may become infected in a Polish hospital.</a:t>
            </a:r>
            <a:endParaRPr lang="pl-P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ymbol zastępczy numeru slajdu 3"/>
          <p:cNvSpPr>
            <a:spLocks noGrp="1"/>
          </p:cNvSpPr>
          <p:nvPr>
            <p:ph type="sldNum" sz="quarter" idx="12"/>
          </p:nvPr>
        </p:nvSpPr>
        <p:spPr/>
        <p:txBody>
          <a:bodyPr/>
          <a:lstStyle/>
          <a:p>
            <a:fld id="{5788333A-1776-4AD4-8D0D-8CD6822F23A9}" type="slidenum">
              <a:rPr lang="pl-PL" smtClean="0"/>
              <a:pPr/>
              <a:t>13</a:t>
            </a:fld>
            <a:endParaRPr lang="pl-PL"/>
          </a:p>
        </p:txBody>
      </p:sp>
      <p:sp>
        <p:nvSpPr>
          <p:cNvPr id="5" name="Prostokąt 4"/>
          <p:cNvSpPr/>
          <p:nvPr/>
        </p:nvSpPr>
        <p:spPr>
          <a:xfrm>
            <a:off x="251520" y="692696"/>
            <a:ext cx="8712968" cy="4524315"/>
          </a:xfrm>
          <a:prstGeom prst="rect">
            <a:avLst/>
          </a:prstGeom>
        </p:spPr>
        <p:txBody>
          <a:bodyPr wrap="square">
            <a:spAutoFit/>
          </a:bodyPr>
          <a:lstStyle/>
          <a:p>
            <a:r>
              <a:rPr lang="en-US" sz="2400" b="1" dirty="0"/>
              <a:t>Time of onset of nosocomial infection:</a:t>
            </a:r>
            <a:br>
              <a:rPr lang="pl-PL" sz="2400" dirty="0"/>
            </a:br>
            <a:endParaRPr lang="pl-PL" sz="2400" dirty="0"/>
          </a:p>
          <a:p>
            <a:r>
              <a:rPr lang="pl-PL" sz="2400" dirty="0"/>
              <a:t>-</a:t>
            </a:r>
            <a:r>
              <a:rPr lang="pl-PL" sz="2400" dirty="0" err="1"/>
              <a:t>during</a:t>
            </a:r>
            <a:r>
              <a:rPr lang="pl-PL" sz="2400" dirty="0"/>
              <a:t> </a:t>
            </a:r>
            <a:r>
              <a:rPr lang="pl-PL" sz="2400" dirty="0" err="1"/>
              <a:t>hospitalization</a:t>
            </a:r>
            <a:br>
              <a:rPr lang="pl-PL" sz="2400" dirty="0"/>
            </a:br>
            <a:r>
              <a:rPr lang="pl-PL" sz="2400" dirty="0"/>
              <a:t>-</a:t>
            </a:r>
            <a:r>
              <a:rPr lang="pl-PL" sz="2400" dirty="0" err="1"/>
              <a:t>after</a:t>
            </a:r>
            <a:r>
              <a:rPr lang="pl-PL" sz="2400" dirty="0"/>
              <a:t> </a:t>
            </a:r>
            <a:r>
              <a:rPr lang="pl-PL" sz="2400" dirty="0" err="1"/>
              <a:t>discharge</a:t>
            </a:r>
            <a:endParaRPr lang="pl-PL" sz="2400" dirty="0"/>
          </a:p>
          <a:p>
            <a:br>
              <a:rPr lang="pl-PL" sz="2400" dirty="0"/>
            </a:br>
            <a:r>
              <a:rPr lang="en-US" sz="2400" dirty="0">
                <a:solidFill>
                  <a:srgbClr val="7030A0"/>
                </a:solidFill>
              </a:rPr>
              <a:t>It was assumed that an infection occurring 72 hours after admission is a nosocomial infection</a:t>
            </a:r>
            <a:br>
              <a:rPr lang="pl-PL" sz="2400" dirty="0"/>
            </a:br>
            <a:endParaRPr lang="pl-PL" sz="2400" dirty="0"/>
          </a:p>
          <a:p>
            <a:r>
              <a:rPr lang="en-US" sz="2400" dirty="0"/>
              <a:t>Exceptions:</a:t>
            </a:r>
            <a:br>
              <a:rPr lang="en-US" sz="2400" dirty="0"/>
            </a:br>
            <a:r>
              <a:rPr lang="en-US" sz="2400" dirty="0"/>
              <a:t>Legionella approx. 2 weeks</a:t>
            </a:r>
            <a:br>
              <a:rPr lang="en-US" sz="2400" dirty="0"/>
            </a:br>
            <a:r>
              <a:rPr lang="en-US" sz="2400" dirty="0"/>
              <a:t>HBV, HCV approx. 6 months</a:t>
            </a:r>
            <a:br>
              <a:rPr lang="en-US" sz="2400" dirty="0"/>
            </a:br>
            <a:r>
              <a:rPr lang="en-US" sz="2400" dirty="0"/>
              <a:t>HIV many years</a:t>
            </a:r>
            <a:endParaRPr lang="pl-PL"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79512" y="260648"/>
            <a:ext cx="8229600" cy="1066800"/>
          </a:xfrm>
        </p:spPr>
        <p:txBody>
          <a:bodyPr/>
          <a:lstStyle/>
          <a:p>
            <a:r>
              <a:rPr lang="pl-PL" dirty="0" err="1"/>
              <a:t>Aetiology</a:t>
            </a:r>
            <a:endParaRPr lang="pl-PL" dirty="0"/>
          </a:p>
        </p:txBody>
      </p:sp>
      <p:sp>
        <p:nvSpPr>
          <p:cNvPr id="3" name="Symbol zastępczy zawartości 2"/>
          <p:cNvSpPr>
            <a:spLocks noGrp="1"/>
          </p:cNvSpPr>
          <p:nvPr>
            <p:ph idx="1"/>
          </p:nvPr>
        </p:nvSpPr>
        <p:spPr>
          <a:xfrm>
            <a:off x="0" y="1340768"/>
            <a:ext cx="8892480" cy="4325112"/>
          </a:xfrm>
        </p:spPr>
        <p:txBody>
          <a:bodyPr>
            <a:normAutofit lnSpcReduction="10000"/>
          </a:bodyPr>
          <a:lstStyle/>
          <a:p>
            <a:pPr>
              <a:buNone/>
            </a:pPr>
            <a:br>
              <a:rPr lang="pl-PL" dirty="0"/>
            </a:br>
            <a:r>
              <a:rPr lang="pl-PL" sz="2400" b="1" dirty="0" err="1"/>
              <a:t>Viruses</a:t>
            </a:r>
            <a:r>
              <a:rPr lang="pl-PL" sz="2400" b="1" dirty="0"/>
              <a:t>: </a:t>
            </a:r>
            <a:r>
              <a:rPr lang="pl-PL" sz="2400" dirty="0"/>
              <a:t>RSV, grypy, </a:t>
            </a:r>
            <a:r>
              <a:rPr lang="pl-PL" sz="2400" dirty="0" err="1"/>
              <a:t>paragrypy</a:t>
            </a:r>
            <a:r>
              <a:rPr lang="pl-PL" sz="2400" dirty="0"/>
              <a:t>, ECHO, </a:t>
            </a:r>
            <a:r>
              <a:rPr lang="pl-PL" sz="2400" dirty="0" err="1"/>
              <a:t>coxackie</a:t>
            </a:r>
            <a:r>
              <a:rPr lang="pl-PL" sz="2400" dirty="0"/>
              <a:t>,</a:t>
            </a:r>
          </a:p>
          <a:p>
            <a:pPr>
              <a:buNone/>
            </a:pPr>
            <a:r>
              <a:rPr lang="pl-PL" sz="2400" dirty="0"/>
              <a:t>    </a:t>
            </a:r>
            <a:r>
              <a:rPr lang="pl-PL" sz="2400" dirty="0" err="1"/>
              <a:t>varicellazoster</a:t>
            </a:r>
            <a:r>
              <a:rPr lang="pl-PL" sz="2400" dirty="0"/>
              <a:t>, </a:t>
            </a:r>
            <a:r>
              <a:rPr lang="pl-PL" sz="2400" dirty="0" err="1"/>
              <a:t>rotawirusy</a:t>
            </a:r>
            <a:r>
              <a:rPr lang="pl-PL" sz="2400" dirty="0"/>
              <a:t>, odra, różyczka, świnka, HBV, HCV, HDV, HGV,  CMV,  HIV</a:t>
            </a:r>
          </a:p>
          <a:p>
            <a:pPr>
              <a:buNone/>
            </a:pPr>
            <a:br>
              <a:rPr lang="pl-PL" sz="2400" dirty="0"/>
            </a:br>
            <a:r>
              <a:rPr lang="pl-PL" sz="2400" b="1" dirty="0" err="1"/>
              <a:t>Bacteria</a:t>
            </a:r>
            <a:r>
              <a:rPr lang="pl-PL" sz="2400" b="1" dirty="0"/>
              <a:t>:</a:t>
            </a:r>
            <a:r>
              <a:rPr lang="pl-PL" sz="2400" dirty="0"/>
              <a:t> </a:t>
            </a:r>
            <a:r>
              <a:rPr lang="pl-PL" sz="2400" i="1" dirty="0" err="1"/>
              <a:t>Staphylococcus</a:t>
            </a:r>
            <a:r>
              <a:rPr lang="pl-PL" sz="2400" i="1" dirty="0"/>
              <a:t> </a:t>
            </a:r>
            <a:r>
              <a:rPr lang="pl-PL" sz="2400" i="1" dirty="0" err="1"/>
              <a:t>aureus</a:t>
            </a:r>
            <a:r>
              <a:rPr lang="pl-PL" sz="2400" i="1" dirty="0"/>
              <a:t> i </a:t>
            </a:r>
            <a:r>
              <a:rPr lang="pl-PL" sz="2400" i="1" dirty="0" err="1"/>
              <a:t>epidermidis</a:t>
            </a:r>
            <a:r>
              <a:rPr lang="pl-PL" sz="2400" dirty="0"/>
              <a:t>, </a:t>
            </a:r>
            <a:r>
              <a:rPr lang="pl-PL" sz="2400" i="1" dirty="0" err="1"/>
              <a:t>Enterococcus</a:t>
            </a:r>
            <a:r>
              <a:rPr lang="pl-PL" sz="2400" i="1" dirty="0"/>
              <a:t> </a:t>
            </a:r>
            <a:r>
              <a:rPr lang="pl-PL" sz="2400" i="1" dirty="0" err="1"/>
              <a:t>faecalis</a:t>
            </a:r>
            <a:r>
              <a:rPr lang="pl-PL" sz="2400" i="1" dirty="0"/>
              <a:t>, Escherichia coli, </a:t>
            </a:r>
            <a:r>
              <a:rPr lang="pl-PL" sz="2400" i="1" dirty="0" err="1"/>
              <a:t>Proteus</a:t>
            </a:r>
            <a:r>
              <a:rPr lang="pl-PL" sz="2400" i="1" dirty="0"/>
              <a:t>, </a:t>
            </a:r>
            <a:r>
              <a:rPr lang="pl-PL" sz="2400" i="1" dirty="0" err="1"/>
              <a:t>Klebsiella</a:t>
            </a:r>
            <a:r>
              <a:rPr lang="pl-PL" sz="2400" i="1" dirty="0"/>
              <a:t>, </a:t>
            </a:r>
            <a:r>
              <a:rPr lang="pl-PL" sz="2400" i="1" dirty="0" err="1"/>
              <a:t>Serratia</a:t>
            </a:r>
            <a:r>
              <a:rPr lang="pl-PL" sz="2400" i="1" dirty="0"/>
              <a:t> </a:t>
            </a:r>
            <a:r>
              <a:rPr lang="pl-PL" sz="2400" i="1" dirty="0" err="1"/>
              <a:t>marcescens</a:t>
            </a:r>
            <a:r>
              <a:rPr lang="pl-PL" sz="2400" i="1" dirty="0"/>
              <a:t>, </a:t>
            </a:r>
            <a:r>
              <a:rPr lang="pl-PL" sz="2400" i="1" dirty="0" err="1"/>
              <a:t>Pseudomnas</a:t>
            </a:r>
            <a:r>
              <a:rPr lang="pl-PL" sz="2400" i="1" dirty="0"/>
              <a:t> </a:t>
            </a:r>
            <a:r>
              <a:rPr lang="pl-PL" sz="2400" i="1" dirty="0" err="1"/>
              <a:t>aeruginosa</a:t>
            </a:r>
            <a:r>
              <a:rPr lang="pl-PL" sz="2400" i="1" dirty="0"/>
              <a:t>, </a:t>
            </a:r>
            <a:r>
              <a:rPr lang="pl-PL" sz="2400" i="1" dirty="0" err="1"/>
              <a:t>Bacteroides</a:t>
            </a:r>
            <a:r>
              <a:rPr lang="pl-PL" sz="2400" i="1" dirty="0"/>
              <a:t>, Clostridium </a:t>
            </a:r>
            <a:r>
              <a:rPr lang="pl-PL" sz="2400" i="1" dirty="0" err="1"/>
              <a:t>difficile</a:t>
            </a:r>
            <a:endParaRPr lang="pl-PL" sz="2400" i="1" dirty="0"/>
          </a:p>
          <a:p>
            <a:pPr>
              <a:buNone/>
            </a:pPr>
            <a:br>
              <a:rPr lang="pl-PL" sz="2400" dirty="0"/>
            </a:br>
            <a:r>
              <a:rPr lang="pl-PL" sz="2400" b="1" dirty="0" err="1"/>
              <a:t>Fungi</a:t>
            </a:r>
            <a:r>
              <a:rPr lang="pl-PL" sz="2400" b="1" dirty="0"/>
              <a:t>:</a:t>
            </a:r>
            <a:r>
              <a:rPr lang="pl-PL" sz="2400" dirty="0"/>
              <a:t> </a:t>
            </a:r>
            <a:r>
              <a:rPr lang="pl-PL" sz="2400" i="1" dirty="0"/>
              <a:t>Candida </a:t>
            </a:r>
            <a:r>
              <a:rPr lang="pl-PL" sz="2400" i="1" dirty="0" err="1"/>
              <a:t>albican</a:t>
            </a:r>
            <a:r>
              <a:rPr lang="pl-PL" i="1" dirty="0" err="1"/>
              <a:t>s</a:t>
            </a:r>
            <a:endParaRPr lang="pl-PL" i="1" dirty="0"/>
          </a:p>
        </p:txBody>
      </p:sp>
      <p:sp>
        <p:nvSpPr>
          <p:cNvPr id="4" name="Symbol zastępczy numeru slajdu 3"/>
          <p:cNvSpPr>
            <a:spLocks noGrp="1"/>
          </p:cNvSpPr>
          <p:nvPr>
            <p:ph type="sldNum" sz="quarter" idx="12"/>
          </p:nvPr>
        </p:nvSpPr>
        <p:spPr/>
        <p:txBody>
          <a:bodyPr/>
          <a:lstStyle/>
          <a:p>
            <a:fld id="{5788333A-1776-4AD4-8D0D-8CD6822F23A9}" type="slidenum">
              <a:rPr lang="pl-PL" smtClean="0"/>
              <a:pPr/>
              <a:t>14</a:t>
            </a:fld>
            <a:endParaRPr lang="pl-PL"/>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692696"/>
            <a:ext cx="8363272" cy="1066800"/>
          </a:xfrm>
        </p:spPr>
        <p:txBody>
          <a:bodyPr>
            <a:normAutofit fontScale="90000"/>
          </a:bodyPr>
          <a:lstStyle/>
          <a:p>
            <a:r>
              <a:rPr lang="en-US" b="1" dirty="0"/>
              <a:t>Multi-resistance of bacteria in nosocomial infections</a:t>
            </a:r>
            <a:endParaRPr lang="pl-PL" b="1" dirty="0"/>
          </a:p>
        </p:txBody>
      </p:sp>
      <p:sp>
        <p:nvSpPr>
          <p:cNvPr id="4" name="Symbol zastępczy numeru slajdu 3"/>
          <p:cNvSpPr>
            <a:spLocks noGrp="1"/>
          </p:cNvSpPr>
          <p:nvPr>
            <p:ph type="sldNum" sz="quarter" idx="12"/>
          </p:nvPr>
        </p:nvSpPr>
        <p:spPr/>
        <p:txBody>
          <a:bodyPr/>
          <a:lstStyle/>
          <a:p>
            <a:fld id="{5788333A-1776-4AD4-8D0D-8CD6822F23A9}" type="slidenum">
              <a:rPr lang="pl-PL" smtClean="0"/>
              <a:pPr/>
              <a:t>15</a:t>
            </a:fld>
            <a:endParaRPr lang="pl-PL"/>
          </a:p>
        </p:txBody>
      </p:sp>
      <p:sp>
        <p:nvSpPr>
          <p:cNvPr id="5" name="Prostokąt 4"/>
          <p:cNvSpPr/>
          <p:nvPr/>
        </p:nvSpPr>
        <p:spPr>
          <a:xfrm>
            <a:off x="179512" y="1916832"/>
            <a:ext cx="8784976" cy="3600986"/>
          </a:xfrm>
          <a:prstGeom prst="rect">
            <a:avLst/>
          </a:prstGeom>
        </p:spPr>
        <p:txBody>
          <a:bodyPr wrap="square">
            <a:spAutoFit/>
          </a:bodyPr>
          <a:lstStyle/>
          <a:p>
            <a:r>
              <a:rPr lang="pl-PL" sz="1900" dirty="0">
                <a:solidFill>
                  <a:srgbClr val="7030A0"/>
                </a:solidFill>
              </a:rPr>
              <a:t>MDR (</a:t>
            </a:r>
            <a:r>
              <a:rPr lang="pl-PL" sz="1900" dirty="0" err="1">
                <a:solidFill>
                  <a:srgbClr val="7030A0"/>
                </a:solidFill>
              </a:rPr>
              <a:t>multidrug-resistance</a:t>
            </a:r>
            <a:r>
              <a:rPr lang="pl-PL" sz="1900" dirty="0">
                <a:solidFill>
                  <a:srgbClr val="7030A0"/>
                </a:solidFill>
              </a:rPr>
              <a:t>) </a:t>
            </a:r>
            <a:r>
              <a:rPr lang="pl-PL" sz="1900" dirty="0"/>
              <a:t>– </a:t>
            </a:r>
            <a:r>
              <a:rPr lang="en-US" sz="1900" dirty="0"/>
              <a:t>resistance or moderate susceptibility to at least one antibiotic from at least three groups of antibacterial drugs active in the species; drugs to which the species is naturally resistant are not taken into account</a:t>
            </a:r>
            <a:br>
              <a:rPr lang="pl-PL" sz="1900" dirty="0"/>
            </a:br>
            <a:r>
              <a:rPr lang="pl-PL" sz="1900" dirty="0">
                <a:solidFill>
                  <a:srgbClr val="7030A0"/>
                </a:solidFill>
              </a:rPr>
              <a:t>XDR (</a:t>
            </a:r>
            <a:r>
              <a:rPr lang="pl-PL" sz="1900" dirty="0" err="1">
                <a:solidFill>
                  <a:srgbClr val="7030A0"/>
                </a:solidFill>
              </a:rPr>
              <a:t>extensively</a:t>
            </a:r>
            <a:r>
              <a:rPr lang="pl-PL" sz="1900" dirty="0">
                <a:solidFill>
                  <a:srgbClr val="7030A0"/>
                </a:solidFill>
              </a:rPr>
              <a:t> </a:t>
            </a:r>
            <a:r>
              <a:rPr lang="pl-PL" sz="1900" dirty="0" err="1">
                <a:solidFill>
                  <a:srgbClr val="7030A0"/>
                </a:solidFill>
              </a:rPr>
              <a:t>drug-resistance</a:t>
            </a:r>
            <a:r>
              <a:rPr lang="pl-PL" sz="1900" dirty="0">
                <a:solidFill>
                  <a:srgbClr val="7030A0"/>
                </a:solidFill>
              </a:rPr>
              <a:t>) </a:t>
            </a:r>
            <a:r>
              <a:rPr lang="pl-PL" sz="1900" dirty="0"/>
              <a:t>– </a:t>
            </a:r>
            <a:r>
              <a:rPr lang="pl-PL" sz="1900" dirty="0" err="1"/>
              <a:t>extended</a:t>
            </a:r>
            <a:r>
              <a:rPr lang="pl-PL" sz="1900" dirty="0"/>
              <a:t> </a:t>
            </a:r>
            <a:r>
              <a:rPr lang="pl-PL" sz="1900" dirty="0" err="1"/>
              <a:t>resistance</a:t>
            </a:r>
            <a:r>
              <a:rPr lang="pl-PL" sz="1900" dirty="0"/>
              <a:t>– </a:t>
            </a:r>
            <a:r>
              <a:rPr lang="en-US" sz="1900" dirty="0"/>
              <a:t>a strain that is insensitive (resistant or moderately susceptible) to at least one antibiotic in all but two groups of antibiotics active against the species</a:t>
            </a:r>
            <a:br>
              <a:rPr lang="pl-PL" sz="1900" dirty="0"/>
            </a:br>
            <a:r>
              <a:rPr lang="pl-PL" sz="1900" dirty="0">
                <a:solidFill>
                  <a:srgbClr val="7030A0"/>
                </a:solidFill>
              </a:rPr>
              <a:t>XRB (</a:t>
            </a:r>
            <a:r>
              <a:rPr lang="pl-PL" sz="1900" dirty="0" err="1">
                <a:solidFill>
                  <a:srgbClr val="7030A0"/>
                </a:solidFill>
              </a:rPr>
              <a:t>extensively</a:t>
            </a:r>
            <a:r>
              <a:rPr lang="pl-PL" sz="1900" dirty="0">
                <a:solidFill>
                  <a:srgbClr val="7030A0"/>
                </a:solidFill>
              </a:rPr>
              <a:t> </a:t>
            </a:r>
            <a:r>
              <a:rPr lang="pl-PL" sz="1900" dirty="0" err="1">
                <a:solidFill>
                  <a:srgbClr val="7030A0"/>
                </a:solidFill>
              </a:rPr>
              <a:t>resistant</a:t>
            </a:r>
            <a:r>
              <a:rPr lang="pl-PL" sz="1900" dirty="0">
                <a:solidFill>
                  <a:srgbClr val="7030A0"/>
                </a:solidFill>
              </a:rPr>
              <a:t> </a:t>
            </a:r>
            <a:r>
              <a:rPr lang="pl-PL" sz="1900" dirty="0" err="1">
                <a:solidFill>
                  <a:srgbClr val="7030A0"/>
                </a:solidFill>
              </a:rPr>
              <a:t>bacteria</a:t>
            </a:r>
            <a:r>
              <a:rPr lang="pl-PL" sz="1900" dirty="0">
                <a:solidFill>
                  <a:srgbClr val="7030A0"/>
                </a:solidFill>
              </a:rPr>
              <a:t>) </a:t>
            </a:r>
            <a:r>
              <a:rPr lang="pl-PL" sz="1900" dirty="0"/>
              <a:t>– </a:t>
            </a:r>
            <a:r>
              <a:rPr lang="en-US" sz="1900" dirty="0"/>
              <a:t>strains with particularly extreme resistance, limited treatment options, high mortality of infections, easily spread within and between wards, hospitals</a:t>
            </a:r>
            <a:br>
              <a:rPr lang="pl-PL" sz="1900" dirty="0"/>
            </a:br>
            <a:r>
              <a:rPr lang="pl-PL" sz="1900" dirty="0">
                <a:solidFill>
                  <a:srgbClr val="7030A0"/>
                </a:solidFill>
              </a:rPr>
              <a:t>PDR (</a:t>
            </a:r>
            <a:r>
              <a:rPr lang="pl-PL" sz="1900" dirty="0" err="1">
                <a:solidFill>
                  <a:srgbClr val="7030A0"/>
                </a:solidFill>
              </a:rPr>
              <a:t>pandrug-resistance</a:t>
            </a:r>
            <a:r>
              <a:rPr lang="pl-PL" sz="1900" dirty="0">
                <a:solidFill>
                  <a:srgbClr val="7030A0"/>
                </a:solidFill>
              </a:rPr>
              <a:t>) </a:t>
            </a:r>
            <a:r>
              <a:rPr lang="pl-PL" sz="1900" dirty="0"/>
              <a:t>– </a:t>
            </a:r>
            <a:r>
              <a:rPr lang="en-US" sz="1900" dirty="0"/>
              <a:t>complete resistance to all antibiotics in all classes active against a given species of microorganism</a:t>
            </a:r>
            <a:endParaRPr lang="pl-PL" sz="1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1520" y="548680"/>
            <a:ext cx="8229600" cy="1066800"/>
          </a:xfrm>
        </p:spPr>
        <p:txBody>
          <a:bodyPr>
            <a:normAutofit/>
          </a:bodyPr>
          <a:lstStyle/>
          <a:p>
            <a:r>
              <a:rPr lang="pl-PL" sz="3600" dirty="0" err="1"/>
              <a:t>Sources</a:t>
            </a:r>
            <a:r>
              <a:rPr lang="pl-PL" sz="3600" dirty="0"/>
              <a:t> of </a:t>
            </a:r>
            <a:r>
              <a:rPr lang="pl-PL" sz="3600" dirty="0" err="1"/>
              <a:t>infection</a:t>
            </a:r>
            <a:endParaRPr lang="pl-PL" sz="3600" dirty="0"/>
          </a:p>
        </p:txBody>
      </p:sp>
      <p:sp>
        <p:nvSpPr>
          <p:cNvPr id="3" name="Symbol zastępczy zawartości 2"/>
          <p:cNvSpPr>
            <a:spLocks noGrp="1"/>
          </p:cNvSpPr>
          <p:nvPr>
            <p:ph idx="1"/>
          </p:nvPr>
        </p:nvSpPr>
        <p:spPr>
          <a:xfrm>
            <a:off x="251520" y="1628800"/>
            <a:ext cx="8640960" cy="4896544"/>
          </a:xfrm>
        </p:spPr>
        <p:txBody>
          <a:bodyPr>
            <a:normAutofit fontScale="77500" lnSpcReduction="20000"/>
          </a:bodyPr>
          <a:lstStyle/>
          <a:p>
            <a:pPr>
              <a:buNone/>
            </a:pPr>
            <a:r>
              <a:rPr lang="en-US" b="1" dirty="0"/>
              <a:t>Potential sources of nosocomial infections include:</a:t>
            </a:r>
            <a:endParaRPr lang="pl-PL" b="1" dirty="0"/>
          </a:p>
          <a:p>
            <a:pPr>
              <a:buNone/>
            </a:pPr>
            <a:endParaRPr lang="pl-PL" dirty="0"/>
          </a:p>
          <a:p>
            <a:pPr>
              <a:buFont typeface="Arial" pitchFamily="34" charset="0"/>
              <a:buChar char="•"/>
            </a:pPr>
            <a:r>
              <a:rPr lang="en-US" dirty="0"/>
              <a:t>hospital staff (especially hands not prepared to perform medical procedures)
contaminated personnel clothing
 private and business mobile phones,
 non-sterile medical equipment, 
inadequately sterilized and disinfected hospital equipment (diagnostic equipment, surgical and surgical instruments, dressing materials)
medicines, blood, plasma, eye drops
Non-decontaminated non-medical equipment</a:t>
            </a:r>
            <a:br>
              <a:rPr lang="en-US" dirty="0"/>
            </a:br>
            <a:r>
              <a:rPr lang="en-US" dirty="0"/>
              <a:t>hospital items that are difficult to decontaminate, e.g. soap dispensers, mattresses, blankets, pillows, 
improper cleaning and contaminated manual and machine cleaning equipment.</a:t>
            </a:r>
            <a:endParaRPr lang="pl-PL" dirty="0"/>
          </a:p>
        </p:txBody>
      </p:sp>
      <p:sp>
        <p:nvSpPr>
          <p:cNvPr id="4" name="Symbol zastępczy numeru slajdu 3"/>
          <p:cNvSpPr>
            <a:spLocks noGrp="1"/>
          </p:cNvSpPr>
          <p:nvPr>
            <p:ph type="sldNum" sz="quarter" idx="12"/>
          </p:nvPr>
        </p:nvSpPr>
        <p:spPr/>
        <p:txBody>
          <a:bodyPr/>
          <a:lstStyle/>
          <a:p>
            <a:fld id="{5788333A-1776-4AD4-8D0D-8CD6822F23A9}" type="slidenum">
              <a:rPr lang="pl-PL" smtClean="0"/>
              <a:pPr/>
              <a:t>16</a:t>
            </a:fld>
            <a:endParaRPr lang="pl-PL"/>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a:t>Fighting</a:t>
            </a:r>
            <a:r>
              <a:rPr lang="pl-PL" dirty="0"/>
              <a:t> </a:t>
            </a:r>
            <a:r>
              <a:rPr lang="pl-PL" dirty="0" err="1"/>
              <a:t>nosocomial</a:t>
            </a:r>
            <a:r>
              <a:rPr lang="pl-PL" dirty="0"/>
              <a:t> </a:t>
            </a:r>
            <a:r>
              <a:rPr lang="pl-PL" dirty="0" err="1"/>
              <a:t>infections</a:t>
            </a:r>
            <a:endParaRPr lang="pl-PL" dirty="0"/>
          </a:p>
        </p:txBody>
      </p:sp>
      <p:sp>
        <p:nvSpPr>
          <p:cNvPr id="3" name="Symbol zastępczy zawartości 2"/>
          <p:cNvSpPr>
            <a:spLocks noGrp="1"/>
          </p:cNvSpPr>
          <p:nvPr>
            <p:ph idx="1"/>
          </p:nvPr>
        </p:nvSpPr>
        <p:spPr/>
        <p:txBody>
          <a:bodyPr/>
          <a:lstStyle/>
          <a:p>
            <a:r>
              <a:rPr lang="en-US" dirty="0"/>
              <a:t>Infection registration
Proper antibiotic policy
Cooperation with a hospital microbiologist
Vaccinations before admission to hospital
High level of hospital hygiene</a:t>
            </a:r>
            <a:endParaRPr lang="pl-PL" dirty="0"/>
          </a:p>
        </p:txBody>
      </p:sp>
      <p:sp>
        <p:nvSpPr>
          <p:cNvPr id="4" name="Symbol zastępczy numeru slajdu 3"/>
          <p:cNvSpPr>
            <a:spLocks noGrp="1"/>
          </p:cNvSpPr>
          <p:nvPr>
            <p:ph type="sldNum" sz="quarter" idx="12"/>
          </p:nvPr>
        </p:nvSpPr>
        <p:spPr/>
        <p:txBody>
          <a:bodyPr/>
          <a:lstStyle/>
          <a:p>
            <a:fld id="{5788333A-1776-4AD4-8D0D-8CD6822F23A9}" type="slidenum">
              <a:rPr lang="pl-PL" smtClean="0"/>
              <a:pPr/>
              <a:t>17</a:t>
            </a:fld>
            <a:endParaRPr lang="pl-PL"/>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1520" y="404664"/>
            <a:ext cx="8229600" cy="1066800"/>
          </a:xfrm>
        </p:spPr>
        <p:txBody>
          <a:bodyPr>
            <a:normAutofit/>
          </a:bodyPr>
          <a:lstStyle/>
          <a:p>
            <a:r>
              <a:rPr lang="pl-PL" dirty="0"/>
              <a:t>Hand </a:t>
            </a:r>
            <a:r>
              <a:rPr lang="pl-PL" dirty="0" err="1"/>
              <a:t>hygiene</a:t>
            </a:r>
            <a:r>
              <a:rPr lang="pl-PL" dirty="0"/>
              <a:t> in </a:t>
            </a:r>
            <a:r>
              <a:rPr lang="pl-PL" dirty="0" err="1"/>
              <a:t>hospital</a:t>
            </a:r>
            <a:r>
              <a:rPr lang="pl-PL" dirty="0"/>
              <a:t> </a:t>
            </a:r>
            <a:r>
              <a:rPr lang="pl-PL" dirty="0" err="1"/>
              <a:t>settings</a:t>
            </a:r>
            <a:endParaRPr lang="pl-PL" dirty="0"/>
          </a:p>
        </p:txBody>
      </p:sp>
      <p:sp>
        <p:nvSpPr>
          <p:cNvPr id="3" name="Symbol zastępczy zawartości 2"/>
          <p:cNvSpPr>
            <a:spLocks noGrp="1"/>
          </p:cNvSpPr>
          <p:nvPr>
            <p:ph idx="1"/>
          </p:nvPr>
        </p:nvSpPr>
        <p:spPr>
          <a:xfrm>
            <a:off x="107504" y="1772816"/>
            <a:ext cx="4330824" cy="4680520"/>
          </a:xfrm>
        </p:spPr>
        <p:txBody>
          <a:bodyPr>
            <a:normAutofit fontScale="85000" lnSpcReduction="20000"/>
          </a:bodyPr>
          <a:lstStyle/>
          <a:p>
            <a:r>
              <a:rPr lang="en-US" dirty="0"/>
              <a:t>It is the most important method of preventing healthcare-associated infections
Transmission through contaminated personnel hands is the most important factor in the transmission of pathogens
Failure to practice proper hand hygiene is one of the main causes of healthcare-associated infections and the spread of multidrug-resistant strains</a:t>
            </a:r>
            <a:endParaRPr lang="pl-PL" dirty="0"/>
          </a:p>
        </p:txBody>
      </p:sp>
      <p:sp>
        <p:nvSpPr>
          <p:cNvPr id="4" name="Symbol zastępczy numeru slajdu 3"/>
          <p:cNvSpPr>
            <a:spLocks noGrp="1"/>
          </p:cNvSpPr>
          <p:nvPr>
            <p:ph type="sldNum" sz="quarter" idx="12"/>
          </p:nvPr>
        </p:nvSpPr>
        <p:spPr/>
        <p:txBody>
          <a:bodyPr/>
          <a:lstStyle/>
          <a:p>
            <a:fld id="{5788333A-1776-4AD4-8D0D-8CD6822F23A9}" type="slidenum">
              <a:rPr lang="pl-PL" smtClean="0"/>
              <a:pPr/>
              <a:t>18</a:t>
            </a:fld>
            <a:endParaRPr lang="pl-PL"/>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476672"/>
            <a:ext cx="8229600" cy="1066800"/>
          </a:xfrm>
        </p:spPr>
        <p:txBody>
          <a:bodyPr>
            <a:normAutofit fontScale="90000"/>
          </a:bodyPr>
          <a:lstStyle/>
          <a:p>
            <a:r>
              <a:rPr lang="pl-PL" dirty="0" err="1"/>
              <a:t>Registration</a:t>
            </a:r>
            <a:r>
              <a:rPr lang="pl-PL" dirty="0"/>
              <a:t> of </a:t>
            </a:r>
            <a:r>
              <a:rPr lang="pl-PL" dirty="0" err="1"/>
              <a:t>nosocomial</a:t>
            </a:r>
            <a:r>
              <a:rPr lang="pl-PL" dirty="0"/>
              <a:t> </a:t>
            </a:r>
            <a:r>
              <a:rPr lang="pl-PL" dirty="0" err="1"/>
              <a:t>infections</a:t>
            </a:r>
            <a:endParaRPr lang="pl-PL" dirty="0"/>
          </a:p>
        </p:txBody>
      </p:sp>
      <p:sp>
        <p:nvSpPr>
          <p:cNvPr id="3" name="Symbol zastępczy zawartości 2"/>
          <p:cNvSpPr>
            <a:spLocks noGrp="1"/>
          </p:cNvSpPr>
          <p:nvPr>
            <p:ph idx="1"/>
          </p:nvPr>
        </p:nvSpPr>
        <p:spPr>
          <a:xfrm>
            <a:off x="228995" y="1484784"/>
            <a:ext cx="8025757" cy="4949880"/>
          </a:xfrm>
        </p:spPr>
        <p:txBody>
          <a:bodyPr>
            <a:normAutofit/>
          </a:bodyPr>
          <a:lstStyle/>
          <a:p>
            <a:pPr>
              <a:buFontTx/>
              <a:buNone/>
            </a:pPr>
            <a:r>
              <a:rPr lang="en-US" sz="2400" b="1" dirty="0">
                <a:solidFill>
                  <a:schemeClr val="accent1"/>
                </a:solidFill>
              </a:rPr>
              <a:t>Registration of nosocomial infections passive, the so-called retrospective</a:t>
            </a:r>
            <a:endParaRPr lang="pl-PL" sz="2400" b="1" dirty="0">
              <a:solidFill>
                <a:schemeClr val="accent1"/>
              </a:solidFill>
            </a:endParaRPr>
          </a:p>
          <a:p>
            <a:pPr>
              <a:buFontTx/>
              <a:buNone/>
            </a:pPr>
            <a:endParaRPr lang="pl-PL" sz="2400" b="1" dirty="0">
              <a:solidFill>
                <a:schemeClr val="accent1"/>
              </a:solidFill>
            </a:endParaRPr>
          </a:p>
          <a:p>
            <a:r>
              <a:rPr lang="en-US" sz="2000" dirty="0"/>
              <a:t>Based on reports from nurses and doctors
Not very efficient
Low sensitivity of the method</a:t>
            </a:r>
            <a:endParaRPr lang="pl-PL" dirty="0"/>
          </a:p>
        </p:txBody>
      </p:sp>
      <p:sp>
        <p:nvSpPr>
          <p:cNvPr id="4" name="Symbol zastępczy numeru slajdu 3"/>
          <p:cNvSpPr>
            <a:spLocks noGrp="1"/>
          </p:cNvSpPr>
          <p:nvPr>
            <p:ph type="sldNum" sz="quarter" idx="12"/>
          </p:nvPr>
        </p:nvSpPr>
        <p:spPr/>
        <p:txBody>
          <a:bodyPr/>
          <a:lstStyle/>
          <a:p>
            <a:fld id="{5788333A-1776-4AD4-8D0D-8CD6822F23A9}" type="slidenum">
              <a:rPr lang="pl-PL" smtClean="0"/>
              <a:pPr/>
              <a:t>19</a:t>
            </a:fld>
            <a:endParaRPr lang="pl-PL"/>
          </a:p>
        </p:txBody>
      </p:sp>
      <p:sp>
        <p:nvSpPr>
          <p:cNvPr id="5" name="Prostokąt 4"/>
          <p:cNvSpPr/>
          <p:nvPr/>
        </p:nvSpPr>
        <p:spPr>
          <a:xfrm>
            <a:off x="251520" y="4077072"/>
            <a:ext cx="8640960" cy="1920526"/>
          </a:xfrm>
          <a:prstGeom prst="rect">
            <a:avLst/>
          </a:prstGeom>
        </p:spPr>
        <p:txBody>
          <a:bodyPr wrap="square">
            <a:spAutoFit/>
          </a:bodyPr>
          <a:lstStyle/>
          <a:p>
            <a:pPr>
              <a:lnSpc>
                <a:spcPct val="90000"/>
              </a:lnSpc>
              <a:buFontTx/>
              <a:buNone/>
            </a:pPr>
            <a:r>
              <a:rPr lang="en-US" sz="2400" b="1" dirty="0">
                <a:solidFill>
                  <a:schemeClr val="accent1"/>
                </a:solidFill>
              </a:rPr>
              <a:t>Registration of nosocomial infections active, the so-called prospective</a:t>
            </a:r>
            <a:endParaRPr lang="pl-PL" sz="2400" b="1" dirty="0">
              <a:solidFill>
                <a:schemeClr val="accent1"/>
              </a:solidFill>
            </a:endParaRPr>
          </a:p>
          <a:p>
            <a:pPr>
              <a:lnSpc>
                <a:spcPct val="90000"/>
              </a:lnSpc>
              <a:buFontTx/>
              <a:buNone/>
            </a:pPr>
            <a:endParaRPr lang="pl-PL" sz="2400" b="1" dirty="0">
              <a:solidFill>
                <a:schemeClr val="accent1"/>
              </a:solidFill>
            </a:endParaRPr>
          </a:p>
          <a:p>
            <a:pPr>
              <a:lnSpc>
                <a:spcPct val="90000"/>
              </a:lnSpc>
              <a:buClr>
                <a:srgbClr val="7030A0"/>
              </a:buClr>
              <a:buFont typeface="Arial" pitchFamily="34" charset="0"/>
              <a:buChar char="•"/>
            </a:pPr>
            <a:r>
              <a:rPr lang="pl-PL" sz="2000" dirty="0"/>
              <a:t> </a:t>
            </a:r>
            <a:r>
              <a:rPr lang="en-US" sz="2000" dirty="0"/>
              <a:t>Continuous follow-up for defined nosocomial infections
 Requires systemic solutions
 High efficiency and sensitivity</a:t>
            </a:r>
            <a:endParaRPr lang="pl-PL"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692696"/>
            <a:ext cx="8229600" cy="5616624"/>
          </a:xfrm>
        </p:spPr>
        <p:txBody>
          <a:bodyPr/>
          <a:lstStyle/>
          <a:p>
            <a:pPr algn="ctr">
              <a:buNone/>
            </a:pPr>
            <a:r>
              <a:rPr lang="pl-PL" b="1" dirty="0" err="1">
                <a:solidFill>
                  <a:srgbClr val="FF0000"/>
                </a:solidFill>
              </a:rPr>
              <a:t>Epi</a:t>
            </a:r>
            <a:r>
              <a:rPr lang="pl-PL" b="1" dirty="0" err="1">
                <a:solidFill>
                  <a:srgbClr val="00B050"/>
                </a:solidFill>
              </a:rPr>
              <a:t>demio</a:t>
            </a:r>
            <a:r>
              <a:rPr lang="pl-PL" b="1" dirty="0" err="1">
                <a:solidFill>
                  <a:srgbClr val="FFC000"/>
                </a:solidFill>
              </a:rPr>
              <a:t>logy</a:t>
            </a:r>
            <a:endParaRPr lang="pl-PL" b="1" dirty="0">
              <a:solidFill>
                <a:srgbClr val="FFC000"/>
              </a:solidFill>
            </a:endParaRPr>
          </a:p>
          <a:p>
            <a:pPr>
              <a:buNone/>
            </a:pPr>
            <a:r>
              <a:rPr lang="pl-PL" sz="2400" dirty="0" err="1">
                <a:solidFill>
                  <a:srgbClr val="FF0000"/>
                </a:solidFill>
              </a:rPr>
              <a:t>Epi</a:t>
            </a:r>
            <a:r>
              <a:rPr lang="pl-PL" sz="2400" dirty="0">
                <a:solidFill>
                  <a:srgbClr val="FF0000"/>
                </a:solidFill>
              </a:rPr>
              <a:t> = </a:t>
            </a:r>
            <a:r>
              <a:rPr lang="pl-PL" sz="2400" dirty="0"/>
              <a:t>on</a:t>
            </a:r>
          </a:p>
          <a:p>
            <a:pPr>
              <a:buNone/>
            </a:pPr>
            <a:r>
              <a:rPr lang="pl-PL" sz="2400" dirty="0">
                <a:solidFill>
                  <a:srgbClr val="00B050"/>
                </a:solidFill>
              </a:rPr>
              <a:t>Demos = </a:t>
            </a:r>
            <a:r>
              <a:rPr lang="pl-PL" sz="2400" dirty="0" err="1"/>
              <a:t>people</a:t>
            </a:r>
            <a:endParaRPr lang="pl-PL" sz="2400" dirty="0"/>
          </a:p>
          <a:p>
            <a:pPr>
              <a:buNone/>
            </a:pPr>
            <a:r>
              <a:rPr lang="pl-PL" sz="2400" dirty="0">
                <a:solidFill>
                  <a:srgbClr val="FFC000"/>
                </a:solidFill>
              </a:rPr>
              <a:t>Logos = </a:t>
            </a:r>
            <a:r>
              <a:rPr lang="pl-PL" sz="2400" dirty="0"/>
              <a:t>science</a:t>
            </a:r>
            <a:endParaRPr lang="pl-PL" dirty="0">
              <a:solidFill>
                <a:srgbClr val="FF0000"/>
              </a:solidFill>
            </a:endParaRPr>
          </a:p>
        </p:txBody>
      </p:sp>
      <p:sp>
        <p:nvSpPr>
          <p:cNvPr id="4" name="Symbol zastępczy numeru slajdu 3"/>
          <p:cNvSpPr>
            <a:spLocks noGrp="1"/>
          </p:cNvSpPr>
          <p:nvPr>
            <p:ph type="sldNum" sz="quarter" idx="12"/>
          </p:nvPr>
        </p:nvSpPr>
        <p:spPr/>
        <p:txBody>
          <a:bodyPr/>
          <a:lstStyle/>
          <a:p>
            <a:fld id="{5788333A-1776-4AD4-8D0D-8CD6822F23A9}" type="slidenum">
              <a:rPr lang="pl-PL" smtClean="0"/>
              <a:pPr/>
              <a:t>2</a:t>
            </a:fld>
            <a:endParaRPr lang="pl-PL"/>
          </a:p>
        </p:txBody>
      </p:sp>
      <p:sp>
        <p:nvSpPr>
          <p:cNvPr id="5" name="Prostokąt 4"/>
          <p:cNvSpPr/>
          <p:nvPr/>
        </p:nvSpPr>
        <p:spPr>
          <a:xfrm>
            <a:off x="179512" y="2708920"/>
            <a:ext cx="8712968" cy="1938992"/>
          </a:xfrm>
          <a:prstGeom prst="rect">
            <a:avLst/>
          </a:prstGeom>
        </p:spPr>
        <p:txBody>
          <a:bodyPr wrap="square">
            <a:spAutoFit/>
          </a:bodyPr>
          <a:lstStyle/>
          <a:p>
            <a:r>
              <a:rPr lang="en-US" sz="2000" b="1" dirty="0"/>
              <a:t>Epidemiology </a:t>
            </a:r>
            <a:r>
              <a:rPr lang="en-US" sz="2000" dirty="0"/>
              <a:t>is the study of prevalence and determinants of health-related conditions and events in specific populations and as a discipline for the control of health problems (Last, 1988).</a:t>
            </a:r>
            <a:endParaRPr lang="pl-PL" sz="2000" dirty="0"/>
          </a:p>
          <a:p>
            <a:r>
              <a:rPr lang="en-US" sz="2000" dirty="0"/>
              <a:t>
The beginnings of epidemiology date back more than 2000 years (Hippocrates c. 460-377 BCE)</a:t>
            </a:r>
            <a:endParaRPr lang="pl-PL"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2800" b="1" dirty="0"/>
              <a:t>Multi-resistance of bacteria in nosocomial infections-ESKAPE</a:t>
            </a:r>
            <a:endParaRPr lang="pl-PL" sz="2800" dirty="0">
              <a:solidFill>
                <a:srgbClr val="FF0000"/>
              </a:solidFill>
            </a:endParaRPr>
          </a:p>
        </p:txBody>
      </p:sp>
      <p:sp>
        <p:nvSpPr>
          <p:cNvPr id="3" name="Symbol zastępczy zawartości 2"/>
          <p:cNvSpPr>
            <a:spLocks noGrp="1"/>
          </p:cNvSpPr>
          <p:nvPr>
            <p:ph idx="1"/>
          </p:nvPr>
        </p:nvSpPr>
        <p:spPr>
          <a:xfrm>
            <a:off x="395536" y="2532888"/>
            <a:ext cx="8229600" cy="4325112"/>
          </a:xfrm>
        </p:spPr>
        <p:txBody>
          <a:bodyPr>
            <a:normAutofit/>
          </a:bodyPr>
          <a:lstStyle/>
          <a:p>
            <a:pPr>
              <a:buNone/>
            </a:pPr>
            <a:r>
              <a:rPr lang="pl-PL" sz="2000" b="1" i="1" dirty="0" err="1"/>
              <a:t>Enterococcus</a:t>
            </a:r>
            <a:r>
              <a:rPr lang="pl-PL" sz="2000" b="1" i="1" dirty="0"/>
              <a:t> </a:t>
            </a:r>
            <a:r>
              <a:rPr lang="pl-PL" sz="2000" b="1" i="1" dirty="0" err="1"/>
              <a:t>faecalis</a:t>
            </a:r>
            <a:r>
              <a:rPr lang="pl-PL" sz="2000" b="1" i="1" dirty="0"/>
              <a:t> </a:t>
            </a:r>
            <a:r>
              <a:rPr lang="pl-PL" sz="2000" dirty="0" err="1"/>
              <a:t>vancomycin-resistant</a:t>
            </a:r>
            <a:r>
              <a:rPr lang="pl-PL" sz="2000" dirty="0"/>
              <a:t> VRE</a:t>
            </a:r>
          </a:p>
          <a:p>
            <a:pPr>
              <a:buNone/>
            </a:pPr>
            <a:r>
              <a:rPr lang="pl-PL" sz="2000" b="1" i="1" dirty="0" err="1"/>
              <a:t>Staphylococcus</a:t>
            </a:r>
            <a:r>
              <a:rPr lang="pl-PL" sz="2000" b="1" i="1" dirty="0"/>
              <a:t> </a:t>
            </a:r>
            <a:r>
              <a:rPr lang="pl-PL" sz="2000" b="1" i="1" dirty="0" err="1"/>
              <a:t>aureus</a:t>
            </a:r>
            <a:r>
              <a:rPr lang="pl-PL" sz="2000" b="1" i="1" dirty="0"/>
              <a:t> </a:t>
            </a:r>
            <a:r>
              <a:rPr lang="pl-PL" sz="2000" dirty="0" err="1"/>
              <a:t>methicillin-resistant</a:t>
            </a:r>
            <a:r>
              <a:rPr lang="pl-PL" sz="2000" dirty="0"/>
              <a:t> (MRSA)</a:t>
            </a:r>
          </a:p>
          <a:p>
            <a:pPr>
              <a:buNone/>
            </a:pPr>
            <a:r>
              <a:rPr lang="pl-PL" sz="2000" b="1" i="1" dirty="0" err="1"/>
              <a:t>Klebsiella</a:t>
            </a:r>
            <a:r>
              <a:rPr lang="pl-PL" sz="2000" b="1" i="1" dirty="0"/>
              <a:t> </a:t>
            </a:r>
            <a:r>
              <a:rPr lang="pl-PL" sz="2000" b="1" i="1" dirty="0" err="1"/>
              <a:t>pneumoniae</a:t>
            </a:r>
            <a:r>
              <a:rPr lang="pl-PL" sz="2000" b="1" i="1" dirty="0"/>
              <a:t> </a:t>
            </a:r>
            <a:r>
              <a:rPr lang="pl-PL" sz="2000" dirty="0" err="1"/>
              <a:t>resistant</a:t>
            </a:r>
            <a:r>
              <a:rPr lang="pl-PL" sz="2000" dirty="0"/>
              <a:t> to </a:t>
            </a:r>
            <a:r>
              <a:rPr lang="pl-PL" sz="2000" dirty="0" err="1"/>
              <a:t>carbapenems</a:t>
            </a:r>
            <a:endParaRPr lang="pl-PL" sz="2000" dirty="0"/>
          </a:p>
          <a:p>
            <a:pPr>
              <a:buNone/>
            </a:pPr>
            <a:r>
              <a:rPr lang="pl-PL" sz="2000" b="1" i="1" dirty="0" err="1"/>
              <a:t>Acinetobacter</a:t>
            </a:r>
            <a:r>
              <a:rPr lang="pl-PL" sz="2000" b="1" i="1" dirty="0"/>
              <a:t> </a:t>
            </a:r>
            <a:r>
              <a:rPr lang="pl-PL" sz="2000" b="1" i="1" dirty="0" err="1"/>
              <a:t>baumanii</a:t>
            </a:r>
            <a:endParaRPr lang="pl-PL" sz="2000" b="1" i="1" dirty="0"/>
          </a:p>
          <a:p>
            <a:pPr>
              <a:buNone/>
            </a:pPr>
            <a:r>
              <a:rPr lang="pl-PL" sz="2000" b="1" i="1" dirty="0" err="1"/>
              <a:t>Pseudomonas</a:t>
            </a:r>
            <a:r>
              <a:rPr lang="pl-PL" sz="2000" b="1" i="1" dirty="0"/>
              <a:t> </a:t>
            </a:r>
            <a:r>
              <a:rPr lang="pl-PL" sz="2000" b="1" i="1" dirty="0" err="1"/>
              <a:t>aeurginosa</a:t>
            </a:r>
            <a:endParaRPr lang="pl-PL" sz="2000" b="1" i="1" dirty="0"/>
          </a:p>
          <a:p>
            <a:pPr>
              <a:buNone/>
            </a:pPr>
            <a:r>
              <a:rPr lang="pl-PL" sz="2000" b="1" i="1" dirty="0" err="1"/>
              <a:t>Enterobacteriaceae</a:t>
            </a:r>
            <a:endParaRPr lang="pl-PL" sz="2000" b="1" dirty="0"/>
          </a:p>
        </p:txBody>
      </p:sp>
      <p:sp>
        <p:nvSpPr>
          <p:cNvPr id="4" name="Symbol zastępczy numeru slajdu 3"/>
          <p:cNvSpPr>
            <a:spLocks noGrp="1"/>
          </p:cNvSpPr>
          <p:nvPr>
            <p:ph type="sldNum" sz="quarter" idx="12"/>
          </p:nvPr>
        </p:nvSpPr>
        <p:spPr/>
        <p:txBody>
          <a:bodyPr/>
          <a:lstStyle/>
          <a:p>
            <a:fld id="{5788333A-1776-4AD4-8D0D-8CD6822F23A9}" type="slidenum">
              <a:rPr lang="pl-PL" smtClean="0"/>
              <a:pPr/>
              <a:t>20</a:t>
            </a:fld>
            <a:endParaRPr lang="pl-PL"/>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ymbol zastępczy numeru slajdu 3"/>
          <p:cNvSpPr>
            <a:spLocks noGrp="1"/>
          </p:cNvSpPr>
          <p:nvPr>
            <p:ph type="sldNum" sz="quarter" idx="12"/>
          </p:nvPr>
        </p:nvSpPr>
        <p:spPr/>
        <p:txBody>
          <a:bodyPr/>
          <a:lstStyle/>
          <a:p>
            <a:fld id="{5788333A-1776-4AD4-8D0D-8CD6822F23A9}" type="slidenum">
              <a:rPr lang="pl-PL" smtClean="0"/>
              <a:pPr/>
              <a:t>21</a:t>
            </a:fld>
            <a:endParaRPr lang="pl-PL"/>
          </a:p>
        </p:txBody>
      </p:sp>
      <p:sp>
        <p:nvSpPr>
          <p:cNvPr id="5" name="Prostokąt 4"/>
          <p:cNvSpPr/>
          <p:nvPr/>
        </p:nvSpPr>
        <p:spPr>
          <a:xfrm>
            <a:off x="395536" y="404664"/>
            <a:ext cx="8208912" cy="461665"/>
          </a:xfrm>
          <a:prstGeom prst="rect">
            <a:avLst/>
          </a:prstGeom>
        </p:spPr>
        <p:txBody>
          <a:bodyPr wrap="square">
            <a:spAutoFit/>
          </a:bodyPr>
          <a:lstStyle/>
          <a:p>
            <a:r>
              <a:rPr lang="en-US" sz="2400" b="1" dirty="0">
                <a:solidFill>
                  <a:schemeClr val="accent1"/>
                </a:solidFill>
              </a:rPr>
              <a:t>Preparing medical staff for work</a:t>
            </a:r>
            <a:endParaRPr lang="pl-PL" sz="2400" b="1" dirty="0">
              <a:solidFill>
                <a:schemeClr val="accent1"/>
              </a:solidFill>
            </a:endParaRPr>
          </a:p>
        </p:txBody>
      </p:sp>
      <p:sp>
        <p:nvSpPr>
          <p:cNvPr id="6" name="Prostokąt 5"/>
          <p:cNvSpPr/>
          <p:nvPr/>
        </p:nvSpPr>
        <p:spPr>
          <a:xfrm>
            <a:off x="395536" y="1124744"/>
            <a:ext cx="8496944" cy="4801314"/>
          </a:xfrm>
          <a:prstGeom prst="rect">
            <a:avLst/>
          </a:prstGeom>
        </p:spPr>
        <p:txBody>
          <a:bodyPr wrap="square">
            <a:spAutoFit/>
          </a:bodyPr>
          <a:lstStyle/>
          <a:p>
            <a:pPr>
              <a:buFont typeface="Arial" pitchFamily="34" charset="0"/>
              <a:buChar char="•"/>
            </a:pPr>
            <a:r>
              <a:rPr lang="en-US" dirty="0"/>
              <a:t>Hands free to the elbows (short sleeves – max. to the elbow, Civilian clothes must not protrude from under the work clothes (e.g. sleeves, blouses, etc.)</a:t>
            </a:r>
            <a:endParaRPr lang="pl-PL" dirty="0"/>
          </a:p>
          <a:p>
            <a:br>
              <a:rPr lang="en-US" dirty="0"/>
            </a:br>
            <a:r>
              <a:rPr lang="en-US" dirty="0"/>
              <a:t>• No jewelry on the hands, m.in. wedding rings, rings, watches, bracelets</a:t>
            </a:r>
            <a:br>
              <a:rPr lang="en-US" dirty="0"/>
            </a:br>
            <a:r>
              <a:rPr lang="en-US" dirty="0"/>
              <a:t>–Wearing watches or bracelets makes it difficult to properly decontaminate your wrists.</a:t>
            </a:r>
            <a:br>
              <a:rPr lang="en-US" dirty="0"/>
            </a:br>
            <a:r>
              <a:rPr lang="en-US" dirty="0"/>
              <a:t>- It has been shown that people who wear jewelry (rings, wedding rings) have much more Gram-negative non-fermenting bacilli on the skin of their hands, and colonization can persist for a long time. </a:t>
            </a:r>
            <a:endParaRPr lang="pl-PL" dirty="0"/>
          </a:p>
          <a:p>
            <a:br>
              <a:rPr lang="en-US" dirty="0"/>
            </a:br>
            <a:r>
              <a:rPr lang="en-US" dirty="0"/>
              <a:t>• Short-cut nails, natural nails up to a length of 0.5 cm of free plate – long nails significantly increase the number of bacteria, especially multi-resistant bacteria colonizing the skin and hinder effective hand decontamination
 </a:t>
            </a:r>
            <a:br>
              <a:rPr lang="en-US" dirty="0"/>
            </a:br>
            <a:r>
              <a:rPr lang="en-US" dirty="0"/>
              <a:t>• Wounds and cuts should be protected with a waterproof dressing
</a:t>
            </a:r>
            <a:br>
              <a:rPr lang="en-US" dirty="0"/>
            </a:br>
            <a:r>
              <a:rPr lang="en-US" dirty="0"/>
              <a:t>• Long hair pinned up</a:t>
            </a:r>
            <a:endParaRPr 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1520" y="476672"/>
            <a:ext cx="8229600" cy="1066800"/>
          </a:xfrm>
        </p:spPr>
        <p:txBody>
          <a:bodyPr>
            <a:normAutofit fontScale="90000"/>
          </a:bodyPr>
          <a:lstStyle/>
          <a:p>
            <a:r>
              <a:rPr lang="en-US" sz="3600" dirty="0"/>
              <a:t>Epidemiology of infectious diseases: basic terms</a:t>
            </a:r>
            <a:endParaRPr lang="pl-PL" sz="3600" dirty="0"/>
          </a:p>
        </p:txBody>
      </p:sp>
      <p:sp>
        <p:nvSpPr>
          <p:cNvPr id="3" name="Symbol zastępczy zawartości 2"/>
          <p:cNvSpPr>
            <a:spLocks noGrp="1"/>
          </p:cNvSpPr>
          <p:nvPr>
            <p:ph idx="1"/>
          </p:nvPr>
        </p:nvSpPr>
        <p:spPr>
          <a:xfrm>
            <a:off x="251520" y="1628800"/>
            <a:ext cx="8640960" cy="4325112"/>
          </a:xfrm>
        </p:spPr>
        <p:txBody>
          <a:bodyPr>
            <a:normAutofit/>
          </a:bodyPr>
          <a:lstStyle/>
          <a:p>
            <a:r>
              <a:rPr lang="en-US" sz="2000" dirty="0">
                <a:solidFill>
                  <a:schemeClr val="accent3">
                    <a:lumMod val="50000"/>
                  </a:schemeClr>
                </a:solidFill>
              </a:rPr>
              <a:t>Germ reservoir – the natural biological environment (e.g. human, animal) in which the germ lives while maintaining virulence
Source of infection – an element of the environment from which the pathogen has been transferred to a susceptible person
Carrier (vector) – most often an arthropod that transmits a pathogen to a susceptible person
Germ carrier – an object or biological material contaminated by a microorganism 
Droplet and air pathogen transmission – droplet route during sneezing, speaking, as well as during certain procedures; are transmitted at a distance of approx. 2 meters. Airborne microbial transfer for microorganisms in small particles in aerosol and liquid form.
They can be suspended in the air for an extended period of time.</a:t>
            </a:r>
            <a:endParaRPr lang="pl-PL" dirty="0"/>
          </a:p>
        </p:txBody>
      </p:sp>
      <p:sp>
        <p:nvSpPr>
          <p:cNvPr id="4" name="Symbol zastępczy numeru slajdu 3"/>
          <p:cNvSpPr>
            <a:spLocks noGrp="1"/>
          </p:cNvSpPr>
          <p:nvPr>
            <p:ph type="sldNum" sz="quarter" idx="12"/>
          </p:nvPr>
        </p:nvSpPr>
        <p:spPr/>
        <p:txBody>
          <a:bodyPr/>
          <a:lstStyle/>
          <a:p>
            <a:fld id="{5788333A-1776-4AD4-8D0D-8CD6822F23A9}" type="slidenum">
              <a:rPr lang="pl-PL" smtClean="0"/>
              <a:pPr/>
              <a:t>3</a:t>
            </a:fld>
            <a:endParaRPr lang="pl-PL"/>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404664"/>
            <a:ext cx="8229600" cy="1066800"/>
          </a:xfrm>
        </p:spPr>
        <p:txBody>
          <a:bodyPr>
            <a:normAutofit fontScale="90000"/>
          </a:bodyPr>
          <a:lstStyle/>
          <a:p>
            <a:r>
              <a:rPr lang="en-US" sz="3600" dirty="0"/>
              <a:t>Epidemiology of infectious diseases: basic terms</a:t>
            </a:r>
            <a:endParaRPr lang="pl-PL" sz="3600" dirty="0"/>
          </a:p>
        </p:txBody>
      </p:sp>
      <p:sp>
        <p:nvSpPr>
          <p:cNvPr id="3" name="Symbol zastępczy zawartości 2"/>
          <p:cNvSpPr>
            <a:spLocks noGrp="1"/>
          </p:cNvSpPr>
          <p:nvPr>
            <p:ph idx="1"/>
          </p:nvPr>
        </p:nvSpPr>
        <p:spPr>
          <a:xfrm>
            <a:off x="251520" y="1412776"/>
            <a:ext cx="8640960" cy="5040560"/>
          </a:xfrm>
        </p:spPr>
        <p:txBody>
          <a:bodyPr>
            <a:normAutofit/>
          </a:bodyPr>
          <a:lstStyle/>
          <a:p>
            <a:r>
              <a:rPr lang="en-US" sz="2000" dirty="0">
                <a:solidFill>
                  <a:schemeClr val="accent3">
                    <a:lumMod val="50000"/>
                  </a:schemeClr>
                </a:solidFill>
              </a:rPr>
              <a:t>Digestive tract
Tissue discontinuity transfer
The sexual route
Contact route (mainly through mucosa)
Incubation period of the disease – the time that elapses from the moment the pathogen enters the body to the appearance of the first symptoms
Period of contagiousness – the time when a sick person or a carrier may be a source of infection
 Carrier status – asymptomatic existence of the pathogen in the human body
Colonization – the presence of bacteria on the surface of the body, without causing human disease</a:t>
            </a:r>
            <a:endParaRPr lang="pl-PL" sz="2000" dirty="0"/>
          </a:p>
          <a:p>
            <a:endParaRPr lang="pl-PL" sz="2000" dirty="0"/>
          </a:p>
          <a:p>
            <a:endParaRPr lang="pl-PL" dirty="0"/>
          </a:p>
        </p:txBody>
      </p:sp>
      <p:sp>
        <p:nvSpPr>
          <p:cNvPr id="4" name="Symbol zastępczy numeru slajdu 3"/>
          <p:cNvSpPr>
            <a:spLocks noGrp="1"/>
          </p:cNvSpPr>
          <p:nvPr>
            <p:ph type="sldNum" sz="quarter" idx="12"/>
          </p:nvPr>
        </p:nvSpPr>
        <p:spPr/>
        <p:txBody>
          <a:bodyPr/>
          <a:lstStyle/>
          <a:p>
            <a:fld id="{5788333A-1776-4AD4-8D0D-8CD6822F23A9}" type="slidenum">
              <a:rPr lang="pl-PL" smtClean="0"/>
              <a:pPr/>
              <a:t>4</a:t>
            </a:fld>
            <a:endParaRPr lang="pl-PL"/>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620688"/>
            <a:ext cx="8229600" cy="1066800"/>
          </a:xfrm>
        </p:spPr>
        <p:txBody>
          <a:bodyPr>
            <a:normAutofit/>
          </a:bodyPr>
          <a:lstStyle/>
          <a:p>
            <a:r>
              <a:rPr lang="en-US" sz="3200" dirty="0"/>
              <a:t>Concepts related to the prevalence of infectious diseases in the population</a:t>
            </a:r>
            <a:endParaRPr lang="pl-PL" sz="3200" dirty="0"/>
          </a:p>
        </p:txBody>
      </p:sp>
      <p:sp>
        <p:nvSpPr>
          <p:cNvPr id="3" name="Symbol zastępczy zawartości 2"/>
          <p:cNvSpPr>
            <a:spLocks noGrp="1"/>
          </p:cNvSpPr>
          <p:nvPr>
            <p:ph idx="1"/>
          </p:nvPr>
        </p:nvSpPr>
        <p:spPr>
          <a:xfrm>
            <a:off x="395536" y="1916832"/>
            <a:ext cx="8229600" cy="4325112"/>
          </a:xfrm>
        </p:spPr>
        <p:txBody>
          <a:bodyPr>
            <a:noAutofit/>
          </a:bodyPr>
          <a:lstStyle/>
          <a:p>
            <a:pPr>
              <a:buNone/>
            </a:pPr>
            <a:r>
              <a:rPr lang="en-US" sz="2200" dirty="0">
                <a:solidFill>
                  <a:schemeClr val="accent3">
                    <a:lumMod val="50000"/>
                  </a:schemeClr>
                </a:solidFill>
                <a:latin typeface="+mj-lt"/>
              </a:rPr>
              <a:t>Epidemic – the appearance of new cases or an increase in their number in a given population over a specified period of time, variably exceeding the expected value based on observations in the preceding period
Epidemic outbreak – a local epidemic of a small scope (e.g. foodborne infections)
</a:t>
            </a:r>
            <a:r>
              <a:rPr lang="en-US" sz="2200" dirty="0" err="1">
                <a:solidFill>
                  <a:schemeClr val="accent3">
                    <a:lumMod val="50000"/>
                  </a:schemeClr>
                </a:solidFill>
                <a:latin typeface="+mj-lt"/>
              </a:rPr>
              <a:t>Endemia</a:t>
            </a:r>
            <a:r>
              <a:rPr lang="en-US" sz="2200" dirty="0">
                <a:solidFill>
                  <a:schemeClr val="accent3">
                    <a:lumMod val="50000"/>
                  </a:schemeClr>
                </a:solidFill>
                <a:latin typeface="+mj-lt"/>
              </a:rPr>
              <a:t> – the constant presence of an infectious agent or disease in a specific area or population. An unchanging or slightly changing incidence of a particular disease.
Pandemic – an epidemic occurring over large areas of the globe (in numerous countries and continents) and usually characterized by a high incidence.</a:t>
            </a:r>
            <a:endParaRPr lang="pl-PL" sz="2200" dirty="0">
              <a:solidFill>
                <a:schemeClr val="accent3">
                  <a:lumMod val="75000"/>
                </a:schemeClr>
              </a:solidFill>
              <a:latin typeface="+mj-lt"/>
            </a:endParaRPr>
          </a:p>
        </p:txBody>
      </p:sp>
      <p:sp>
        <p:nvSpPr>
          <p:cNvPr id="4" name="Symbol zastępczy numeru slajdu 3"/>
          <p:cNvSpPr>
            <a:spLocks noGrp="1"/>
          </p:cNvSpPr>
          <p:nvPr>
            <p:ph type="sldNum" sz="quarter" idx="12"/>
          </p:nvPr>
        </p:nvSpPr>
        <p:spPr/>
        <p:txBody>
          <a:bodyPr/>
          <a:lstStyle/>
          <a:p>
            <a:fld id="{5788333A-1776-4AD4-8D0D-8CD6822F23A9}" type="slidenum">
              <a:rPr lang="pl-PL" smtClean="0"/>
              <a:pPr/>
              <a:t>5</a:t>
            </a:fld>
            <a:endParaRPr lang="pl-PL"/>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1520" y="476672"/>
            <a:ext cx="8229600" cy="1066800"/>
          </a:xfrm>
        </p:spPr>
        <p:txBody>
          <a:bodyPr>
            <a:normAutofit/>
          </a:bodyPr>
          <a:lstStyle/>
          <a:p>
            <a:r>
              <a:rPr lang="en-US" sz="3200" dirty="0"/>
              <a:t>Preventing and combating infections and infectious diseases</a:t>
            </a:r>
            <a:endParaRPr lang="pl-PL" sz="3200" dirty="0"/>
          </a:p>
        </p:txBody>
      </p:sp>
      <p:sp>
        <p:nvSpPr>
          <p:cNvPr id="3" name="Symbol zastępczy zawartości 2"/>
          <p:cNvSpPr>
            <a:spLocks noGrp="1"/>
          </p:cNvSpPr>
          <p:nvPr>
            <p:ph idx="1"/>
          </p:nvPr>
        </p:nvSpPr>
        <p:spPr>
          <a:xfrm>
            <a:off x="251520" y="1556792"/>
            <a:ext cx="8568952" cy="4325112"/>
          </a:xfrm>
        </p:spPr>
        <p:txBody>
          <a:bodyPr>
            <a:normAutofit/>
          </a:bodyPr>
          <a:lstStyle/>
          <a:p>
            <a:pPr>
              <a:buNone/>
            </a:pPr>
            <a:r>
              <a:rPr lang="en-US" sz="2000" dirty="0">
                <a:latin typeface="+mj-lt"/>
              </a:rPr>
              <a:t>Interruption of the routes of infection spread includes such
activities such as: 
Decontamination or elimination of the possibility of transmission of an infectious agent (hand hygiene, disinfection, sterilization). The use of disposable equipment, water treatment, hygienic production and marketing of food.
 In the case of the airway, this will be, for example, modifying ventilation, using filters
In the case of vectors, control and eradication of insect populations (e.g. </a:t>
            </a:r>
            <a:r>
              <a:rPr lang="en-US" sz="2000" dirty="0" err="1">
                <a:latin typeface="+mj-lt"/>
              </a:rPr>
              <a:t>disinsection</a:t>
            </a:r>
            <a:r>
              <a:rPr lang="en-US" sz="2000" dirty="0">
                <a:latin typeface="+mj-lt"/>
              </a:rPr>
              <a:t>)</a:t>
            </a:r>
            <a:endParaRPr lang="pl-PL" sz="2000" dirty="0">
              <a:latin typeface="+mj-lt"/>
            </a:endParaRPr>
          </a:p>
        </p:txBody>
      </p:sp>
      <p:sp>
        <p:nvSpPr>
          <p:cNvPr id="4" name="Symbol zastępczy numeru slajdu 3"/>
          <p:cNvSpPr>
            <a:spLocks noGrp="1"/>
          </p:cNvSpPr>
          <p:nvPr>
            <p:ph type="sldNum" sz="quarter" idx="12"/>
          </p:nvPr>
        </p:nvSpPr>
        <p:spPr/>
        <p:txBody>
          <a:bodyPr/>
          <a:lstStyle/>
          <a:p>
            <a:fld id="{5788333A-1776-4AD4-8D0D-8CD6822F23A9}" type="slidenum">
              <a:rPr lang="pl-PL" smtClean="0"/>
              <a:pPr/>
              <a:t>6</a:t>
            </a:fld>
            <a:endParaRPr lang="pl-PL"/>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79512" y="548680"/>
            <a:ext cx="8229600" cy="1066800"/>
          </a:xfrm>
        </p:spPr>
        <p:txBody>
          <a:bodyPr>
            <a:noAutofit/>
          </a:bodyPr>
          <a:lstStyle/>
          <a:p>
            <a:r>
              <a:rPr lang="en-US" sz="2400" b="1" dirty="0"/>
              <a:t>The basic tasks of the immune system in protecting against diseases</a:t>
            </a:r>
            <a:br>
              <a:rPr lang="pl-PL" sz="2400" b="1" dirty="0"/>
            </a:br>
            <a:endParaRPr lang="pl-PL" sz="2400" b="1" dirty="0"/>
          </a:p>
        </p:txBody>
      </p:sp>
      <p:sp>
        <p:nvSpPr>
          <p:cNvPr id="3" name="Symbol zastępczy zawartości 2"/>
          <p:cNvSpPr>
            <a:spLocks noGrp="1"/>
          </p:cNvSpPr>
          <p:nvPr>
            <p:ph idx="1"/>
          </p:nvPr>
        </p:nvSpPr>
        <p:spPr>
          <a:xfrm>
            <a:off x="251520" y="1556792"/>
            <a:ext cx="8229600" cy="5040560"/>
          </a:xfrm>
        </p:spPr>
        <p:txBody>
          <a:bodyPr/>
          <a:lstStyle/>
          <a:p>
            <a:r>
              <a:rPr lang="en-US" sz="2000" dirty="0"/>
              <a:t>Recognition of an infectious agent as foreign to the body
Launching a quick and effective defensive response
Transmission of information about recognized antigens to the daughter cell</a:t>
            </a:r>
            <a:endParaRPr lang="pl-PL" sz="2000" dirty="0"/>
          </a:p>
          <a:p>
            <a:pPr marL="109728" indent="0">
              <a:buNone/>
            </a:pPr>
            <a:endParaRPr lang="pl-PL" sz="2400" dirty="0"/>
          </a:p>
          <a:p>
            <a:pPr>
              <a:buNone/>
            </a:pPr>
            <a:r>
              <a:rPr lang="pl-PL" sz="2000" b="1" dirty="0" err="1"/>
              <a:t>Antigen</a:t>
            </a:r>
            <a:r>
              <a:rPr lang="pl-PL" sz="2000" dirty="0"/>
              <a:t>- </a:t>
            </a:r>
            <a:r>
              <a:rPr lang="en-US" sz="2000" dirty="0"/>
              <a:t>any substance recognized by the body as foreign, stimulating the immune system to produce products that react specifically with it</a:t>
            </a:r>
            <a:endParaRPr lang="pl-PL" sz="2000" dirty="0"/>
          </a:p>
          <a:p>
            <a:pPr>
              <a:buNone/>
            </a:pPr>
            <a:r>
              <a:rPr lang="pl-PL" sz="2000" b="1" dirty="0" err="1"/>
              <a:t>Antibody</a:t>
            </a:r>
            <a:r>
              <a:rPr lang="pl-PL" sz="2000" b="1" dirty="0"/>
              <a:t>- </a:t>
            </a:r>
            <a:r>
              <a:rPr lang="en-US" sz="2000" dirty="0"/>
              <a:t>an active protein secreted by stimulated B lymphocytes, reacting specifically with the antigen</a:t>
            </a:r>
            <a:endParaRPr lang="pl-PL" sz="2000" dirty="0"/>
          </a:p>
        </p:txBody>
      </p:sp>
      <p:sp>
        <p:nvSpPr>
          <p:cNvPr id="4" name="Symbol zastępczy numeru slajdu 3"/>
          <p:cNvSpPr>
            <a:spLocks noGrp="1"/>
          </p:cNvSpPr>
          <p:nvPr>
            <p:ph type="sldNum" sz="quarter" idx="12"/>
          </p:nvPr>
        </p:nvSpPr>
        <p:spPr/>
        <p:txBody>
          <a:bodyPr/>
          <a:lstStyle/>
          <a:p>
            <a:fld id="{5788333A-1776-4AD4-8D0D-8CD6822F23A9}" type="slidenum">
              <a:rPr lang="pl-PL" smtClean="0"/>
              <a:pPr/>
              <a:t>7</a:t>
            </a:fld>
            <a:endParaRPr lang="pl-PL"/>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1520" y="332656"/>
            <a:ext cx="8229600" cy="1066800"/>
          </a:xfrm>
        </p:spPr>
        <p:txBody>
          <a:bodyPr>
            <a:normAutofit/>
          </a:bodyPr>
          <a:lstStyle/>
          <a:p>
            <a:r>
              <a:rPr lang="en-US" sz="2800" dirty="0"/>
              <a:t>Basic measures used in epidemiology</a:t>
            </a:r>
            <a:endParaRPr lang="pl-PL" sz="2800" dirty="0"/>
          </a:p>
        </p:txBody>
      </p:sp>
      <p:sp>
        <p:nvSpPr>
          <p:cNvPr id="3" name="Symbol zastępczy zawartości 2"/>
          <p:cNvSpPr>
            <a:spLocks noGrp="1"/>
          </p:cNvSpPr>
          <p:nvPr>
            <p:ph idx="1"/>
          </p:nvPr>
        </p:nvSpPr>
        <p:spPr>
          <a:xfrm>
            <a:off x="323528" y="1340768"/>
            <a:ext cx="8229600" cy="5184576"/>
          </a:xfrm>
        </p:spPr>
        <p:txBody>
          <a:bodyPr>
            <a:normAutofit fontScale="92500" lnSpcReduction="20000"/>
          </a:bodyPr>
          <a:lstStyle/>
          <a:p>
            <a:pPr>
              <a:buNone/>
            </a:pPr>
            <a:r>
              <a:rPr lang="pl-PL" sz="2400" dirty="0" err="1">
                <a:solidFill>
                  <a:schemeClr val="accent3">
                    <a:lumMod val="75000"/>
                  </a:schemeClr>
                </a:solidFill>
                <a:latin typeface="+mj-lt"/>
              </a:rPr>
              <a:t>Incidence</a:t>
            </a:r>
            <a:r>
              <a:rPr lang="pl-PL" sz="2400" dirty="0">
                <a:solidFill>
                  <a:schemeClr val="accent3">
                    <a:lumMod val="75000"/>
                  </a:schemeClr>
                </a:solidFill>
                <a:latin typeface="+mj-lt"/>
              </a:rPr>
              <a:t> –</a:t>
            </a:r>
            <a:r>
              <a:rPr lang="pl-PL" sz="2400" dirty="0">
                <a:latin typeface="+mj-lt"/>
              </a:rPr>
              <a:t> </a:t>
            </a:r>
            <a:r>
              <a:rPr lang="en-US" sz="2400" dirty="0">
                <a:latin typeface="+mj-lt"/>
              </a:rPr>
              <a:t>a measure of the incidence of diseases, which is the quotient of new cases that appeared in a given time period in a given population in relation to the size of this population.</a:t>
            </a:r>
            <a:endParaRPr lang="pl-PL" sz="2400" dirty="0">
              <a:latin typeface="+mj-lt"/>
            </a:endParaRPr>
          </a:p>
          <a:p>
            <a:pPr>
              <a:buNone/>
            </a:pPr>
            <a:r>
              <a:rPr lang="pl-PL" sz="2400" dirty="0" err="1">
                <a:solidFill>
                  <a:schemeClr val="accent3">
                    <a:lumMod val="75000"/>
                  </a:schemeClr>
                </a:solidFill>
                <a:latin typeface="+mj-lt"/>
              </a:rPr>
              <a:t>Prevalence</a:t>
            </a:r>
            <a:r>
              <a:rPr lang="pl-PL" sz="2400" dirty="0">
                <a:solidFill>
                  <a:schemeClr val="accent3">
                    <a:lumMod val="75000"/>
                  </a:schemeClr>
                </a:solidFill>
                <a:latin typeface="+mj-lt"/>
              </a:rPr>
              <a:t> –</a:t>
            </a:r>
            <a:r>
              <a:rPr lang="pl-PL" sz="2400" dirty="0">
                <a:latin typeface="+mj-lt"/>
              </a:rPr>
              <a:t> </a:t>
            </a:r>
            <a:r>
              <a:rPr lang="en-US" sz="2400" dirty="0">
                <a:latin typeface="+mj-lt"/>
              </a:rPr>
              <a:t>The number of people with a given disease that occur at a given point in time divided by the size of the entire sample or the population in which they occurred.</a:t>
            </a:r>
            <a:endParaRPr lang="pl-PL" sz="2400" dirty="0">
              <a:latin typeface="+mj-lt"/>
            </a:endParaRPr>
          </a:p>
          <a:p>
            <a:pPr>
              <a:buNone/>
            </a:pPr>
            <a:r>
              <a:rPr lang="pl-PL" sz="2400" dirty="0" err="1">
                <a:solidFill>
                  <a:schemeClr val="accent3">
                    <a:lumMod val="75000"/>
                  </a:schemeClr>
                </a:solidFill>
                <a:latin typeface="+mj-lt"/>
              </a:rPr>
              <a:t>Mortality</a:t>
            </a:r>
            <a:r>
              <a:rPr lang="pl-PL" sz="2400" dirty="0">
                <a:solidFill>
                  <a:schemeClr val="accent3">
                    <a:lumMod val="75000"/>
                  </a:schemeClr>
                </a:solidFill>
                <a:latin typeface="+mj-lt"/>
              </a:rPr>
              <a:t> – </a:t>
            </a:r>
            <a:r>
              <a:rPr lang="en-US" sz="2400" dirty="0">
                <a:latin typeface="+mj-lt"/>
              </a:rPr>
              <a:t>Specifies the number of deaths in a given period of time, either from any cause or from a specific disease. It is expressed as the mortality rate, i.e. the ratio of the number of deaths over time to the number of people in the exposed population in a given period of time.</a:t>
            </a:r>
            <a:endParaRPr lang="pl-PL" sz="2400" dirty="0">
              <a:latin typeface="+mj-lt"/>
            </a:endParaRPr>
          </a:p>
          <a:p>
            <a:pPr>
              <a:buNone/>
            </a:pPr>
            <a:r>
              <a:rPr lang="pl-PL" sz="2400" dirty="0" err="1">
                <a:solidFill>
                  <a:srgbClr val="7030A0"/>
                </a:solidFill>
                <a:latin typeface="+mj-lt"/>
              </a:rPr>
              <a:t>Lethality</a:t>
            </a:r>
            <a:r>
              <a:rPr lang="pl-PL" sz="2400" dirty="0">
                <a:solidFill>
                  <a:srgbClr val="7030A0"/>
                </a:solidFill>
                <a:latin typeface="+mj-lt"/>
              </a:rPr>
              <a:t> -</a:t>
            </a:r>
            <a:r>
              <a:rPr lang="en-US" sz="2400" dirty="0">
                <a:latin typeface="+mj-lt"/>
              </a:rPr>
              <a:t>the proportion of people in a particular health condition or exposed to a particular factor or event who die from that condition. The denominator is the number of sick or exposed people, and the numerator is the number of deaths that occurred among them; cf. "Death-to-case ratio"</a:t>
            </a:r>
            <a:endParaRPr lang="pl-PL" sz="2400" dirty="0">
              <a:solidFill>
                <a:srgbClr val="7030A0"/>
              </a:solidFill>
              <a:latin typeface="+mj-lt"/>
            </a:endParaRPr>
          </a:p>
        </p:txBody>
      </p:sp>
      <p:sp>
        <p:nvSpPr>
          <p:cNvPr id="4" name="Symbol zastępczy numeru slajdu 3"/>
          <p:cNvSpPr>
            <a:spLocks noGrp="1"/>
          </p:cNvSpPr>
          <p:nvPr>
            <p:ph type="sldNum" sz="quarter" idx="12"/>
          </p:nvPr>
        </p:nvSpPr>
        <p:spPr/>
        <p:txBody>
          <a:bodyPr/>
          <a:lstStyle/>
          <a:p>
            <a:fld id="{5788333A-1776-4AD4-8D0D-8CD6822F23A9}" type="slidenum">
              <a:rPr lang="pl-PL" smtClean="0"/>
              <a:pPr/>
              <a:t>8</a:t>
            </a:fld>
            <a:endParaRPr lang="pl-PL"/>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79512" y="476672"/>
            <a:ext cx="8229600" cy="1066800"/>
          </a:xfrm>
        </p:spPr>
        <p:txBody>
          <a:bodyPr>
            <a:normAutofit/>
          </a:bodyPr>
          <a:lstStyle/>
          <a:p>
            <a:r>
              <a:rPr lang="pl-PL" sz="3200" dirty="0" err="1"/>
              <a:t>Types</a:t>
            </a:r>
            <a:r>
              <a:rPr lang="pl-PL" sz="3200" dirty="0"/>
              <a:t> of </a:t>
            </a:r>
            <a:r>
              <a:rPr lang="pl-PL" sz="3200" dirty="0" err="1"/>
              <a:t>immunization</a:t>
            </a:r>
            <a:endParaRPr lang="pl-PL" sz="3200" dirty="0"/>
          </a:p>
        </p:txBody>
      </p:sp>
      <p:sp>
        <p:nvSpPr>
          <p:cNvPr id="3" name="Symbol zastępczy zawartości 2"/>
          <p:cNvSpPr>
            <a:spLocks noGrp="1"/>
          </p:cNvSpPr>
          <p:nvPr>
            <p:ph idx="1"/>
          </p:nvPr>
        </p:nvSpPr>
        <p:spPr>
          <a:xfrm>
            <a:off x="179512" y="1556792"/>
            <a:ext cx="8229600" cy="4325112"/>
          </a:xfrm>
        </p:spPr>
        <p:txBody>
          <a:bodyPr>
            <a:normAutofit/>
          </a:bodyPr>
          <a:lstStyle/>
          <a:p>
            <a:r>
              <a:rPr lang="pl-PL" sz="2000" b="1" dirty="0" err="1">
                <a:solidFill>
                  <a:srgbClr val="7030A0"/>
                </a:solidFill>
              </a:rPr>
              <a:t>Passive</a:t>
            </a:r>
            <a:r>
              <a:rPr lang="pl-PL" sz="2000" b="1" dirty="0">
                <a:solidFill>
                  <a:srgbClr val="7030A0"/>
                </a:solidFill>
              </a:rPr>
              <a:t> </a:t>
            </a:r>
            <a:r>
              <a:rPr lang="pl-PL" sz="2000" b="1" dirty="0" err="1">
                <a:solidFill>
                  <a:srgbClr val="7030A0"/>
                </a:solidFill>
              </a:rPr>
              <a:t>immunization</a:t>
            </a:r>
            <a:r>
              <a:rPr lang="pl-PL" sz="2000" b="1" dirty="0">
                <a:solidFill>
                  <a:srgbClr val="7030A0"/>
                </a:solidFill>
              </a:rPr>
              <a:t> </a:t>
            </a:r>
            <a:r>
              <a:rPr lang="en-US" sz="2000" dirty="0"/>
              <a:t>involves the introduction of ready-made antibodies into the body, with a short survival period, which disappear after a few weeks at the latest (serums, immunoglobulins).</a:t>
            </a:r>
            <a:endParaRPr lang="pl-PL" sz="2000" dirty="0"/>
          </a:p>
          <a:p>
            <a:r>
              <a:rPr lang="pl-PL" sz="2000" b="1" dirty="0">
                <a:solidFill>
                  <a:srgbClr val="7030A0"/>
                </a:solidFill>
              </a:rPr>
              <a:t>Active </a:t>
            </a:r>
            <a:r>
              <a:rPr lang="pl-PL" sz="2000" b="1" dirty="0" err="1">
                <a:solidFill>
                  <a:srgbClr val="7030A0"/>
                </a:solidFill>
              </a:rPr>
              <a:t>immunization</a:t>
            </a:r>
            <a:r>
              <a:rPr lang="pl-PL" sz="2000" b="1" dirty="0">
                <a:solidFill>
                  <a:srgbClr val="7030A0"/>
                </a:solidFill>
              </a:rPr>
              <a:t> </a:t>
            </a:r>
            <a:r>
              <a:rPr lang="en-US" sz="2000" dirty="0"/>
              <a:t>occurs when the immune response is stimulated by contact with an immunogen, which is exposure to an infectious agent present in the environment (natural immunization) or exposure to microorganisms or their antigens contained in vaccines</a:t>
            </a:r>
            <a:endParaRPr lang="pl-PL" sz="2000" b="1" dirty="0">
              <a:solidFill>
                <a:srgbClr val="7030A0"/>
              </a:solidFill>
            </a:endParaRPr>
          </a:p>
        </p:txBody>
      </p:sp>
      <p:sp>
        <p:nvSpPr>
          <p:cNvPr id="4" name="Symbol zastępczy numeru slajdu 3"/>
          <p:cNvSpPr>
            <a:spLocks noGrp="1"/>
          </p:cNvSpPr>
          <p:nvPr>
            <p:ph type="sldNum" sz="quarter" idx="12"/>
          </p:nvPr>
        </p:nvSpPr>
        <p:spPr/>
        <p:txBody>
          <a:bodyPr/>
          <a:lstStyle/>
          <a:p>
            <a:fld id="{5788333A-1776-4AD4-8D0D-8CD6822F23A9}" type="slidenum">
              <a:rPr lang="pl-PL" smtClean="0"/>
              <a:pPr/>
              <a:t>9</a:t>
            </a:fld>
            <a:endParaRPr lang="pl-PL"/>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ielkomiejski">
  <a:themeElements>
    <a:clrScheme name="Wielkomiejski">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Wielkomiejski">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ielkomiejski">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0702B3CE63C64642AE56EE337A551BA9" ma:contentTypeVersion="3" ma:contentTypeDescription="Utwórz nowy dokument." ma:contentTypeScope="" ma:versionID="bcd67d3664f706454557ded40afa1680">
  <xsd:schema xmlns:xsd="http://www.w3.org/2001/XMLSchema" xmlns:xs="http://www.w3.org/2001/XMLSchema" xmlns:p="http://schemas.microsoft.com/office/2006/metadata/properties" xmlns:ns2="00de3b43-e8fa-4f4c-8206-db0360938f5e" targetNamespace="http://schemas.microsoft.com/office/2006/metadata/properties" ma:root="true" ma:fieldsID="5ea1d250dceffb634db96ec1c8247733" ns2:_="">
    <xsd:import namespace="00de3b43-e8fa-4f4c-8206-db0360938f5e"/>
    <xsd:element name="properties">
      <xsd:complexType>
        <xsd:sequence>
          <xsd:element name="documentManagement">
            <xsd:complexType>
              <xsd:all>
                <xsd:element ref="ns2:MediaServiceMetadata" minOccurs="0"/>
                <xsd:element ref="ns2:MediaServiceFastMetadata"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de3b43-e8fa-4f4c-8206-db0360938f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F2DFA40-BE46-4DC7-8424-BAA48790919B}">
  <ds:schemaRefs>
    <ds:schemaRef ds:uri="http://schemas.microsoft.com/sharepoint/v3/contenttype/forms"/>
  </ds:schemaRefs>
</ds:datastoreItem>
</file>

<file path=customXml/itemProps2.xml><?xml version="1.0" encoding="utf-8"?>
<ds:datastoreItem xmlns:ds="http://schemas.openxmlformats.org/officeDocument/2006/customXml" ds:itemID="{D411F17E-18CB-441E-ACA7-0A27223268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de3b43-e8fa-4f4c-8206-db0360938f5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47D2374-165F-4B0F-AF98-3FA846045B08}">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Urban</Template>
  <TotalTime>5332</TotalTime>
  <Words>1736</Words>
  <Application>Microsoft Office PowerPoint</Application>
  <PresentationFormat>Pokaz na ekranie (4:3)</PresentationFormat>
  <Paragraphs>94</Paragraphs>
  <Slides>21</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21</vt:i4>
      </vt:variant>
    </vt:vector>
  </HeadingPairs>
  <TitlesOfParts>
    <vt:vector size="27" baseType="lpstr">
      <vt:lpstr>Arial</vt:lpstr>
      <vt:lpstr>Calibri</vt:lpstr>
      <vt:lpstr>Georgia</vt:lpstr>
      <vt:lpstr>Trebuchet MS</vt:lpstr>
      <vt:lpstr>Wingdings 2</vt:lpstr>
      <vt:lpstr>Wielkomiejski</vt:lpstr>
      <vt:lpstr>Prezentacja programu PowerPoint</vt:lpstr>
      <vt:lpstr>Prezentacja programu PowerPoint</vt:lpstr>
      <vt:lpstr>Epidemiology of infectious diseases: basic terms</vt:lpstr>
      <vt:lpstr>Epidemiology of infectious diseases: basic terms</vt:lpstr>
      <vt:lpstr>Concepts related to the prevalence of infectious diseases in the population</vt:lpstr>
      <vt:lpstr>Preventing and combating infections and infectious diseases</vt:lpstr>
      <vt:lpstr>The basic tasks of the immune system in protecting against diseases </vt:lpstr>
      <vt:lpstr>Basic measures used in epidemiology</vt:lpstr>
      <vt:lpstr>Types of immunization</vt:lpstr>
      <vt:lpstr>HACOMIAL INFECTIONS</vt:lpstr>
      <vt:lpstr>Types of immunization</vt:lpstr>
      <vt:lpstr>Definition:</vt:lpstr>
      <vt:lpstr>Prezentacja programu PowerPoint</vt:lpstr>
      <vt:lpstr>Aetiology</vt:lpstr>
      <vt:lpstr>Multi-resistance of bacteria in nosocomial infections</vt:lpstr>
      <vt:lpstr>Sources of infection</vt:lpstr>
      <vt:lpstr>Fighting nosocomial infections</vt:lpstr>
      <vt:lpstr>Hand hygiene in hospital settings</vt:lpstr>
      <vt:lpstr>Registration of nosocomial infections</vt:lpstr>
      <vt:lpstr>Multi-resistance of bacteria in nosocomial infections-ESKAPE</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Ewa Dzika</dc:creator>
  <cp:lastModifiedBy>lic. Mateusz Grądzki</cp:lastModifiedBy>
  <cp:revision>476</cp:revision>
  <dcterms:created xsi:type="dcterms:W3CDTF">2020-10-20T09:59:12Z</dcterms:created>
  <dcterms:modified xsi:type="dcterms:W3CDTF">2024-05-17T11:26:01Z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0x0101000702B3CE63C64642AE56EE337A551BA9</vt:lpwstr>
  </property>
</Properties>
</file>